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5" r:id="rId8"/>
    <p:sldId id="261" r:id="rId9"/>
    <p:sldId id="262" r:id="rId10"/>
    <p:sldId id="263" r:id="rId11"/>
    <p:sldId id="264" r:id="rId12"/>
    <p:sldId id="266" r:id="rId13"/>
    <p:sldId id="267" r:id="rId14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النمط المتوس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aximized" horzBarState="maximized">
    <p:restoredLeft sz="84380"/>
    <p:restoredTop sz="94660"/>
  </p:normalViewPr>
  <p:slideViewPr>
    <p:cSldViewPr>
      <p:cViewPr varScale="1">
        <p:scale>
          <a:sx n="73" d="100"/>
          <a:sy n="73" d="100"/>
        </p:scale>
        <p:origin x="70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7FB28-0C87-4E48-9273-4160D513ED33}" type="datetimeFigureOut">
              <a:rPr lang="ar-SA"/>
              <a:pPr>
                <a:defRPr/>
              </a:pPr>
              <a:t>27/01/43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A4C9E-6E86-47A0-B930-6A4EF0F84B0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56B8E-E65F-4FFC-83AA-EAB36CA0B1E8}" type="datetimeFigureOut">
              <a:rPr lang="ar-SA"/>
              <a:pPr>
                <a:defRPr/>
              </a:pPr>
              <a:t>27/01/43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B816F-6C75-4592-8513-29B4AAD2B959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22384-F420-46B5-8FD0-CCF9B27D3D6F}" type="datetimeFigureOut">
              <a:rPr lang="ar-SA"/>
              <a:pPr>
                <a:defRPr/>
              </a:pPr>
              <a:t>27/01/43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86A86-CCC5-4E57-895D-C49E1BA9ABE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36D47-D05A-463D-AC44-B4E35DF108E2}" type="datetimeFigureOut">
              <a:rPr lang="ar-SA"/>
              <a:pPr>
                <a:defRPr/>
              </a:pPr>
              <a:t>27/01/43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0FA53-8DC1-4707-B9EB-FA32B2DCFC2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466A5-790A-499B-B78A-5AC0C72D956D}" type="datetimeFigureOut">
              <a:rPr lang="ar-SA"/>
              <a:pPr>
                <a:defRPr/>
              </a:pPr>
              <a:t>27/01/43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AC163-18E1-4A0A-9E98-2C360F77792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D54AF-53EA-4937-BADC-9F25876AF87D}" type="datetimeFigureOut">
              <a:rPr lang="ar-SA"/>
              <a:pPr>
                <a:defRPr/>
              </a:pPr>
              <a:t>27/01/43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95564-8166-4062-90CA-AAA1CF6391A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9E966-AAB8-4FA4-A215-285987219D10}" type="datetimeFigureOut">
              <a:rPr lang="ar-SA"/>
              <a:pPr>
                <a:defRPr/>
              </a:pPr>
              <a:t>27/01/43</a:t>
            </a:fld>
            <a:endParaRPr lang="ar-SA"/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6CD7C-5DAA-4B7D-9083-4466C753E447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3B44B-CA19-4A1E-85A9-A1A649871EDD}" type="datetimeFigureOut">
              <a:rPr lang="ar-SA"/>
              <a:pPr>
                <a:defRPr/>
              </a:pPr>
              <a:t>27/01/43</a:t>
            </a:fld>
            <a:endParaRPr lang="ar-SA"/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81BE6-4E07-4E77-A939-9067F9534685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7E70D-0F69-4E54-81A8-F78E81DC5714}" type="datetimeFigureOut">
              <a:rPr lang="ar-SA"/>
              <a:pPr>
                <a:defRPr/>
              </a:pPr>
              <a:t>27/01/43</a:t>
            </a:fld>
            <a:endParaRPr lang="ar-SA"/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45DDD-9B64-4922-87A9-85B4E1ECE225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121E8-50D9-43E1-8E33-6C38BD015B57}" type="datetimeFigureOut">
              <a:rPr lang="ar-SA"/>
              <a:pPr>
                <a:defRPr/>
              </a:pPr>
              <a:t>27/01/43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67963-B394-4F07-9D34-117D1861291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18684-A5DF-4883-9042-E2AABBFFBC76}" type="datetimeFigureOut">
              <a:rPr lang="ar-SA"/>
              <a:pPr>
                <a:defRPr/>
              </a:pPr>
              <a:t>27/01/43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21145-2905-4C0C-8E27-6ADA6AC7EFD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4C0C68-2044-46D3-B38E-46BFAF042441}" type="datetimeFigureOut">
              <a:rPr lang="ar-SA"/>
              <a:pPr>
                <a:defRPr/>
              </a:pPr>
              <a:t>27/01/43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FEC312-F3F6-4315-961D-9E99365C900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kist.com/free-photo-imzfa/ar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47.wav"/><Relationship Id="rId13" Type="http://schemas.openxmlformats.org/officeDocument/2006/relationships/image" Target="../media/image8.gif"/><Relationship Id="rId3" Type="http://schemas.openxmlformats.org/officeDocument/2006/relationships/audio" Target="../media/audio43.wav"/><Relationship Id="rId7" Type="http://schemas.openxmlformats.org/officeDocument/2006/relationships/audio" Target="../media/audio46.wav"/><Relationship Id="rId12" Type="http://schemas.openxmlformats.org/officeDocument/2006/relationships/audio" Target="../media/audio51.wav"/><Relationship Id="rId17" Type="http://schemas.openxmlformats.org/officeDocument/2006/relationships/image" Target="../media/image23.jpeg"/><Relationship Id="rId2" Type="http://schemas.openxmlformats.org/officeDocument/2006/relationships/audio" Target="../media/audio42.wav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5.wav"/><Relationship Id="rId11" Type="http://schemas.openxmlformats.org/officeDocument/2006/relationships/audio" Target="../media/audio50.wav"/><Relationship Id="rId5" Type="http://schemas.openxmlformats.org/officeDocument/2006/relationships/audio" Target="../media/audio44.wav"/><Relationship Id="rId15" Type="http://schemas.openxmlformats.org/officeDocument/2006/relationships/image" Target="../media/image21.jpeg"/><Relationship Id="rId10" Type="http://schemas.openxmlformats.org/officeDocument/2006/relationships/audio" Target="../media/audio49.wav"/><Relationship Id="rId4" Type="http://schemas.openxmlformats.org/officeDocument/2006/relationships/audio" Target="../media/audio22.wav"/><Relationship Id="rId9" Type="http://schemas.openxmlformats.org/officeDocument/2006/relationships/audio" Target="../media/audio48.wav"/><Relationship Id="rId1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52.wav"/><Relationship Id="rId7" Type="http://schemas.openxmlformats.org/officeDocument/2006/relationships/image" Target="../media/image24.jpeg"/><Relationship Id="rId2" Type="http://schemas.openxmlformats.org/officeDocument/2006/relationships/audio" Target="../media/audio3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5.wav"/><Relationship Id="rId11" Type="http://schemas.openxmlformats.org/officeDocument/2006/relationships/image" Target="../media/image23.jpeg"/><Relationship Id="rId5" Type="http://schemas.openxmlformats.org/officeDocument/2006/relationships/audio" Target="../media/audio54.wav"/><Relationship Id="rId10" Type="http://schemas.openxmlformats.org/officeDocument/2006/relationships/image" Target="../media/image22.jpeg"/><Relationship Id="rId4" Type="http://schemas.openxmlformats.org/officeDocument/2006/relationships/audio" Target="../media/audio53.wav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audio" Target="../media/audio10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9.wav"/><Relationship Id="rId5" Type="http://schemas.openxmlformats.org/officeDocument/2006/relationships/audio" Target="../media/audio8.wav"/><Relationship Id="rId4" Type="http://schemas.openxmlformats.org/officeDocument/2006/relationships/audio" Target="../media/audio7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7.wav"/><Relationship Id="rId13" Type="http://schemas.openxmlformats.org/officeDocument/2006/relationships/image" Target="../media/image8.gif"/><Relationship Id="rId3" Type="http://schemas.openxmlformats.org/officeDocument/2006/relationships/audio" Target="../media/audio12.wav"/><Relationship Id="rId7" Type="http://schemas.openxmlformats.org/officeDocument/2006/relationships/audio" Target="../media/audio16.wav"/><Relationship Id="rId12" Type="http://schemas.openxmlformats.org/officeDocument/2006/relationships/image" Target="../media/image7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5.wav"/><Relationship Id="rId11" Type="http://schemas.openxmlformats.org/officeDocument/2006/relationships/image" Target="../media/image6.wmf"/><Relationship Id="rId5" Type="http://schemas.openxmlformats.org/officeDocument/2006/relationships/audio" Target="../media/audio14.wav"/><Relationship Id="rId10" Type="http://schemas.openxmlformats.org/officeDocument/2006/relationships/audio" Target="../media/audio19.wav"/><Relationship Id="rId4" Type="http://schemas.openxmlformats.org/officeDocument/2006/relationships/audio" Target="../media/audio13.wav"/><Relationship Id="rId9" Type="http://schemas.openxmlformats.org/officeDocument/2006/relationships/audio" Target="../media/audio18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6.wav"/><Relationship Id="rId13" Type="http://schemas.openxmlformats.org/officeDocument/2006/relationships/image" Target="../media/image12.jpeg"/><Relationship Id="rId3" Type="http://schemas.openxmlformats.org/officeDocument/2006/relationships/audio" Target="../media/audio21.wav"/><Relationship Id="rId7" Type="http://schemas.openxmlformats.org/officeDocument/2006/relationships/audio" Target="../media/audio25.wav"/><Relationship Id="rId12" Type="http://schemas.openxmlformats.org/officeDocument/2006/relationships/image" Target="../media/image11.jpeg"/><Relationship Id="rId2" Type="http://schemas.openxmlformats.org/officeDocument/2006/relationships/audio" Target="../media/audio20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4.wav"/><Relationship Id="rId11" Type="http://schemas.openxmlformats.org/officeDocument/2006/relationships/image" Target="../media/image10.jpeg"/><Relationship Id="rId5" Type="http://schemas.openxmlformats.org/officeDocument/2006/relationships/audio" Target="../media/audio23.wav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audio" Target="../media/audio22.wav"/><Relationship Id="rId9" Type="http://schemas.openxmlformats.org/officeDocument/2006/relationships/image" Target="../media/image8.gif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22.wav"/><Relationship Id="rId7" Type="http://schemas.openxmlformats.org/officeDocument/2006/relationships/image" Target="../media/image12.jpeg"/><Relationship Id="rId2" Type="http://schemas.openxmlformats.org/officeDocument/2006/relationships/audio" Target="../media/audio2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audio" Target="../media/audio29.wav"/><Relationship Id="rId10" Type="http://schemas.openxmlformats.org/officeDocument/2006/relationships/image" Target="../media/image17.png"/><Relationship Id="rId4" Type="http://schemas.openxmlformats.org/officeDocument/2006/relationships/audio" Target="../media/audio28.wav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31.wav"/><Relationship Id="rId7" Type="http://schemas.openxmlformats.org/officeDocument/2006/relationships/audio" Target="../media/audio35.wav"/><Relationship Id="rId2" Type="http://schemas.openxmlformats.org/officeDocument/2006/relationships/audio" Target="../media/audio30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4.wav"/><Relationship Id="rId5" Type="http://schemas.openxmlformats.org/officeDocument/2006/relationships/audio" Target="../media/audio33.wav"/><Relationship Id="rId4" Type="http://schemas.openxmlformats.org/officeDocument/2006/relationships/audio" Target="../media/audio32.wav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41.wav"/><Relationship Id="rId3" Type="http://schemas.openxmlformats.org/officeDocument/2006/relationships/audio" Target="../media/audio37.wav"/><Relationship Id="rId7" Type="http://schemas.openxmlformats.org/officeDocument/2006/relationships/audio" Target="../media/audio40.wav"/><Relationship Id="rId2" Type="http://schemas.openxmlformats.org/officeDocument/2006/relationships/audio" Target="../media/audio3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9.wav"/><Relationship Id="rId5" Type="http://schemas.openxmlformats.org/officeDocument/2006/relationships/audio" Target="../media/audio38.wav"/><Relationship Id="rId4" Type="http://schemas.openxmlformats.org/officeDocument/2006/relationships/audio" Target="../media/audio2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0997D850-7AB4-48B6-99AF-E6A4509EF26E}"/>
              </a:ext>
            </a:extLst>
          </p:cNvPr>
          <p:cNvSpPr/>
          <p:nvPr/>
        </p:nvSpPr>
        <p:spPr>
          <a:xfrm>
            <a:off x="539552" y="332656"/>
            <a:ext cx="8064896" cy="520142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مراجعة الدرس السابق</a:t>
            </a:r>
          </a:p>
          <a:p>
            <a:pPr algn="ctr"/>
            <a:r>
              <a:rPr lang="ar-SA" sz="5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اجيبي</a:t>
            </a:r>
            <a:r>
              <a:rPr lang="ar-SA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عن الأسئلة التالية:</a:t>
            </a:r>
          </a:p>
          <a:p>
            <a:r>
              <a:rPr lang="ar-SA" sz="28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س1/فرضت الزكاة في ................وبينت تفاصيلها في ..............</a:t>
            </a:r>
          </a:p>
          <a:p>
            <a:r>
              <a:rPr lang="ar-SA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2/الزكاة قرينة......................وهي الركن .................من اركان الإسلام.</a:t>
            </a:r>
          </a:p>
          <a:p>
            <a:r>
              <a:rPr lang="ar-SA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3/ شروط الزكاة..............و............و.............و..............</a:t>
            </a:r>
          </a:p>
          <a:p>
            <a:r>
              <a:rPr lang="ar-SA" sz="28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س</a:t>
            </a:r>
            <a:r>
              <a:rPr lang="ar-SA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3/ عرفي الزكاة؟ النصاب؟</a:t>
            </a:r>
          </a:p>
          <a:p>
            <a:r>
              <a:rPr lang="ar-SA" sz="28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س4/ م</a:t>
            </a:r>
            <a:r>
              <a:rPr lang="ar-SA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احكم من </a:t>
            </a:r>
            <a:r>
              <a:rPr lang="ar-SA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جحدوجوب</a:t>
            </a:r>
            <a:r>
              <a:rPr lang="ar-SA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الزكاة مع العلم بوجوبها؟</a:t>
            </a:r>
          </a:p>
          <a:p>
            <a:endParaRPr lang="ar-SA" sz="28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ar-SA" sz="28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4BF6AE3-755D-42A3-AD75-7E64CDE40B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4241061"/>
            <a:ext cx="1979712" cy="228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01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جدول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54478"/>
              </p:ext>
            </p:extLst>
          </p:nvPr>
        </p:nvGraphicFramePr>
        <p:xfrm>
          <a:off x="285750" y="2143125"/>
          <a:ext cx="8640763" cy="4608512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3620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0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rtl="1"/>
                      <a:endParaRPr lang="ar-EG" sz="1800" dirty="0"/>
                    </a:p>
                  </a:txBody>
                  <a:tcPr marL="91432" marR="91432" marT="45725" marB="45725"/>
                </a:tc>
                <a:tc>
                  <a:txBody>
                    <a:bodyPr/>
                    <a:lstStyle/>
                    <a:p>
                      <a:pPr rtl="1"/>
                      <a:endParaRPr lang="ar-EG" sz="1800" dirty="0"/>
                    </a:p>
                  </a:txBody>
                  <a:tcPr marL="91432" marR="91432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6224">
                <a:tc>
                  <a:txBody>
                    <a:bodyPr/>
                    <a:lstStyle/>
                    <a:p>
                      <a:pPr rtl="1"/>
                      <a:endParaRPr lang="ar-EG" sz="1800" dirty="0"/>
                    </a:p>
                  </a:txBody>
                  <a:tcPr marL="91432" marR="91432" marT="45725" marB="45725"/>
                </a:tc>
                <a:tc>
                  <a:txBody>
                    <a:bodyPr/>
                    <a:lstStyle/>
                    <a:p>
                      <a:pPr rtl="1"/>
                      <a:endParaRPr lang="ar-EG" sz="1800" dirty="0"/>
                    </a:p>
                  </a:txBody>
                  <a:tcPr marL="91432" marR="91432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8192">
                <a:tc>
                  <a:txBody>
                    <a:bodyPr/>
                    <a:lstStyle/>
                    <a:p>
                      <a:pPr rtl="1"/>
                      <a:endParaRPr lang="ar-EG" sz="1800" dirty="0"/>
                    </a:p>
                  </a:txBody>
                  <a:tcPr marL="91432" marR="91432" marT="45725" marB="45725"/>
                </a:tc>
                <a:tc>
                  <a:txBody>
                    <a:bodyPr/>
                    <a:lstStyle/>
                    <a:p>
                      <a:pPr rtl="1"/>
                      <a:endParaRPr lang="ar-EG" sz="1800" dirty="0"/>
                    </a:p>
                  </a:txBody>
                  <a:tcPr marL="91432" marR="91432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3439808" y="170704"/>
            <a:ext cx="5483626" cy="1846558"/>
          </a:xfrm>
          <a:prstGeom prst="wave">
            <a:avLst>
              <a:gd name="adj1" fmla="val 11747"/>
              <a:gd name="adj2" fmla="val -1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Mudir MT" pitchFamily="2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4071934" y="740040"/>
            <a:ext cx="3357586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زكاة بهيمة الأنعام</a:t>
            </a:r>
            <a:endParaRPr lang="en-US" sz="4000" b="1" dirty="0">
              <a:ln w="17780" cmpd="sng">
                <a:solidFill>
                  <a:srgbClr val="FFFF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2" name="صورة 8" descr="anislammosqueminareted.gif"/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982776">
            <a:off x="7635707" y="-24531"/>
            <a:ext cx="899716" cy="2237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D:\mrwa\الشغل\توحيد طالب ونشاط وورد 2م ف1\7577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9825" y="2857500"/>
            <a:ext cx="1570038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D:\mrwa\الشغل\توحيد طالب ونشاط وورد 2م ف1\7577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6263" y="2857500"/>
            <a:ext cx="463867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مستطيل 17"/>
          <p:cNvSpPr/>
          <p:nvPr/>
        </p:nvSpPr>
        <p:spPr>
          <a:xfrm>
            <a:off x="1169810" y="2148480"/>
            <a:ext cx="3812261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ما يخالف الشرط</a:t>
            </a:r>
          </a:p>
        </p:txBody>
      </p:sp>
      <p:sp>
        <p:nvSpPr>
          <p:cNvPr id="19" name="مستطيل 18"/>
          <p:cNvSpPr/>
          <p:nvPr/>
        </p:nvSpPr>
        <p:spPr>
          <a:xfrm>
            <a:off x="6000760" y="2148480"/>
            <a:ext cx="2135914" cy="92333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الشرط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8240107" y="3001218"/>
            <a:ext cx="689611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1</a:t>
            </a:r>
            <a:r>
              <a:rPr lang="ar-EG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-</a:t>
            </a:r>
          </a:p>
        </p:txBody>
      </p:sp>
      <p:sp>
        <p:nvSpPr>
          <p:cNvPr id="21" name="مستطيل 20"/>
          <p:cNvSpPr/>
          <p:nvPr/>
        </p:nvSpPr>
        <p:spPr>
          <a:xfrm>
            <a:off x="5286375" y="3148013"/>
            <a:ext cx="3643313" cy="2000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100" dirty="0">
                <a:latin typeface="+mn-lt"/>
                <a:cs typeface="+mj-cs"/>
              </a:rPr>
              <a:t>      </a:t>
            </a:r>
            <a:r>
              <a:rPr lang="ar-SA" sz="3100" dirty="0">
                <a:latin typeface="+mn-lt"/>
                <a:cs typeface="+mj-cs"/>
              </a:rPr>
              <a:t>أن تكون سائمة</a:t>
            </a:r>
            <a:r>
              <a:rPr lang="ar-EG" sz="3100" dirty="0">
                <a:latin typeface="+mn-lt"/>
                <a:cs typeface="+mj-cs"/>
              </a:rPr>
              <a:t>:</a:t>
            </a:r>
            <a:r>
              <a:rPr lang="ar-SA" sz="3100" dirty="0">
                <a:latin typeface="+mn-lt"/>
                <a:cs typeface="+mj-cs"/>
              </a:rPr>
              <a:t> وهي التي ترعى جميع العام أو أكثره في الصحارى والغابات.</a:t>
            </a:r>
            <a:endParaRPr lang="en-US" sz="3100" dirty="0">
              <a:latin typeface="+mn-lt"/>
              <a:cs typeface="+mj-cs"/>
            </a:endParaRPr>
          </a:p>
        </p:txBody>
      </p:sp>
      <p:sp>
        <p:nvSpPr>
          <p:cNvPr id="22" name="مستطيل 21"/>
          <p:cNvSpPr>
            <a:spLocks noChangeArrowheads="1"/>
          </p:cNvSpPr>
          <p:nvPr/>
        </p:nvSpPr>
        <p:spPr bwMode="auto">
          <a:xfrm>
            <a:off x="357188" y="3240088"/>
            <a:ext cx="493553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2800" dirty="0">
                <a:latin typeface="Calibri" pitchFamily="34" charset="0"/>
              </a:rPr>
              <a:t>فلا زكاة في التي يعلفها صاحبها بعلف اشتراه أو جمعه لها.</a:t>
            </a:r>
            <a:endParaRPr lang="ar-EG" sz="2800" dirty="0">
              <a:latin typeface="Calibri" pitchFamily="34" charset="0"/>
            </a:endParaRPr>
          </a:p>
          <a:p>
            <a:pPr algn="ctr"/>
            <a:r>
              <a:rPr lang="ar-SA" sz="2800" dirty="0">
                <a:latin typeface="Calibri" pitchFamily="34" charset="0"/>
              </a:rPr>
              <a:t>ولا زكاة في التي ترعى بعض العام لا جميعه أو أكثره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23" name="مستطيل 22"/>
          <p:cNvSpPr>
            <a:spLocks noChangeArrowheads="1"/>
          </p:cNvSpPr>
          <p:nvPr/>
        </p:nvSpPr>
        <p:spPr bwMode="auto">
          <a:xfrm>
            <a:off x="8312150" y="5159375"/>
            <a:ext cx="6889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EG" sz="4400">
                <a:latin typeface="Calibri" pitchFamily="34" charset="0"/>
              </a:rPr>
              <a:t>2-</a:t>
            </a:r>
          </a:p>
        </p:txBody>
      </p:sp>
      <p:sp>
        <p:nvSpPr>
          <p:cNvPr id="24" name="مستطيل 23"/>
          <p:cNvSpPr>
            <a:spLocks noChangeArrowheads="1"/>
          </p:cNvSpPr>
          <p:nvPr/>
        </p:nvSpPr>
        <p:spPr bwMode="auto">
          <a:xfrm>
            <a:off x="5286375" y="5286375"/>
            <a:ext cx="3643313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200">
                <a:latin typeface="Calibri" pitchFamily="34" charset="0"/>
              </a:rPr>
              <a:t>    </a:t>
            </a:r>
            <a:r>
              <a:rPr lang="ar-SA" sz="3100">
                <a:latin typeface="Calibri" pitchFamily="34" charset="0"/>
              </a:rPr>
              <a:t>أن تكون معدة للاستفادة من ألبانها ونسلها.</a:t>
            </a:r>
            <a:endParaRPr lang="ar-EG" sz="3100">
              <a:latin typeface="Calibri" pitchFamily="34" charset="0"/>
            </a:endParaRPr>
          </a:p>
        </p:txBody>
      </p:sp>
      <p:sp>
        <p:nvSpPr>
          <p:cNvPr id="25" name="مستطيل 24"/>
          <p:cNvSpPr>
            <a:spLocks noChangeArrowheads="1"/>
          </p:cNvSpPr>
          <p:nvPr/>
        </p:nvSpPr>
        <p:spPr bwMode="auto">
          <a:xfrm>
            <a:off x="285750" y="5340350"/>
            <a:ext cx="5006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2800">
                <a:latin typeface="Calibri" pitchFamily="34" charset="0"/>
              </a:rPr>
              <a:t>فإ</a:t>
            </a:r>
            <a:r>
              <a:rPr lang="ar-EG" sz="2800">
                <a:latin typeface="Calibri" pitchFamily="34" charset="0"/>
              </a:rPr>
              <a:t>ن</a:t>
            </a:r>
            <a:r>
              <a:rPr lang="ar-SA" sz="2800">
                <a:latin typeface="Calibri" pitchFamily="34" charset="0"/>
              </a:rPr>
              <a:t> كانت للعمل عليها لم تجب فيها الزكاة.</a:t>
            </a:r>
            <a:endParaRPr lang="ar-EG" sz="2800">
              <a:latin typeface="Calibri" pitchFamily="34" charset="0"/>
            </a:endParaRPr>
          </a:p>
        </p:txBody>
      </p:sp>
      <p:pic>
        <p:nvPicPr>
          <p:cNvPr id="17" name="صورة 8" descr="صورة1.png"/>
          <p:cNvPicPr>
            <a:picLocks noChangeAspect="1"/>
          </p:cNvPicPr>
          <p:nvPr/>
        </p:nvPicPr>
        <p:blipFill>
          <a:blip r:embed="rId15" cstate="print"/>
          <a:srcRect l="7862" t="8828" r="4825" b="11387"/>
          <a:stretch>
            <a:fillRect/>
          </a:stretch>
        </p:blipFill>
        <p:spPr>
          <a:xfrm flipH="1">
            <a:off x="1907704" y="71532"/>
            <a:ext cx="1439099" cy="9812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صورة 13" descr="صورة1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flipH="1">
            <a:off x="35496" y="72008"/>
            <a:ext cx="1410881" cy="10527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صورة 19" descr="صورة1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 flipH="1">
            <a:off x="899592" y="1124744"/>
            <a:ext cx="1410881" cy="9560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n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زكاة بهيمة الأنعام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زكاة بهيمة الأنعام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الشرط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ما يخالف الشرط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أن تكون سائم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فلا زكاة في التي يعلفها صاحبها بعل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أن تكون معدة للاستفاد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فإن كانت للعمل عليها ل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00385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071670" y="137829"/>
            <a:ext cx="6604662" cy="16480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صورة 8" descr="anislammosqueminareted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15250" y="71438"/>
            <a:ext cx="136683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2970542" y="500212"/>
            <a:ext cx="4806919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n-lt"/>
                <a:cs typeface="+mn-cs"/>
              </a:rPr>
              <a:t>أنصبة بهيمة الأنعام: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619375" y="2020888"/>
            <a:ext cx="6024563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000" b="1" dirty="0" err="1">
                <a:solidFill>
                  <a:srgbClr val="C00000"/>
                </a:solidFill>
                <a:latin typeface="Calibri" pitchFamily="34" charset="0"/>
              </a:rPr>
              <a:t>1-</a:t>
            </a:r>
            <a:r>
              <a:rPr lang="ar-EG" sz="4000" b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ar-SA" sz="4000" b="1" dirty="0">
                <a:solidFill>
                  <a:srgbClr val="C00000"/>
                </a:solidFill>
                <a:latin typeface="Calibri" pitchFamily="34" charset="0"/>
              </a:rPr>
              <a:t>الإبل: </a:t>
            </a:r>
            <a:r>
              <a:rPr lang="ar-SA" sz="3600" b="1" dirty="0">
                <a:latin typeface="Calibri" pitchFamily="34" charset="0"/>
              </a:rPr>
              <a:t>خمس من الإبل فأكثر، وما</a:t>
            </a:r>
            <a:r>
              <a:rPr lang="ar-EG" sz="3600" b="1">
                <a:latin typeface="Calibri" pitchFamily="34" charset="0"/>
              </a:rPr>
              <a:t> </a:t>
            </a:r>
            <a:r>
              <a:rPr lang="ar-SA" sz="3600" b="1">
                <a:latin typeface="Calibri" pitchFamily="34" charset="0"/>
              </a:rPr>
              <a:t>دون الخمس لا زكاة فيها.</a:t>
            </a:r>
            <a:endParaRPr lang="en-US" sz="3600" b="1" dirty="0">
              <a:latin typeface="Calibri" pitchFamily="34" charset="0"/>
            </a:endParaRPr>
          </a:p>
        </p:txBody>
      </p:sp>
      <p:pic>
        <p:nvPicPr>
          <p:cNvPr id="9" name="صورة 8" descr="صورة1.png"/>
          <p:cNvPicPr>
            <a:picLocks noChangeAspect="1"/>
          </p:cNvPicPr>
          <p:nvPr/>
        </p:nvPicPr>
        <p:blipFill>
          <a:blip r:embed="rId9" cstate="print"/>
          <a:srcRect l="7862" t="8828" r="4825" b="11387"/>
          <a:stretch>
            <a:fillRect/>
          </a:stretch>
        </p:blipFill>
        <p:spPr>
          <a:xfrm flipH="1">
            <a:off x="357158" y="2025907"/>
            <a:ext cx="1836000" cy="1251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506663" y="3684588"/>
            <a:ext cx="6024562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000" b="1">
                <a:solidFill>
                  <a:srgbClr val="C00000"/>
                </a:solidFill>
                <a:latin typeface="Calibri" pitchFamily="34" charset="0"/>
              </a:rPr>
              <a:t>2- </a:t>
            </a:r>
            <a:r>
              <a:rPr lang="ar-SA" sz="4000" b="1">
                <a:solidFill>
                  <a:srgbClr val="C00000"/>
                </a:solidFill>
                <a:latin typeface="Calibri" pitchFamily="34" charset="0"/>
              </a:rPr>
              <a:t>ال</a:t>
            </a:r>
            <a:r>
              <a:rPr lang="ar-EG" sz="4000" b="1">
                <a:solidFill>
                  <a:srgbClr val="C00000"/>
                </a:solidFill>
                <a:latin typeface="Calibri" pitchFamily="34" charset="0"/>
              </a:rPr>
              <a:t>بقر</a:t>
            </a:r>
            <a:r>
              <a:rPr lang="ar-SA" sz="4000" b="1">
                <a:solidFill>
                  <a:srgbClr val="C00000"/>
                </a:solidFill>
                <a:latin typeface="Calibri" pitchFamily="34" charset="0"/>
              </a:rPr>
              <a:t>: </a:t>
            </a:r>
            <a:r>
              <a:rPr lang="ar-SA" sz="3600" b="1">
                <a:latin typeface="Calibri" pitchFamily="34" charset="0"/>
              </a:rPr>
              <a:t>ثلاثون من البقر فأكثر، وما دون ذلك لا زكاة فيها.</a:t>
            </a:r>
            <a:endParaRPr lang="en-US" sz="3600" b="1">
              <a:latin typeface="Calibri" pitchFamily="34" charset="0"/>
            </a:endParaRPr>
          </a:p>
        </p:txBody>
      </p:sp>
      <p:pic>
        <p:nvPicPr>
          <p:cNvPr id="14" name="صورة 13" descr="صورة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285720" y="3643315"/>
            <a:ext cx="1800000" cy="13430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2411413" y="5597525"/>
            <a:ext cx="6024562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000" b="1">
                <a:solidFill>
                  <a:srgbClr val="C00000"/>
                </a:solidFill>
                <a:latin typeface="Calibri" pitchFamily="34" charset="0"/>
              </a:rPr>
              <a:t>3- الغنم</a:t>
            </a:r>
            <a:r>
              <a:rPr lang="ar-SA" sz="4000" b="1">
                <a:solidFill>
                  <a:srgbClr val="C00000"/>
                </a:solidFill>
                <a:latin typeface="Calibri" pitchFamily="34" charset="0"/>
              </a:rPr>
              <a:t>: </a:t>
            </a:r>
            <a:r>
              <a:rPr lang="ar-SA" sz="3600" b="1">
                <a:latin typeface="Calibri" pitchFamily="34" charset="0"/>
              </a:rPr>
              <a:t>أربعون من الغنم فأكثر، وما دون ذلك لا زكاة فيها.</a:t>
            </a:r>
            <a:endParaRPr lang="en-US" sz="3600">
              <a:latin typeface="Calibri" pitchFamily="34" charset="0"/>
            </a:endParaRPr>
          </a:p>
        </p:txBody>
      </p:sp>
      <p:pic>
        <p:nvPicPr>
          <p:cNvPr id="20" name="صورة 19" descr="صورة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285720" y="5455983"/>
            <a:ext cx="1800000" cy="12197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أنصبة بهيمة الأنعا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أنصبة بهيمة الأنعا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إب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إب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بق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بق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الغن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الغن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/>
      <p:bldP spid="13" grpId="0" build="p" bldLvl="2"/>
      <p:bldP spid="19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2F2AD6D-9097-49DD-A09D-55954BE51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8064896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750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9FDF4D0-4450-479D-82D1-B1423BAC52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703"/>
            <a:ext cx="9142702" cy="6798228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3B96D892-86EF-4453-89AF-75DCF1B0A03D}"/>
              </a:ext>
            </a:extLst>
          </p:cNvPr>
          <p:cNvSpPr/>
          <p:nvPr/>
        </p:nvSpPr>
        <p:spPr>
          <a:xfrm>
            <a:off x="2172147" y="2132856"/>
            <a:ext cx="5658661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الواجب:</a:t>
            </a:r>
          </a:p>
          <a:p>
            <a:pPr algn="ctr"/>
            <a:r>
              <a:rPr lang="ar-SA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طالبتي الرائعة </a:t>
            </a:r>
          </a:p>
          <a:p>
            <a:pPr algn="ctr"/>
            <a:r>
              <a:rPr lang="ar-SA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الواجب+اختبارقصير</a:t>
            </a:r>
            <a:endParaRPr lang="ar-SA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ar-SA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في منصة مدرستي</a:t>
            </a:r>
            <a:endParaRPr lang="ar-SA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2EC7E49-7348-48E4-89C0-67DB15592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" y="5264050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944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مستدير الزوايا 10"/>
          <p:cNvSpPr/>
          <p:nvPr/>
        </p:nvSpPr>
        <p:spPr>
          <a:xfrm>
            <a:off x="1496052" y="765958"/>
            <a:ext cx="3786214" cy="2230994"/>
          </a:xfrm>
          <a:prstGeom prst="roundRect">
            <a:avLst>
              <a:gd name="adj" fmla="val 4760"/>
            </a:avLst>
          </a:prstGeom>
          <a:solidFill>
            <a:srgbClr val="FFFFC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7992" y="442407"/>
            <a:ext cx="524233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80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الأموال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8000" b="1" dirty="0" err="1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الزكوية</a:t>
            </a:r>
            <a:endParaRPr lang="en-US" sz="8000" b="1" dirty="0">
              <a:ln w="11430"/>
              <a:solidFill>
                <a:srgbClr val="66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شكل بيضاوي 8"/>
          <p:cNvSpPr/>
          <p:nvPr/>
        </p:nvSpPr>
        <p:spPr>
          <a:xfrm>
            <a:off x="7308304" y="301611"/>
            <a:ext cx="928694" cy="928694"/>
          </a:xfrm>
          <a:prstGeom prst="ellipse">
            <a:avLst/>
          </a:prstGeom>
          <a:solidFill>
            <a:schemeClr val="bg1"/>
          </a:solidFill>
          <a:ln w="57150" cap="rnd">
            <a:solidFill>
              <a:srgbClr val="FF0000"/>
            </a:solidFill>
          </a:ln>
          <a:scene3d>
            <a:camera prst="orthographicFront"/>
            <a:lightRig rig="threePt" dir="t"/>
          </a:scene3d>
          <a:sp3d contourW="12700" prstMaterial="dkEdge">
            <a:contourClr>
              <a:schemeClr val="accent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8800" b="1" cap="all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</a:t>
            </a:r>
          </a:p>
        </p:txBody>
      </p:sp>
      <p:pic>
        <p:nvPicPr>
          <p:cNvPr id="2059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429001"/>
            <a:ext cx="7992889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الوحـــــــــــدة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أموال  الزكوي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أموال  الزكوي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2682875" y="1263650"/>
            <a:ext cx="554037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>
              <a:buClr>
                <a:srgbClr val="C00000"/>
              </a:buClr>
              <a:defRPr/>
            </a:pPr>
            <a:r>
              <a:rPr lang="ar-EG" sz="4000" b="1" dirty="0">
                <a:solidFill>
                  <a:srgbClr val="FF0000"/>
                </a:solidFill>
                <a:latin typeface="Calibri" pitchFamily="34" charset="0"/>
              </a:rPr>
              <a:t>قال </a:t>
            </a:r>
            <a:r>
              <a:rPr lang="ar-EG" sz="4000" b="1" dirty="0" err="1">
                <a:solidFill>
                  <a:srgbClr val="FF0000"/>
                </a:solidFill>
                <a:latin typeface="Calibri" pitchFamily="34" charset="0"/>
              </a:rPr>
              <a:t>تعالى:</a:t>
            </a:r>
            <a:r>
              <a:rPr lang="ar-EG" sz="40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ar-SA" sz="4000" b="1" dirty="0" err="1">
                <a:solidFill>
                  <a:srgbClr val="002060"/>
                </a:solidFill>
                <a:latin typeface="Calibri" pitchFamily="34" charset="0"/>
              </a:rPr>
              <a:t>{</a:t>
            </a:r>
            <a:r>
              <a:rPr lang="ar-EG" sz="4000" b="1" dirty="0">
                <a:cs typeface="+mn-cs"/>
              </a:rPr>
              <a:t>يَا أَيُّهَا الَّذِينَ ءَامَنُواْ إِنَّ كَثِيرًا مِّنَ الأَحْبَارِ وَالرُّهْبَانِ لَيَأْكُلُونَ أَمْوَالَ النَّاسِ بِالْبَاطِلِ وَيَصُدُّونَ عَن سَبِيلِ اللَّهِ وَالَّذِينَ يَكْنِزُونَ الذَّهَبَ وَالْفِضَّةَ وَلاَ يُنفِقُونَهَا فِي سَبِيلِ الله فَبَشِّرْهُم بِعَذَابٍ أَلِيمٍ</a:t>
            </a:r>
            <a:r>
              <a:rPr lang="ar-SA" sz="4000" b="1" dirty="0" err="1">
                <a:solidFill>
                  <a:srgbClr val="002060"/>
                </a:solidFill>
                <a:latin typeface="Calibri" pitchFamily="34" charset="0"/>
              </a:rPr>
              <a:t>}</a:t>
            </a:r>
            <a:endParaRPr lang="ar-EG" sz="4000" b="1" dirty="0"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buClr>
                <a:srgbClr val="C00000"/>
              </a:buClr>
              <a:defRPr/>
            </a:pPr>
            <a:endParaRPr lang="ar-EG" sz="40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0" name="صورة 9" descr="غغغغغ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84369">
            <a:off x="381568" y="428604"/>
            <a:ext cx="2071702" cy="3071834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مربع نص 5"/>
          <p:cNvSpPr txBox="1">
            <a:spLocks noChangeArrowheads="1"/>
          </p:cNvSpPr>
          <p:nvPr/>
        </p:nvSpPr>
        <p:spPr bwMode="auto">
          <a:xfrm>
            <a:off x="1691680" y="5085184"/>
            <a:ext cx="4464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200" b="1" dirty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سورة التوبة آية </a:t>
            </a:r>
            <a:r>
              <a:rPr lang="ar-EG" sz="3200" b="1" dirty="0" err="1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34 .</a:t>
            </a:r>
            <a:endParaRPr lang="en-US" sz="3200" b="1" dirty="0">
              <a:solidFill>
                <a:srgbClr val="7030A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قال تعالى يا أيها الذي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5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006348" y="1924440"/>
            <a:ext cx="7819988" cy="4916937"/>
          </a:xfrm>
          <a:prstGeom prst="roundRect">
            <a:avLst/>
          </a:prstGeom>
          <a:gradFill flip="none" rotWithShape="1">
            <a:gsLst>
              <a:gs pos="36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2000" b="1"/>
          </a:p>
        </p:txBody>
      </p:sp>
      <p:sp>
        <p:nvSpPr>
          <p:cNvPr id="4110" name="TextBox 6"/>
          <p:cNvSpPr txBox="1">
            <a:spLocks noChangeArrowheads="1"/>
          </p:cNvSpPr>
          <p:nvPr/>
        </p:nvSpPr>
        <p:spPr bwMode="auto">
          <a:xfrm>
            <a:off x="1438275" y="2668588"/>
            <a:ext cx="636587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000" b="1" i="1" dirty="0">
                <a:solidFill>
                  <a:srgbClr val="002060"/>
                </a:solidFill>
              </a:rPr>
              <a:t>1- أحكام الأموال التي تجب فيها الزكاة.</a:t>
            </a:r>
          </a:p>
          <a:p>
            <a:pPr algn="ctr"/>
            <a:r>
              <a:rPr lang="ar-EG" sz="4000" b="1" i="1" dirty="0">
                <a:solidFill>
                  <a:srgbClr val="002060"/>
                </a:solidFill>
              </a:rPr>
              <a:t>2- المراد من الأسهم وكيفية زكاتها.</a:t>
            </a:r>
          </a:p>
          <a:p>
            <a:pPr algn="ctr"/>
            <a:r>
              <a:rPr lang="ar-EG" sz="4000" b="1" i="1" dirty="0">
                <a:solidFill>
                  <a:srgbClr val="002060"/>
                </a:solidFill>
              </a:rPr>
              <a:t>3- المراد من الدين وحكم زكاته.</a:t>
            </a:r>
          </a:p>
          <a:p>
            <a:pPr algn="ctr"/>
            <a:r>
              <a:rPr lang="ar-EG" sz="4000" b="1" i="1" dirty="0">
                <a:solidFill>
                  <a:srgbClr val="002060"/>
                </a:solidFill>
              </a:rPr>
              <a:t>4- عناية الإسلام بالتكافل الاجتماعي.</a:t>
            </a:r>
            <a:endParaRPr lang="en-US" sz="4000" b="1" i="1" dirty="0">
              <a:solidFill>
                <a:srgbClr val="002060"/>
              </a:solidFill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23851" y="-225154"/>
            <a:ext cx="6155326" cy="1723387"/>
            <a:chOff x="2428858" y="-305214"/>
            <a:chExt cx="3500462" cy="1821546"/>
          </a:xfrm>
        </p:grpSpPr>
        <p:grpSp>
          <p:nvGrpSpPr>
            <p:cNvPr id="4102" name="Group 3"/>
            <p:cNvGrpSpPr>
              <a:grpSpLocks/>
            </p:cNvGrpSpPr>
            <p:nvPr/>
          </p:nvGrpSpPr>
          <p:grpSpPr bwMode="auto">
            <a:xfrm>
              <a:off x="2428858" y="98879"/>
              <a:ext cx="3500462" cy="1417453"/>
              <a:chOff x="2428858" y="98879"/>
              <a:chExt cx="3500462" cy="1417453"/>
            </a:xfrm>
          </p:grpSpPr>
          <p:sp>
            <p:nvSpPr>
              <p:cNvPr id="13" name="Snip Diagonal Corner Rectangle 2"/>
              <p:cNvSpPr/>
              <p:nvPr/>
            </p:nvSpPr>
            <p:spPr>
              <a:xfrm rot="5400000">
                <a:off x="3542038" y="-1014301"/>
                <a:ext cx="1274102" cy="3500462"/>
              </a:xfrm>
              <a:prstGeom prst="cube">
                <a:avLst/>
              </a:prstGeom>
              <a:solidFill>
                <a:srgbClr val="FF0000"/>
              </a:solidFill>
              <a:ln w="571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 sz="1600"/>
              </a:p>
            </p:txBody>
          </p:sp>
          <p:sp>
            <p:nvSpPr>
              <p:cNvPr id="14" name="Snip Diagonal Corner Rectangle 1"/>
              <p:cNvSpPr/>
              <p:nvPr/>
            </p:nvSpPr>
            <p:spPr>
              <a:xfrm>
                <a:off x="2766857" y="181972"/>
                <a:ext cx="2824464" cy="1334360"/>
              </a:xfrm>
              <a:prstGeom prst="cube">
                <a:avLst/>
              </a:prstGeom>
              <a:solidFill>
                <a:srgbClr val="FFFFCC"/>
              </a:solidFill>
              <a:ln w="57150" cap="rnd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 sz="1600"/>
              </a:p>
            </p:txBody>
          </p:sp>
        </p:grpSp>
        <p:sp>
          <p:nvSpPr>
            <p:cNvPr id="12" name="TextBox 3"/>
            <p:cNvSpPr txBox="1"/>
            <p:nvPr/>
          </p:nvSpPr>
          <p:spPr>
            <a:xfrm>
              <a:off x="2553694" y="-305214"/>
              <a:ext cx="2870758" cy="13988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8000" dirty="0">
                  <a:ln w="18415" cmpd="sng">
                    <a:solidFill>
                      <a:srgbClr val="FF0000"/>
                    </a:solidFill>
                    <a:prstDash val="solid"/>
                  </a:ln>
                  <a:solidFill>
                    <a:srgbClr val="6600CC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Estrangelo Edessa" pitchFamily="66" charset="0"/>
                  <a:cs typeface="Estrangelo Edessa" pitchFamily="66" charset="0"/>
                </a:rPr>
                <a:t>أريد أن أتعلم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أريد أن أتعل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أحكام الأموال التي تج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4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2- المراد من الأسهم وكيفي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4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4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4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3- المراد من الدين وحك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4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4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4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4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عناية الإسلام بالتكاف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6"/>
          <p:cNvGrpSpPr>
            <a:grpSpLocks/>
          </p:cNvGrpSpPr>
          <p:nvPr/>
        </p:nvGrpSpPr>
        <p:grpSpPr bwMode="auto">
          <a:xfrm>
            <a:off x="1946275" y="1285875"/>
            <a:ext cx="5251450" cy="5500688"/>
            <a:chOff x="144462" y="1700808"/>
            <a:chExt cx="8820025" cy="4930180"/>
          </a:xfrm>
        </p:grpSpPr>
        <p:sp>
          <p:nvSpPr>
            <p:cNvPr id="6" name="مستطيل مستدير الزوايا 5"/>
            <p:cNvSpPr/>
            <p:nvPr/>
          </p:nvSpPr>
          <p:spPr>
            <a:xfrm>
              <a:off x="269778" y="1753454"/>
              <a:ext cx="8569396" cy="4824888"/>
            </a:xfrm>
            <a:prstGeom prst="roundRect">
              <a:avLst/>
            </a:prstGeom>
            <a:gradFill flip="none" rotWithShape="1">
              <a:gsLst>
                <a:gs pos="5200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189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pic>
          <p:nvPicPr>
            <p:cNvPr id="5128" name="Picture 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44462" y="1700808"/>
              <a:ext cx="8820025" cy="4930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" name="صورة 1" descr="00385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81488" y="130175"/>
            <a:ext cx="43561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صورة 8" descr="anislammosqueminareted.gif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37513" y="122238"/>
            <a:ext cx="103505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4500470" y="211185"/>
            <a:ext cx="343235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n-lt"/>
                <a:cs typeface="+mn-cs"/>
              </a:rPr>
              <a:t>عناصر الوحدة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414588" y="1571625"/>
            <a:ext cx="43148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 b="1">
                <a:solidFill>
                  <a:srgbClr val="C00000"/>
                </a:solidFill>
                <a:latin typeface="Calibri" pitchFamily="34" charset="0"/>
              </a:rPr>
              <a:t>1- </a:t>
            </a:r>
            <a:r>
              <a:rPr lang="ar-EG" sz="3600" b="1">
                <a:solidFill>
                  <a:srgbClr val="002060"/>
                </a:solidFill>
                <a:latin typeface="Calibri" pitchFamily="34" charset="0"/>
              </a:rPr>
              <a:t>زكاة بهيمة الأنعام.</a:t>
            </a:r>
          </a:p>
          <a:p>
            <a:r>
              <a:rPr lang="ar-EG" sz="3600" b="1">
                <a:solidFill>
                  <a:srgbClr val="C00000"/>
                </a:solidFill>
                <a:latin typeface="Calibri" pitchFamily="34" charset="0"/>
              </a:rPr>
              <a:t>2- </a:t>
            </a:r>
            <a:r>
              <a:rPr lang="ar-EG" sz="3600" b="1">
                <a:solidFill>
                  <a:srgbClr val="002060"/>
                </a:solidFill>
                <a:latin typeface="Calibri" pitchFamily="34" charset="0"/>
              </a:rPr>
              <a:t>زكاة الخارج من الأرض.</a:t>
            </a:r>
          </a:p>
          <a:p>
            <a:r>
              <a:rPr lang="ar-EG" sz="3600" b="1">
                <a:solidFill>
                  <a:srgbClr val="C00000"/>
                </a:solidFill>
                <a:latin typeface="Calibri" pitchFamily="34" charset="0"/>
              </a:rPr>
              <a:t>أ- </a:t>
            </a:r>
            <a:r>
              <a:rPr lang="ar-EG" sz="3600" b="1">
                <a:solidFill>
                  <a:srgbClr val="002060"/>
                </a:solidFill>
                <a:latin typeface="Calibri" pitchFamily="34" charset="0"/>
              </a:rPr>
              <a:t>زكاة الحبوب والثمار.</a:t>
            </a:r>
          </a:p>
          <a:p>
            <a:r>
              <a:rPr lang="ar-EG" sz="3600" b="1">
                <a:solidFill>
                  <a:srgbClr val="C00000"/>
                </a:solidFill>
                <a:latin typeface="Calibri" pitchFamily="34" charset="0"/>
              </a:rPr>
              <a:t>ب- </a:t>
            </a:r>
            <a:r>
              <a:rPr lang="ar-EG" sz="3600" b="1">
                <a:solidFill>
                  <a:srgbClr val="002060"/>
                </a:solidFill>
                <a:latin typeface="Calibri" pitchFamily="34" charset="0"/>
              </a:rPr>
              <a:t>زكاة المعدن.</a:t>
            </a:r>
          </a:p>
          <a:p>
            <a:r>
              <a:rPr lang="ar-EG" sz="3600" b="1">
                <a:solidFill>
                  <a:srgbClr val="C00000"/>
                </a:solidFill>
                <a:latin typeface="Calibri" pitchFamily="34" charset="0"/>
              </a:rPr>
              <a:t>3- </a:t>
            </a:r>
            <a:r>
              <a:rPr lang="ar-EG" sz="3600" b="1">
                <a:solidFill>
                  <a:srgbClr val="002060"/>
                </a:solidFill>
                <a:latin typeface="Calibri" pitchFamily="34" charset="0"/>
              </a:rPr>
              <a:t>زكاة الأثمان.</a:t>
            </a:r>
          </a:p>
          <a:p>
            <a:r>
              <a:rPr lang="ar-EG" sz="3600" b="1">
                <a:solidFill>
                  <a:srgbClr val="C00000"/>
                </a:solidFill>
                <a:latin typeface="Calibri" pitchFamily="34" charset="0"/>
              </a:rPr>
              <a:t>4- </a:t>
            </a:r>
            <a:r>
              <a:rPr lang="ar-EG" sz="3600" b="1">
                <a:solidFill>
                  <a:srgbClr val="002060"/>
                </a:solidFill>
                <a:latin typeface="Calibri" pitchFamily="34" charset="0"/>
              </a:rPr>
              <a:t>زكاة عروض التجارة.</a:t>
            </a:r>
          </a:p>
          <a:p>
            <a:r>
              <a:rPr lang="ar-EG" sz="3600" b="1">
                <a:solidFill>
                  <a:srgbClr val="C00000"/>
                </a:solidFill>
                <a:latin typeface="Calibri" pitchFamily="34" charset="0"/>
              </a:rPr>
              <a:t>5- </a:t>
            </a:r>
            <a:r>
              <a:rPr lang="ar-EG" sz="3600" b="1">
                <a:solidFill>
                  <a:srgbClr val="002060"/>
                </a:solidFill>
                <a:latin typeface="Calibri" pitchFamily="34" charset="0"/>
              </a:rPr>
              <a:t>زكاة الدين.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عناصر الوحد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عناصر الوحد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عناصر الوحد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زكاة بهيمة الأنعا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زكاة الخارج م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زكاة الحبوب والثم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زكاة المعد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زكاة الأثما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زكاة عروض التجار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زكاة الدي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14438" y="211138"/>
            <a:ext cx="7180262" cy="1944687"/>
            <a:chOff x="857224" y="1500174"/>
            <a:chExt cx="7143800" cy="2357454"/>
          </a:xfrm>
        </p:grpSpPr>
        <p:sp>
          <p:nvSpPr>
            <p:cNvPr id="3" name="Plaque 4"/>
            <p:cNvSpPr/>
            <p:nvPr/>
          </p:nvSpPr>
          <p:spPr>
            <a:xfrm>
              <a:off x="1000100" y="1500174"/>
              <a:ext cx="7000924" cy="2357454"/>
            </a:xfrm>
            <a:prstGeom prst="plaque">
              <a:avLst/>
            </a:prstGeom>
            <a:gradFill flip="none" rotWithShape="1">
              <a:gsLst>
                <a:gs pos="0">
                  <a:srgbClr val="9900FF"/>
                </a:gs>
                <a:gs pos="50000">
                  <a:schemeClr val="bg1"/>
                </a:gs>
                <a:gs pos="100000">
                  <a:srgbClr val="9900FF"/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  <a:effectLst>
              <a:innerShdw blurRad="546100">
                <a:srgbClr val="800080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4" name="Horizontal Scroll 5"/>
            <p:cNvSpPr/>
            <p:nvPr/>
          </p:nvSpPr>
          <p:spPr>
            <a:xfrm>
              <a:off x="857224" y="1565659"/>
              <a:ext cx="7143800" cy="2193741"/>
            </a:xfrm>
            <a:prstGeom prst="horizontalScroll">
              <a:avLst/>
            </a:prstGeom>
            <a:gradFill flip="none" rotWithShape="1">
              <a:gsLst>
                <a:gs pos="2000">
                  <a:srgbClr val="FF0000"/>
                </a:gs>
                <a:gs pos="50000">
                  <a:srgbClr val="FFFF00"/>
                </a:gs>
                <a:gs pos="91000">
                  <a:srgbClr val="FF0000"/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effectLst>
              <a:innerShdw blurRad="635000">
                <a:srgbClr val="0000FF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</p:grpSp>
      <p:sp>
        <p:nvSpPr>
          <p:cNvPr id="5" name="TextBox 2"/>
          <p:cNvSpPr txBox="1"/>
          <p:nvPr/>
        </p:nvSpPr>
        <p:spPr>
          <a:xfrm>
            <a:off x="1428728" y="675229"/>
            <a:ext cx="6504713" cy="101566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6000" b="1" dirty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latin typeface="+mn-lt"/>
                <a:cs typeface="Traditional Arabic" pitchFamily="2" charset="-78"/>
              </a:rPr>
              <a:t>الأموال التي تجب فيها الزكاة</a:t>
            </a:r>
            <a:endParaRPr lang="en-US" sz="6000" b="1" dirty="0">
              <a:ln>
                <a:solidFill>
                  <a:srgbClr val="FF0000"/>
                </a:solidFill>
              </a:ln>
              <a:solidFill>
                <a:srgbClr val="0000FF"/>
              </a:solidFill>
              <a:latin typeface="+mn-lt"/>
              <a:cs typeface="Traditional Arabic" pitchFamily="2" charset="-78"/>
            </a:endParaRPr>
          </a:p>
        </p:txBody>
      </p:sp>
      <p:pic>
        <p:nvPicPr>
          <p:cNvPr id="6" name="صورة 8" descr="anislammosqueminareted.gif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818264" y="116632"/>
            <a:ext cx="1187748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صورة 10" descr="صورة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6804248" y="2492896"/>
            <a:ext cx="1800000" cy="1197818"/>
          </a:xfrm>
          <a:prstGeom prst="ellipse">
            <a:avLst/>
          </a:prstGeom>
          <a:solidFill>
            <a:srgbClr val="FFFFCC"/>
          </a:solidFill>
        </p:spPr>
      </p:pic>
      <p:pic>
        <p:nvPicPr>
          <p:cNvPr id="12" name="صورة 11" descr="صورة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3635896" y="2420888"/>
            <a:ext cx="1800000" cy="1197818"/>
          </a:xfrm>
          <a:prstGeom prst="ellipse">
            <a:avLst/>
          </a:prstGeom>
          <a:solidFill>
            <a:srgbClr val="FFFFCC"/>
          </a:solidFill>
        </p:spPr>
      </p:pic>
      <p:pic>
        <p:nvPicPr>
          <p:cNvPr id="13" name="صورة 12" descr="صورة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323528" y="2420888"/>
            <a:ext cx="1800000" cy="1372763"/>
          </a:xfrm>
          <a:prstGeom prst="ellipse">
            <a:avLst/>
          </a:prstGeom>
          <a:solidFill>
            <a:srgbClr val="FFFFCC"/>
          </a:solidFill>
        </p:spPr>
      </p:pic>
      <p:sp>
        <p:nvSpPr>
          <p:cNvPr id="16" name="مستطيل ذو زوايا قطرية مستديرة 15"/>
          <p:cNvSpPr/>
          <p:nvPr/>
        </p:nvSpPr>
        <p:spPr>
          <a:xfrm rot="21366185">
            <a:off x="6981257" y="4274347"/>
            <a:ext cx="1602187" cy="1025406"/>
          </a:xfrm>
          <a:prstGeom prst="round2DiagRect">
            <a:avLst>
              <a:gd name="adj1" fmla="val 43538"/>
              <a:gd name="adj2" fmla="val 0"/>
            </a:avLst>
          </a:prstGeom>
          <a:blipFill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 cap="rnd">
            <a:solidFill>
              <a:schemeClr val="accent6">
                <a:lumMod val="7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6000" b="1" dirty="0">
              <a:solidFill>
                <a:srgbClr val="7030A0"/>
              </a:solidFill>
              <a:latin typeface="Arial" pitchFamily="34" charset="0"/>
              <a:cs typeface="AL-Hor" pitchFamily="2" charset="-78"/>
            </a:endParaRPr>
          </a:p>
        </p:txBody>
      </p:sp>
      <p:sp>
        <p:nvSpPr>
          <p:cNvPr id="17" name="مستطيل 8"/>
          <p:cNvSpPr>
            <a:spLocks noChangeArrowheads="1"/>
          </p:cNvSpPr>
          <p:nvPr/>
        </p:nvSpPr>
        <p:spPr bwMode="auto">
          <a:xfrm rot="10528502" flipV="1">
            <a:off x="6906367" y="4433174"/>
            <a:ext cx="1752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000" b="1">
                <a:latin typeface="Calibri" pitchFamily="34" charset="0"/>
              </a:rPr>
              <a:t>الغنم</a:t>
            </a:r>
            <a:endParaRPr lang="en-US" sz="4000">
              <a:latin typeface="Calibri" pitchFamily="34" charset="0"/>
            </a:endParaRPr>
          </a:p>
        </p:txBody>
      </p:sp>
      <p:sp>
        <p:nvSpPr>
          <p:cNvPr id="18" name="مستطيل ذو زوايا قطرية مستديرة 17"/>
          <p:cNvSpPr/>
          <p:nvPr/>
        </p:nvSpPr>
        <p:spPr>
          <a:xfrm rot="21366185">
            <a:off x="3715229" y="3870911"/>
            <a:ext cx="1602187" cy="1025406"/>
          </a:xfrm>
          <a:prstGeom prst="round2DiagRect">
            <a:avLst>
              <a:gd name="adj1" fmla="val 43538"/>
              <a:gd name="adj2" fmla="val 0"/>
            </a:avLst>
          </a:prstGeom>
          <a:blipFill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 cap="rnd">
            <a:solidFill>
              <a:schemeClr val="accent6">
                <a:lumMod val="7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6000" b="1" dirty="0">
              <a:solidFill>
                <a:srgbClr val="7030A0"/>
              </a:solidFill>
              <a:latin typeface="Arial" pitchFamily="34" charset="0"/>
              <a:cs typeface="AL-Hor" pitchFamily="2" charset="-78"/>
            </a:endParaRPr>
          </a:p>
        </p:txBody>
      </p:sp>
      <p:sp>
        <p:nvSpPr>
          <p:cNvPr id="19" name="مستطيل 8"/>
          <p:cNvSpPr>
            <a:spLocks noChangeArrowheads="1"/>
          </p:cNvSpPr>
          <p:nvPr/>
        </p:nvSpPr>
        <p:spPr bwMode="auto">
          <a:xfrm rot="10528502" flipV="1">
            <a:off x="3643854" y="4029584"/>
            <a:ext cx="1752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000" b="1">
                <a:latin typeface="Calibri" pitchFamily="34" charset="0"/>
              </a:rPr>
              <a:t>البقر</a:t>
            </a:r>
            <a:endParaRPr lang="en-US" sz="4000">
              <a:latin typeface="Calibri" pitchFamily="34" charset="0"/>
            </a:endParaRPr>
          </a:p>
        </p:txBody>
      </p:sp>
      <p:sp>
        <p:nvSpPr>
          <p:cNvPr id="20" name="مستطيل ذو زوايا قطرية مستديرة 19"/>
          <p:cNvSpPr/>
          <p:nvPr/>
        </p:nvSpPr>
        <p:spPr>
          <a:xfrm rot="21366185">
            <a:off x="422435" y="4321115"/>
            <a:ext cx="1602187" cy="1025406"/>
          </a:xfrm>
          <a:prstGeom prst="round2DiagRect">
            <a:avLst>
              <a:gd name="adj1" fmla="val 43538"/>
              <a:gd name="adj2" fmla="val 0"/>
            </a:avLst>
          </a:prstGeom>
          <a:blipFill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 cap="rnd">
            <a:solidFill>
              <a:schemeClr val="accent6">
                <a:lumMod val="7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6000" b="1" dirty="0">
              <a:solidFill>
                <a:srgbClr val="7030A0"/>
              </a:solidFill>
              <a:latin typeface="Arial" pitchFamily="34" charset="0"/>
              <a:cs typeface="AL-Hor" pitchFamily="2" charset="-78"/>
            </a:endParaRPr>
          </a:p>
        </p:txBody>
      </p:sp>
      <p:sp>
        <p:nvSpPr>
          <p:cNvPr id="21" name="مستطيل 8"/>
          <p:cNvSpPr>
            <a:spLocks noChangeArrowheads="1"/>
          </p:cNvSpPr>
          <p:nvPr/>
        </p:nvSpPr>
        <p:spPr bwMode="auto">
          <a:xfrm rot="10528502" flipV="1">
            <a:off x="346906" y="4479942"/>
            <a:ext cx="1752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000" b="1">
                <a:latin typeface="Calibri" pitchFamily="34" charset="0"/>
              </a:rPr>
              <a:t>الإبل</a:t>
            </a:r>
            <a:endParaRPr lang="en-US" sz="4000">
              <a:latin typeface="Calibri" pitchFamily="34" charset="0"/>
            </a:endParaRPr>
          </a:p>
        </p:txBody>
      </p:sp>
      <p:pic>
        <p:nvPicPr>
          <p:cNvPr id="6174" name="Picture 3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436096" y="5085184"/>
            <a:ext cx="1800200" cy="1382019"/>
          </a:xfrm>
          <a:prstGeom prst="ellipse">
            <a:avLst/>
          </a:prstGeom>
          <a:solidFill>
            <a:srgbClr val="FFFFCC"/>
          </a:solidFill>
        </p:spPr>
      </p:pic>
      <p:pic>
        <p:nvPicPr>
          <p:cNvPr id="27" name="Picture 3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907704" y="5157192"/>
            <a:ext cx="1517650" cy="1333500"/>
          </a:xfrm>
          <a:prstGeom prst="ellipse">
            <a:avLst/>
          </a:prstGeom>
          <a:solidFill>
            <a:srgbClr val="FFFFCC"/>
          </a:solidFill>
        </p:spPr>
      </p:pic>
      <p:sp>
        <p:nvSpPr>
          <p:cNvPr id="28" name="مستطيل ذو زوايا قطرية مستديرة 27"/>
          <p:cNvSpPr/>
          <p:nvPr/>
        </p:nvSpPr>
        <p:spPr>
          <a:xfrm rot="21366185">
            <a:off x="3670184" y="5642499"/>
            <a:ext cx="1602187" cy="1025406"/>
          </a:xfrm>
          <a:prstGeom prst="round2DiagRect">
            <a:avLst>
              <a:gd name="adj1" fmla="val 43538"/>
              <a:gd name="adj2" fmla="val 0"/>
            </a:avLst>
          </a:prstGeom>
          <a:blipFill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 cap="rnd">
            <a:solidFill>
              <a:schemeClr val="accent6">
                <a:lumMod val="7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6000" b="1" dirty="0">
              <a:solidFill>
                <a:srgbClr val="7030A0"/>
              </a:solidFill>
              <a:latin typeface="Arial" pitchFamily="34" charset="0"/>
              <a:cs typeface="AL-Hor" pitchFamily="2" charset="-78"/>
            </a:endParaRPr>
          </a:p>
        </p:txBody>
      </p:sp>
      <p:sp>
        <p:nvSpPr>
          <p:cNvPr id="29" name="مستطيل 8"/>
          <p:cNvSpPr>
            <a:spLocks noChangeArrowheads="1"/>
          </p:cNvSpPr>
          <p:nvPr/>
        </p:nvSpPr>
        <p:spPr bwMode="auto">
          <a:xfrm rot="10528502" flipV="1">
            <a:off x="3562014" y="5440288"/>
            <a:ext cx="1752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000" b="1" dirty="0" err="1">
                <a:latin typeface="Calibri" pitchFamily="34" charset="0"/>
              </a:rPr>
              <a:t>شعير </a:t>
            </a:r>
            <a:r>
              <a:rPr lang="ar-EG" sz="4000" b="1" dirty="0">
                <a:latin typeface="Calibri" pitchFamily="34" charset="0"/>
              </a:rPr>
              <a:t>- البذور</a:t>
            </a:r>
            <a:endParaRPr lang="en-US" sz="4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أموال التي تجب فيها الزكا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أموال التي تجب فيها الزكا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غن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غن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البق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البق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الإب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الإب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8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شعير - البذو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14438" y="211138"/>
            <a:ext cx="7180262" cy="1944687"/>
            <a:chOff x="857224" y="1500174"/>
            <a:chExt cx="7143800" cy="2357454"/>
          </a:xfrm>
        </p:grpSpPr>
        <p:sp>
          <p:nvSpPr>
            <p:cNvPr id="3" name="Plaque 4"/>
            <p:cNvSpPr/>
            <p:nvPr/>
          </p:nvSpPr>
          <p:spPr>
            <a:xfrm>
              <a:off x="1000100" y="1500174"/>
              <a:ext cx="7000924" cy="2357454"/>
            </a:xfrm>
            <a:prstGeom prst="plaque">
              <a:avLst/>
            </a:prstGeom>
            <a:gradFill flip="none" rotWithShape="1">
              <a:gsLst>
                <a:gs pos="0">
                  <a:srgbClr val="9900FF"/>
                </a:gs>
                <a:gs pos="50000">
                  <a:schemeClr val="bg1"/>
                </a:gs>
                <a:gs pos="100000">
                  <a:srgbClr val="9900FF"/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  <a:effectLst>
              <a:innerShdw blurRad="546100">
                <a:srgbClr val="800080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4" name="Horizontal Scroll 5"/>
            <p:cNvSpPr/>
            <p:nvPr/>
          </p:nvSpPr>
          <p:spPr>
            <a:xfrm>
              <a:off x="857224" y="1565659"/>
              <a:ext cx="7143800" cy="2193741"/>
            </a:xfrm>
            <a:prstGeom prst="horizontalScroll">
              <a:avLst/>
            </a:prstGeom>
            <a:gradFill flip="none" rotWithShape="1">
              <a:gsLst>
                <a:gs pos="2000">
                  <a:srgbClr val="FF0000"/>
                </a:gs>
                <a:gs pos="50000">
                  <a:srgbClr val="FFFF00"/>
                </a:gs>
                <a:gs pos="91000">
                  <a:srgbClr val="FF0000"/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effectLst>
              <a:innerShdw blurRad="635000">
                <a:srgbClr val="0000FF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</p:grpSp>
      <p:sp>
        <p:nvSpPr>
          <p:cNvPr id="5" name="TextBox 2"/>
          <p:cNvSpPr txBox="1"/>
          <p:nvPr/>
        </p:nvSpPr>
        <p:spPr>
          <a:xfrm>
            <a:off x="1428728" y="675229"/>
            <a:ext cx="6504713" cy="101566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6000" b="1" dirty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latin typeface="+mn-lt"/>
                <a:cs typeface="Traditional Arabic" pitchFamily="2" charset="-78"/>
              </a:rPr>
              <a:t>الأموال التي تجب فيها الزكاة</a:t>
            </a:r>
            <a:endParaRPr lang="en-US" sz="6000" b="1" dirty="0">
              <a:ln>
                <a:solidFill>
                  <a:srgbClr val="FF0000"/>
                </a:solidFill>
              </a:ln>
              <a:solidFill>
                <a:srgbClr val="0000FF"/>
              </a:solidFill>
              <a:latin typeface="+mn-lt"/>
              <a:cs typeface="Traditional Arabic" pitchFamily="2" charset="-78"/>
            </a:endParaRPr>
          </a:p>
        </p:txBody>
      </p:sp>
      <p:pic>
        <p:nvPicPr>
          <p:cNvPr id="6" name="صورة 8" descr="anislammosqueminareted.gif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818264" y="116632"/>
            <a:ext cx="1187748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ستطيل ذو زوايا قطرية مستديرة 6"/>
          <p:cNvSpPr/>
          <p:nvPr/>
        </p:nvSpPr>
        <p:spPr>
          <a:xfrm rot="21366185">
            <a:off x="3835252" y="2904067"/>
            <a:ext cx="1801005" cy="1689822"/>
          </a:xfrm>
          <a:prstGeom prst="round2DiagRect">
            <a:avLst>
              <a:gd name="adj1" fmla="val 43538"/>
              <a:gd name="adj2" fmla="val 0"/>
            </a:avLst>
          </a:prstGeom>
          <a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 cap="rnd">
            <a:solidFill>
              <a:schemeClr val="accent6">
                <a:lumMod val="7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6000" b="1" dirty="0">
              <a:solidFill>
                <a:srgbClr val="7030A0"/>
              </a:solidFill>
              <a:latin typeface="Arial" pitchFamily="34" charset="0"/>
              <a:cs typeface="AL-Hor" pitchFamily="2" charset="-78"/>
            </a:endParaRPr>
          </a:p>
        </p:txBody>
      </p:sp>
      <p:sp>
        <p:nvSpPr>
          <p:cNvPr id="8" name="مستطيل 8"/>
          <p:cNvSpPr>
            <a:spLocks noChangeArrowheads="1"/>
          </p:cNvSpPr>
          <p:nvPr/>
        </p:nvSpPr>
        <p:spPr bwMode="auto">
          <a:xfrm rot="10528502" flipV="1">
            <a:off x="3871399" y="3087127"/>
            <a:ext cx="17287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000" b="1">
                <a:latin typeface="Calibri" pitchFamily="34" charset="0"/>
              </a:rPr>
              <a:t>الذهب والفضة</a:t>
            </a:r>
            <a:endParaRPr lang="en-US" sz="4000">
              <a:latin typeface="Calibri" pitchFamily="34" charset="0"/>
            </a:endParaRPr>
          </a:p>
        </p:txBody>
      </p:sp>
      <p:pic>
        <p:nvPicPr>
          <p:cNvPr id="9" name="صورة 8" descr="صورة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35896" y="4725144"/>
            <a:ext cx="2736304" cy="1677447"/>
          </a:xfrm>
          <a:prstGeom prst="ellipse">
            <a:avLst/>
          </a:prstGeom>
          <a:solidFill>
            <a:srgbClr val="FFFFCC"/>
          </a:solidFill>
        </p:spPr>
      </p:pic>
      <p:pic>
        <p:nvPicPr>
          <p:cNvPr id="10" name="صورة 9" descr="صورة1.png"/>
          <p:cNvPicPr>
            <a:picLocks noChangeAspect="1"/>
          </p:cNvPicPr>
          <p:nvPr/>
        </p:nvPicPr>
        <p:blipFill>
          <a:blip r:embed="rId9" cstate="print"/>
          <a:srcRect l="5351" t="2676" r="6349" b="14376"/>
          <a:stretch>
            <a:fillRect/>
          </a:stretch>
        </p:blipFill>
        <p:spPr>
          <a:xfrm>
            <a:off x="611560" y="2348880"/>
            <a:ext cx="1800000" cy="1690909"/>
          </a:xfrm>
          <a:prstGeom prst="ellipse">
            <a:avLst/>
          </a:prstGeom>
          <a:solidFill>
            <a:srgbClr val="FFFFCC"/>
          </a:solidFill>
        </p:spPr>
      </p:pic>
      <p:sp>
        <p:nvSpPr>
          <p:cNvPr id="14" name="مستطيل ذو زوايا قطرية مستديرة 13"/>
          <p:cNvSpPr/>
          <p:nvPr/>
        </p:nvSpPr>
        <p:spPr>
          <a:xfrm rot="21366185">
            <a:off x="568307" y="4294551"/>
            <a:ext cx="1602187" cy="1025406"/>
          </a:xfrm>
          <a:prstGeom prst="round2DiagRect">
            <a:avLst>
              <a:gd name="adj1" fmla="val 43538"/>
              <a:gd name="adj2" fmla="val 0"/>
            </a:avLst>
          </a:prstGeom>
          <a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 cap="rnd">
            <a:solidFill>
              <a:schemeClr val="accent6">
                <a:lumMod val="7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6000" b="1" dirty="0">
              <a:solidFill>
                <a:srgbClr val="7030A0"/>
              </a:solidFill>
              <a:latin typeface="Arial" pitchFamily="34" charset="0"/>
              <a:cs typeface="AL-Hor" pitchFamily="2" charset="-78"/>
            </a:endParaRPr>
          </a:p>
        </p:txBody>
      </p:sp>
      <p:sp>
        <p:nvSpPr>
          <p:cNvPr id="15" name="مستطيل 8"/>
          <p:cNvSpPr>
            <a:spLocks noChangeArrowheads="1"/>
          </p:cNvSpPr>
          <p:nvPr/>
        </p:nvSpPr>
        <p:spPr bwMode="auto">
          <a:xfrm rot="10528502" flipV="1">
            <a:off x="492742" y="4453224"/>
            <a:ext cx="1752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000" b="1">
                <a:latin typeface="Calibri" pitchFamily="34" charset="0"/>
              </a:rPr>
              <a:t>النقود</a:t>
            </a:r>
            <a:endParaRPr lang="en-US" sz="4000">
              <a:latin typeface="Calibri" pitchFamily="34" charset="0"/>
            </a:endParaRPr>
          </a:p>
        </p:txBody>
      </p:sp>
      <p:pic>
        <p:nvPicPr>
          <p:cNvPr id="27" name="Picture 3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32240" y="2278126"/>
            <a:ext cx="1796157" cy="1441450"/>
          </a:xfrm>
          <a:prstGeom prst="ellipse">
            <a:avLst/>
          </a:prstGeom>
          <a:solidFill>
            <a:srgbClr val="FFFFCC"/>
          </a:solidFill>
        </p:spPr>
      </p:pic>
      <p:sp>
        <p:nvSpPr>
          <p:cNvPr id="28" name="مستطيل ذو زوايا قطرية مستديرة 27"/>
          <p:cNvSpPr/>
          <p:nvPr/>
        </p:nvSpPr>
        <p:spPr>
          <a:xfrm rot="21366185">
            <a:off x="6981255" y="3987569"/>
            <a:ext cx="1602187" cy="1025406"/>
          </a:xfrm>
          <a:prstGeom prst="round2DiagRect">
            <a:avLst>
              <a:gd name="adj1" fmla="val 43538"/>
              <a:gd name="adj2" fmla="val 0"/>
            </a:avLst>
          </a:prstGeom>
          <a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 cap="rnd">
            <a:solidFill>
              <a:schemeClr val="accent6">
                <a:lumMod val="7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6000" b="1" dirty="0">
              <a:solidFill>
                <a:srgbClr val="7030A0"/>
              </a:solidFill>
              <a:latin typeface="Arial" pitchFamily="34" charset="0"/>
              <a:cs typeface="AL-Hor" pitchFamily="2" charset="-78"/>
            </a:endParaRPr>
          </a:p>
        </p:txBody>
      </p:sp>
      <p:sp>
        <p:nvSpPr>
          <p:cNvPr id="29" name="مستطيل 8"/>
          <p:cNvSpPr>
            <a:spLocks noChangeArrowheads="1"/>
          </p:cNvSpPr>
          <p:nvPr/>
        </p:nvSpPr>
        <p:spPr bwMode="auto">
          <a:xfrm rot="10528502" flipV="1">
            <a:off x="6865217" y="3840892"/>
            <a:ext cx="169673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4000" b="1" dirty="0" err="1">
                <a:latin typeface="Calibri" pitchFamily="34" charset="0"/>
              </a:rPr>
              <a:t>تمر </a:t>
            </a:r>
            <a:r>
              <a:rPr lang="ar-EG" sz="4000" b="1" dirty="0">
                <a:latin typeface="Calibri" pitchFamily="34" charset="0"/>
              </a:rPr>
              <a:t>- زبيب</a:t>
            </a:r>
            <a:endParaRPr lang="en-US" sz="4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تمر - زبي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نقو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ذهب والفض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ذهب والفض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30213" y="549275"/>
            <a:ext cx="8286750" cy="1990725"/>
            <a:chOff x="-19325815" y="2209670"/>
            <a:chExt cx="29538023" cy="1942267"/>
          </a:xfrm>
        </p:grpSpPr>
        <p:sp>
          <p:nvSpPr>
            <p:cNvPr id="4" name="Round Same Side Corner Rectangle 5"/>
            <p:cNvSpPr/>
            <p:nvPr/>
          </p:nvSpPr>
          <p:spPr>
            <a:xfrm>
              <a:off x="-19325815" y="2209670"/>
              <a:ext cx="29538023" cy="1942267"/>
            </a:xfrm>
            <a:prstGeom prst="flowChartDocumen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76200">
              <a:solidFill>
                <a:srgbClr val="00B050"/>
              </a:solidFill>
            </a:ln>
            <a:effectLst>
              <a:innerShdw blurRad="635000">
                <a:srgbClr val="CC0099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7190" name="Rectangle 4"/>
            <p:cNvSpPr>
              <a:spLocks noChangeArrowheads="1"/>
            </p:cNvSpPr>
            <p:nvPr/>
          </p:nvSpPr>
          <p:spPr bwMode="auto">
            <a:xfrm>
              <a:off x="-17850858" y="2371225"/>
              <a:ext cx="26588113" cy="1751614"/>
            </a:xfrm>
            <a:prstGeom prst="flowChartDocumen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SA" sz="4400" b="1">
                  <a:solidFill>
                    <a:srgbClr val="CC0066"/>
                  </a:solidFill>
                  <a:latin typeface="Calibri" pitchFamily="34" charset="0"/>
                </a:rPr>
                <a:t>س/ على أي شيء يطلق المال؟ حدد خيارًا مناسبًا مما يلي:</a:t>
              </a:r>
              <a:endParaRPr lang="en-US" sz="4400" b="1">
                <a:solidFill>
                  <a:srgbClr val="CC0066"/>
                </a:solidFill>
                <a:latin typeface="Calibri" pitchFamily="34" charset="0"/>
              </a:endParaRPr>
            </a:p>
          </p:txBody>
        </p:sp>
      </p:grpSp>
      <p:sp>
        <p:nvSpPr>
          <p:cNvPr id="6" name="Round Same Side Corner Rectangle 2"/>
          <p:cNvSpPr/>
          <p:nvPr/>
        </p:nvSpPr>
        <p:spPr bwMode="auto">
          <a:xfrm flipH="1" flipV="1">
            <a:off x="5292080" y="3140968"/>
            <a:ext cx="2719379" cy="1571636"/>
          </a:xfrm>
          <a:prstGeom prst="wave">
            <a:avLst/>
          </a:prstGeom>
          <a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2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292725" y="3357563"/>
            <a:ext cx="285908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 algn="ctr"/>
            <a:r>
              <a:rPr lang="ar-SA" sz="3200" b="1">
                <a:solidFill>
                  <a:srgbClr val="7030A0"/>
                </a:solidFill>
                <a:latin typeface="Calibri" pitchFamily="34" charset="0"/>
              </a:rPr>
              <a:t>الذهب والفضة</a:t>
            </a:r>
            <a:r>
              <a:rPr lang="ar-EG" sz="3200" b="1">
                <a:solidFill>
                  <a:srgbClr val="7030A0"/>
                </a:solidFill>
                <a:latin typeface="Calibri" pitchFamily="34" charset="0"/>
              </a:rPr>
              <a:t> </a:t>
            </a:r>
          </a:p>
          <a:p>
            <a:pPr marL="742950" indent="-742950" algn="ctr"/>
            <a:r>
              <a:rPr lang="ar-EG" sz="3200" b="1">
                <a:solidFill>
                  <a:srgbClr val="7030A0"/>
                </a:solidFill>
                <a:latin typeface="Calibri" pitchFamily="34" charset="0"/>
              </a:rPr>
              <a:t>والأوراق النقدية</a:t>
            </a:r>
            <a:endParaRPr lang="en-US" sz="320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8" name="Round Same Side Corner Rectangle 2"/>
          <p:cNvSpPr/>
          <p:nvPr/>
        </p:nvSpPr>
        <p:spPr bwMode="auto">
          <a:xfrm flipH="1" flipV="1">
            <a:off x="285720" y="3214686"/>
            <a:ext cx="3435468" cy="1571636"/>
          </a:xfrm>
          <a:prstGeom prst="wave">
            <a:avLst/>
          </a:prstGeom>
          <a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2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98438" y="3646488"/>
            <a:ext cx="3609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 algn="ctr"/>
            <a:r>
              <a:rPr lang="ar-SA" sz="4000" b="1">
                <a:solidFill>
                  <a:srgbClr val="7030A0"/>
                </a:solidFill>
                <a:latin typeface="Calibri" pitchFamily="34" charset="0"/>
              </a:rPr>
              <a:t>الإبل والبقر والغنم</a:t>
            </a:r>
            <a:endParaRPr lang="en-US" sz="4000" b="1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10" name="Round Same Side Corner Rectangle 2"/>
          <p:cNvSpPr/>
          <p:nvPr/>
        </p:nvSpPr>
        <p:spPr bwMode="auto">
          <a:xfrm flipH="1" flipV="1">
            <a:off x="1428728" y="4857760"/>
            <a:ext cx="5166818" cy="1571636"/>
          </a:xfrm>
          <a:prstGeom prst="wave">
            <a:avLst/>
          </a:prstGeom>
          <a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2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296988" y="5289550"/>
            <a:ext cx="5429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4000" b="1">
                <a:solidFill>
                  <a:srgbClr val="7030A0"/>
                </a:solidFill>
                <a:latin typeface="Calibri" pitchFamily="34" charset="0"/>
              </a:rPr>
              <a:t>كل ما يمكن أن يمتلكه الإنسان</a:t>
            </a:r>
            <a:endParaRPr lang="en-US" sz="4000" b="1">
              <a:solidFill>
                <a:srgbClr val="7030A0"/>
              </a:solidFill>
              <a:latin typeface="Calibri" pitchFamily="34" charset="0"/>
            </a:endParaRPr>
          </a:p>
        </p:txBody>
      </p:sp>
      <p:grpSp>
        <p:nvGrpSpPr>
          <p:cNvPr id="3" name="مجموعة 15"/>
          <p:cNvGrpSpPr>
            <a:grpSpLocks/>
          </p:cNvGrpSpPr>
          <p:nvPr/>
        </p:nvGrpSpPr>
        <p:grpSpPr bwMode="auto">
          <a:xfrm>
            <a:off x="1643063" y="5384800"/>
            <a:ext cx="5715000" cy="1473200"/>
            <a:chOff x="1643042" y="5385161"/>
            <a:chExt cx="5715040" cy="1472839"/>
          </a:xfrm>
        </p:grpSpPr>
        <p:cxnSp>
          <p:nvCxnSpPr>
            <p:cNvPr id="13" name="رابط مستقيم 12"/>
            <p:cNvCxnSpPr/>
            <p:nvPr/>
          </p:nvCxnSpPr>
          <p:spPr>
            <a:xfrm>
              <a:off x="1643042" y="6000960"/>
              <a:ext cx="4786345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رابط مستقيم 13"/>
            <p:cNvCxnSpPr/>
            <p:nvPr/>
          </p:nvCxnSpPr>
          <p:spPr>
            <a:xfrm>
              <a:off x="1643042" y="6072381"/>
              <a:ext cx="4786345" cy="1587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7186" name="صورة 14" descr="13.jpg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9779" t="7895" b="40788"/>
            <a:stretch>
              <a:fillRect/>
            </a:stretch>
          </p:blipFill>
          <p:spPr bwMode="auto">
            <a:xfrm>
              <a:off x="5643570" y="5385161"/>
              <a:ext cx="1714512" cy="1472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على أي شيء يطلق الما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7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ذهب والفضة والأوراق النقدي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ذهب والفضة والأوراق النقدي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7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إبل والبقر والغن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7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كل ما يمكن أن يمتلكه الإنسا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أحسنت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bldLvl="5"/>
      <p:bldP spid="9" grpId="0" build="p" bldLvl="5"/>
      <p:bldP spid="11" grpId="0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دبوس زينة 1"/>
          <p:cNvSpPr/>
          <p:nvPr/>
        </p:nvSpPr>
        <p:spPr>
          <a:xfrm>
            <a:off x="571472" y="260648"/>
            <a:ext cx="7929618" cy="2453972"/>
          </a:xfrm>
          <a:prstGeom prst="plaque">
            <a:avLst/>
          </a:prstGeom>
          <a:solidFill>
            <a:schemeClr val="accent3">
              <a:lumMod val="60000"/>
              <a:lumOff val="40000"/>
            </a:schemeClr>
          </a:solidFill>
          <a:ln w="63500">
            <a:solidFill>
              <a:schemeClr val="accent3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2800" b="1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857224" y="285728"/>
            <a:ext cx="7358114" cy="3046988"/>
          </a:xfrm>
          <a:prstGeom prst="rect">
            <a:avLst/>
          </a:prstGeom>
          <a:noFill/>
        </p:spPr>
        <p:txBody>
          <a:bodyPr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8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الزكاة لا تجب في كل ما يمتلكه الإنسان، بل في أموال محددة، وهي أربعة أنواع:</a:t>
            </a:r>
            <a:endParaRPr lang="en-US" sz="48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8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دبوس زينة 7"/>
          <p:cNvSpPr/>
          <p:nvPr/>
        </p:nvSpPr>
        <p:spPr>
          <a:xfrm>
            <a:off x="6878952" y="4804552"/>
            <a:ext cx="2112225" cy="1934640"/>
          </a:xfrm>
          <a:prstGeom prst="plaque">
            <a:avLst/>
          </a:prstGeom>
          <a:solidFill>
            <a:srgbClr val="FFC000"/>
          </a:solidFill>
          <a:ln w="63500"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b="1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6961461" y="5707393"/>
            <a:ext cx="1947207" cy="584775"/>
          </a:xfrm>
          <a:prstGeom prst="rect">
            <a:avLst/>
          </a:prstGeom>
          <a:noFill/>
        </p:spPr>
        <p:txBody>
          <a:bodyPr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بهيمة الأنعام </a:t>
            </a:r>
            <a:endParaRPr lang="en-US" sz="32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دبوس زينة 9"/>
          <p:cNvSpPr/>
          <p:nvPr/>
        </p:nvSpPr>
        <p:spPr>
          <a:xfrm>
            <a:off x="4652720" y="4761148"/>
            <a:ext cx="2112225" cy="1934640"/>
          </a:xfrm>
          <a:prstGeom prst="plaque">
            <a:avLst/>
          </a:prstGeom>
          <a:solidFill>
            <a:srgbClr val="FFC000"/>
          </a:solidFill>
          <a:ln w="63500"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b="1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4631086" y="5461171"/>
            <a:ext cx="2155492" cy="1077218"/>
          </a:xfrm>
          <a:prstGeom prst="rect">
            <a:avLst/>
          </a:prstGeom>
          <a:noFill/>
        </p:spPr>
        <p:txBody>
          <a:bodyPr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الخارج من الأرض </a:t>
            </a:r>
            <a:endParaRPr lang="en-US" sz="32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2" name="دبوس زينة 11"/>
          <p:cNvSpPr/>
          <p:nvPr/>
        </p:nvSpPr>
        <p:spPr>
          <a:xfrm>
            <a:off x="2372880" y="4761148"/>
            <a:ext cx="2112225" cy="1934640"/>
          </a:xfrm>
          <a:prstGeom prst="plaque">
            <a:avLst/>
          </a:prstGeom>
          <a:solidFill>
            <a:srgbClr val="FFC000"/>
          </a:solidFill>
          <a:ln w="63500"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b="1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2285984" y="5214950"/>
            <a:ext cx="2286016" cy="1508105"/>
          </a:xfrm>
          <a:prstGeom prst="rect">
            <a:avLst/>
          </a:prstGeom>
          <a:noFill/>
        </p:spPr>
        <p:txBody>
          <a:bodyPr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الأثمان </a:t>
            </a:r>
            <a:r>
              <a:rPr lang="ar-EG" sz="32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وهي:</a:t>
            </a:r>
            <a:r>
              <a:rPr lang="ar-EG" sz="32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ar-SA" sz="32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الذهب والفضة </a:t>
            </a:r>
            <a:r>
              <a:rPr lang="ar-SA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والأوراق</a:t>
            </a:r>
            <a:r>
              <a:rPr lang="ar-EG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ar-SA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النقدية</a:t>
            </a:r>
            <a:endParaRPr lang="en-US" sz="32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4" name="دبوس زينة 13"/>
          <p:cNvSpPr/>
          <p:nvPr/>
        </p:nvSpPr>
        <p:spPr>
          <a:xfrm>
            <a:off x="82709" y="4761148"/>
            <a:ext cx="2112225" cy="1934640"/>
          </a:xfrm>
          <a:prstGeom prst="plaque">
            <a:avLst/>
          </a:prstGeom>
          <a:solidFill>
            <a:srgbClr val="FFC000"/>
          </a:solidFill>
          <a:ln w="63500"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b="1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سهم إلى اليسار 18"/>
          <p:cNvSpPr/>
          <p:nvPr/>
        </p:nvSpPr>
        <p:spPr>
          <a:xfrm rot="15356688">
            <a:off x="4466798" y="3466664"/>
            <a:ext cx="1819326" cy="576064"/>
          </a:xfrm>
          <a:prstGeom prst="leftArrow">
            <a:avLst/>
          </a:prstGeom>
          <a:solidFill>
            <a:schemeClr val="bg1"/>
          </a:solidFill>
          <a:ln w="63500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b="1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سهم إلى اليسار 19"/>
          <p:cNvSpPr/>
          <p:nvPr/>
        </p:nvSpPr>
        <p:spPr>
          <a:xfrm rot="18714781">
            <a:off x="799621" y="3522798"/>
            <a:ext cx="2327252" cy="576064"/>
          </a:xfrm>
          <a:prstGeom prst="leftArrow">
            <a:avLst/>
          </a:prstGeom>
          <a:solidFill>
            <a:schemeClr val="bg1"/>
          </a:solidFill>
          <a:ln w="63500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b="1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سهم إلى اليسار 20"/>
          <p:cNvSpPr/>
          <p:nvPr/>
        </p:nvSpPr>
        <p:spPr>
          <a:xfrm rot="2885219" flipH="1">
            <a:off x="5874557" y="3522137"/>
            <a:ext cx="2325518" cy="576064"/>
          </a:xfrm>
          <a:prstGeom prst="leftArrow">
            <a:avLst/>
          </a:prstGeom>
          <a:solidFill>
            <a:schemeClr val="bg1"/>
          </a:solidFill>
          <a:ln w="63500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b="1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سهم إلى اليسار 21"/>
          <p:cNvSpPr/>
          <p:nvPr/>
        </p:nvSpPr>
        <p:spPr>
          <a:xfrm rot="6674060" flipH="1">
            <a:off x="2693346" y="3476609"/>
            <a:ext cx="1800818" cy="576064"/>
          </a:xfrm>
          <a:prstGeom prst="leftArrow">
            <a:avLst/>
          </a:prstGeom>
          <a:solidFill>
            <a:schemeClr val="bg1"/>
          </a:solidFill>
          <a:ln w="63500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b="1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165218" y="5461171"/>
            <a:ext cx="1947207" cy="1077218"/>
          </a:xfrm>
          <a:prstGeom prst="rect">
            <a:avLst/>
          </a:prstGeom>
          <a:noFill/>
        </p:spPr>
        <p:txBody>
          <a:bodyPr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عروض</a:t>
            </a:r>
            <a:r>
              <a:rPr lang="ar-SA" sz="32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التجارية</a:t>
            </a:r>
            <a:endParaRPr lang="en-US" sz="32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7" name="شكل بيضاوي 26"/>
          <p:cNvSpPr/>
          <p:nvPr/>
        </p:nvSpPr>
        <p:spPr>
          <a:xfrm>
            <a:off x="7577874" y="4643446"/>
            <a:ext cx="714380" cy="642942"/>
          </a:xfrm>
          <a:prstGeom prst="ellipse">
            <a:avLst/>
          </a:prstGeom>
          <a:solidFill>
            <a:schemeClr val="bg1"/>
          </a:solidFill>
          <a:ln w="57150" cap="rnd">
            <a:solidFill>
              <a:srgbClr val="FF0000"/>
            </a:solidFill>
          </a:ln>
          <a:scene3d>
            <a:camera prst="orthographicFront"/>
            <a:lightRig rig="threePt" dir="t"/>
          </a:scene3d>
          <a:sp3d contourW="12700" prstMaterial="dkEdge">
            <a:contourClr>
              <a:schemeClr val="accent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cap="all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</a:p>
        </p:txBody>
      </p:sp>
      <p:sp>
        <p:nvSpPr>
          <p:cNvPr id="28" name="شكل بيضاوي 27"/>
          <p:cNvSpPr/>
          <p:nvPr/>
        </p:nvSpPr>
        <p:spPr>
          <a:xfrm>
            <a:off x="5351642" y="4643446"/>
            <a:ext cx="714380" cy="642942"/>
          </a:xfrm>
          <a:prstGeom prst="ellipse">
            <a:avLst/>
          </a:prstGeom>
          <a:solidFill>
            <a:schemeClr val="bg1"/>
          </a:solidFill>
          <a:ln w="57150" cap="rnd">
            <a:solidFill>
              <a:srgbClr val="FF0000"/>
            </a:solidFill>
          </a:ln>
          <a:scene3d>
            <a:camera prst="orthographicFront"/>
            <a:lightRig rig="threePt" dir="t"/>
          </a:scene3d>
          <a:sp3d contourW="12700" prstMaterial="dkEdge">
            <a:contourClr>
              <a:schemeClr val="accent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cap="all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</a:t>
            </a:r>
          </a:p>
        </p:txBody>
      </p:sp>
      <p:sp>
        <p:nvSpPr>
          <p:cNvPr id="29" name="شكل بيضاوي 28"/>
          <p:cNvSpPr/>
          <p:nvPr/>
        </p:nvSpPr>
        <p:spPr>
          <a:xfrm>
            <a:off x="3071802" y="4643446"/>
            <a:ext cx="714380" cy="642942"/>
          </a:xfrm>
          <a:prstGeom prst="ellipse">
            <a:avLst/>
          </a:prstGeom>
          <a:solidFill>
            <a:schemeClr val="bg1"/>
          </a:solidFill>
          <a:ln w="57150" cap="rnd">
            <a:solidFill>
              <a:srgbClr val="FF0000"/>
            </a:solidFill>
          </a:ln>
          <a:scene3d>
            <a:camera prst="orthographicFront"/>
            <a:lightRig rig="threePt" dir="t"/>
          </a:scene3d>
          <a:sp3d contourW="12700" prstMaterial="dkEdge">
            <a:contourClr>
              <a:schemeClr val="accent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cap="all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3</a:t>
            </a:r>
          </a:p>
        </p:txBody>
      </p:sp>
      <p:sp>
        <p:nvSpPr>
          <p:cNvPr id="30" name="شكل بيضاوي 29"/>
          <p:cNvSpPr/>
          <p:nvPr/>
        </p:nvSpPr>
        <p:spPr>
          <a:xfrm>
            <a:off x="781631" y="4643446"/>
            <a:ext cx="714380" cy="642942"/>
          </a:xfrm>
          <a:prstGeom prst="ellipse">
            <a:avLst/>
          </a:prstGeom>
          <a:solidFill>
            <a:schemeClr val="bg1"/>
          </a:solidFill>
          <a:ln w="57150" cap="rnd">
            <a:solidFill>
              <a:srgbClr val="FF0000"/>
            </a:solidFill>
          </a:ln>
          <a:scene3d>
            <a:camera prst="orthographicFront"/>
            <a:lightRig rig="threePt" dir="t"/>
          </a:scene3d>
          <a:sp3d contourW="12700" prstMaterial="dkEdge">
            <a:contourClr>
              <a:schemeClr val="accent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cap="all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الزكاة لا تجب في كل ما يمتلك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الزكاة لا تجب في كل ما يمتلك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بهيمة الأنعا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الخارج من الأرض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الأثمان وه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الأثمان وه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عروض التجاري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5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380</Words>
  <Application>Microsoft Office PowerPoint</Application>
  <PresentationFormat>عرض على الشاشة (4:3)</PresentationFormat>
  <Paragraphs>68</Paragraphs>
  <Slides>13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8" baseType="lpstr">
      <vt:lpstr>Arial</vt:lpstr>
      <vt:lpstr>Arial Unicode MS</vt:lpstr>
      <vt:lpstr>Calibri</vt:lpstr>
      <vt:lpstr>Estrangelo Edessa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Admin</dc:creator>
  <cp:lastModifiedBy>DELL</cp:lastModifiedBy>
  <cp:revision>36</cp:revision>
  <dcterms:created xsi:type="dcterms:W3CDTF">2011-07-18T14:40:30Z</dcterms:created>
  <dcterms:modified xsi:type="dcterms:W3CDTF">2021-09-04T20:42:08Z</dcterms:modified>
</cp:coreProperties>
</file>