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65" r:id="rId2"/>
    <p:sldId id="262" r:id="rId3"/>
    <p:sldId id="266" r:id="rId4"/>
    <p:sldId id="264" r:id="rId5"/>
    <p:sldId id="263" r:id="rId6"/>
    <p:sldId id="261" r:id="rId7"/>
    <p:sldId id="275" r:id="rId8"/>
    <p:sldId id="259" r:id="rId9"/>
    <p:sldId id="271" r:id="rId10"/>
    <p:sldId id="258" r:id="rId11"/>
    <p:sldId id="267" r:id="rId12"/>
    <p:sldId id="256" r:id="rId13"/>
    <p:sldId id="270" r:id="rId14"/>
    <p:sldId id="269" r:id="rId15"/>
    <p:sldId id="268" r:id="rId16"/>
    <p:sldId id="272" r:id="rId17"/>
    <p:sldId id="273" r:id="rId18"/>
    <p:sldId id="276" r:id="rId19"/>
    <p:sldId id="277"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7200" cap="none" baseline="0">
                <a:blipFill dpi="0" rotWithShape="1">
                  <a:blip r:embed="rId4"/>
                  <a:srcRect/>
                  <a:tile tx="6350" ty="-127000" sx="65000" sy="64000" flip="none" algn="tl"/>
                </a:blip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83448B07-2C06-4CF2-8E91-F7385E71E2CB}" type="datetimeFigureOut">
              <a:rPr lang="en-US" dirty="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81069D4-B020-4602-B87C-B094679675DF}" type="datetimeFigureOut">
              <a:rPr lang="en-US" dirty="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36C11EA-3D59-4DFE-9385-0A032B3191AF}" type="datetimeFigureOut">
              <a:rPr lang="en-US" dirty="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804936D4-0671-4B70-A95D-BFBC9A35DA5B}" type="datetimeFigureOut">
              <a:rPr lang="en-US" dirty="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7200" b="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a:xfrm>
            <a:off x="8593667" y="6272784"/>
            <a:ext cx="2644309" cy="365125"/>
          </a:xfrm>
        </p:spPr>
        <p:txBody>
          <a:bodyPr/>
          <a:lstStyle/>
          <a:p>
            <a:fld id="{DDD67DAC-232D-4042-B5C0-E64770A42A28}" type="datetimeFigureOut">
              <a:rPr lang="en-US" dirty="0"/>
              <a:t>9/8/2021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8ECECD2C-79BD-4B90-B3FA-E3B19B3FF97B}" type="datetimeFigureOut">
              <a:rPr lang="en-US" dirty="0"/>
              <a:t>9/8/2021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29E9FDB6-7A26-4DBB-9BB0-088C0534314D}" type="datetimeFigureOut">
              <a:rPr lang="en-US" dirty="0"/>
              <a:t>9/8/2021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C2E7C72F-E0F0-449A-A903-6D7865ED3EFA}" type="datetimeFigureOut">
              <a:rPr lang="en-US" dirty="0"/>
              <a:t>9/8/2021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1207D-C9F3-42EA-960B-DC9955B358C7}" type="datetimeFigureOut">
              <a:rPr lang="en-US" dirty="0"/>
              <a:t>9/8/2021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4D8827A6-8947-4115-8D9E-E89B1EC0518D}" type="datetimeFigureOut">
              <a:rPr lang="en-US" dirty="0"/>
              <a:t>9/8/2021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ED460A6F-F31A-4CA3-B222-0B3C224FF998}" type="datetimeFigureOut">
              <a:rPr lang="en-US" dirty="0"/>
              <a:t>9/8/2021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48A1663-7765-4EF4-B97F-A02E70C6265E}" type="datetimeFigureOut">
              <a:rPr lang="en-US" dirty="0"/>
              <a:t>9/8/2021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1" eaLnBrk="1" latinLnBrk="0" hangingPunct="1">
        <a:lnSpc>
          <a:spcPct val="90000"/>
        </a:lnSpc>
        <a:spcBef>
          <a:spcPct val="0"/>
        </a:spcBef>
        <a:buNone/>
        <a:defRPr sz="4800"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r" defTabSz="914400" rtl="1"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289AF5-3B19-409D-B367-F7ACAAFAE440}"/>
              </a:ext>
            </a:extLst>
          </p:cNvPr>
          <p:cNvSpPr>
            <a:spLocks noGrp="1"/>
          </p:cNvSpPr>
          <p:nvPr>
            <p:ph type="ctrTitle"/>
          </p:nvPr>
        </p:nvSpPr>
        <p:spPr/>
        <p:txBody>
          <a:bodyPr/>
          <a:lstStyle/>
          <a:p>
            <a:pPr algn="ctr"/>
            <a:r>
              <a:rPr kumimoji="0" lang="ar-SA" sz="4000" b="0" i="0" u="none" strike="noStrike" kern="1200" cap="all" spc="200" normalizeH="0" baseline="0" noProof="0" dirty="0">
                <a:ln>
                  <a:noFill/>
                </a:ln>
                <a:solidFill>
                  <a:prstClr val="black">
                    <a:lumMod val="95000"/>
                    <a:lumOff val="5000"/>
                  </a:prstClr>
                </a:solidFill>
                <a:effectLst/>
                <a:uLnTx/>
                <a:uFillTx/>
                <a:latin typeface="Tw Cen MT Condensed" panose="020B0606020104020203"/>
                <a:ea typeface="+mj-ea"/>
                <a:cs typeface="Arial" panose="020B0604020202020204" pitchFamily="34" charset="0"/>
              </a:rPr>
              <a:t>السلام عليكم ورحمة الله </a:t>
            </a:r>
            <a:r>
              <a:rPr kumimoji="0" lang="ar-SA" sz="4000" b="0" i="0" u="none" strike="noStrike" kern="1200" cap="all" spc="200" normalizeH="0" baseline="0" noProof="0" dirty="0">
                <a:ln>
                  <a:noFill/>
                </a:ln>
                <a:solidFill>
                  <a:schemeClr val="tx1"/>
                </a:solidFill>
                <a:effectLst/>
                <a:uLnTx/>
                <a:uFillTx/>
                <a:latin typeface="Tw Cen MT Condensed" panose="020B0606020104020203"/>
                <a:ea typeface="+mj-ea"/>
                <a:cs typeface="Arial" panose="020B0604020202020204" pitchFamily="34" charset="0"/>
              </a:rPr>
              <a:t>وبركاته </a:t>
            </a:r>
            <a:r>
              <a:rPr kumimoji="0" lang="ar-SA" sz="4400" b="0" i="0" u="none" strike="noStrike" kern="1200" cap="all" spc="200" normalizeH="0" baseline="0" noProof="0" dirty="0">
                <a:ln>
                  <a:noFill/>
                </a:ln>
                <a:solidFill>
                  <a:schemeClr val="tx1"/>
                </a:solidFill>
                <a:effectLst/>
                <a:uLnTx/>
                <a:uFillTx/>
                <a:latin typeface="Tw Cen MT Condensed" panose="020B0606020104020203"/>
                <a:ea typeface="+mj-ea"/>
                <a:cs typeface="Arial" panose="020B0604020202020204" pitchFamily="34" charset="0"/>
              </a:rPr>
              <a:t>..</a:t>
            </a:r>
            <a:br>
              <a:rPr kumimoji="0" lang="ar-SA" sz="4400" b="0" i="0" u="none" strike="noStrike" kern="1200" cap="all" spc="200" normalizeH="0" baseline="0" noProof="0" dirty="0">
                <a:ln>
                  <a:noFill/>
                </a:ln>
                <a:solidFill>
                  <a:srgbClr val="2683C6"/>
                </a:solidFill>
                <a:effectLst/>
                <a:uLnTx/>
                <a:uFillTx/>
                <a:latin typeface="Tw Cen MT Condensed" panose="020B0606020104020203"/>
                <a:ea typeface="+mj-ea"/>
                <a:cs typeface="Arial" panose="020B0604020202020204" pitchFamily="34" charset="0"/>
              </a:rPr>
            </a:br>
            <a:r>
              <a:rPr kumimoji="0" lang="ar-SA" sz="5400" b="0" i="0" u="none" strike="noStrike" kern="1200" cap="all" spc="200" normalizeH="0" baseline="0" noProof="0" dirty="0">
                <a:ln>
                  <a:noFill/>
                </a:ln>
                <a:solidFill>
                  <a:schemeClr val="accent2"/>
                </a:solidFill>
                <a:effectLst/>
                <a:uLnTx/>
                <a:uFillTx/>
                <a:latin typeface="Arabic Typesetting" panose="03020402040406030203" pitchFamily="66" charset="-78"/>
                <a:cs typeface="Arabic Typesetting" panose="03020402040406030203" pitchFamily="66" charset="-78"/>
              </a:rPr>
              <a:t>أهلاً وسهلاً بكم طالباتي العزيزات ..</a:t>
            </a:r>
            <a:endParaRPr lang="ar-SA" dirty="0">
              <a:solidFill>
                <a:schemeClr val="accent2"/>
              </a:solidFill>
              <a:latin typeface="Arabic Typesetting" panose="03020402040406030203" pitchFamily="66" charset="-78"/>
              <a:cs typeface="Arabic Typesetting" panose="03020402040406030203" pitchFamily="66" charset="-78"/>
            </a:endParaRPr>
          </a:p>
        </p:txBody>
      </p:sp>
      <p:sp>
        <p:nvSpPr>
          <p:cNvPr id="3" name="عنوان فرعي 2">
            <a:extLst>
              <a:ext uri="{FF2B5EF4-FFF2-40B4-BE49-F238E27FC236}">
                <a16:creationId xmlns:a16="http://schemas.microsoft.com/office/drawing/2014/main" id="{9C658441-6D2C-46E1-BCF0-AB2A0352D01F}"/>
              </a:ext>
            </a:extLst>
          </p:cNvPr>
          <p:cNvSpPr>
            <a:spLocks noGrp="1"/>
          </p:cNvSpPr>
          <p:nvPr>
            <p:ph type="subTitle" idx="1"/>
          </p:nvPr>
        </p:nvSpPr>
        <p:spPr>
          <a:xfrm>
            <a:off x="4209288" y="4355929"/>
            <a:ext cx="7891272" cy="1069848"/>
          </a:xfrm>
        </p:spPr>
        <p:txBody>
          <a:bodyPr/>
          <a:lstStyle/>
          <a:p>
            <a:pPr marL="0" marR="0" lvl="0" indent="0" algn="ctr" defTabSz="914400" rtl="1" eaLnBrk="1" fontAlgn="auto" latinLnBrk="0" hangingPunct="1">
              <a:lnSpc>
                <a:spcPct val="100000"/>
              </a:lnSpc>
              <a:spcBef>
                <a:spcPts val="0"/>
              </a:spcBef>
              <a:spcAft>
                <a:spcPts val="200"/>
              </a:spcAft>
              <a:buClr>
                <a:srgbClr val="1CADE4"/>
              </a:buClr>
              <a:buSzPct val="100000"/>
              <a:buFont typeface="Tw Cen MT" panose="020B0602020104020603" pitchFamily="34" charset="0"/>
              <a:buNone/>
              <a:tabLst/>
              <a:defRPr/>
            </a:pPr>
            <a:r>
              <a:rPr kumimoji="0" lang="ar-SA" sz="4400" b="0" i="0" u="none" strike="noStrike" kern="1200" cap="none" spc="0" normalizeH="0" baseline="0" noProof="0" dirty="0">
                <a:ln>
                  <a:noFill/>
                </a:ln>
                <a:solidFill>
                  <a:schemeClr val="accent2"/>
                </a:solidFill>
                <a:effectLst/>
                <a:uLnTx/>
                <a:uFillTx/>
                <a:latin typeface="Aldhabi" panose="01000000000000000000" pitchFamily="2" charset="-78"/>
                <a:cs typeface="Aldhabi" panose="01000000000000000000" pitchFamily="2" charset="-78"/>
              </a:rPr>
              <a:t>الأستاذة</a:t>
            </a:r>
            <a:r>
              <a:rPr kumimoji="0" lang="ar-SA" sz="4000" b="0" i="0" u="none" strike="noStrike" kern="1200" cap="none" spc="0" normalizeH="0" baseline="0" noProof="0" dirty="0">
                <a:ln>
                  <a:noFill/>
                </a:ln>
                <a:solidFill>
                  <a:schemeClr val="accent2"/>
                </a:solidFill>
                <a:effectLst/>
                <a:uLnTx/>
                <a:uFillTx/>
                <a:latin typeface="Aldhabi" panose="01000000000000000000" pitchFamily="2" charset="-78"/>
                <a:cs typeface="Aldhabi" panose="01000000000000000000" pitchFamily="2" charset="-78"/>
              </a:rPr>
              <a:t> : خلود العتيبي </a:t>
            </a:r>
          </a:p>
          <a:p>
            <a:pPr algn="r"/>
            <a:endParaRPr lang="ar-SA" dirty="0">
              <a:solidFill>
                <a:schemeClr val="accent2"/>
              </a:solidFill>
            </a:endParaRPr>
          </a:p>
        </p:txBody>
      </p:sp>
    </p:spTree>
    <p:extLst>
      <p:ext uri="{BB962C8B-B14F-4D97-AF65-F5344CB8AC3E}">
        <p14:creationId xmlns:p14="http://schemas.microsoft.com/office/powerpoint/2010/main" val="3955564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8625B7E-7ABE-410E-AA2E-0751B8B74B08}"/>
              </a:ext>
            </a:extLst>
          </p:cNvPr>
          <p:cNvSpPr>
            <a:spLocks noGrp="1"/>
          </p:cNvSpPr>
          <p:nvPr>
            <p:ph type="ctrTitle"/>
          </p:nvPr>
        </p:nvSpPr>
        <p:spPr/>
        <p:txBody>
          <a:bodyPr/>
          <a:lstStyle/>
          <a:p>
            <a:pPr algn="r"/>
            <a:r>
              <a:rPr lang="ar-SA" sz="40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الفضيلة الثانية: </a:t>
            </a:r>
            <a:r>
              <a:rPr lang="ar-SA" sz="4000" dirty="0">
                <a:latin typeface="Arial" panose="020B0604020202020204" pitchFamily="34" charset="0"/>
                <a:cs typeface="Arial" panose="020B0604020202020204" pitchFamily="34" charset="0"/>
              </a:rPr>
              <a:t>الهداية التامة إلى الصراط المستقيــم</a:t>
            </a:r>
            <a:br>
              <a:rPr lang="ar-SA" sz="4000" dirty="0">
                <a:latin typeface="Arial" panose="020B0604020202020204" pitchFamily="34" charset="0"/>
                <a:cs typeface="Arial" panose="020B0604020202020204" pitchFamily="34" charset="0"/>
              </a:rPr>
            </a:br>
            <a:r>
              <a:rPr lang="ar-SA" sz="2800" dirty="0">
                <a:solidFill>
                  <a:srgbClr val="C00000"/>
                </a:solidFill>
                <a:latin typeface="Arial" panose="020B0604020202020204" pitchFamily="34" charset="0"/>
                <a:cs typeface="Arial" panose="020B0604020202020204" pitchFamily="34" charset="0"/>
              </a:rPr>
              <a:t>والدليل على هاتين الفضيلتين: </a:t>
            </a:r>
            <a:r>
              <a:rPr lang="ar-SA" sz="2800" dirty="0">
                <a:latin typeface="Arial" panose="020B0604020202020204" pitchFamily="34" charset="0"/>
                <a:cs typeface="Arial" panose="020B0604020202020204" pitchFamily="34" charset="0"/>
              </a:rPr>
              <a:t>قول الله تعالى (</a:t>
            </a:r>
            <a:r>
              <a:rPr lang="ar-SA" sz="3800" dirty="0">
                <a:solidFill>
                  <a:srgbClr val="00B050"/>
                </a:solidFill>
                <a:latin typeface="Arial" panose="020B0604020202020204" pitchFamily="34" charset="0"/>
                <a:cs typeface="Arial" panose="020B0604020202020204" pitchFamily="34" charset="0"/>
              </a:rPr>
              <a:t>(</a:t>
            </a:r>
            <a:r>
              <a:rPr lang="ar-SA" sz="2800" b="1" i="0" dirty="0">
                <a:solidFill>
                  <a:srgbClr val="00B050"/>
                </a:solidFill>
                <a:effectLst/>
                <a:latin typeface="Traditional Arabic" panose="02020603050405020304" pitchFamily="18" charset="-78"/>
                <a:cs typeface="Traditional Arabic" panose="02020603050405020304" pitchFamily="18" charset="-78"/>
              </a:rPr>
              <a:t>الَّذِينَ آمَنُوا وَلَمْ يَلْبِسُوا إِيمَانَهُم بِظُلْمٍ </a:t>
            </a:r>
            <a:r>
              <a:rPr lang="ar-SA" sz="2800" b="1" i="0" dirty="0" err="1">
                <a:solidFill>
                  <a:srgbClr val="00B050"/>
                </a:solidFill>
                <a:effectLst/>
                <a:latin typeface="Traditional Arabic" panose="02020603050405020304" pitchFamily="18" charset="-78"/>
                <a:cs typeface="Traditional Arabic" panose="02020603050405020304" pitchFamily="18" charset="-78"/>
              </a:rPr>
              <a:t>أُولَٰئِكَ</a:t>
            </a:r>
            <a:r>
              <a:rPr lang="ar-SA" sz="2800" b="1" i="0" dirty="0">
                <a:solidFill>
                  <a:srgbClr val="00B050"/>
                </a:solidFill>
                <a:effectLst/>
                <a:latin typeface="Traditional Arabic" panose="02020603050405020304" pitchFamily="18" charset="-78"/>
                <a:cs typeface="Traditional Arabic" panose="02020603050405020304" pitchFamily="18" charset="-78"/>
              </a:rPr>
              <a:t> لَهُمُ الْأَمْنُ وَهُم مُّهْتَدُونَ )</a:t>
            </a:r>
            <a:br>
              <a:rPr lang="ar-SA" sz="2800" dirty="0">
                <a:latin typeface="Arial" panose="020B0604020202020204" pitchFamily="34" charset="0"/>
                <a:cs typeface="Arial" panose="020B0604020202020204" pitchFamily="34" charset="0"/>
              </a:rPr>
            </a:br>
            <a:r>
              <a:rPr lang="ar-SA" sz="2800" dirty="0">
                <a:latin typeface="Arial" panose="020B0604020202020204" pitchFamily="34" charset="0"/>
                <a:cs typeface="Arial" panose="020B0604020202020204" pitchFamily="34" charset="0"/>
              </a:rPr>
              <a:t> </a:t>
            </a:r>
            <a:endParaRPr lang="ar-SA" sz="4000" dirty="0">
              <a:latin typeface="Arial" panose="020B0604020202020204" pitchFamily="34" charset="0"/>
              <a:cs typeface="Arial" panose="020B0604020202020204" pitchFamily="34" charset="0"/>
            </a:endParaRPr>
          </a:p>
        </p:txBody>
      </p:sp>
      <p:sp>
        <p:nvSpPr>
          <p:cNvPr id="3" name="عنوان فرعي 2">
            <a:extLst>
              <a:ext uri="{FF2B5EF4-FFF2-40B4-BE49-F238E27FC236}">
                <a16:creationId xmlns:a16="http://schemas.microsoft.com/office/drawing/2014/main" id="{F8F1B25B-45F2-4073-AAAE-854E70F42AF7}"/>
              </a:ext>
            </a:extLst>
          </p:cNvPr>
          <p:cNvSpPr>
            <a:spLocks noGrp="1"/>
          </p:cNvSpPr>
          <p:nvPr>
            <p:ph type="subTitle" idx="1"/>
          </p:nvPr>
        </p:nvSpPr>
        <p:spPr>
          <a:xfrm>
            <a:off x="548640" y="4472188"/>
            <a:ext cx="8895806" cy="1907177"/>
          </a:xfrm>
        </p:spPr>
        <p:txBody>
          <a:bodyPr>
            <a:normAutofit fontScale="85000" lnSpcReduction="10000"/>
          </a:bodyPr>
          <a:lstStyle/>
          <a:p>
            <a:pPr algn="r"/>
            <a:r>
              <a:rPr lang="ar-SA" sz="2800" dirty="0">
                <a:latin typeface="Arial" panose="020B0604020202020204" pitchFamily="34" charset="0"/>
                <a:cs typeface="Arial" panose="020B0604020202020204" pitchFamily="34" charset="0"/>
              </a:rPr>
              <a:t>طالبتي المُبدعـة من وحد الله تعالى ولم يخلط توحيده بشركٍ فانة يحصل على أمرين هما : </a:t>
            </a:r>
          </a:p>
          <a:p>
            <a:pPr algn="r"/>
            <a:r>
              <a:rPr lang="ar-SA" sz="2800" dirty="0">
                <a:latin typeface="Arial" panose="020B0604020202020204" pitchFamily="34" charset="0"/>
                <a:cs typeface="Arial" panose="020B0604020202020204" pitchFamily="34" charset="0"/>
              </a:rPr>
              <a:t>الأول</a:t>
            </a:r>
            <a:r>
              <a:rPr lang="ar-SA" sz="2800" dirty="0">
                <a:solidFill>
                  <a:schemeClr val="accent2"/>
                </a:solidFill>
                <a:latin typeface="Arial" panose="020B0604020202020204" pitchFamily="34" charset="0"/>
                <a:cs typeface="Arial" panose="020B0604020202020204" pitchFamily="34" charset="0"/>
              </a:rPr>
              <a:t>: الأمن في الدنيــــا والآخرة.</a:t>
            </a:r>
          </a:p>
          <a:p>
            <a:pPr algn="r"/>
            <a:r>
              <a:rPr lang="ar-SA" sz="2800" dirty="0">
                <a:latin typeface="Arial" panose="020B0604020202020204" pitchFamily="34" charset="0"/>
                <a:cs typeface="Arial" panose="020B0604020202020204" pitchFamily="34" charset="0"/>
              </a:rPr>
              <a:t>الثاني :</a:t>
            </a:r>
            <a:r>
              <a:rPr lang="ar-SA" sz="2800" dirty="0">
                <a:solidFill>
                  <a:schemeClr val="accent2"/>
                </a:solidFill>
                <a:latin typeface="Arial" panose="020B0604020202020204" pitchFamily="34" charset="0"/>
                <a:cs typeface="Arial" panose="020B0604020202020204" pitchFamily="34" charset="0"/>
              </a:rPr>
              <a:t> الهداية التامة إلى الصراط المستقيـــم.</a:t>
            </a:r>
          </a:p>
          <a:p>
            <a:pPr algn="r"/>
            <a:r>
              <a:rPr lang="ar-SA" sz="2800" dirty="0">
                <a:latin typeface="Arial" panose="020B0604020202020204" pitchFamily="34" charset="0"/>
                <a:cs typeface="Arial" panose="020B0604020202020204" pitchFamily="34" charset="0"/>
              </a:rPr>
              <a:t>والظلم هنا هو الشرك, كما قال تعالى: </a:t>
            </a:r>
            <a:r>
              <a:rPr lang="ar-SA" sz="2800" dirty="0">
                <a:solidFill>
                  <a:srgbClr val="00B050"/>
                </a:solidFill>
                <a:latin typeface="Arial" panose="020B0604020202020204" pitchFamily="34" charset="0"/>
                <a:cs typeface="Arial" panose="020B0604020202020204" pitchFamily="34" charset="0"/>
              </a:rPr>
              <a:t>(</a:t>
            </a:r>
            <a:r>
              <a:rPr lang="ar-SA" sz="3000" b="1" i="0" dirty="0">
                <a:solidFill>
                  <a:srgbClr val="00B050"/>
                </a:solidFill>
                <a:effectLst/>
                <a:latin typeface="Traditional Arabic" panose="02020603050405020304" pitchFamily="18" charset="-78"/>
                <a:cs typeface="Traditional Arabic" panose="02020603050405020304" pitchFamily="18" charset="-78"/>
              </a:rPr>
              <a:t>إِنَّ الشِّرْكَ لَظُلْمٌ عَظِيمٌ )</a:t>
            </a:r>
            <a:endParaRPr lang="ar-SA" sz="2800" dirty="0">
              <a:solidFill>
                <a:srgbClr val="00B050"/>
              </a:solidFill>
              <a:latin typeface="Arial" panose="020B0604020202020204" pitchFamily="34" charset="0"/>
              <a:cs typeface="Arial" panose="020B0604020202020204" pitchFamily="34" charset="0"/>
            </a:endParaRPr>
          </a:p>
        </p:txBody>
      </p:sp>
      <p:pic>
        <p:nvPicPr>
          <p:cNvPr id="5" name="صورة 4">
            <a:extLst>
              <a:ext uri="{FF2B5EF4-FFF2-40B4-BE49-F238E27FC236}">
                <a16:creationId xmlns:a16="http://schemas.microsoft.com/office/drawing/2014/main" id="{998A7631-90E1-4B00-ADC0-D43C562D8F9C}"/>
              </a:ext>
            </a:extLst>
          </p:cNvPr>
          <p:cNvPicPr>
            <a:picLocks noChangeAspect="1"/>
          </p:cNvPicPr>
          <p:nvPr/>
        </p:nvPicPr>
        <p:blipFill>
          <a:blip r:embed="rId2"/>
          <a:stretch>
            <a:fillRect/>
          </a:stretch>
        </p:blipFill>
        <p:spPr>
          <a:xfrm>
            <a:off x="125938" y="4911634"/>
            <a:ext cx="1219536" cy="1219536"/>
          </a:xfrm>
          <a:prstGeom prst="rect">
            <a:avLst/>
          </a:prstGeom>
        </p:spPr>
      </p:pic>
    </p:spTree>
    <p:extLst>
      <p:ext uri="{BB962C8B-B14F-4D97-AF65-F5344CB8AC3E}">
        <p14:creationId xmlns:p14="http://schemas.microsoft.com/office/powerpoint/2010/main" val="377163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75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75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1B4C453-451C-419D-9D3A-FD2CBDDC5A78}"/>
              </a:ext>
            </a:extLst>
          </p:cNvPr>
          <p:cNvSpPr>
            <a:spLocks noGrp="1"/>
          </p:cNvSpPr>
          <p:nvPr>
            <p:ph type="title"/>
          </p:nvPr>
        </p:nvSpPr>
        <p:spPr>
          <a:xfrm>
            <a:off x="1749117" y="-103197"/>
            <a:ext cx="10058400" cy="1609344"/>
          </a:xfrm>
        </p:spPr>
        <p:txBody>
          <a:bodyPr/>
          <a:lstStyle/>
          <a:p>
            <a:pPr algn="r"/>
            <a:r>
              <a:rPr lang="ar-SA" dirty="0">
                <a:latin typeface="Arial" panose="020B0604020202020204" pitchFamily="34" charset="0"/>
                <a:cs typeface="Arial" panose="020B0604020202020204" pitchFamily="34" charset="0"/>
              </a:rPr>
              <a:t>فـــكر ؟</a:t>
            </a:r>
          </a:p>
        </p:txBody>
      </p:sp>
      <p:pic>
        <p:nvPicPr>
          <p:cNvPr id="4" name="عنصر نائب للمحتوى 3">
            <a:extLst>
              <a:ext uri="{FF2B5EF4-FFF2-40B4-BE49-F238E27FC236}">
                <a16:creationId xmlns:a16="http://schemas.microsoft.com/office/drawing/2014/main" id="{54334F46-8CEC-44E5-93E6-EB24AD0CD410}"/>
              </a:ext>
            </a:extLst>
          </p:cNvPr>
          <p:cNvPicPr>
            <a:picLocks noGrp="1" noChangeAspect="1"/>
          </p:cNvPicPr>
          <p:nvPr>
            <p:ph idx="1"/>
          </p:nvPr>
        </p:nvPicPr>
        <p:blipFill>
          <a:blip r:embed="rId2"/>
          <a:stretch>
            <a:fillRect/>
          </a:stretch>
        </p:blipFill>
        <p:spPr>
          <a:xfrm>
            <a:off x="217734" y="1149532"/>
            <a:ext cx="11158572" cy="5212080"/>
          </a:xfrm>
          <a:prstGeom prst="rect">
            <a:avLst/>
          </a:prstGeom>
        </p:spPr>
      </p:pic>
    </p:spTree>
    <p:extLst>
      <p:ext uri="{BB962C8B-B14F-4D97-AF65-F5344CB8AC3E}">
        <p14:creationId xmlns:p14="http://schemas.microsoft.com/office/powerpoint/2010/main" val="2868444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A2E595-636B-4928-8031-F607B0606114}"/>
              </a:ext>
            </a:extLst>
          </p:cNvPr>
          <p:cNvSpPr>
            <a:spLocks noGrp="1"/>
          </p:cNvSpPr>
          <p:nvPr>
            <p:ph type="ctrTitle"/>
          </p:nvPr>
        </p:nvSpPr>
        <p:spPr/>
        <p:txBody>
          <a:bodyPr/>
          <a:lstStyle/>
          <a:p>
            <a:pPr algn="r"/>
            <a:r>
              <a:rPr lang="ar-SA" sz="40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الفضيلة الثالثة: </a:t>
            </a:r>
            <a:r>
              <a:rPr lang="ar-SA" sz="4000" dirty="0">
                <a:solidFill>
                  <a:schemeClr val="tx1"/>
                </a:solidFill>
                <a:latin typeface="Arial" panose="020B0604020202020204" pitchFamily="34" charset="0"/>
                <a:cs typeface="Arial" panose="020B0604020202020204" pitchFamily="34" charset="0"/>
              </a:rPr>
              <a:t>أن الله تعالى أوجب على نفسه أن لا يعذب من لا يشرك به شيئاً.</a:t>
            </a:r>
          </a:p>
        </p:txBody>
      </p:sp>
      <p:sp>
        <p:nvSpPr>
          <p:cNvPr id="3" name="عنوان فرعي 2">
            <a:extLst>
              <a:ext uri="{FF2B5EF4-FFF2-40B4-BE49-F238E27FC236}">
                <a16:creationId xmlns:a16="http://schemas.microsoft.com/office/drawing/2014/main" id="{3E16ECE5-2AC8-4782-A01A-FA9C4F412DCA}"/>
              </a:ext>
            </a:extLst>
          </p:cNvPr>
          <p:cNvSpPr>
            <a:spLocks noGrp="1"/>
          </p:cNvSpPr>
          <p:nvPr>
            <p:ph type="subTitle" idx="1"/>
          </p:nvPr>
        </p:nvSpPr>
        <p:spPr>
          <a:xfrm>
            <a:off x="718457" y="4389120"/>
            <a:ext cx="8242663" cy="2168434"/>
          </a:xfrm>
        </p:spPr>
        <p:txBody>
          <a:bodyPr>
            <a:normAutofit fontScale="92500" lnSpcReduction="10000"/>
          </a:bodyPr>
          <a:lstStyle/>
          <a:p>
            <a:pPr algn="r"/>
            <a:r>
              <a:rPr lang="ar-SA" sz="2800" dirty="0">
                <a:latin typeface="Arial" panose="020B0604020202020204" pitchFamily="34" charset="0"/>
                <a:cs typeface="Arial" panose="020B0604020202020204" pitchFamily="34" charset="0"/>
              </a:rPr>
              <a:t>فلقد تفضل الله تعالى على عبادة الموحدين بأن جعل لهم حقاً أوجبه على نفسه تكرماً منه وفضلاً, وهو: أن من وحد الله ولم يشرك به شيئاً واجتنب الكبائر أدخله الله الجنة ولم يعذبه, وذلك هو أجزاء أهل التوحيــد. </a:t>
            </a:r>
          </a:p>
          <a:p>
            <a:pPr algn="r"/>
            <a:r>
              <a:rPr lang="ar-SA" sz="2800" dirty="0">
                <a:latin typeface="Arial" panose="020B0604020202020204" pitchFamily="34" charset="0"/>
                <a:cs typeface="Arial" panose="020B0604020202020204" pitchFamily="34" charset="0"/>
              </a:rPr>
              <a:t>والدليل على هذا: حديث معاذ بن جبل رضي الله عنه, وفيه: (</a:t>
            </a:r>
            <a:r>
              <a:rPr lang="ar-SA" sz="2800" dirty="0">
                <a:solidFill>
                  <a:srgbClr val="002060"/>
                </a:solidFill>
                <a:latin typeface="Arial" panose="020B0604020202020204" pitchFamily="34" charset="0"/>
                <a:cs typeface="Arial" panose="020B0604020202020204" pitchFamily="34" charset="0"/>
              </a:rPr>
              <a:t>النبي صلى الله عليه وسلم: فإنَّ حقَّ اللهِ على العباد أن يعبدوه ولا يُشركوا به شيئاً، وحقُّ العباد على الله أن لا يُعذبَّ من لا يشرك به شيئاً).</a:t>
            </a:r>
          </a:p>
        </p:txBody>
      </p:sp>
    </p:spTree>
    <p:extLst>
      <p:ext uri="{BB962C8B-B14F-4D97-AF65-F5344CB8AC3E}">
        <p14:creationId xmlns:p14="http://schemas.microsoft.com/office/powerpoint/2010/main" val="123241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750"/>
                                        <p:tgtEl>
                                          <p:spTgt spid="3">
                                            <p:txEl>
                                              <p:pRg st="0" end="0"/>
                                            </p:txEl>
                                          </p:spTgt>
                                        </p:tgtEl>
                                      </p:cBhvr>
                                    </p:animEffect>
                                    <p:anim calcmode="lin" valueType="num">
                                      <p:cBhvr>
                                        <p:cTn id="8" dur="1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75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750"/>
                                        <p:tgtEl>
                                          <p:spTgt spid="3">
                                            <p:txEl>
                                              <p:pRg st="1" end="1"/>
                                            </p:txEl>
                                          </p:spTgt>
                                        </p:tgtEl>
                                      </p:cBhvr>
                                    </p:animEffect>
                                    <p:anim calcmode="lin" valueType="num">
                                      <p:cBhvr>
                                        <p:cTn id="13" dur="1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492E26B-68F7-4FB2-B548-3290F0D8BC80}"/>
              </a:ext>
            </a:extLst>
          </p:cNvPr>
          <p:cNvSpPr>
            <a:spLocks noGrp="1"/>
          </p:cNvSpPr>
          <p:nvPr>
            <p:ph type="ctrTitle"/>
          </p:nvPr>
        </p:nvSpPr>
        <p:spPr>
          <a:xfrm>
            <a:off x="1069848" y="1523663"/>
            <a:ext cx="9966960" cy="3035808"/>
          </a:xfrm>
        </p:spPr>
        <p:txBody>
          <a:bodyPr/>
          <a:lstStyle/>
          <a:p>
            <a:pPr algn="r"/>
            <a:r>
              <a:rPr lang="ar-SA" sz="40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الفضيلة الرابعــة: </a:t>
            </a:r>
            <a:r>
              <a:rPr lang="ar-SA" sz="4000" dirty="0">
                <a:latin typeface="Arial" panose="020B0604020202020204" pitchFamily="34" charset="0"/>
                <a:cs typeface="Arial" panose="020B0604020202020204" pitchFamily="34" charset="0"/>
              </a:rPr>
              <a:t>تكفيــر الذنوب.</a:t>
            </a:r>
            <a:br>
              <a:rPr lang="ar-SA" sz="4000" dirty="0">
                <a:latin typeface="Arial" panose="020B0604020202020204" pitchFamily="34" charset="0"/>
                <a:cs typeface="Arial" panose="020B0604020202020204" pitchFamily="34" charset="0"/>
              </a:rPr>
            </a:br>
            <a:r>
              <a:rPr lang="ar-SA" sz="2800" dirty="0">
                <a:latin typeface="Arial" panose="020B0604020202020204" pitchFamily="34" charset="0"/>
                <a:cs typeface="Arial" panose="020B0604020202020204" pitchFamily="34" charset="0"/>
              </a:rPr>
              <a:t>فمن وحد الله تعالى ولم يشرك به شيئاً, ومات على ذلك فإن الله تعالى – إذا شاء – غفر له ذنوبه جميعاً, وهذا يدل على سعةِ رحمةِ الله وجُودِه على أهل التوحيـد, كما يدل على كثرة ثواب التوحيــد وتكفيره الذنوب, فحسنة التوحيـد عظيمة, فهي تُكفر الخطايا إذا لقي الموحد الله وهو لا يشرك به شيئاً</a:t>
            </a:r>
          </a:p>
        </p:txBody>
      </p:sp>
      <p:sp>
        <p:nvSpPr>
          <p:cNvPr id="3" name="عنوان فرعي 2">
            <a:extLst>
              <a:ext uri="{FF2B5EF4-FFF2-40B4-BE49-F238E27FC236}">
                <a16:creationId xmlns:a16="http://schemas.microsoft.com/office/drawing/2014/main" id="{8B0B11F1-E803-43BA-B408-699AE82239A7}"/>
              </a:ext>
            </a:extLst>
          </p:cNvPr>
          <p:cNvSpPr>
            <a:spLocks noGrp="1"/>
          </p:cNvSpPr>
          <p:nvPr>
            <p:ph type="subTitle" idx="1"/>
          </p:nvPr>
        </p:nvSpPr>
        <p:spPr>
          <a:xfrm>
            <a:off x="1069848" y="4559471"/>
            <a:ext cx="7891272" cy="1854926"/>
          </a:xfrm>
        </p:spPr>
        <p:txBody>
          <a:bodyPr>
            <a:normAutofit/>
          </a:bodyPr>
          <a:lstStyle/>
          <a:p>
            <a:pPr algn="r"/>
            <a:r>
              <a:rPr lang="ar-SA" sz="2800" dirty="0">
                <a:solidFill>
                  <a:srgbClr val="C00000"/>
                </a:solidFill>
                <a:latin typeface="Arial" panose="020B0604020202020204" pitchFamily="34" charset="0"/>
                <a:cs typeface="Arial" panose="020B0604020202020204" pitchFamily="34" charset="0"/>
              </a:rPr>
              <a:t>والدليل على هذا: </a:t>
            </a:r>
            <a:r>
              <a:rPr lang="ar-SA" sz="2800" dirty="0">
                <a:solidFill>
                  <a:srgbClr val="002060"/>
                </a:solidFill>
                <a:latin typeface="Arial" panose="020B0604020202020204" pitchFamily="34" charset="0"/>
                <a:cs typeface="Arial" panose="020B0604020202020204" pitchFamily="34" charset="0"/>
              </a:rPr>
              <a:t>عن النبي ﷺ أنه قال: يقول الله: لو أتيتني بقراب الأرض خطايا ثم لقيتني لا تشرك بي شيئًا لقيتك بقرابها مغفرة</a:t>
            </a:r>
          </a:p>
        </p:txBody>
      </p:sp>
    </p:spTree>
    <p:extLst>
      <p:ext uri="{BB962C8B-B14F-4D97-AF65-F5344CB8AC3E}">
        <p14:creationId xmlns:p14="http://schemas.microsoft.com/office/powerpoint/2010/main" val="2427229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CEC439-68CF-47AE-84AA-509261F6B607}"/>
              </a:ext>
            </a:extLst>
          </p:cNvPr>
          <p:cNvSpPr>
            <a:spLocks noGrp="1"/>
          </p:cNvSpPr>
          <p:nvPr>
            <p:ph type="ctrTitle"/>
          </p:nvPr>
        </p:nvSpPr>
        <p:spPr/>
        <p:txBody>
          <a:bodyPr/>
          <a:lstStyle/>
          <a:p>
            <a:pPr algn="r"/>
            <a:r>
              <a:rPr lang="ar-SA" sz="36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الفضيلة الخامسة: </a:t>
            </a:r>
            <a:r>
              <a:rPr lang="ar-SA" sz="4000" dirty="0">
                <a:solidFill>
                  <a:schemeClr val="tx1"/>
                </a:solidFill>
                <a:latin typeface="Arial" panose="020B0604020202020204" pitchFamily="34" charset="0"/>
                <a:cs typeface="Arial" panose="020B0604020202020204" pitchFamily="34" charset="0"/>
              </a:rPr>
              <a:t>أن التوحيــد يحرر الإنسان من التعلق بالبشر.</a:t>
            </a:r>
            <a:br>
              <a:rPr lang="ar-SA" sz="4000" dirty="0">
                <a:solidFill>
                  <a:schemeClr val="tx1"/>
                </a:solidFill>
                <a:latin typeface="Arial" panose="020B0604020202020204" pitchFamily="34" charset="0"/>
                <a:cs typeface="Arial" panose="020B0604020202020204" pitchFamily="34" charset="0"/>
              </a:rPr>
            </a:br>
            <a:r>
              <a:rPr lang="ar-SA" sz="2800" dirty="0">
                <a:solidFill>
                  <a:schemeClr val="tx1"/>
                </a:solidFill>
                <a:latin typeface="Arial" panose="020B0604020202020204" pitchFamily="34" charset="0"/>
                <a:cs typeface="Arial" panose="020B0604020202020204" pitchFamily="34" charset="0"/>
              </a:rPr>
              <a:t>من أعظم فضائل التوحيد أنه يحرر الإنسان من التعلق بالناس والخوف منهم ورجائهم والعمل لأجلهم, فالموحد متعلق قلبه بربه, فلا يدعو إلا الله, ولا يرجو إلا إياه, ولا يخشى إلا الله ولا يتوكل إلا عليه, وبهذا تحقق له الطمأنينة والراحة والعَز والشرف.</a:t>
            </a:r>
            <a:endParaRPr lang="ar-SA" sz="4000" dirty="0">
              <a:solidFill>
                <a:schemeClr val="tx1"/>
              </a:solidFill>
              <a:latin typeface="Arial" panose="020B0604020202020204" pitchFamily="34" charset="0"/>
              <a:cs typeface="Arial" panose="020B0604020202020204" pitchFamily="34" charset="0"/>
            </a:endParaRPr>
          </a:p>
        </p:txBody>
      </p:sp>
      <p:sp>
        <p:nvSpPr>
          <p:cNvPr id="3" name="عنوان فرعي 2">
            <a:extLst>
              <a:ext uri="{FF2B5EF4-FFF2-40B4-BE49-F238E27FC236}">
                <a16:creationId xmlns:a16="http://schemas.microsoft.com/office/drawing/2014/main" id="{FB428273-BADB-4473-8F7A-37B44D767983}"/>
              </a:ext>
            </a:extLst>
          </p:cNvPr>
          <p:cNvSpPr>
            <a:spLocks noGrp="1"/>
          </p:cNvSpPr>
          <p:nvPr>
            <p:ph type="subTitle" idx="1"/>
          </p:nvPr>
        </p:nvSpPr>
        <p:spPr>
          <a:xfrm>
            <a:off x="1409483" y="4520816"/>
            <a:ext cx="7891272" cy="1632857"/>
          </a:xfrm>
        </p:spPr>
        <p:txBody>
          <a:bodyPr>
            <a:normAutofit/>
          </a:bodyPr>
          <a:lstStyle/>
          <a:p>
            <a:pPr algn="r"/>
            <a:r>
              <a:rPr lang="ar-SA" sz="2400" dirty="0">
                <a:solidFill>
                  <a:srgbClr val="C00000"/>
                </a:solidFill>
                <a:latin typeface="Arial" panose="020B0604020202020204" pitchFamily="34" charset="0"/>
                <a:cs typeface="Arial" panose="020B0604020202020204" pitchFamily="34" charset="0"/>
              </a:rPr>
              <a:t>والدليل على هذا : </a:t>
            </a:r>
            <a:r>
              <a:rPr lang="ar-SA" sz="2400" dirty="0">
                <a:latin typeface="Arial" panose="020B0604020202020204" pitchFamily="34" charset="0"/>
                <a:cs typeface="Arial" panose="020B0604020202020204" pitchFamily="34" charset="0"/>
              </a:rPr>
              <a:t>قال تعالى: </a:t>
            </a:r>
            <a:r>
              <a:rPr lang="ar-SA" sz="2800" dirty="0">
                <a:solidFill>
                  <a:srgbClr val="00B050"/>
                </a:solidFill>
                <a:latin typeface="Arial" panose="020B0604020202020204" pitchFamily="34" charset="0"/>
                <a:cs typeface="Arial" panose="020B0604020202020204" pitchFamily="34" charset="0"/>
              </a:rPr>
              <a:t>(  إِنَّمَا </a:t>
            </a:r>
            <a:r>
              <a:rPr lang="ar-SA" sz="2800" dirty="0" err="1">
                <a:solidFill>
                  <a:srgbClr val="00B050"/>
                </a:solidFill>
                <a:latin typeface="Arial" panose="020B0604020202020204" pitchFamily="34" charset="0"/>
                <a:cs typeface="Arial" panose="020B0604020202020204" pitchFamily="34" charset="0"/>
              </a:rPr>
              <a:t>ذَٰلِكُمُ</a:t>
            </a:r>
            <a:r>
              <a:rPr lang="ar-SA" sz="2800" dirty="0">
                <a:solidFill>
                  <a:srgbClr val="00B050"/>
                </a:solidFill>
                <a:latin typeface="Arial" panose="020B0604020202020204" pitchFamily="34" charset="0"/>
                <a:cs typeface="Arial" panose="020B0604020202020204" pitchFamily="34" charset="0"/>
              </a:rPr>
              <a:t> الشَّيْطَانُ يُخَوِّفُ أَوْلِيَاءَهُ فَلَا تَخَافُوهُمْ وَخَافُونِ إِن كُنتُم مُّؤْمِنِينَ )</a:t>
            </a:r>
            <a:endParaRPr lang="ar-SA" sz="2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09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CF6931C-F887-409B-A0B4-63787C9D470A}"/>
              </a:ext>
            </a:extLst>
          </p:cNvPr>
          <p:cNvSpPr>
            <a:spLocks noGrp="1"/>
          </p:cNvSpPr>
          <p:nvPr>
            <p:ph type="ctrTitle"/>
          </p:nvPr>
        </p:nvSpPr>
        <p:spPr/>
        <p:txBody>
          <a:bodyPr/>
          <a:lstStyle/>
          <a:p>
            <a:pPr algn="r"/>
            <a:r>
              <a:rPr lang="ar-SA" sz="40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الفضيلة السادسـة:</a:t>
            </a:r>
            <a:r>
              <a:rPr lang="ar-SA" sz="4000" dirty="0">
                <a:latin typeface="Arial" panose="020B0604020202020204" pitchFamily="34" charset="0"/>
                <a:cs typeface="Arial" panose="020B0604020202020204" pitchFamily="34" charset="0"/>
              </a:rPr>
              <a:t> تحريم النار على أهل التوحيـد </a:t>
            </a:r>
            <a:r>
              <a:rPr lang="ar-SA" sz="3600" dirty="0">
                <a:latin typeface="Arial" panose="020B0604020202020204" pitchFamily="34" charset="0"/>
                <a:cs typeface="Arial" panose="020B0604020202020204" pitchFamily="34" charset="0"/>
              </a:rPr>
              <a:t>الكامل</a:t>
            </a:r>
            <a:r>
              <a:rPr lang="ar-SA" sz="4000" dirty="0">
                <a:latin typeface="Arial" panose="020B0604020202020204" pitchFamily="34" charset="0"/>
                <a:cs typeface="Arial" panose="020B0604020202020204" pitchFamily="34" charset="0"/>
              </a:rPr>
              <a:t>.</a:t>
            </a:r>
            <a:br>
              <a:rPr lang="ar-SA" sz="4000" dirty="0">
                <a:latin typeface="Arial" panose="020B0604020202020204" pitchFamily="34" charset="0"/>
                <a:cs typeface="Arial" panose="020B0604020202020204" pitchFamily="34" charset="0"/>
              </a:rPr>
            </a:br>
            <a:r>
              <a:rPr lang="ar-SA" sz="3600" dirty="0">
                <a:latin typeface="Arial" panose="020B0604020202020204" pitchFamily="34" charset="0"/>
                <a:cs typeface="Arial" panose="020B0604020202020204" pitchFamily="34" charset="0"/>
              </a:rPr>
              <a:t>من شهد بالتوحيـد, وعمل بمقتضاه, </a:t>
            </a:r>
            <a:r>
              <a:rPr lang="ar-SA" sz="3600" dirty="0" err="1">
                <a:latin typeface="Arial" panose="020B0604020202020204" pitchFamily="34" charset="0"/>
                <a:cs typeface="Arial" panose="020B0604020202020204" pitchFamily="34" charset="0"/>
              </a:rPr>
              <a:t>مجتنبأً</a:t>
            </a:r>
            <a:r>
              <a:rPr lang="ar-SA" sz="3600" dirty="0">
                <a:latin typeface="Arial" panose="020B0604020202020204" pitchFamily="34" charset="0"/>
                <a:cs typeface="Arial" panose="020B0604020202020204" pitchFamily="34" charset="0"/>
              </a:rPr>
              <a:t> للكبائر, ومخلصاً لله تعالى, فإن الله تعالى يحرمه على النار.</a:t>
            </a:r>
            <a:endParaRPr lang="ar-SA" sz="4000" dirty="0">
              <a:latin typeface="Arial" panose="020B0604020202020204" pitchFamily="34" charset="0"/>
              <a:cs typeface="Arial" panose="020B0604020202020204" pitchFamily="34" charset="0"/>
            </a:endParaRPr>
          </a:p>
        </p:txBody>
      </p:sp>
      <p:sp>
        <p:nvSpPr>
          <p:cNvPr id="3" name="عنوان فرعي 2">
            <a:extLst>
              <a:ext uri="{FF2B5EF4-FFF2-40B4-BE49-F238E27FC236}">
                <a16:creationId xmlns:a16="http://schemas.microsoft.com/office/drawing/2014/main" id="{3EC8AEE7-AAB6-45AA-BCA0-ADA2D10AA79E}"/>
              </a:ext>
            </a:extLst>
          </p:cNvPr>
          <p:cNvSpPr>
            <a:spLocks noGrp="1"/>
          </p:cNvSpPr>
          <p:nvPr>
            <p:ph type="subTitle" idx="1"/>
          </p:nvPr>
        </p:nvSpPr>
        <p:spPr>
          <a:xfrm>
            <a:off x="1500922" y="4491782"/>
            <a:ext cx="7891272" cy="1867989"/>
          </a:xfrm>
        </p:spPr>
        <p:txBody>
          <a:bodyPr>
            <a:normAutofit/>
          </a:bodyPr>
          <a:lstStyle/>
          <a:p>
            <a:pPr algn="r"/>
            <a:r>
              <a:rPr lang="ar-SA" sz="2400" dirty="0">
                <a:solidFill>
                  <a:srgbClr val="C00000"/>
                </a:solidFill>
                <a:latin typeface="Arial" panose="020B0604020202020204" pitchFamily="34" charset="0"/>
                <a:cs typeface="Arial" panose="020B0604020202020204" pitchFamily="34" charset="0"/>
              </a:rPr>
              <a:t>والدليل على هذا: </a:t>
            </a:r>
            <a:r>
              <a:rPr lang="ar-SA" sz="2400" dirty="0">
                <a:solidFill>
                  <a:srgbClr val="002060"/>
                </a:solidFill>
                <a:latin typeface="Arial" panose="020B0604020202020204" pitchFamily="34" charset="0"/>
                <a:cs typeface="Arial" panose="020B0604020202020204" pitchFamily="34" charset="0"/>
              </a:rPr>
              <a:t>حديث عتبان بن مالك الأنصاري رضي الله عنهم النبي قالَ رَسولُ اللَّهِ صَلَّى اللهُ عليه وسلَّمَ: فإنَّ اللَّهَ قدْ حَرَّمَ علَى النَّارِ مَن قالَ: لا إلَهَ إلَّا اللَّهُ، يَبْتَغِي بذلكَ وجْهَ اللَّهِ .</a:t>
            </a:r>
          </a:p>
        </p:txBody>
      </p:sp>
    </p:spTree>
    <p:extLst>
      <p:ext uri="{BB962C8B-B14F-4D97-AF65-F5344CB8AC3E}">
        <p14:creationId xmlns:p14="http://schemas.microsoft.com/office/powerpoint/2010/main" val="4267756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FAF9511-4007-41D6-8A3F-A22204D159CF}"/>
              </a:ext>
            </a:extLst>
          </p:cNvPr>
          <p:cNvSpPr>
            <a:spLocks noGrp="1"/>
          </p:cNvSpPr>
          <p:nvPr>
            <p:ph type="ctrTitle"/>
          </p:nvPr>
        </p:nvSpPr>
        <p:spPr/>
        <p:txBody>
          <a:bodyPr/>
          <a:lstStyle/>
          <a:p>
            <a:pPr algn="r"/>
            <a:r>
              <a:rPr lang="ar-SA" sz="40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الفضيلة السابعة:</a:t>
            </a:r>
            <a:r>
              <a:rPr lang="ar-SA" sz="4000" dirty="0">
                <a:latin typeface="Arial" panose="020B0604020202020204" pitchFamily="34" charset="0"/>
                <a:cs typeface="Arial" panose="020B0604020202020204" pitchFamily="34" charset="0"/>
              </a:rPr>
              <a:t> أن التوحيد أثقل شيءٍ في ميزان العبد يوم القيامة.</a:t>
            </a:r>
            <a:br>
              <a:rPr lang="ar-SA" sz="4000" dirty="0">
                <a:latin typeface="Arial" panose="020B0604020202020204" pitchFamily="34" charset="0"/>
                <a:cs typeface="Arial" panose="020B0604020202020204" pitchFamily="34" charset="0"/>
              </a:rPr>
            </a:br>
            <a:endParaRPr lang="ar-SA" sz="4000" dirty="0">
              <a:latin typeface="Arial" panose="020B0604020202020204" pitchFamily="34" charset="0"/>
              <a:cs typeface="Arial" panose="020B0604020202020204" pitchFamily="34" charset="0"/>
            </a:endParaRPr>
          </a:p>
        </p:txBody>
      </p:sp>
      <p:sp>
        <p:nvSpPr>
          <p:cNvPr id="3" name="عنوان فرعي 2">
            <a:extLst>
              <a:ext uri="{FF2B5EF4-FFF2-40B4-BE49-F238E27FC236}">
                <a16:creationId xmlns:a16="http://schemas.microsoft.com/office/drawing/2014/main" id="{28B3F45C-0C38-4384-BE03-CE0084A68A3F}"/>
              </a:ext>
            </a:extLst>
          </p:cNvPr>
          <p:cNvSpPr>
            <a:spLocks noGrp="1"/>
          </p:cNvSpPr>
          <p:nvPr>
            <p:ph type="subTitle" idx="1"/>
          </p:nvPr>
        </p:nvSpPr>
        <p:spPr>
          <a:xfrm>
            <a:off x="1604554" y="4468031"/>
            <a:ext cx="7787640" cy="2090057"/>
          </a:xfrm>
        </p:spPr>
        <p:txBody>
          <a:bodyPr>
            <a:normAutofit fontScale="92500"/>
          </a:bodyPr>
          <a:lstStyle/>
          <a:p>
            <a:pPr algn="r"/>
            <a:r>
              <a:rPr lang="ar-SA" sz="2800" dirty="0">
                <a:solidFill>
                  <a:srgbClr val="C00000"/>
                </a:solidFill>
                <a:latin typeface="Arial" panose="020B0604020202020204" pitchFamily="34" charset="0"/>
                <a:cs typeface="Arial" panose="020B0604020202020204" pitchFamily="34" charset="0"/>
              </a:rPr>
              <a:t>والدليل على هذا: </a:t>
            </a:r>
            <a:r>
              <a:rPr lang="ar-SA" sz="2800" dirty="0">
                <a:solidFill>
                  <a:srgbClr val="002060"/>
                </a:solidFill>
                <a:latin typeface="Arial" panose="020B0604020202020204" pitchFamily="34" charset="0"/>
                <a:cs typeface="Arial" panose="020B0604020202020204" pitchFamily="34" charset="0"/>
              </a:rPr>
              <a:t>حديث عبدالله بن عمرو رضي الله عنهما أن النبي صلى الله عليه وسلم قال : «إن نبي الله نوحًا لما حضرته الوفاة قال لابنه : إني قاصٌّ عليك الوصيَّة، آمرُك باثنتين وأنهاكَ عنِ اثنتينِ، آمرُك بـ (لا إله إلا الله )، فإن السماوات السبع والأرضين السبع لو وُضِعت في كِفَّة، ووُضِعت لا إله إلا الله في كِفَّة رجَحت بهنَّ لا إله إلا الله ... )</a:t>
            </a:r>
          </a:p>
        </p:txBody>
      </p:sp>
    </p:spTree>
    <p:extLst>
      <p:ext uri="{BB962C8B-B14F-4D97-AF65-F5344CB8AC3E}">
        <p14:creationId xmlns:p14="http://schemas.microsoft.com/office/powerpoint/2010/main" val="319753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52CF498-C3B8-40B8-A6FC-FC9245353EBE}"/>
              </a:ext>
            </a:extLst>
          </p:cNvPr>
          <p:cNvSpPr>
            <a:spLocks noGrp="1"/>
          </p:cNvSpPr>
          <p:nvPr>
            <p:ph type="ctrTitle"/>
          </p:nvPr>
        </p:nvSpPr>
        <p:spPr/>
        <p:txBody>
          <a:bodyPr/>
          <a:lstStyle/>
          <a:p>
            <a:pPr algn="r"/>
            <a:r>
              <a:rPr lang="ar-SA" sz="40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الفضيلة الثامنة: </a:t>
            </a:r>
            <a:r>
              <a:rPr lang="ar-SA" sz="4000" dirty="0">
                <a:latin typeface="Arial" panose="020B0604020202020204" pitchFamily="34" charset="0"/>
                <a:cs typeface="Arial" panose="020B0604020202020204" pitchFamily="34" charset="0"/>
              </a:rPr>
              <a:t>دخول الجنــة.</a:t>
            </a:r>
            <a:br>
              <a:rPr lang="ar-SA" sz="4000" dirty="0">
                <a:latin typeface="Arial" panose="020B0604020202020204" pitchFamily="34" charset="0"/>
                <a:cs typeface="Arial" panose="020B0604020202020204" pitchFamily="34" charset="0"/>
              </a:rPr>
            </a:br>
            <a:r>
              <a:rPr lang="ar-SA" sz="3200" dirty="0">
                <a:latin typeface="Arial" panose="020B0604020202020204" pitchFamily="34" charset="0"/>
                <a:cs typeface="Arial" panose="020B0604020202020204" pitchFamily="34" charset="0"/>
              </a:rPr>
              <a:t>فمن شهد بالتوحيد وعمل بمقتضاه بفعل الطاعات واجتناب الكبائر والموبقات دخل الجنة, ومن شهد بالتوحيد ووع منه تقصير في العمل فهو تحت المشيئة, إن شاء الله عذبه و إن شاء غفر له, ولكن مآله إلى الجنة, ومن أجل حسنة التوحيد, وهذا يدل على عظم فضل التوحيد. </a:t>
            </a:r>
            <a:br>
              <a:rPr lang="ar-SA" sz="3600" dirty="0">
                <a:latin typeface="Arial" panose="020B0604020202020204" pitchFamily="34" charset="0"/>
                <a:cs typeface="Arial" panose="020B0604020202020204" pitchFamily="34" charset="0"/>
              </a:rPr>
            </a:br>
            <a:endParaRPr lang="ar-SA" sz="4000" dirty="0">
              <a:latin typeface="Arial" panose="020B0604020202020204" pitchFamily="34" charset="0"/>
              <a:cs typeface="Arial" panose="020B0604020202020204" pitchFamily="34" charset="0"/>
            </a:endParaRPr>
          </a:p>
        </p:txBody>
      </p:sp>
      <p:sp>
        <p:nvSpPr>
          <p:cNvPr id="3" name="عنوان فرعي 2">
            <a:extLst>
              <a:ext uri="{FF2B5EF4-FFF2-40B4-BE49-F238E27FC236}">
                <a16:creationId xmlns:a16="http://schemas.microsoft.com/office/drawing/2014/main" id="{5BB3CF10-B390-4FDD-9418-623B2FF7E8B1}"/>
              </a:ext>
            </a:extLst>
          </p:cNvPr>
          <p:cNvSpPr>
            <a:spLocks noGrp="1"/>
          </p:cNvSpPr>
          <p:nvPr>
            <p:ph type="subTitle" idx="1"/>
          </p:nvPr>
        </p:nvSpPr>
        <p:spPr>
          <a:xfrm>
            <a:off x="1540111" y="4468031"/>
            <a:ext cx="7891272" cy="2468880"/>
          </a:xfrm>
        </p:spPr>
        <p:txBody>
          <a:bodyPr>
            <a:normAutofit/>
          </a:bodyPr>
          <a:lstStyle/>
          <a:p>
            <a:pPr algn="r"/>
            <a:r>
              <a:rPr lang="ar-SA" dirty="0">
                <a:solidFill>
                  <a:srgbClr val="C00000"/>
                </a:solidFill>
                <a:latin typeface="Arial" panose="020B0604020202020204" pitchFamily="34" charset="0"/>
                <a:cs typeface="Arial" panose="020B0604020202020204" pitchFamily="34" charset="0"/>
              </a:rPr>
              <a:t>والدليل على هذا: </a:t>
            </a:r>
            <a:r>
              <a:rPr lang="ar-SA" sz="2400" dirty="0">
                <a:solidFill>
                  <a:srgbClr val="002060"/>
                </a:solidFill>
                <a:latin typeface="Arial" panose="020B0604020202020204" pitchFamily="34" charset="0"/>
                <a:cs typeface="Arial" panose="020B0604020202020204" pitchFamily="34" charset="0"/>
              </a:rPr>
              <a:t>حديث عبادة بن الصامت رضي الله عنهم أن النبي قال رسول الله ﷺ: من شهد أن لا إله إلا الله وحده لا شريك له، وأن محمداً عبده ورسوله، وأن عيسى عبد الله ورسوله، وكلمته ألقاها إلى مريم، وروح منه، وأن الجنة حق والنار حق، أدخله الله الجنة على ما كان من العمل[1]، متفق عليه.</a:t>
            </a:r>
            <a:endParaRPr lang="ar-SA"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481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9CAD74A-4A51-402B-B50C-3CD8FE8573D0}"/>
              </a:ext>
            </a:extLst>
          </p:cNvPr>
          <p:cNvSpPr>
            <a:spLocks noGrp="1"/>
          </p:cNvSpPr>
          <p:nvPr>
            <p:ph type="title"/>
          </p:nvPr>
        </p:nvSpPr>
        <p:spPr/>
        <p:txBody>
          <a:bodyPr>
            <a:normAutofit/>
          </a:bodyPr>
          <a:lstStyle/>
          <a:p>
            <a:pPr marL="457200" indent="-457200" algn="r">
              <a:buFont typeface="Wingdings" panose="05000000000000000000" pitchFamily="2" charset="2"/>
              <a:buChar char="q"/>
            </a:pPr>
            <a:r>
              <a:rPr lang="ar-SA"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طالبتي المُبدعــة </a:t>
            </a:r>
            <a:r>
              <a:rPr lang="ar-SA" sz="3200" dirty="0">
                <a:latin typeface="Arial" panose="020B0604020202020204" pitchFamily="34" charset="0"/>
                <a:cs typeface="Arial" panose="020B0604020202020204" pitchFamily="34" charset="0"/>
              </a:rPr>
              <a:t>, قولة صلى الله عليه وسلم: ( وأن محمداً عبده ورسوله و أن عيسى عبده ورسوله ) فيه رد على طائفتين خلال دقيقـة واحدة أذكريها : </a:t>
            </a:r>
          </a:p>
        </p:txBody>
      </p:sp>
      <p:pic>
        <p:nvPicPr>
          <p:cNvPr id="4" name="عنصر نائب للمحتوى 3">
            <a:extLst>
              <a:ext uri="{FF2B5EF4-FFF2-40B4-BE49-F238E27FC236}">
                <a16:creationId xmlns:a16="http://schemas.microsoft.com/office/drawing/2014/main" id="{346776E3-4409-487D-8833-801FF8A50DD3}"/>
              </a:ext>
            </a:extLst>
          </p:cNvPr>
          <p:cNvPicPr>
            <a:picLocks noGrp="1" noChangeAspect="1"/>
          </p:cNvPicPr>
          <p:nvPr>
            <p:ph idx="1"/>
          </p:nvPr>
        </p:nvPicPr>
        <p:blipFill>
          <a:blip r:embed="rId2">
            <a:duotone>
              <a:schemeClr val="accent2">
                <a:shade val="45000"/>
                <a:satMod val="135000"/>
              </a:schemeClr>
              <a:prstClr val="white"/>
            </a:duotone>
          </a:blip>
          <a:stretch>
            <a:fillRect/>
          </a:stretch>
        </p:blipFill>
        <p:spPr>
          <a:xfrm>
            <a:off x="3566161" y="3048744"/>
            <a:ext cx="4611188" cy="262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9094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C48E4DB-C77F-45B7-8612-A95D09B40D5C}"/>
              </a:ext>
            </a:extLst>
          </p:cNvPr>
          <p:cNvSpPr>
            <a:spLocks noGrp="1"/>
          </p:cNvSpPr>
          <p:nvPr>
            <p:ph type="title"/>
          </p:nvPr>
        </p:nvSpPr>
        <p:spPr/>
        <p:txBody>
          <a:bodyPr>
            <a:normAutofit/>
          </a:bodyPr>
          <a:lstStyle/>
          <a:p>
            <a:pPr algn="ctr"/>
            <a:r>
              <a:rPr lang="ar-SA" sz="4000" dirty="0">
                <a:solidFill>
                  <a:schemeClr val="accent2"/>
                </a:solidFill>
                <a:latin typeface="Arial" panose="020B0604020202020204" pitchFamily="34" charset="0"/>
                <a:cs typeface="Arial" panose="020B0604020202020204" pitchFamily="34" charset="0"/>
              </a:rPr>
              <a:t>( الغلاة -  والجفاة )</a:t>
            </a:r>
          </a:p>
        </p:txBody>
      </p:sp>
      <p:sp>
        <p:nvSpPr>
          <p:cNvPr id="3" name="عنصر نائب للمحتوى 2">
            <a:extLst>
              <a:ext uri="{FF2B5EF4-FFF2-40B4-BE49-F238E27FC236}">
                <a16:creationId xmlns:a16="http://schemas.microsoft.com/office/drawing/2014/main" id="{4932963A-1709-4F04-8AB6-7867967B16C7}"/>
              </a:ext>
            </a:extLst>
          </p:cNvPr>
          <p:cNvSpPr>
            <a:spLocks noGrp="1"/>
          </p:cNvSpPr>
          <p:nvPr>
            <p:ph idx="1"/>
          </p:nvPr>
        </p:nvSpPr>
        <p:spPr/>
        <p:txBody>
          <a:bodyPr>
            <a:normAutofit/>
          </a:bodyPr>
          <a:lstStyle/>
          <a:p>
            <a:r>
              <a:rPr lang="ar-SA" sz="3600" dirty="0">
                <a:latin typeface="Arial" panose="020B0604020202020204" pitchFamily="34" charset="0"/>
                <a:cs typeface="Arial" panose="020B0604020202020204" pitchFamily="34" charset="0"/>
              </a:rPr>
              <a:t>الرد عليهم في قوله : (وأن محمداً عبده ورسوله ) </a:t>
            </a:r>
            <a:r>
              <a:rPr lang="ar-SA" sz="3600" dirty="0" err="1">
                <a:latin typeface="Arial" panose="020B0604020202020204" pitchFamily="34" charset="0"/>
                <a:cs typeface="Arial" panose="020B0604020202020204" pitchFamily="34" charset="0"/>
              </a:rPr>
              <a:t>الغلاه</a:t>
            </a:r>
            <a:r>
              <a:rPr lang="ar-SA" sz="3600" dirty="0">
                <a:latin typeface="Arial" panose="020B0604020202020204" pitchFamily="34" charset="0"/>
                <a:cs typeface="Arial" panose="020B0604020202020204" pitchFamily="34" charset="0"/>
              </a:rPr>
              <a:t> هم الذين </a:t>
            </a:r>
            <a:r>
              <a:rPr lang="ar-SA" sz="3600" dirty="0" err="1">
                <a:latin typeface="Arial" panose="020B0604020202020204" pitchFamily="34" charset="0"/>
                <a:cs typeface="Arial" panose="020B0604020202020204" pitchFamily="34" charset="0"/>
              </a:rPr>
              <a:t>الذين</a:t>
            </a:r>
            <a:r>
              <a:rPr lang="ar-SA" sz="3600" dirty="0">
                <a:latin typeface="Arial" panose="020B0604020202020204" pitchFamily="34" charset="0"/>
                <a:cs typeface="Arial" panose="020B0604020202020204" pitchFamily="34" charset="0"/>
              </a:rPr>
              <a:t> رفعوه فوق منزلته التي أنزله الله تعالى . </a:t>
            </a:r>
          </a:p>
          <a:p>
            <a:r>
              <a:rPr lang="ar-SA" sz="3600" dirty="0" err="1">
                <a:latin typeface="Arial" panose="020B0604020202020204" pitchFamily="34" charset="0"/>
                <a:cs typeface="Arial" panose="020B0604020202020204" pitchFamily="34" charset="0"/>
              </a:rPr>
              <a:t>الجفاه</a:t>
            </a:r>
            <a:r>
              <a:rPr lang="ar-SA" sz="3600" dirty="0">
                <a:latin typeface="Arial" panose="020B0604020202020204" pitchFamily="34" charset="0"/>
                <a:cs typeface="Arial" panose="020B0604020202020204" pitchFamily="34" charset="0"/>
              </a:rPr>
              <a:t> هم الذين جحدوا نبوته وتركوا الإيمان به </a:t>
            </a:r>
            <a:r>
              <a:rPr lang="ar-SA" sz="3600" dirty="0" err="1">
                <a:latin typeface="Arial" panose="020B0604020202020204" pitchFamily="34" charset="0"/>
                <a:cs typeface="Arial" panose="020B0604020202020204" pitchFamily="34" charset="0"/>
              </a:rPr>
              <a:t>وماجاء</a:t>
            </a:r>
            <a:r>
              <a:rPr lang="ar-SA" sz="3600" dirty="0">
                <a:latin typeface="Arial" panose="020B0604020202020204" pitchFamily="34" charset="0"/>
                <a:cs typeface="Arial" panose="020B0604020202020204" pitchFamily="34" charset="0"/>
              </a:rPr>
              <a:t> به </a:t>
            </a:r>
          </a:p>
          <a:p>
            <a:r>
              <a:rPr lang="ar-SA" sz="3600" dirty="0">
                <a:latin typeface="Arial" panose="020B0604020202020204" pitchFamily="34" charset="0"/>
                <a:cs typeface="Arial" panose="020B0604020202020204" pitchFamily="34" charset="0"/>
              </a:rPr>
              <a:t>وقوله: ( وأن عيسى عبد الله ورسوله ) </a:t>
            </a:r>
            <a:r>
              <a:rPr lang="ar-SA" sz="3600" dirty="0" err="1">
                <a:latin typeface="Arial" panose="020B0604020202020204" pitchFamily="34" charset="0"/>
                <a:cs typeface="Arial" panose="020B0604020202020204" pitchFamily="34" charset="0"/>
              </a:rPr>
              <a:t>والغلاه</a:t>
            </a:r>
            <a:r>
              <a:rPr lang="ar-SA" sz="3600" dirty="0">
                <a:latin typeface="Arial" panose="020B0604020202020204" pitchFamily="34" charset="0"/>
                <a:cs typeface="Arial" panose="020B0604020202020204" pitchFamily="34" charset="0"/>
              </a:rPr>
              <a:t> هم الذين ادعوا ألوهيته تعالى الله ن ذلك و أما </a:t>
            </a:r>
            <a:r>
              <a:rPr lang="ar-SA" sz="3600" dirty="0" err="1">
                <a:latin typeface="Arial" panose="020B0604020202020204" pitchFamily="34" charset="0"/>
                <a:cs typeface="Arial" panose="020B0604020202020204" pitchFamily="34" charset="0"/>
              </a:rPr>
              <a:t>الجفاه</a:t>
            </a:r>
            <a:r>
              <a:rPr lang="ar-SA" sz="3600" dirty="0">
                <a:latin typeface="Arial" panose="020B0604020202020204" pitchFamily="34" charset="0"/>
                <a:cs typeface="Arial" panose="020B0604020202020204" pitchFamily="34" charset="0"/>
              </a:rPr>
              <a:t> هم الذيــن جحدوا نبوته. </a:t>
            </a:r>
          </a:p>
        </p:txBody>
      </p:sp>
    </p:spTree>
    <p:extLst>
      <p:ext uri="{BB962C8B-B14F-4D97-AF65-F5344CB8AC3E}">
        <p14:creationId xmlns:p14="http://schemas.microsoft.com/office/powerpoint/2010/main" val="479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E99270D-11BA-46BB-87BB-01B1F70127DD}"/>
              </a:ext>
            </a:extLst>
          </p:cNvPr>
          <p:cNvSpPr>
            <a:spLocks noGrp="1"/>
          </p:cNvSpPr>
          <p:nvPr>
            <p:ph type="ctrTitle"/>
          </p:nvPr>
        </p:nvSpPr>
        <p:spPr>
          <a:xfrm>
            <a:off x="1069848" y="355310"/>
            <a:ext cx="9966960" cy="3035808"/>
          </a:xfrm>
        </p:spPr>
        <p:txBody>
          <a:bodyPr/>
          <a:lstStyle/>
          <a:p>
            <a:pPr algn="r"/>
            <a:r>
              <a:rPr lang="ar-SA" sz="6000" dirty="0">
                <a:latin typeface="Arabic Typesetting" panose="03020402040406030203" pitchFamily="66" charset="-78"/>
                <a:cs typeface="Arabic Typesetting" panose="03020402040406030203" pitchFamily="66" charset="-78"/>
              </a:rPr>
              <a:t>قوانيــن الصف: </a:t>
            </a:r>
          </a:p>
        </p:txBody>
      </p:sp>
      <p:sp>
        <p:nvSpPr>
          <p:cNvPr id="3" name="عنوان فرعي 2">
            <a:extLst>
              <a:ext uri="{FF2B5EF4-FFF2-40B4-BE49-F238E27FC236}">
                <a16:creationId xmlns:a16="http://schemas.microsoft.com/office/drawing/2014/main" id="{C9DA2812-EF8D-4D07-A7FC-C83F36F539DD}"/>
              </a:ext>
            </a:extLst>
          </p:cNvPr>
          <p:cNvSpPr>
            <a:spLocks noGrp="1"/>
          </p:cNvSpPr>
          <p:nvPr>
            <p:ph type="subTitle" idx="1"/>
          </p:nvPr>
        </p:nvSpPr>
        <p:spPr/>
        <p:txBody>
          <a:bodyPr/>
          <a:lstStyle/>
          <a:p>
            <a:pPr marL="0" marR="0" lvl="0" indent="0" algn="l" defTabSz="914400" rtl="1" eaLnBrk="1" fontAlgn="auto" latinLnBrk="0" hangingPunct="1">
              <a:lnSpc>
                <a:spcPct val="90000"/>
              </a:lnSpc>
              <a:spcBef>
                <a:spcPts val="1200"/>
              </a:spcBef>
              <a:spcAft>
                <a:spcPts val="0"/>
              </a:spcAft>
              <a:buClr>
                <a:srgbClr val="9DBFBE">
                  <a:lumMod val="75000"/>
                </a:srgbClr>
              </a:buClr>
              <a:buSzPct val="85000"/>
              <a:buFont typeface="Wingdings" pitchFamily="2" charset="2"/>
              <a:buNone/>
              <a:tabLst/>
              <a:defRPr/>
            </a:pPr>
            <a:r>
              <a:rPr kumimoji="0" lang="ar-SA" sz="3200" b="0" i="0" u="none" strike="noStrike" kern="1200" cap="none" spc="0" normalizeH="0" baseline="0" noProof="0" dirty="0">
                <a:ln>
                  <a:noFill/>
                </a:ln>
                <a:solidFill>
                  <a:srgbClr val="DB8631"/>
                </a:solidFill>
                <a:effectLst/>
                <a:uLnTx/>
                <a:uFillTx/>
                <a:latin typeface="Aldhabi" panose="01000000000000000000" pitchFamily="2" charset="-78"/>
                <a:ea typeface="+mn-ea"/>
                <a:cs typeface="Aldhabi" panose="01000000000000000000" pitchFamily="2" charset="-78"/>
              </a:rPr>
              <a:t>فضل التوحيد</a:t>
            </a:r>
          </a:p>
          <a:p>
            <a:endParaRPr lang="ar-SA" dirty="0"/>
          </a:p>
        </p:txBody>
      </p:sp>
      <p:sp>
        <p:nvSpPr>
          <p:cNvPr id="4" name="شكل بيضاوي 3">
            <a:extLst>
              <a:ext uri="{FF2B5EF4-FFF2-40B4-BE49-F238E27FC236}">
                <a16:creationId xmlns:a16="http://schemas.microsoft.com/office/drawing/2014/main" id="{ED66BB7A-0EED-4B71-849B-BC8C295E1E62}"/>
              </a:ext>
            </a:extLst>
          </p:cNvPr>
          <p:cNvSpPr/>
          <p:nvPr/>
        </p:nvSpPr>
        <p:spPr>
          <a:xfrm>
            <a:off x="9052560" y="2351313"/>
            <a:ext cx="1776549" cy="1672046"/>
          </a:xfrm>
          <a:prstGeom prst="ellipse">
            <a:avLst/>
          </a:prstGeom>
        </p:spPr>
        <p:style>
          <a:lnRef idx="1">
            <a:schemeClr val="accent2"/>
          </a:lnRef>
          <a:fillRef idx="3">
            <a:schemeClr val="accent2"/>
          </a:fillRef>
          <a:effectRef idx="2">
            <a:schemeClr val="accent2"/>
          </a:effectRef>
          <a:fontRef idx="minor">
            <a:schemeClr val="lt1"/>
          </a:fontRef>
        </p:style>
        <p:txBody>
          <a:bodyPr rtlCol="1" anchor="ctr"/>
          <a:lstStyle/>
          <a:p>
            <a:pPr algn="ctr"/>
            <a:r>
              <a:rPr lang="ar-SA" dirty="0">
                <a:latin typeface="Arial" panose="020B0604020202020204" pitchFamily="34" charset="0"/>
                <a:cs typeface="Arial" panose="020B0604020202020204" pitchFamily="34" charset="0"/>
              </a:rPr>
              <a:t>عبري عن مشاعرك بأدب ووضح.</a:t>
            </a:r>
          </a:p>
        </p:txBody>
      </p:sp>
      <p:sp>
        <p:nvSpPr>
          <p:cNvPr id="5" name="شكل بيضاوي 4">
            <a:extLst>
              <a:ext uri="{FF2B5EF4-FFF2-40B4-BE49-F238E27FC236}">
                <a16:creationId xmlns:a16="http://schemas.microsoft.com/office/drawing/2014/main" id="{56146DE0-E484-43EC-9B79-ED305DBD5A49}"/>
              </a:ext>
            </a:extLst>
          </p:cNvPr>
          <p:cNvSpPr/>
          <p:nvPr/>
        </p:nvSpPr>
        <p:spPr>
          <a:xfrm>
            <a:off x="7068312" y="2351313"/>
            <a:ext cx="1776549" cy="1776550"/>
          </a:xfrm>
          <a:prstGeom prst="ellipse">
            <a:avLst/>
          </a:prstGeom>
        </p:spPr>
        <p:style>
          <a:lnRef idx="1">
            <a:schemeClr val="accent2"/>
          </a:lnRef>
          <a:fillRef idx="3">
            <a:schemeClr val="accent2"/>
          </a:fillRef>
          <a:effectRef idx="2">
            <a:schemeClr val="accent2"/>
          </a:effectRef>
          <a:fontRef idx="minor">
            <a:schemeClr val="lt1"/>
          </a:fontRef>
        </p:style>
        <p:txBody>
          <a:bodyPr rtlCol="1" anchor="ctr"/>
          <a:lstStyle/>
          <a:p>
            <a:pPr algn="ctr"/>
            <a:r>
              <a:rPr lang="ar-SA" dirty="0">
                <a:latin typeface="Arial" panose="020B0604020202020204" pitchFamily="34" charset="0"/>
                <a:cs typeface="Arial" panose="020B0604020202020204" pitchFamily="34" charset="0"/>
              </a:rPr>
              <a:t>تكلمي بهدوء.</a:t>
            </a:r>
          </a:p>
        </p:txBody>
      </p:sp>
      <p:sp>
        <p:nvSpPr>
          <p:cNvPr id="6" name="شكل بيضاوي 5">
            <a:extLst>
              <a:ext uri="{FF2B5EF4-FFF2-40B4-BE49-F238E27FC236}">
                <a16:creationId xmlns:a16="http://schemas.microsoft.com/office/drawing/2014/main" id="{E013F3E7-F757-4414-8463-EC661E720C36}"/>
              </a:ext>
            </a:extLst>
          </p:cNvPr>
          <p:cNvSpPr/>
          <p:nvPr/>
        </p:nvSpPr>
        <p:spPr>
          <a:xfrm>
            <a:off x="5084064" y="2351313"/>
            <a:ext cx="1776549" cy="1776550"/>
          </a:xfrm>
          <a:prstGeom prst="ellipse">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a:r>
              <a:rPr lang="ar-SA" dirty="0">
                <a:latin typeface="Arial" panose="020B0604020202020204" pitchFamily="34" charset="0"/>
                <a:cs typeface="Arial" panose="020B0604020202020204" pitchFamily="34" charset="0"/>
              </a:rPr>
              <a:t>لتكن أحلامك كبيــرة.</a:t>
            </a:r>
          </a:p>
        </p:txBody>
      </p:sp>
      <p:sp>
        <p:nvSpPr>
          <p:cNvPr id="7" name="شكل بيضاوي 6">
            <a:extLst>
              <a:ext uri="{FF2B5EF4-FFF2-40B4-BE49-F238E27FC236}">
                <a16:creationId xmlns:a16="http://schemas.microsoft.com/office/drawing/2014/main" id="{117F8E04-F2E0-4CA5-92ED-C0D51983F85D}"/>
              </a:ext>
            </a:extLst>
          </p:cNvPr>
          <p:cNvSpPr/>
          <p:nvPr/>
        </p:nvSpPr>
        <p:spPr>
          <a:xfrm>
            <a:off x="3180806" y="2351313"/>
            <a:ext cx="1776549" cy="1776550"/>
          </a:xfrm>
          <a:prstGeom prst="ellipse">
            <a:avLst/>
          </a:prstGeom>
        </p:spPr>
        <p:style>
          <a:lnRef idx="1">
            <a:schemeClr val="accent2"/>
          </a:lnRef>
          <a:fillRef idx="3">
            <a:schemeClr val="accent2"/>
          </a:fillRef>
          <a:effectRef idx="2">
            <a:schemeClr val="accent2"/>
          </a:effectRef>
          <a:fontRef idx="minor">
            <a:schemeClr val="lt1"/>
          </a:fontRef>
        </p:style>
        <p:txBody>
          <a:bodyPr rtlCol="1" anchor="ctr"/>
          <a:lstStyle/>
          <a:p>
            <a:pPr algn="ctr"/>
            <a:r>
              <a:rPr lang="ar-SA" dirty="0">
                <a:latin typeface="Arial" panose="020B0604020202020204" pitchFamily="34" charset="0"/>
                <a:cs typeface="Arial" panose="020B0604020202020204" pitchFamily="34" charset="0"/>
              </a:rPr>
              <a:t>تذكري أنك مميزة .</a:t>
            </a:r>
          </a:p>
        </p:txBody>
      </p:sp>
      <p:sp>
        <p:nvSpPr>
          <p:cNvPr id="8" name="شكل بيضاوي 7">
            <a:extLst>
              <a:ext uri="{FF2B5EF4-FFF2-40B4-BE49-F238E27FC236}">
                <a16:creationId xmlns:a16="http://schemas.microsoft.com/office/drawing/2014/main" id="{34E0063A-5FF3-4CA5-B4A3-E1F37386C404}"/>
              </a:ext>
            </a:extLst>
          </p:cNvPr>
          <p:cNvSpPr/>
          <p:nvPr/>
        </p:nvSpPr>
        <p:spPr>
          <a:xfrm>
            <a:off x="1196558" y="2351313"/>
            <a:ext cx="1776549" cy="1716459"/>
          </a:xfrm>
          <a:prstGeom prst="ellipse">
            <a:avLst/>
          </a:prstGeom>
        </p:spPr>
        <p:style>
          <a:lnRef idx="1">
            <a:schemeClr val="accent2"/>
          </a:lnRef>
          <a:fillRef idx="3">
            <a:schemeClr val="accent2"/>
          </a:fillRef>
          <a:effectRef idx="2">
            <a:schemeClr val="accent2"/>
          </a:effectRef>
          <a:fontRef idx="minor">
            <a:schemeClr val="lt1"/>
          </a:fontRef>
        </p:style>
        <p:txBody>
          <a:bodyPr rtlCol="1" anchor="ctr"/>
          <a:lstStyle/>
          <a:p>
            <a:pPr algn="ctr"/>
            <a:r>
              <a:rPr lang="ar-SA" dirty="0">
                <a:latin typeface="Arial" panose="020B0604020202020204" pitchFamily="34" charset="0"/>
                <a:cs typeface="Arial" panose="020B0604020202020204" pitchFamily="34" charset="0"/>
              </a:rPr>
              <a:t>كن</a:t>
            </a:r>
            <a:r>
              <a:rPr lang="ar-SA" dirty="0"/>
              <a:t> </a:t>
            </a:r>
            <a:r>
              <a:rPr lang="ar-SA" dirty="0">
                <a:latin typeface="Arial" panose="020B0604020202020204" pitchFamily="34" charset="0"/>
                <a:cs typeface="Arial" panose="020B0604020202020204" pitchFamily="34" charset="0"/>
              </a:rPr>
              <a:t>مسؤولاً</a:t>
            </a:r>
            <a:r>
              <a:rPr lang="ar-SA" dirty="0"/>
              <a:t>.</a:t>
            </a:r>
          </a:p>
        </p:txBody>
      </p:sp>
    </p:spTree>
    <p:extLst>
      <p:ext uri="{BB962C8B-B14F-4D97-AF65-F5344CB8AC3E}">
        <p14:creationId xmlns:p14="http://schemas.microsoft.com/office/powerpoint/2010/main" val="515505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3FC2345-7E15-4F34-9C02-D4D54AB0C8F9}"/>
              </a:ext>
            </a:extLst>
          </p:cNvPr>
          <p:cNvSpPr>
            <a:spLocks noGrp="1"/>
          </p:cNvSpPr>
          <p:nvPr>
            <p:ph type="title"/>
          </p:nvPr>
        </p:nvSpPr>
        <p:spPr/>
        <p:txBody>
          <a:bodyPr/>
          <a:lstStyle/>
          <a:p>
            <a:pPr algn="r"/>
            <a:r>
              <a:rPr lang="ar-SA" dirty="0">
                <a:latin typeface="Arial" panose="020B0604020202020204" pitchFamily="34" charset="0"/>
                <a:cs typeface="Arial" panose="020B0604020202020204" pitchFamily="34" charset="0"/>
              </a:rPr>
              <a:t>الواجب: </a:t>
            </a:r>
          </a:p>
        </p:txBody>
      </p:sp>
      <p:pic>
        <p:nvPicPr>
          <p:cNvPr id="4" name="عنصر نائب للمحتوى 3">
            <a:extLst>
              <a:ext uri="{FF2B5EF4-FFF2-40B4-BE49-F238E27FC236}">
                <a16:creationId xmlns:a16="http://schemas.microsoft.com/office/drawing/2014/main" id="{6CB63684-4E27-4AAC-9722-7F8E112F5BF4}"/>
              </a:ext>
            </a:extLst>
          </p:cNvPr>
          <p:cNvPicPr>
            <a:picLocks noGrp="1" noChangeAspect="1"/>
          </p:cNvPicPr>
          <p:nvPr>
            <p:ph idx="1"/>
          </p:nvPr>
        </p:nvPicPr>
        <p:blipFill>
          <a:blip r:embed="rId2"/>
          <a:stretch>
            <a:fillRect/>
          </a:stretch>
        </p:blipFill>
        <p:spPr>
          <a:xfrm>
            <a:off x="3252289" y="1956821"/>
            <a:ext cx="5888716" cy="29443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22812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9B74D84-59D6-4C79-A1FB-67F0F7E06D84}"/>
              </a:ext>
            </a:extLst>
          </p:cNvPr>
          <p:cNvSpPr>
            <a:spLocks noGrp="1"/>
          </p:cNvSpPr>
          <p:nvPr>
            <p:ph type="title"/>
          </p:nvPr>
        </p:nvSpPr>
        <p:spPr>
          <a:xfrm>
            <a:off x="1069848" y="512064"/>
            <a:ext cx="10058400" cy="1609344"/>
          </a:xfrm>
        </p:spPr>
        <p:txBody>
          <a:bodyPr/>
          <a:lstStyle/>
          <a:p>
            <a:pPr algn="r"/>
            <a:r>
              <a:rPr lang="ar-SA" dirty="0">
                <a:solidFill>
                  <a:schemeClr val="accent2"/>
                </a:solidFill>
                <a:latin typeface="Arabic Typesetting" panose="03020402040406030203" pitchFamily="66" charset="-78"/>
                <a:cs typeface="Arabic Typesetting" panose="03020402040406030203" pitchFamily="66" charset="-78"/>
              </a:rPr>
              <a:t>شريط الذكريات:</a:t>
            </a:r>
          </a:p>
        </p:txBody>
      </p:sp>
      <p:pic>
        <p:nvPicPr>
          <p:cNvPr id="4" name="صورة 3">
            <a:extLst>
              <a:ext uri="{FF2B5EF4-FFF2-40B4-BE49-F238E27FC236}">
                <a16:creationId xmlns:a16="http://schemas.microsoft.com/office/drawing/2014/main" id="{36D6450F-2FAC-4AED-94BE-7E7CC2491883}"/>
              </a:ext>
            </a:extLst>
          </p:cNvPr>
          <p:cNvPicPr>
            <a:picLocks noChangeAspect="1"/>
          </p:cNvPicPr>
          <p:nvPr/>
        </p:nvPicPr>
        <p:blipFill>
          <a:blip r:embed="rId2">
            <a:duotone>
              <a:schemeClr val="accent3">
                <a:shade val="45000"/>
                <a:satMod val="135000"/>
              </a:schemeClr>
              <a:prstClr val="white"/>
            </a:duotone>
          </a:blip>
          <a:stretch>
            <a:fillRect/>
          </a:stretch>
        </p:blipFill>
        <p:spPr>
          <a:xfrm>
            <a:off x="3086916" y="3648956"/>
            <a:ext cx="6279424" cy="3529890"/>
          </a:xfrm>
          <a:prstGeom prst="rect">
            <a:avLst/>
          </a:prstGeom>
        </p:spPr>
      </p:pic>
      <p:sp>
        <p:nvSpPr>
          <p:cNvPr id="5" name="مربع نص 4">
            <a:extLst>
              <a:ext uri="{FF2B5EF4-FFF2-40B4-BE49-F238E27FC236}">
                <a16:creationId xmlns:a16="http://schemas.microsoft.com/office/drawing/2014/main" id="{773AAB29-B072-4677-8241-C45A5D05789C}"/>
              </a:ext>
            </a:extLst>
          </p:cNvPr>
          <p:cNvSpPr txBox="1"/>
          <p:nvPr/>
        </p:nvSpPr>
        <p:spPr>
          <a:xfrm>
            <a:off x="1063752" y="1674674"/>
            <a:ext cx="9153797" cy="175432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5400" b="0" i="0" u="none" strike="noStrike" kern="1200" cap="none" spc="0" normalizeH="0" baseline="0" noProof="0" dirty="0">
                <a:ln>
                  <a:noFill/>
                </a:ln>
                <a:effectLst/>
                <a:uLnTx/>
                <a:uFillTx/>
                <a:latin typeface="Rockwell" panose="02060603020205020403"/>
                <a:ea typeface="+mn-ea"/>
                <a:cs typeface="Arial" panose="020B0604020202020204" pitchFamily="34" charset="0"/>
              </a:rPr>
              <a:t>طالبتي المُبدعة </a:t>
            </a:r>
            <a:r>
              <a:rPr kumimoji="0" lang="ar-SA" sz="5400" b="0" i="0" u="none" strike="noStrike" kern="1200" cap="none" spc="0" normalizeH="0" baseline="0" noProof="0" dirty="0" err="1">
                <a:ln>
                  <a:noFill/>
                </a:ln>
                <a:effectLst/>
                <a:uLnTx/>
                <a:uFillTx/>
                <a:latin typeface="Rockwell" panose="02060603020205020403"/>
                <a:ea typeface="+mn-ea"/>
                <a:cs typeface="Arial" panose="020B0604020202020204" pitchFamily="34" charset="0"/>
              </a:rPr>
              <a:t>أستعيدي</a:t>
            </a:r>
            <a:r>
              <a:rPr kumimoji="0" lang="ar-SA" sz="5400" b="0" i="0" u="none" strike="noStrike" kern="1200" cap="none" spc="0" normalizeH="0" baseline="0" noProof="0" dirty="0">
                <a:ln>
                  <a:noFill/>
                </a:ln>
                <a:effectLst/>
                <a:uLnTx/>
                <a:uFillTx/>
                <a:latin typeface="Rockwell" panose="02060603020205020403"/>
                <a:ea typeface="+mn-ea"/>
                <a:cs typeface="Arial" panose="020B0604020202020204" pitchFamily="34" charset="0"/>
              </a:rPr>
              <a:t> شريط ذكرياتك عن موضوع درسنا السابق </a:t>
            </a:r>
            <a:r>
              <a:rPr kumimoji="0" lang="ar-SA" sz="5400" b="0" i="0" u="none" strike="noStrike" kern="1200" cap="none" spc="0" normalizeH="0" baseline="0" noProof="0" dirty="0">
                <a:ln>
                  <a:noFill/>
                </a:ln>
                <a:solidFill>
                  <a:schemeClr val="accent2"/>
                </a:solidFill>
                <a:effectLst/>
                <a:uLnTx/>
                <a:uFillTx/>
                <a:latin typeface="Rockwell" panose="02060603020205020403"/>
                <a:ea typeface="+mn-ea"/>
                <a:cs typeface="Arial" panose="020B0604020202020204" pitchFamily="34" charset="0"/>
              </a:rPr>
              <a:t>؟</a:t>
            </a:r>
            <a:r>
              <a:rPr kumimoji="0" lang="ar-SA" sz="5400" b="0" i="0" u="none" strike="noStrike" kern="1200" cap="none" spc="0" normalizeH="0" baseline="0" noProof="0" dirty="0">
                <a:ln>
                  <a:noFill/>
                </a:ln>
                <a:effectLst/>
                <a:uLnTx/>
                <a:uFillTx/>
                <a:latin typeface="Rockwell" panose="02060603020205020403"/>
                <a:ea typeface="+mn-ea"/>
                <a:cs typeface="Arial" panose="020B0604020202020204" pitchFamily="34" charset="0"/>
              </a:rPr>
              <a:t>  </a:t>
            </a:r>
          </a:p>
        </p:txBody>
      </p:sp>
    </p:spTree>
    <p:extLst>
      <p:ext uri="{BB962C8B-B14F-4D97-AF65-F5344CB8AC3E}">
        <p14:creationId xmlns:p14="http://schemas.microsoft.com/office/powerpoint/2010/main" val="1635292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CC7EB44-36B1-4F2F-A5B0-F591B05BD5FB}"/>
              </a:ext>
            </a:extLst>
          </p:cNvPr>
          <p:cNvSpPr>
            <a:spLocks noGrp="1"/>
          </p:cNvSpPr>
          <p:nvPr>
            <p:ph type="ctrTitle"/>
          </p:nvPr>
        </p:nvSpPr>
        <p:spPr/>
        <p:txBody>
          <a:bodyPr/>
          <a:lstStyle/>
          <a:p>
            <a:pPr algn="r"/>
            <a:r>
              <a:rPr kumimoji="0" lang="ar-SA" sz="45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Arial" panose="020B0604020202020204" pitchFamily="34" charset="0"/>
              </a:rPr>
              <a:t>المادة: </a:t>
            </a:r>
            <a:r>
              <a:rPr kumimoji="0" lang="ar-SA" sz="4500" b="0" i="0" u="none" strike="noStrike" kern="1200" cap="all" spc="100" normalizeH="0" baseline="0" noProof="0" dirty="0">
                <a:ln>
                  <a:noFill/>
                </a:ln>
                <a:solidFill>
                  <a:schemeClr val="accent2"/>
                </a:solidFill>
                <a:effectLst/>
                <a:uLnTx/>
                <a:uFillTx/>
                <a:latin typeface="Tw Cen MT Condensed" panose="020B0606020104020203"/>
                <a:ea typeface="+mj-ea"/>
                <a:cs typeface="Arial" panose="020B0604020202020204" pitchFamily="34" charset="0"/>
              </a:rPr>
              <a:t>توحيـــد </a:t>
            </a:r>
            <a:r>
              <a:rPr kumimoji="0" lang="ar-SA" sz="4500" b="0" i="0" u="none" strike="noStrike" kern="1200" cap="all" spc="100" normalizeH="0" baseline="0" noProof="0" dirty="0">
                <a:ln>
                  <a:noFill/>
                </a:ln>
                <a:solidFill>
                  <a:srgbClr val="2683C6"/>
                </a:solidFill>
                <a:effectLst/>
                <a:uLnTx/>
                <a:uFillTx/>
                <a:latin typeface="Tw Cen MT Condensed" panose="020B0606020104020203"/>
                <a:ea typeface="+mj-ea"/>
                <a:cs typeface="Arial" panose="020B0604020202020204" pitchFamily="34" charset="0"/>
              </a:rPr>
              <a:t>   </a:t>
            </a:r>
            <a:r>
              <a:rPr kumimoji="0" lang="ar-SA" sz="45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Arial" panose="020B0604020202020204" pitchFamily="34" charset="0"/>
              </a:rPr>
              <a:t> </a:t>
            </a:r>
            <a:br>
              <a:rPr kumimoji="0" lang="ar-SA" sz="45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Arial" panose="020B0604020202020204" pitchFamily="34" charset="0"/>
              </a:rPr>
            </a:br>
            <a:r>
              <a:rPr kumimoji="0" lang="ar-SA" sz="45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Arial" panose="020B0604020202020204" pitchFamily="34" charset="0"/>
              </a:rPr>
              <a:t>اليــوم: </a:t>
            </a:r>
            <a:r>
              <a:rPr kumimoji="0" lang="ar-SA" sz="4500" b="0" i="0" u="none" strike="noStrike" kern="1200" cap="all" spc="100" normalizeH="0" baseline="0" noProof="0" dirty="0">
                <a:ln>
                  <a:noFill/>
                </a:ln>
                <a:solidFill>
                  <a:schemeClr val="accent2"/>
                </a:solidFill>
                <a:effectLst/>
                <a:uLnTx/>
                <a:uFillTx/>
                <a:latin typeface="Tw Cen MT Condensed" panose="020B0606020104020203"/>
                <a:ea typeface="+mj-ea"/>
                <a:cs typeface="Arial" panose="020B0604020202020204" pitchFamily="34" charset="0"/>
              </a:rPr>
              <a:t>الأثنين </a:t>
            </a:r>
            <a:br>
              <a:rPr kumimoji="0" lang="ar-SA" sz="45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Arial" panose="020B0604020202020204" pitchFamily="34" charset="0"/>
              </a:rPr>
            </a:br>
            <a:r>
              <a:rPr kumimoji="0" lang="ar-SA" sz="45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Arial" panose="020B0604020202020204" pitchFamily="34" charset="0"/>
              </a:rPr>
              <a:t>التاريخ:</a:t>
            </a:r>
            <a:endParaRPr lang="ar-SA" dirty="0"/>
          </a:p>
        </p:txBody>
      </p:sp>
      <p:sp>
        <p:nvSpPr>
          <p:cNvPr id="3" name="عنوان فرعي 2">
            <a:extLst>
              <a:ext uri="{FF2B5EF4-FFF2-40B4-BE49-F238E27FC236}">
                <a16:creationId xmlns:a16="http://schemas.microsoft.com/office/drawing/2014/main" id="{076BD3A9-BFA3-4585-96CE-8766C0795F89}"/>
              </a:ext>
            </a:extLst>
          </p:cNvPr>
          <p:cNvSpPr>
            <a:spLocks noGrp="1"/>
          </p:cNvSpPr>
          <p:nvPr>
            <p:ph type="subTitle" idx="1"/>
          </p:nvPr>
        </p:nvSpPr>
        <p:spPr>
          <a:xfrm>
            <a:off x="1069848" y="4389119"/>
            <a:ext cx="7891272" cy="1502229"/>
          </a:xfrm>
        </p:spPr>
        <p:txBody>
          <a:bodyPr>
            <a:normAutofit/>
          </a:bodyPr>
          <a:lstStyle/>
          <a:p>
            <a:pPr algn="r"/>
            <a:r>
              <a:rPr lang="ar-SA" sz="6600"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موضوع الدرس: </a:t>
            </a:r>
            <a:r>
              <a:rPr lang="ar-SA" sz="6600" dirty="0">
                <a:solidFill>
                  <a:schemeClr val="accent2"/>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فضـــل التوحيــد</a:t>
            </a:r>
          </a:p>
        </p:txBody>
      </p:sp>
    </p:spTree>
    <p:extLst>
      <p:ext uri="{BB962C8B-B14F-4D97-AF65-F5344CB8AC3E}">
        <p14:creationId xmlns:p14="http://schemas.microsoft.com/office/powerpoint/2010/main" val="1252397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1CDDEB6-4564-4D1A-AB23-B4082C2F9F42}"/>
              </a:ext>
            </a:extLst>
          </p:cNvPr>
          <p:cNvSpPr>
            <a:spLocks noGrp="1"/>
          </p:cNvSpPr>
          <p:nvPr>
            <p:ph type="ctrTitle"/>
          </p:nvPr>
        </p:nvSpPr>
        <p:spPr>
          <a:xfrm>
            <a:off x="1069848" y="1379438"/>
            <a:ext cx="9966960" cy="3035808"/>
          </a:xfrm>
        </p:spPr>
        <p:txBody>
          <a:bodyPr/>
          <a:lstStyle/>
          <a:p>
            <a:pPr algn="r"/>
            <a:r>
              <a:rPr lang="ar-SA" sz="6000" dirty="0">
                <a:latin typeface="Arabic Typesetting" panose="03020402040406030203" pitchFamily="66" charset="-78"/>
                <a:cs typeface="Arabic Typesetting" panose="03020402040406030203" pitchFamily="66" charset="-78"/>
              </a:rPr>
              <a:t>أهداف الدرس :</a:t>
            </a:r>
            <a:br>
              <a:rPr lang="ar-SA" sz="6000" dirty="0">
                <a:latin typeface="Arabic Typesetting" panose="03020402040406030203" pitchFamily="66" charset="-78"/>
                <a:cs typeface="Arabic Typesetting" panose="03020402040406030203" pitchFamily="66" charset="-78"/>
              </a:rPr>
            </a:br>
            <a:r>
              <a:rPr lang="ar-SA" sz="3200" dirty="0">
                <a:solidFill>
                  <a:schemeClr val="accent2"/>
                </a:solidFill>
                <a:latin typeface="Arial" panose="020B0604020202020204" pitchFamily="34" charset="0"/>
                <a:cs typeface="Arial" panose="020B0604020202020204" pitchFamily="34" charset="0"/>
              </a:rPr>
              <a:t>1/ أن توضح الطالبة ثواب من وحد الله ولم يشرك به شيئاً ومات على ذلك.</a:t>
            </a:r>
            <a:br>
              <a:rPr lang="ar-SA" sz="3200" dirty="0">
                <a:solidFill>
                  <a:schemeClr val="accent2"/>
                </a:solidFill>
                <a:latin typeface="Arial" panose="020B0604020202020204" pitchFamily="34" charset="0"/>
                <a:cs typeface="Arial" panose="020B0604020202020204" pitchFamily="34" charset="0"/>
              </a:rPr>
            </a:br>
            <a:r>
              <a:rPr lang="ar-SA" sz="3200" dirty="0">
                <a:solidFill>
                  <a:schemeClr val="accent2"/>
                </a:solidFill>
                <a:latin typeface="Arial" panose="020B0604020202020204" pitchFamily="34" charset="0"/>
                <a:cs typeface="Arial" panose="020B0604020202020204" pitchFamily="34" charset="0"/>
              </a:rPr>
              <a:t>2/ أن ترد الطالبة على طائفتي الغلاة والجفاة في اعتقادهم في النبي محمـد صلى الله عليه وسلم وعيسى.</a:t>
            </a:r>
            <a:br>
              <a:rPr lang="ar-SA" sz="3200" dirty="0">
                <a:solidFill>
                  <a:schemeClr val="accent2"/>
                </a:solidFill>
                <a:latin typeface="Arial" panose="020B0604020202020204" pitchFamily="34" charset="0"/>
                <a:cs typeface="Arial" panose="020B0604020202020204" pitchFamily="34" charset="0"/>
              </a:rPr>
            </a:br>
            <a:r>
              <a:rPr lang="ar-SA" sz="3200" dirty="0">
                <a:solidFill>
                  <a:schemeClr val="accent2"/>
                </a:solidFill>
                <a:latin typeface="Arial" panose="020B0604020202020204" pitchFamily="34" charset="0"/>
                <a:cs typeface="Arial" panose="020B0604020202020204" pitchFamily="34" charset="0"/>
              </a:rPr>
              <a:t>3/أن تعدد الطالبة فضائل التوحيد.</a:t>
            </a:r>
            <a:br>
              <a:rPr lang="ar-SA" sz="3200" dirty="0">
                <a:solidFill>
                  <a:schemeClr val="accent2"/>
                </a:solidFill>
                <a:latin typeface="Arial" panose="020B0604020202020204" pitchFamily="34" charset="0"/>
                <a:cs typeface="Arial" panose="020B0604020202020204" pitchFamily="34" charset="0"/>
              </a:rPr>
            </a:br>
            <a:r>
              <a:rPr lang="ar-SA" sz="3200" dirty="0">
                <a:solidFill>
                  <a:schemeClr val="accent2"/>
                </a:solidFill>
                <a:latin typeface="Arial" panose="020B0604020202020204" pitchFamily="34" charset="0"/>
                <a:cs typeface="Arial" panose="020B0604020202020204" pitchFamily="34" charset="0"/>
              </a:rPr>
              <a:t>4/ أن تبيـن الطالبة أثر التوحيــد في ميزان العبد يوم القيامة.</a:t>
            </a:r>
            <a:endParaRPr lang="ar-SA" sz="6000" dirty="0">
              <a:latin typeface="Arabic Typesetting" panose="03020402040406030203" pitchFamily="66" charset="-78"/>
              <a:cs typeface="Arabic Typesetting" panose="03020402040406030203" pitchFamily="66" charset="-78"/>
            </a:endParaRPr>
          </a:p>
        </p:txBody>
      </p:sp>
      <p:sp>
        <p:nvSpPr>
          <p:cNvPr id="3" name="عنوان فرعي 2">
            <a:extLst>
              <a:ext uri="{FF2B5EF4-FFF2-40B4-BE49-F238E27FC236}">
                <a16:creationId xmlns:a16="http://schemas.microsoft.com/office/drawing/2014/main" id="{C090901B-79BA-4BE2-950B-1DC87724F6B2}"/>
              </a:ext>
            </a:extLst>
          </p:cNvPr>
          <p:cNvSpPr>
            <a:spLocks noGrp="1"/>
          </p:cNvSpPr>
          <p:nvPr>
            <p:ph type="subTitle" idx="1"/>
          </p:nvPr>
        </p:nvSpPr>
        <p:spPr/>
        <p:txBody>
          <a:bodyPr/>
          <a:lstStyle/>
          <a:p>
            <a:pPr marL="0" marR="0" lvl="0" indent="0" algn="l" defTabSz="914400" rtl="1" eaLnBrk="1" fontAlgn="auto" latinLnBrk="0" hangingPunct="1">
              <a:lnSpc>
                <a:spcPct val="90000"/>
              </a:lnSpc>
              <a:spcBef>
                <a:spcPts val="1200"/>
              </a:spcBef>
              <a:spcAft>
                <a:spcPts val="0"/>
              </a:spcAft>
              <a:buClr>
                <a:srgbClr val="9DBFBE">
                  <a:lumMod val="75000"/>
                </a:srgbClr>
              </a:buClr>
              <a:buSzPct val="85000"/>
              <a:buFont typeface="Wingdings" pitchFamily="2" charset="2"/>
              <a:buNone/>
              <a:tabLst/>
              <a:defRPr/>
            </a:pPr>
            <a:r>
              <a:rPr kumimoji="0" lang="ar-SA" sz="3200" b="0" i="0" u="none" strike="noStrike" kern="1200" cap="none" spc="0" normalizeH="0" baseline="0" noProof="0" dirty="0">
                <a:ln>
                  <a:noFill/>
                </a:ln>
                <a:solidFill>
                  <a:srgbClr val="DB8631"/>
                </a:solidFill>
                <a:effectLst/>
                <a:uLnTx/>
                <a:uFillTx/>
                <a:latin typeface="Aldhabi" panose="01000000000000000000" pitchFamily="2" charset="-78"/>
                <a:ea typeface="+mn-ea"/>
                <a:cs typeface="Aldhabi" panose="01000000000000000000" pitchFamily="2" charset="-78"/>
              </a:rPr>
              <a:t>فضل التوحيد</a:t>
            </a:r>
          </a:p>
          <a:p>
            <a:pPr algn="r"/>
            <a:endParaRPr lang="ar-SA" dirty="0"/>
          </a:p>
        </p:txBody>
      </p:sp>
    </p:spTree>
    <p:extLst>
      <p:ext uri="{BB962C8B-B14F-4D97-AF65-F5344CB8AC3E}">
        <p14:creationId xmlns:p14="http://schemas.microsoft.com/office/powerpoint/2010/main" val="2753598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AFAF3F-614E-42FD-8560-A6667C272880}"/>
              </a:ext>
            </a:extLst>
          </p:cNvPr>
          <p:cNvSpPr>
            <a:spLocks noGrp="1"/>
          </p:cNvSpPr>
          <p:nvPr>
            <p:ph type="ctrTitle"/>
          </p:nvPr>
        </p:nvSpPr>
        <p:spPr>
          <a:xfrm>
            <a:off x="1112520" y="1399032"/>
            <a:ext cx="9966960" cy="3035808"/>
          </a:xfrm>
        </p:spPr>
        <p:txBody>
          <a:bodyPr/>
          <a:lstStyle/>
          <a:p>
            <a:pPr algn="r"/>
            <a:r>
              <a:rPr lang="ar-SA" sz="6600" dirty="0">
                <a:latin typeface="Arabic Typesetting" panose="03020402040406030203" pitchFamily="66" charset="-78"/>
                <a:cs typeface="Arabic Typesetting" panose="03020402040406030203" pitchFamily="66" charset="-78"/>
              </a:rPr>
              <a:t>تمهيــد</a:t>
            </a:r>
            <a:r>
              <a:rPr lang="ar-SA" sz="6600" dirty="0"/>
              <a:t> </a:t>
            </a:r>
            <a:r>
              <a:rPr lang="ar-SA" sz="6600" dirty="0">
                <a:latin typeface="Arabic Typesetting" panose="03020402040406030203" pitchFamily="66" charset="-78"/>
                <a:cs typeface="Arabic Typesetting" panose="03020402040406030203" pitchFamily="66" charset="-78"/>
              </a:rPr>
              <a:t>:</a:t>
            </a:r>
            <a:br>
              <a:rPr lang="ar-SA" sz="6600" dirty="0">
                <a:latin typeface="Arabic Typesetting" panose="03020402040406030203" pitchFamily="66" charset="-78"/>
                <a:cs typeface="Arabic Typesetting" panose="03020402040406030203" pitchFamily="66" charset="-78"/>
              </a:rPr>
            </a:br>
            <a:r>
              <a:rPr lang="ar-SA" sz="6600" dirty="0">
                <a:solidFill>
                  <a:schemeClr val="accent2"/>
                </a:solidFill>
                <a:latin typeface="Arabic Typesetting" panose="03020402040406030203" pitchFamily="66" charset="-78"/>
                <a:cs typeface="Arabic Typesetting" panose="03020402040406030203" pitchFamily="66" charset="-78"/>
              </a:rPr>
              <a:t>توحيــد الله تعالى هو أفضل الأعمال على الإطلاق؛ فمن أتى به نال السعادة في دنيـاه وآخرته. </a:t>
            </a:r>
            <a:endParaRPr lang="ar-SA" sz="6600" dirty="0"/>
          </a:p>
        </p:txBody>
      </p:sp>
      <p:sp>
        <p:nvSpPr>
          <p:cNvPr id="3" name="عنوان فرعي 2">
            <a:extLst>
              <a:ext uri="{FF2B5EF4-FFF2-40B4-BE49-F238E27FC236}">
                <a16:creationId xmlns:a16="http://schemas.microsoft.com/office/drawing/2014/main" id="{28503D77-3A68-46A0-ADA7-31ECAEF09A2E}"/>
              </a:ext>
            </a:extLst>
          </p:cNvPr>
          <p:cNvSpPr>
            <a:spLocks noGrp="1"/>
          </p:cNvSpPr>
          <p:nvPr>
            <p:ph type="subTitle" idx="1"/>
          </p:nvPr>
        </p:nvSpPr>
        <p:spPr/>
        <p:txBody>
          <a:bodyPr>
            <a:normAutofit/>
          </a:bodyPr>
          <a:lstStyle/>
          <a:p>
            <a:r>
              <a:rPr lang="ar-SA" sz="3200" dirty="0">
                <a:solidFill>
                  <a:schemeClr val="accent2"/>
                </a:solidFill>
                <a:latin typeface="Aldhabi" panose="01000000000000000000" pitchFamily="2" charset="-78"/>
                <a:cs typeface="Aldhabi" panose="01000000000000000000" pitchFamily="2" charset="-78"/>
              </a:rPr>
              <a:t>فضل التوحيد</a:t>
            </a:r>
          </a:p>
        </p:txBody>
      </p:sp>
    </p:spTree>
    <p:extLst>
      <p:ext uri="{BB962C8B-B14F-4D97-AF65-F5344CB8AC3E}">
        <p14:creationId xmlns:p14="http://schemas.microsoft.com/office/powerpoint/2010/main" val="742069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F027AFF-9977-438A-BFB4-CA32C7A6E727}"/>
              </a:ext>
            </a:extLst>
          </p:cNvPr>
          <p:cNvSpPr>
            <a:spLocks noGrp="1"/>
          </p:cNvSpPr>
          <p:nvPr>
            <p:ph type="ctrTitle"/>
          </p:nvPr>
        </p:nvSpPr>
        <p:spPr>
          <a:xfrm>
            <a:off x="1482634" y="-827651"/>
            <a:ext cx="9966960" cy="3035808"/>
          </a:xfrm>
        </p:spPr>
        <p:txBody>
          <a:bodyPr/>
          <a:lstStyle/>
          <a:p>
            <a:pPr algn="r"/>
            <a:r>
              <a:rPr lang="ar-SA" sz="4400" dirty="0">
                <a:solidFill>
                  <a:schemeClr val="accent2"/>
                </a:solidFill>
                <a:latin typeface="Arial" panose="020B0604020202020204" pitchFamily="34" charset="0"/>
                <a:cs typeface="Arial" panose="020B0604020202020204" pitchFamily="34" charset="0"/>
              </a:rPr>
              <a:t>من خلال مشاهدتـك للمقطع عددي فضائل التوحيـد:</a:t>
            </a:r>
          </a:p>
        </p:txBody>
      </p:sp>
      <p:sp>
        <p:nvSpPr>
          <p:cNvPr id="3" name="عنوان فرعي 2">
            <a:extLst>
              <a:ext uri="{FF2B5EF4-FFF2-40B4-BE49-F238E27FC236}">
                <a16:creationId xmlns:a16="http://schemas.microsoft.com/office/drawing/2014/main" id="{08540542-B7DC-4340-BD75-B6C585904BFF}"/>
              </a:ext>
            </a:extLst>
          </p:cNvPr>
          <p:cNvSpPr>
            <a:spLocks noGrp="1"/>
          </p:cNvSpPr>
          <p:nvPr>
            <p:ph type="subTitle" idx="1"/>
          </p:nvPr>
        </p:nvSpPr>
        <p:spPr/>
        <p:txBody>
          <a:bodyPr/>
          <a:lstStyle/>
          <a:p>
            <a:endParaRPr lang="ar-SA"/>
          </a:p>
        </p:txBody>
      </p:sp>
      <p:pic>
        <p:nvPicPr>
          <p:cNvPr id="4" name="فضائل التوحيد">
            <a:hlinkClick r:id="" action="ppaction://media"/>
            <a:extLst>
              <a:ext uri="{FF2B5EF4-FFF2-40B4-BE49-F238E27FC236}">
                <a16:creationId xmlns:a16="http://schemas.microsoft.com/office/drawing/2014/main" id="{FF0A739A-D71D-4C1D-8A39-1893F79BD0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00476"/>
            <a:ext cx="9585256" cy="4730061"/>
          </a:xfrm>
          <a:prstGeom prst="rect">
            <a:avLst/>
          </a:prstGeom>
        </p:spPr>
      </p:pic>
    </p:spTree>
    <p:extLst>
      <p:ext uri="{BB962C8B-B14F-4D97-AF65-F5344CB8AC3E}">
        <p14:creationId xmlns:p14="http://schemas.microsoft.com/office/powerpoint/2010/main" val="186850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7343B3A-B8BC-4D98-8E6A-4A14D6E17AB8}"/>
              </a:ext>
            </a:extLst>
          </p:cNvPr>
          <p:cNvSpPr>
            <a:spLocks noGrp="1"/>
          </p:cNvSpPr>
          <p:nvPr>
            <p:ph type="ctrTitle"/>
          </p:nvPr>
        </p:nvSpPr>
        <p:spPr/>
        <p:txBody>
          <a:bodyPr/>
          <a:lstStyle/>
          <a:p>
            <a:pPr algn="r"/>
            <a:r>
              <a:rPr lang="ar-SA" sz="44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فضائل التوحيد </a:t>
            </a:r>
            <a:br>
              <a:rPr lang="ar-SA"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لتوحيد الله تعالى فذائل كثيرة أهمها ما يأتي:</a:t>
            </a:r>
            <a:br>
              <a:rPr lang="ar-SA" sz="3200" dirty="0">
                <a:latin typeface="+mn-lt"/>
              </a:rPr>
            </a:br>
            <a:endParaRPr lang="ar-SA" sz="3200" dirty="0">
              <a:latin typeface="+mn-lt"/>
            </a:endParaRPr>
          </a:p>
        </p:txBody>
      </p:sp>
    </p:spTree>
    <p:extLst>
      <p:ext uri="{BB962C8B-B14F-4D97-AF65-F5344CB8AC3E}">
        <p14:creationId xmlns:p14="http://schemas.microsoft.com/office/powerpoint/2010/main" val="281363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86DF667-7205-45ED-843E-68A0CB789BD8}"/>
              </a:ext>
            </a:extLst>
          </p:cNvPr>
          <p:cNvSpPr>
            <a:spLocks noGrp="1"/>
          </p:cNvSpPr>
          <p:nvPr>
            <p:ph type="ctrTitle"/>
          </p:nvPr>
        </p:nvSpPr>
        <p:spPr/>
        <p:txBody>
          <a:bodyPr/>
          <a:lstStyle/>
          <a:p>
            <a:pPr marL="0" marR="0" lvl="0" indent="0" algn="r" defTabSz="914400" rtl="1" eaLnBrk="1" fontAlgn="auto" latinLnBrk="0" hangingPunct="1">
              <a:lnSpc>
                <a:spcPct val="90000"/>
              </a:lnSpc>
              <a:spcBef>
                <a:spcPts val="1200"/>
              </a:spcBef>
              <a:spcAft>
                <a:spcPts val="0"/>
              </a:spcAft>
              <a:tabLst/>
              <a:defRPr/>
            </a:pPr>
            <a:r>
              <a:rPr kumimoji="0" lang="ar-SA" sz="4400" b="0" i="0" u="none" strike="noStrike" kern="1200" cap="none" spc="0" normalizeH="0" baseline="0" noProof="0" dirty="0">
                <a:ln>
                  <a:noFill/>
                </a:ln>
                <a:solidFill>
                  <a:srgbClr val="DB863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الفضيلة الأولى: </a:t>
            </a:r>
            <a:r>
              <a:rPr kumimoji="0" lang="ar-SA"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الأمن في الدنيــا والآخرة.</a:t>
            </a:r>
            <a:br>
              <a:rPr kumimoji="0" lang="ar-SA"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lang="ar-SA" sz="8000" dirty="0"/>
          </a:p>
        </p:txBody>
      </p:sp>
      <p:sp>
        <p:nvSpPr>
          <p:cNvPr id="3" name="عنوان فرعي 2">
            <a:extLst>
              <a:ext uri="{FF2B5EF4-FFF2-40B4-BE49-F238E27FC236}">
                <a16:creationId xmlns:a16="http://schemas.microsoft.com/office/drawing/2014/main" id="{90634770-096F-4960-B1A8-0056249079D6}"/>
              </a:ext>
            </a:extLst>
          </p:cNvPr>
          <p:cNvSpPr>
            <a:spLocks noGrp="1"/>
          </p:cNvSpPr>
          <p:nvPr>
            <p:ph type="subTitle" idx="1"/>
          </p:nvPr>
        </p:nvSpPr>
        <p:spPr/>
        <p:txBody>
          <a:bodyPr/>
          <a:lstStyle/>
          <a:p>
            <a:endParaRPr lang="ar-SA" dirty="0"/>
          </a:p>
        </p:txBody>
      </p:sp>
    </p:spTree>
    <p:extLst>
      <p:ext uri="{BB962C8B-B14F-4D97-AF65-F5344CB8AC3E}">
        <p14:creationId xmlns:p14="http://schemas.microsoft.com/office/powerpoint/2010/main" val="25715935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نوع الخشب">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docProps/app.xml><?xml version="1.0" encoding="utf-8"?>
<Properties xmlns="http://schemas.openxmlformats.org/officeDocument/2006/extended-properties" xmlns:vt="http://schemas.openxmlformats.org/officeDocument/2006/docPropsVTypes">
  <Template>نوع الخشب</Template>
  <TotalTime>173</TotalTime>
  <Words>934</Words>
  <Application>Microsoft Office PowerPoint</Application>
  <PresentationFormat>شاشة عريضة</PresentationFormat>
  <Paragraphs>45</Paragraphs>
  <Slides>20</Slides>
  <Notes>0</Notes>
  <HiddenSlides>0</HiddenSlides>
  <MMClips>1</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20</vt:i4>
      </vt:variant>
    </vt:vector>
  </HeadingPairs>
  <TitlesOfParts>
    <vt:vector size="30" baseType="lpstr">
      <vt:lpstr>Aldhabi</vt:lpstr>
      <vt:lpstr>Arabic Typesetting</vt:lpstr>
      <vt:lpstr>Arial</vt:lpstr>
      <vt:lpstr>Arial Black</vt:lpstr>
      <vt:lpstr>Rockwell</vt:lpstr>
      <vt:lpstr>Traditional Arabic</vt:lpstr>
      <vt:lpstr>Tw Cen MT</vt:lpstr>
      <vt:lpstr>Tw Cen MT Condensed</vt:lpstr>
      <vt:lpstr>Wingdings</vt:lpstr>
      <vt:lpstr>نوع الخشب</vt:lpstr>
      <vt:lpstr>السلام عليكم ورحمة الله وبركاته .. أهلاً وسهلاً بكم طالباتي العزيزات ..</vt:lpstr>
      <vt:lpstr>قوانيــن الصف: </vt:lpstr>
      <vt:lpstr>شريط الذكريات:</vt:lpstr>
      <vt:lpstr>المادة: توحيـــد      اليــوم: الأثنين  التاريخ:</vt:lpstr>
      <vt:lpstr>أهداف الدرس : 1/ أن توضح الطالبة ثواب من وحد الله ولم يشرك به شيئاً ومات على ذلك. 2/ أن ترد الطالبة على طائفتي الغلاة والجفاة في اعتقادهم في النبي محمـد صلى الله عليه وسلم وعيسى. 3/أن تعدد الطالبة فضائل التوحيد. 4/ أن تبيـن الطالبة أثر التوحيــد في ميزان العبد يوم القيامة.</vt:lpstr>
      <vt:lpstr>تمهيــد : توحيــد الله تعالى هو أفضل الأعمال على الإطلاق؛ فمن أتى به نال السعادة في دنيـاه وآخرته. </vt:lpstr>
      <vt:lpstr>من خلال مشاهدتـك للمقطع عددي فضائل التوحيـد:</vt:lpstr>
      <vt:lpstr>فضائل التوحيد  لتوحيد الله تعالى فذائل كثيرة أهمها ما يأتي: </vt:lpstr>
      <vt:lpstr>الفضيلة الأولى: الأمن في الدنيــا والآخرة. </vt:lpstr>
      <vt:lpstr>الفضيلة الثانية: الهداية التامة إلى الصراط المستقيــم والدليل على هاتين الفضيلتين: قول الله تعالى ((الَّذِينَ آمَنُوا وَلَمْ يَلْبِسُوا إِيمَانَهُم بِظُلْمٍ أُولَٰئِكَ لَهُمُ الْأَمْنُ وَهُم مُّهْتَدُونَ )  </vt:lpstr>
      <vt:lpstr>فـــكر ؟</vt:lpstr>
      <vt:lpstr>الفضيلة الثالثة: أن الله تعالى أوجب على نفسه أن لا يعذب من لا يشرك به شيئاً.</vt:lpstr>
      <vt:lpstr>الفضيلة الرابعــة: تكفيــر الذنوب. فمن وحد الله تعالى ولم يشرك به شيئاً, ومات على ذلك فإن الله تعالى – إذا شاء – غفر له ذنوبه جميعاً, وهذا يدل على سعةِ رحمةِ الله وجُودِه على أهل التوحيـد, كما يدل على كثرة ثواب التوحيــد وتكفيره الذنوب, فحسنة التوحيـد عظيمة, فهي تُكفر الخطايا إذا لقي الموحد الله وهو لا يشرك به شيئاً</vt:lpstr>
      <vt:lpstr>الفضيلة الخامسة: أن التوحيــد يحرر الإنسان من التعلق بالبشر. من أعظم فضائل التوحيد أنه يحرر الإنسان من التعلق بالناس والخوف منهم ورجائهم والعمل لأجلهم, فالموحد متعلق قلبه بربه, فلا يدعو إلا الله, ولا يرجو إلا إياه, ولا يخشى إلا الله ولا يتوكل إلا عليه, وبهذا تحقق له الطمأنينة والراحة والعَز والشرف.</vt:lpstr>
      <vt:lpstr>الفضيلة السادسـة: تحريم النار على أهل التوحيـد الكامل. من شهد بالتوحيـد, وعمل بمقتضاه, مجتنبأً للكبائر, ومخلصاً لله تعالى, فإن الله تعالى يحرمه على النار.</vt:lpstr>
      <vt:lpstr>الفضيلة السابعة: أن التوحيد أثقل شيءٍ في ميزان العبد يوم القيامة. </vt:lpstr>
      <vt:lpstr>الفضيلة الثامنة: دخول الجنــة. فمن شهد بالتوحيد وعمل بمقتضاه بفعل الطاعات واجتناب الكبائر والموبقات دخل الجنة, ومن شهد بالتوحيد ووع منه تقصير في العمل فهو تحت المشيئة, إن شاء الله عذبه و إن شاء غفر له, ولكن مآله إلى الجنة, ومن أجل حسنة التوحيد, وهذا يدل على عظم فضل التوحيد.  </vt:lpstr>
      <vt:lpstr>طالبتي المُبدعــة , قولة صلى الله عليه وسلم: ( وأن محمداً عبده ورسوله و أن عيسى عبده ورسوله ) فيه رد على طائفتين خلال دقيقـة واحدة أذكريها : </vt:lpstr>
      <vt:lpstr>( الغلاة -  والجفاة )</vt:lpstr>
      <vt:lpstr>الواجب: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السلام عليكم ورحمة الله وبركاته .. أهلاً وسهلاً بكم طالباتي العزيزات ..</dc:title>
  <dc:creator>خلود بنت الغربي</dc:creator>
  <cp:lastModifiedBy>خلود بنت الغربي</cp:lastModifiedBy>
  <cp:revision>5</cp:revision>
  <dcterms:created xsi:type="dcterms:W3CDTF">2021-09-06T20:39:43Z</dcterms:created>
  <dcterms:modified xsi:type="dcterms:W3CDTF">2021-09-08T21:22:10Z</dcterms:modified>
</cp:coreProperties>
</file>