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684" r:id="rId3"/>
  </p:sldMasterIdLst>
  <p:notesMasterIdLst>
    <p:notesMasterId r:id="rId42"/>
  </p:notesMasterIdLst>
  <p:sldIdLst>
    <p:sldId id="334" r:id="rId4"/>
    <p:sldId id="336" r:id="rId5"/>
    <p:sldId id="337" r:id="rId6"/>
    <p:sldId id="339"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278" r:id="rId20"/>
    <p:sldId id="315" r:id="rId21"/>
    <p:sldId id="316" r:id="rId22"/>
    <p:sldId id="318" r:id="rId23"/>
    <p:sldId id="317" r:id="rId24"/>
    <p:sldId id="287" r:id="rId25"/>
    <p:sldId id="319" r:id="rId26"/>
    <p:sldId id="320" r:id="rId27"/>
    <p:sldId id="321" r:id="rId28"/>
    <p:sldId id="322" r:id="rId29"/>
    <p:sldId id="323" r:id="rId30"/>
    <p:sldId id="324" r:id="rId31"/>
    <p:sldId id="325" r:id="rId32"/>
    <p:sldId id="326" r:id="rId33"/>
    <p:sldId id="327" r:id="rId34"/>
    <p:sldId id="329" r:id="rId35"/>
    <p:sldId id="270" r:id="rId36"/>
    <p:sldId id="271" r:id="rId37"/>
    <p:sldId id="272" r:id="rId38"/>
    <p:sldId id="332" r:id="rId39"/>
    <p:sldId id="328" r:id="rId40"/>
    <p:sldId id="333"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8000"/>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702" autoAdjust="0"/>
    <p:restoredTop sz="94727" autoAdjust="0"/>
  </p:normalViewPr>
  <p:slideViewPr>
    <p:cSldViewPr>
      <p:cViewPr varScale="1">
        <p:scale>
          <a:sx n="74" d="100"/>
          <a:sy n="74" d="100"/>
        </p:scale>
        <p:origin x="-122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D49F5C7D-4D25-4303-87B2-750AD75B641D}" type="datetimeFigureOut">
              <a:rPr lang="en-US"/>
              <a:pPr>
                <a:defRPr/>
              </a:pPr>
              <a:t>9/29/2019</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endParaRPr lang="en-US" noProof="0" smtClean="0"/>
          </a:p>
          <a:p>
            <a:pPr lvl="1"/>
            <a:r>
              <a:rPr lang="ar-SA" noProof="0" smtClean="0"/>
              <a:t>المستوى الثاني</a:t>
            </a:r>
            <a:endParaRPr lang="en-US" noProof="0" smtClean="0"/>
          </a:p>
          <a:p>
            <a:pPr lvl="2"/>
            <a:r>
              <a:rPr lang="ar-SA" noProof="0" smtClean="0"/>
              <a:t>المستوى الثالث</a:t>
            </a:r>
            <a:endParaRPr lang="en-US" noProof="0" smtClean="0"/>
          </a:p>
          <a:p>
            <a:pPr lvl="3"/>
            <a:r>
              <a:rPr lang="ar-SA" noProof="0" smtClean="0"/>
              <a:t>المستوى الرابع</a:t>
            </a:r>
            <a:endParaRPr lang="en-US" noProof="0" smtClean="0"/>
          </a:p>
          <a:p>
            <a:pPr lvl="4"/>
            <a:r>
              <a:rPr lang="ar-SA" noProof="0" smtClean="0"/>
              <a:t>المستوى الخامس</a:t>
            </a:r>
            <a:endParaRPr lang="en-US" noProof="0" smtClean="0"/>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88FB5506-CF76-42F1-83CF-58F5C1018733}" type="slidenum">
              <a:rPr lang="en-US"/>
              <a:pPr>
                <a:defRPr/>
              </a:pPr>
              <a:t>‹#›</a:t>
            </a:fld>
            <a:endParaRPr lang="en-US"/>
          </a:p>
        </p:txBody>
      </p:sp>
    </p:spTree>
    <p:extLst>
      <p:ext uri="{BB962C8B-B14F-4D97-AF65-F5344CB8AC3E}">
        <p14:creationId xmlns:p14="http://schemas.microsoft.com/office/powerpoint/2010/main" val="30167268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4035" name="عنصر نائب للملاحظات 2"/>
          <p:cNvSpPr>
            <a:spLocks noGrp="1"/>
          </p:cNvSpPr>
          <p:nvPr>
            <p:ph type="body" idx="1"/>
          </p:nvPr>
        </p:nvSpPr>
        <p:spPr bwMode="auto">
          <a:noFill/>
        </p:spPr>
        <p:txBody>
          <a:bodyPr/>
          <a:lstStyle/>
          <a:p>
            <a:endParaRPr lang="ar-EG" smtClean="0">
              <a:cs typeface="Arial" pitchFamily="34" charset="0"/>
            </a:endParaRPr>
          </a:p>
        </p:txBody>
      </p:sp>
      <p:sp>
        <p:nvSpPr>
          <p:cNvPr id="4403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9F5EB9-6EEE-4BDA-8A0D-E456B15DDE77}" type="slidenum">
              <a:rPr lang="en-US" smtClean="0">
                <a:latin typeface="Arial" pitchFamily="34" charset="0"/>
                <a:cs typeface="Arial" pitchFamily="34" charset="0"/>
              </a:rPr>
              <a:pPr/>
              <a:t>29</a:t>
            </a:fld>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3" name="مستطيل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مستطيل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مستطيل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مستطيل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مستطيل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مستطيل مستدير الزوايا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مستطيل مستدير الزوايا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مستطيل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مستطيل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مستطيل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عنوان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705600" y="4206240"/>
            <a:ext cx="960120" cy="457200"/>
          </a:xfrm>
        </p:spPr>
        <p:txBody>
          <a:bodyPr/>
          <a:lstStyle/>
          <a:p>
            <a:pPr>
              <a:defRPr/>
            </a:pPr>
            <a:fld id="{A40E9539-E703-4413-856F-F080479292FF}" type="datetimeFigureOut">
              <a:rPr lang="en-US" smtClean="0"/>
              <a:pPr>
                <a:defRPr/>
              </a:pPr>
              <a:t>9/29/2019</a:t>
            </a:fld>
            <a:endParaRPr lang="en-US"/>
          </a:p>
        </p:txBody>
      </p:sp>
      <p:sp>
        <p:nvSpPr>
          <p:cNvPr id="17" name="عنصر نائب للتذييل 16"/>
          <p:cNvSpPr>
            <a:spLocks noGrp="1"/>
          </p:cNvSpPr>
          <p:nvPr>
            <p:ph type="ftr" sz="quarter" idx="11"/>
          </p:nvPr>
        </p:nvSpPr>
        <p:spPr>
          <a:xfrm>
            <a:off x="5410200" y="4205288"/>
            <a:ext cx="1295400" cy="457200"/>
          </a:xfrm>
        </p:spPr>
        <p:txBody>
          <a:bodyPr/>
          <a:lstStyle/>
          <a:p>
            <a:pPr>
              <a:defRPr/>
            </a:pPr>
            <a:endParaRPr lang="en-US"/>
          </a:p>
        </p:txBody>
      </p:sp>
      <p:sp>
        <p:nvSpPr>
          <p:cNvPr id="29" name="عنصر نائب لرقم الشريحة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4E49656A-A5CE-407E-B49F-19B7E02D2DA9}"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428C3872-D444-4CE5-AA5A-2B5C6DF3EAA5}" type="datetimeFigureOut">
              <a:rPr lang="en-US" smtClean="0"/>
              <a:pPr>
                <a:defRPr/>
              </a:pPr>
              <a:t>9/29/2019</a:t>
            </a:fld>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21DDE0D3-E6BC-4A98-A0DF-603AD5099431}"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1143000"/>
            <a:ext cx="1905000" cy="5486400"/>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143000"/>
            <a:ext cx="6248400" cy="5486400"/>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83843454-9755-403B-9BC0-6991CA7FD7C0}" type="datetimeFigureOut">
              <a:rPr lang="en-US" smtClean="0"/>
              <a:pPr>
                <a:defRPr/>
              </a:pPr>
              <a:t>9/29/2019</a:t>
            </a:fld>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FF88724D-91F6-4750-B02B-833A6FB9C51B}"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45024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291534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781955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698638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6697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435697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333681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7444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BD5A5592-10C4-4BC8-8BF2-4CCB50B4857E}" type="datetimeFigureOut">
              <a:rPr lang="en-US" smtClean="0"/>
              <a:pPr>
                <a:defRPr/>
              </a:pPr>
              <a:t>9/29/2019</a:t>
            </a:fld>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A847D6E-8720-4549-8977-BFB0B91DDBBA}"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82135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938912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30/01/41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00670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3" name="مستطيل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مستطيل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مستطيل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مستطيل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مستطيل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مستطيل مستدير الزوايا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مستطيل مستدير الزوايا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مستطيل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مستطيل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مستطيل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مستطيل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عنوان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705600" y="4206240"/>
            <a:ext cx="960120" cy="457200"/>
          </a:xfrm>
        </p:spPr>
        <p:txBody>
          <a:bodyPr/>
          <a:lstStyle/>
          <a:p>
            <a:pPr>
              <a:defRPr/>
            </a:pPr>
            <a:fld id="{A40E9539-E703-4413-856F-F080479292FF}" type="datetimeFigureOut">
              <a:rPr lang="en-US" smtClean="0">
                <a:solidFill>
                  <a:srgbClr val="9B2D1F"/>
                </a:solidFill>
              </a:rPr>
              <a:pPr>
                <a:defRPr/>
              </a:pPr>
              <a:t>9/29/2019</a:t>
            </a:fld>
            <a:endParaRPr lang="en-US">
              <a:solidFill>
                <a:srgbClr val="9B2D1F"/>
              </a:solidFill>
            </a:endParaRPr>
          </a:p>
        </p:txBody>
      </p:sp>
      <p:sp>
        <p:nvSpPr>
          <p:cNvPr id="17" name="عنصر نائب للتذييل 16"/>
          <p:cNvSpPr>
            <a:spLocks noGrp="1"/>
          </p:cNvSpPr>
          <p:nvPr>
            <p:ph type="ftr" sz="quarter" idx="11"/>
          </p:nvPr>
        </p:nvSpPr>
        <p:spPr>
          <a:xfrm>
            <a:off x="5410200" y="4205288"/>
            <a:ext cx="1295400" cy="457200"/>
          </a:xfrm>
        </p:spPr>
        <p:txBody>
          <a:bodyPr/>
          <a:lstStyle/>
          <a:p>
            <a:pPr>
              <a:defRPr/>
            </a:pPr>
            <a:endParaRPr lang="en-US">
              <a:solidFill>
                <a:srgbClr val="9B2D1F"/>
              </a:solidFill>
            </a:endParaRPr>
          </a:p>
        </p:txBody>
      </p:sp>
      <p:sp>
        <p:nvSpPr>
          <p:cNvPr id="29" name="عنصر نائب لرقم الشريحة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4E49656A-A5CE-407E-B49F-19B7E02D2DA9}"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65831722"/>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BD5A5592-10C4-4BC8-8BF2-4CCB50B4857E}" type="datetimeFigureOut">
              <a:rPr lang="en-US" smtClean="0">
                <a:solidFill>
                  <a:srgbClr val="9B2D1F"/>
                </a:solidFill>
              </a:rPr>
              <a:pPr>
                <a:defRPr/>
              </a:pPr>
              <a:t>9/29/2019</a:t>
            </a:fld>
            <a:endParaRPr lang="en-US">
              <a:solidFill>
                <a:srgbClr val="9B2D1F"/>
              </a:solidFill>
            </a:endParaRPr>
          </a:p>
        </p:txBody>
      </p:sp>
      <p:sp>
        <p:nvSpPr>
          <p:cNvPr id="5" name="عنصر نائب للتذييل 4"/>
          <p:cNvSpPr>
            <a:spLocks noGrp="1"/>
          </p:cNvSpPr>
          <p:nvPr>
            <p:ph type="ftr" sz="quarter" idx="11"/>
          </p:nvPr>
        </p:nvSpPr>
        <p:spPr/>
        <p:txBody>
          <a:bodyPr/>
          <a:lstStyle/>
          <a:p>
            <a:pPr>
              <a:defRPr/>
            </a:pPr>
            <a:endParaRPr lang="en-US">
              <a:solidFill>
                <a:srgbClr val="9B2D1F"/>
              </a:solidFill>
            </a:endParaRPr>
          </a:p>
        </p:txBody>
      </p:sp>
      <p:sp>
        <p:nvSpPr>
          <p:cNvPr id="6" name="عنصر نائب لرقم الشريحة 5"/>
          <p:cNvSpPr>
            <a:spLocks noGrp="1"/>
          </p:cNvSpPr>
          <p:nvPr>
            <p:ph type="sldNum" sz="quarter" idx="12"/>
          </p:nvPr>
        </p:nvSpPr>
        <p:spPr/>
        <p:txBody>
          <a:bodyPr/>
          <a:lstStyle/>
          <a:p>
            <a:pPr>
              <a:defRPr/>
            </a:pPr>
            <a:fld id="{CA847D6E-8720-4549-8977-BFB0B91DDBBA}" type="slidenum">
              <a:rPr lang="en-US" smtClean="0"/>
              <a:pPr>
                <a:defRPr/>
              </a:pPr>
              <a:t>‹#›</a:t>
            </a:fld>
            <a:endParaRPr lang="en-US"/>
          </a:p>
        </p:txBody>
      </p:sp>
    </p:spTree>
    <p:extLst>
      <p:ext uri="{BB962C8B-B14F-4D97-AF65-F5344CB8AC3E}">
        <p14:creationId xmlns:p14="http://schemas.microsoft.com/office/powerpoint/2010/main" val="3862447821"/>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fld id="{601BBC37-9EFF-4996-8C9B-E1A563120CD8}" type="datetimeFigureOut">
              <a:rPr lang="en-US" smtClean="0">
                <a:solidFill>
                  <a:srgbClr val="9B2D1F"/>
                </a:solidFill>
              </a:rPr>
              <a:pPr>
                <a:defRPr/>
              </a:pPr>
              <a:t>9/29/2019</a:t>
            </a:fld>
            <a:endParaRPr lang="en-US">
              <a:solidFill>
                <a:srgbClr val="9B2D1F"/>
              </a:solidFill>
            </a:endParaRPr>
          </a:p>
        </p:txBody>
      </p:sp>
      <p:sp>
        <p:nvSpPr>
          <p:cNvPr id="5" name="عنصر نائب للتذييل 4"/>
          <p:cNvSpPr>
            <a:spLocks noGrp="1"/>
          </p:cNvSpPr>
          <p:nvPr>
            <p:ph type="ftr" sz="quarter" idx="11"/>
          </p:nvPr>
        </p:nvSpPr>
        <p:spPr/>
        <p:txBody>
          <a:bodyPr/>
          <a:lstStyle/>
          <a:p>
            <a:pPr>
              <a:defRPr/>
            </a:pPr>
            <a:endParaRPr lang="en-US">
              <a:solidFill>
                <a:srgbClr val="9B2D1F"/>
              </a:solidFill>
            </a:endParaRPr>
          </a:p>
        </p:txBody>
      </p:sp>
      <p:sp>
        <p:nvSpPr>
          <p:cNvPr id="6" name="عنصر نائب لرقم الشريحة 5"/>
          <p:cNvSpPr>
            <a:spLocks noGrp="1"/>
          </p:cNvSpPr>
          <p:nvPr>
            <p:ph type="sldNum" sz="quarter" idx="12"/>
          </p:nvPr>
        </p:nvSpPr>
        <p:spPr/>
        <p:txBody>
          <a:bodyPr/>
          <a:lstStyle/>
          <a:p>
            <a:pPr>
              <a:defRPr/>
            </a:pPr>
            <a:fld id="{376724DF-ACC1-4132-8A15-2BC6A81DBA69}" type="slidenum">
              <a:rPr lang="en-US" smtClean="0"/>
              <a:pPr>
                <a:defRPr/>
              </a:pPr>
              <a:t>‹#›</a:t>
            </a:fld>
            <a:endParaRPr lang="en-US"/>
          </a:p>
        </p:txBody>
      </p:sp>
    </p:spTree>
    <p:extLst>
      <p:ext uri="{BB962C8B-B14F-4D97-AF65-F5344CB8AC3E}">
        <p14:creationId xmlns:p14="http://schemas.microsoft.com/office/powerpoint/2010/main" val="2347636641"/>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10AC34E9-E7DA-4C34-A9F6-ED5B0F7EEE56}" type="datetimeFigureOut">
              <a:rPr lang="en-US" smtClean="0">
                <a:solidFill>
                  <a:srgbClr val="9B2D1F"/>
                </a:solidFill>
              </a:rPr>
              <a:pPr>
                <a:defRPr/>
              </a:pPr>
              <a:t>9/29/2019</a:t>
            </a:fld>
            <a:endParaRPr lang="en-US">
              <a:solidFill>
                <a:srgbClr val="9B2D1F"/>
              </a:solidFill>
            </a:endParaRPr>
          </a:p>
        </p:txBody>
      </p:sp>
      <p:sp>
        <p:nvSpPr>
          <p:cNvPr id="6" name="عنصر نائب للتذييل 5"/>
          <p:cNvSpPr>
            <a:spLocks noGrp="1"/>
          </p:cNvSpPr>
          <p:nvPr>
            <p:ph type="ftr" sz="quarter" idx="11"/>
          </p:nvPr>
        </p:nvSpPr>
        <p:spPr/>
        <p:txBody>
          <a:bodyPr/>
          <a:lstStyle/>
          <a:p>
            <a:pPr>
              <a:defRPr/>
            </a:pPr>
            <a:endParaRPr lang="en-US">
              <a:solidFill>
                <a:srgbClr val="9B2D1F"/>
              </a:solidFill>
            </a:endParaRPr>
          </a:p>
        </p:txBody>
      </p:sp>
      <p:sp>
        <p:nvSpPr>
          <p:cNvPr id="7" name="عنصر نائب لرقم الشريحة 6"/>
          <p:cNvSpPr>
            <a:spLocks noGrp="1"/>
          </p:cNvSpPr>
          <p:nvPr>
            <p:ph type="sldNum" sz="quarter" idx="12"/>
          </p:nvPr>
        </p:nvSpPr>
        <p:spPr/>
        <p:txBody>
          <a:bodyPr/>
          <a:lstStyle/>
          <a:p>
            <a:pPr>
              <a:defRPr/>
            </a:pPr>
            <a:fld id="{3BA93C48-FA67-4B9B-80B7-77DF582D35F3}" type="slidenum">
              <a:rPr lang="en-US" smtClean="0"/>
              <a:pPr>
                <a:defRPr/>
              </a:pPr>
              <a:t>‹#›</a:t>
            </a:fld>
            <a:endParaRPr lang="en-US"/>
          </a:p>
        </p:txBody>
      </p:sp>
    </p:spTree>
    <p:extLst>
      <p:ext uri="{BB962C8B-B14F-4D97-AF65-F5344CB8AC3E}">
        <p14:creationId xmlns:p14="http://schemas.microsoft.com/office/powerpoint/2010/main" val="864210895"/>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1143000"/>
            <a:ext cx="8382000" cy="1069848"/>
          </a:xfrm>
        </p:spPr>
        <p:txBody>
          <a:bodyPr anchor="ctr"/>
          <a:lstStyle>
            <a:lvl1pPr>
              <a:defRPr sz="4000" b="0" i="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تاريخ 25"/>
          <p:cNvSpPr>
            <a:spLocks noGrp="1"/>
          </p:cNvSpPr>
          <p:nvPr>
            <p:ph type="dt" sz="half" idx="10"/>
          </p:nvPr>
        </p:nvSpPr>
        <p:spPr/>
        <p:txBody>
          <a:bodyPr rtlCol="0"/>
          <a:lstStyle/>
          <a:p>
            <a:pPr>
              <a:defRPr/>
            </a:pPr>
            <a:fld id="{A3848FC3-805F-4BEA-BBB3-6AE53603C99F}" type="datetimeFigureOut">
              <a:rPr lang="en-US" smtClean="0">
                <a:solidFill>
                  <a:srgbClr val="9B2D1F"/>
                </a:solidFill>
              </a:rPr>
              <a:pPr>
                <a:defRPr/>
              </a:pPr>
              <a:t>9/29/2019</a:t>
            </a:fld>
            <a:endParaRPr lang="en-US">
              <a:solidFill>
                <a:srgbClr val="9B2D1F"/>
              </a:solidFill>
            </a:endParaRPr>
          </a:p>
        </p:txBody>
      </p:sp>
      <p:sp>
        <p:nvSpPr>
          <p:cNvPr id="27" name="عنصر نائب لرقم الشريحة 26"/>
          <p:cNvSpPr>
            <a:spLocks noGrp="1"/>
          </p:cNvSpPr>
          <p:nvPr>
            <p:ph type="sldNum" sz="quarter" idx="11"/>
          </p:nvPr>
        </p:nvSpPr>
        <p:spPr/>
        <p:txBody>
          <a:bodyPr rtlCol="0"/>
          <a:lstStyle/>
          <a:p>
            <a:pPr>
              <a:defRPr/>
            </a:pPr>
            <a:fld id="{01EAAFED-A852-4E4D-A60E-04F8A0E1C041}" type="slidenum">
              <a:rPr lang="en-US" smtClean="0"/>
              <a:pPr>
                <a:defRPr/>
              </a:pPr>
              <a:t>‹#›</a:t>
            </a:fld>
            <a:endParaRPr lang="en-US"/>
          </a:p>
        </p:txBody>
      </p:sp>
      <p:sp>
        <p:nvSpPr>
          <p:cNvPr id="28" name="عنصر نائب للتذييل 27"/>
          <p:cNvSpPr>
            <a:spLocks noGrp="1"/>
          </p:cNvSpPr>
          <p:nvPr>
            <p:ph type="ftr" sz="quarter" idx="12"/>
          </p:nvPr>
        </p:nvSpPr>
        <p:spPr/>
        <p:txBody>
          <a:bodyPr rtlCol="0"/>
          <a:lstStyle/>
          <a:p>
            <a:pPr>
              <a:defRPr/>
            </a:pPr>
            <a:endParaRPr lang="en-US">
              <a:solidFill>
                <a:srgbClr val="9B2D1F"/>
              </a:solidFill>
            </a:endParaRPr>
          </a:p>
        </p:txBody>
      </p:sp>
    </p:spTree>
    <p:extLst>
      <p:ext uri="{BB962C8B-B14F-4D97-AF65-F5344CB8AC3E}">
        <p14:creationId xmlns:p14="http://schemas.microsoft.com/office/powerpoint/2010/main" val="2134743589"/>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a:xfrm>
            <a:off x="6583680" y="612648"/>
            <a:ext cx="957264" cy="457200"/>
          </a:xfrm>
        </p:spPr>
        <p:txBody>
          <a:bodyPr/>
          <a:lstStyle/>
          <a:p>
            <a:pPr>
              <a:defRPr/>
            </a:pPr>
            <a:fld id="{BCB34824-129C-4299-B122-7028CBAB74ED}" type="datetimeFigureOut">
              <a:rPr lang="en-US" smtClean="0">
                <a:solidFill>
                  <a:srgbClr val="9B2D1F"/>
                </a:solidFill>
              </a:rPr>
              <a:pPr>
                <a:defRPr/>
              </a:pPr>
              <a:t>9/29/2019</a:t>
            </a:fld>
            <a:endParaRPr lang="en-US">
              <a:solidFill>
                <a:srgbClr val="9B2D1F"/>
              </a:solidFill>
            </a:endParaRPr>
          </a:p>
        </p:txBody>
      </p:sp>
      <p:sp>
        <p:nvSpPr>
          <p:cNvPr id="4" name="عنصر نائب للتذييل 3"/>
          <p:cNvSpPr>
            <a:spLocks noGrp="1"/>
          </p:cNvSpPr>
          <p:nvPr>
            <p:ph type="ftr" sz="quarter" idx="11"/>
          </p:nvPr>
        </p:nvSpPr>
        <p:spPr>
          <a:xfrm>
            <a:off x="5257800" y="612648"/>
            <a:ext cx="1325880" cy="457200"/>
          </a:xfrm>
        </p:spPr>
        <p:txBody>
          <a:bodyPr/>
          <a:lstStyle/>
          <a:p>
            <a:pPr>
              <a:defRPr/>
            </a:pPr>
            <a:endParaRPr lang="en-US">
              <a:solidFill>
                <a:srgbClr val="9B2D1F"/>
              </a:solidFill>
            </a:endParaRPr>
          </a:p>
        </p:txBody>
      </p:sp>
      <p:sp>
        <p:nvSpPr>
          <p:cNvPr id="5" name="عنصر نائب لرقم الشريحة 4"/>
          <p:cNvSpPr>
            <a:spLocks noGrp="1"/>
          </p:cNvSpPr>
          <p:nvPr>
            <p:ph type="sldNum" sz="quarter" idx="12"/>
          </p:nvPr>
        </p:nvSpPr>
        <p:spPr>
          <a:xfrm>
            <a:off x="8174736" y="2272"/>
            <a:ext cx="762000" cy="365760"/>
          </a:xfrm>
        </p:spPr>
        <p:txBody>
          <a:bodyPr/>
          <a:lstStyle/>
          <a:p>
            <a:pPr>
              <a:defRPr/>
            </a:pPr>
            <a:fld id="{802DE10A-1CDC-4E57-BAEC-964AAA3A4BAF}" type="slidenum">
              <a:rPr lang="en-US" smtClean="0"/>
              <a:pPr>
                <a:defRPr/>
              </a:pPr>
              <a:t>‹#›</a:t>
            </a:fld>
            <a:endParaRPr lang="en-US"/>
          </a:p>
        </p:txBody>
      </p:sp>
    </p:spTree>
    <p:extLst>
      <p:ext uri="{BB962C8B-B14F-4D97-AF65-F5344CB8AC3E}">
        <p14:creationId xmlns:p14="http://schemas.microsoft.com/office/powerpoint/2010/main" val="933853770"/>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22968FA4-6496-4CDD-9EA7-853B654E12BD}" type="datetimeFigureOut">
              <a:rPr lang="en-US" smtClean="0">
                <a:solidFill>
                  <a:srgbClr val="9B2D1F"/>
                </a:solidFill>
              </a:rPr>
              <a:pPr>
                <a:defRPr/>
              </a:pPr>
              <a:t>9/29/2019</a:t>
            </a:fld>
            <a:endParaRPr lang="en-US">
              <a:solidFill>
                <a:srgbClr val="9B2D1F"/>
              </a:solidFill>
            </a:endParaRPr>
          </a:p>
        </p:txBody>
      </p:sp>
      <p:sp>
        <p:nvSpPr>
          <p:cNvPr id="3" name="عنصر نائب للتذييل 2"/>
          <p:cNvSpPr>
            <a:spLocks noGrp="1"/>
          </p:cNvSpPr>
          <p:nvPr>
            <p:ph type="ftr" sz="quarter" idx="11"/>
          </p:nvPr>
        </p:nvSpPr>
        <p:spPr/>
        <p:txBody>
          <a:bodyPr/>
          <a:lstStyle/>
          <a:p>
            <a:pPr>
              <a:defRPr/>
            </a:pPr>
            <a:endParaRPr lang="en-US">
              <a:solidFill>
                <a:srgbClr val="9B2D1F"/>
              </a:solidFill>
            </a:endParaRPr>
          </a:p>
        </p:txBody>
      </p:sp>
      <p:sp>
        <p:nvSpPr>
          <p:cNvPr id="4" name="عنصر نائب لرقم الشريحة 3"/>
          <p:cNvSpPr>
            <a:spLocks noGrp="1"/>
          </p:cNvSpPr>
          <p:nvPr>
            <p:ph type="sldNum" sz="quarter" idx="12"/>
          </p:nvPr>
        </p:nvSpPr>
        <p:spPr/>
        <p:txBody>
          <a:bodyPr/>
          <a:lstStyle/>
          <a:p>
            <a:pPr>
              <a:defRPr/>
            </a:pPr>
            <a:fld id="{D823132D-E872-43D0-B8AC-C44EC4934B06}" type="slidenum">
              <a:rPr lang="en-US" smtClean="0"/>
              <a:pPr>
                <a:defRPr/>
              </a:pPr>
              <a:t>‹#›</a:t>
            </a:fld>
            <a:endParaRPr lang="en-US"/>
          </a:p>
        </p:txBody>
      </p:sp>
    </p:spTree>
    <p:extLst>
      <p:ext uri="{BB962C8B-B14F-4D97-AF65-F5344CB8AC3E}">
        <p14:creationId xmlns:p14="http://schemas.microsoft.com/office/powerpoint/2010/main" val="2920234788"/>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pPr>
              <a:defRPr/>
            </a:pPr>
            <a:fld id="{601BBC37-9EFF-4996-8C9B-E1A563120CD8}" type="datetimeFigureOut">
              <a:rPr lang="en-US" smtClean="0"/>
              <a:pPr>
                <a:defRPr/>
              </a:pPr>
              <a:t>9/29/2019</a:t>
            </a:fld>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376724DF-ACC1-4132-8A15-2BC6A81DBA69}"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353496" y="1101970"/>
            <a:ext cx="3383280" cy="877824"/>
          </a:xfrm>
        </p:spPr>
        <p:txBody>
          <a:bodyPr anchor="b"/>
          <a:lstStyle>
            <a:lvl1pPr algn="l">
              <a:buNone/>
              <a:defRPr sz="1800" b="1"/>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E3754371-495D-4D9A-86E8-AE12CC1571C5}" type="datetimeFigureOut">
              <a:rPr lang="en-US" smtClean="0">
                <a:solidFill>
                  <a:srgbClr val="9B2D1F"/>
                </a:solidFill>
              </a:rPr>
              <a:pPr>
                <a:defRPr/>
              </a:pPr>
              <a:t>9/29/2019</a:t>
            </a:fld>
            <a:endParaRPr lang="en-US">
              <a:solidFill>
                <a:srgbClr val="9B2D1F"/>
              </a:solidFill>
            </a:endParaRPr>
          </a:p>
        </p:txBody>
      </p:sp>
      <p:sp>
        <p:nvSpPr>
          <p:cNvPr id="6" name="عنصر نائب للتذييل 5"/>
          <p:cNvSpPr>
            <a:spLocks noGrp="1"/>
          </p:cNvSpPr>
          <p:nvPr>
            <p:ph type="ftr" sz="quarter" idx="11"/>
          </p:nvPr>
        </p:nvSpPr>
        <p:spPr/>
        <p:txBody>
          <a:bodyPr/>
          <a:lstStyle/>
          <a:p>
            <a:pPr>
              <a:defRPr/>
            </a:pPr>
            <a:endParaRPr lang="en-US">
              <a:solidFill>
                <a:srgbClr val="9B2D1F"/>
              </a:solidFill>
            </a:endParaRPr>
          </a:p>
        </p:txBody>
      </p:sp>
      <p:sp>
        <p:nvSpPr>
          <p:cNvPr id="7" name="عنصر نائب لرقم الشريحة 6"/>
          <p:cNvSpPr>
            <a:spLocks noGrp="1"/>
          </p:cNvSpPr>
          <p:nvPr>
            <p:ph type="sldNum" sz="quarter" idx="12"/>
          </p:nvPr>
        </p:nvSpPr>
        <p:spPr/>
        <p:txBody>
          <a:bodyPr/>
          <a:lstStyle/>
          <a:p>
            <a:pPr>
              <a:defRPr/>
            </a:pPr>
            <a:fld id="{B9EF45E5-6AB9-4B52-808B-E59B5EE23A60}" type="slidenum">
              <a:rPr lang="en-US" smtClean="0"/>
              <a:pPr>
                <a:defRPr/>
              </a:pPr>
              <a:t>‹#›</a:t>
            </a:fld>
            <a:endParaRPr lang="en-US"/>
          </a:p>
        </p:txBody>
      </p:sp>
    </p:spTree>
    <p:extLst>
      <p:ext uri="{BB962C8B-B14F-4D97-AF65-F5344CB8AC3E}">
        <p14:creationId xmlns:p14="http://schemas.microsoft.com/office/powerpoint/2010/main" val="3515136080"/>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fld id="{8010DC04-E6A1-4965-99E1-3D0C91166458}" type="datetimeFigureOut">
              <a:rPr lang="en-US" smtClean="0">
                <a:solidFill>
                  <a:srgbClr val="9B2D1F"/>
                </a:solidFill>
              </a:rPr>
              <a:pPr>
                <a:defRPr/>
              </a:pPr>
              <a:t>9/29/2019</a:t>
            </a:fld>
            <a:endParaRPr lang="en-US">
              <a:solidFill>
                <a:srgbClr val="9B2D1F"/>
              </a:solidFill>
            </a:endParaRPr>
          </a:p>
        </p:txBody>
      </p:sp>
      <p:sp>
        <p:nvSpPr>
          <p:cNvPr id="6" name="عنصر نائب للتذييل 5"/>
          <p:cNvSpPr>
            <a:spLocks noGrp="1"/>
          </p:cNvSpPr>
          <p:nvPr>
            <p:ph type="ftr" sz="quarter" idx="11"/>
          </p:nvPr>
        </p:nvSpPr>
        <p:spPr/>
        <p:txBody>
          <a:bodyPr/>
          <a:lstStyle/>
          <a:p>
            <a:pPr>
              <a:defRPr/>
            </a:pPr>
            <a:endParaRPr lang="en-US">
              <a:solidFill>
                <a:srgbClr val="9B2D1F"/>
              </a:solidFill>
            </a:endParaRPr>
          </a:p>
        </p:txBody>
      </p:sp>
      <p:sp>
        <p:nvSpPr>
          <p:cNvPr id="7" name="عنصر نائب لرقم الشريحة 6"/>
          <p:cNvSpPr>
            <a:spLocks noGrp="1"/>
          </p:cNvSpPr>
          <p:nvPr>
            <p:ph type="sldNum" sz="quarter" idx="12"/>
          </p:nvPr>
        </p:nvSpPr>
        <p:spPr/>
        <p:txBody>
          <a:bodyPr/>
          <a:lstStyle/>
          <a:p>
            <a:pPr>
              <a:defRPr/>
            </a:pPr>
            <a:fld id="{5FFD9D34-BCD2-4180-8987-6376CBE0EE87}" type="slidenum">
              <a:rPr lang="en-US" smtClean="0"/>
              <a:pPr>
                <a:defRPr/>
              </a:pPr>
              <a:t>‹#›</a:t>
            </a:fld>
            <a:endParaRPr lang="en-US"/>
          </a:p>
        </p:txBody>
      </p:sp>
    </p:spTree>
    <p:extLst>
      <p:ext uri="{BB962C8B-B14F-4D97-AF65-F5344CB8AC3E}">
        <p14:creationId xmlns:p14="http://schemas.microsoft.com/office/powerpoint/2010/main" val="4127748645"/>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428C3872-D444-4CE5-AA5A-2B5C6DF3EAA5}" type="datetimeFigureOut">
              <a:rPr lang="en-US" smtClean="0">
                <a:solidFill>
                  <a:srgbClr val="9B2D1F"/>
                </a:solidFill>
              </a:rPr>
              <a:pPr>
                <a:defRPr/>
              </a:pPr>
              <a:t>9/29/2019</a:t>
            </a:fld>
            <a:endParaRPr lang="en-US">
              <a:solidFill>
                <a:srgbClr val="9B2D1F"/>
              </a:solidFill>
            </a:endParaRPr>
          </a:p>
        </p:txBody>
      </p:sp>
      <p:sp>
        <p:nvSpPr>
          <p:cNvPr id="5" name="عنصر نائب للتذييل 4"/>
          <p:cNvSpPr>
            <a:spLocks noGrp="1"/>
          </p:cNvSpPr>
          <p:nvPr>
            <p:ph type="ftr" sz="quarter" idx="11"/>
          </p:nvPr>
        </p:nvSpPr>
        <p:spPr/>
        <p:txBody>
          <a:bodyPr/>
          <a:lstStyle/>
          <a:p>
            <a:pPr>
              <a:defRPr/>
            </a:pPr>
            <a:endParaRPr lang="en-US">
              <a:solidFill>
                <a:srgbClr val="9B2D1F"/>
              </a:solidFill>
            </a:endParaRPr>
          </a:p>
        </p:txBody>
      </p:sp>
      <p:sp>
        <p:nvSpPr>
          <p:cNvPr id="6" name="عنصر نائب لرقم الشريحة 5"/>
          <p:cNvSpPr>
            <a:spLocks noGrp="1"/>
          </p:cNvSpPr>
          <p:nvPr>
            <p:ph type="sldNum" sz="quarter" idx="12"/>
          </p:nvPr>
        </p:nvSpPr>
        <p:spPr/>
        <p:txBody>
          <a:bodyPr/>
          <a:lstStyle/>
          <a:p>
            <a:pPr>
              <a:defRPr/>
            </a:pPr>
            <a:fld id="{21DDE0D3-E6BC-4A98-A0DF-603AD5099431}" type="slidenum">
              <a:rPr lang="en-US" smtClean="0"/>
              <a:pPr>
                <a:defRPr/>
              </a:pPr>
              <a:t>‹#›</a:t>
            </a:fld>
            <a:endParaRPr lang="en-US"/>
          </a:p>
        </p:txBody>
      </p:sp>
    </p:spTree>
    <p:extLst>
      <p:ext uri="{BB962C8B-B14F-4D97-AF65-F5344CB8AC3E}">
        <p14:creationId xmlns:p14="http://schemas.microsoft.com/office/powerpoint/2010/main" val="1782998830"/>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1143000"/>
            <a:ext cx="1905000" cy="5486400"/>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143000"/>
            <a:ext cx="6248400" cy="5486400"/>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83843454-9755-403B-9BC0-6991CA7FD7C0}" type="datetimeFigureOut">
              <a:rPr lang="en-US" smtClean="0">
                <a:solidFill>
                  <a:srgbClr val="9B2D1F"/>
                </a:solidFill>
              </a:rPr>
              <a:pPr>
                <a:defRPr/>
              </a:pPr>
              <a:t>9/29/2019</a:t>
            </a:fld>
            <a:endParaRPr lang="en-US">
              <a:solidFill>
                <a:srgbClr val="9B2D1F"/>
              </a:solidFill>
            </a:endParaRPr>
          </a:p>
        </p:txBody>
      </p:sp>
      <p:sp>
        <p:nvSpPr>
          <p:cNvPr id="5" name="عنصر نائب للتذييل 4"/>
          <p:cNvSpPr>
            <a:spLocks noGrp="1"/>
          </p:cNvSpPr>
          <p:nvPr>
            <p:ph type="ftr" sz="quarter" idx="11"/>
          </p:nvPr>
        </p:nvSpPr>
        <p:spPr/>
        <p:txBody>
          <a:bodyPr/>
          <a:lstStyle/>
          <a:p>
            <a:pPr>
              <a:defRPr/>
            </a:pPr>
            <a:endParaRPr lang="en-US">
              <a:solidFill>
                <a:srgbClr val="9B2D1F"/>
              </a:solidFill>
            </a:endParaRPr>
          </a:p>
        </p:txBody>
      </p:sp>
      <p:sp>
        <p:nvSpPr>
          <p:cNvPr id="6" name="عنصر نائب لرقم الشريحة 5"/>
          <p:cNvSpPr>
            <a:spLocks noGrp="1"/>
          </p:cNvSpPr>
          <p:nvPr>
            <p:ph type="sldNum" sz="quarter" idx="12"/>
          </p:nvPr>
        </p:nvSpPr>
        <p:spPr/>
        <p:txBody>
          <a:bodyPr/>
          <a:lstStyle/>
          <a:p>
            <a:pPr>
              <a:defRPr/>
            </a:pPr>
            <a:fld id="{FF88724D-91F6-4750-B02B-833A6FB9C51B}" type="slidenum">
              <a:rPr lang="en-US" smtClean="0"/>
              <a:pPr>
                <a:defRPr/>
              </a:pPr>
              <a:t>‹#›</a:t>
            </a:fld>
            <a:endParaRPr lang="en-US"/>
          </a:p>
        </p:txBody>
      </p:sp>
    </p:spTree>
    <p:extLst>
      <p:ext uri="{BB962C8B-B14F-4D97-AF65-F5344CB8AC3E}">
        <p14:creationId xmlns:p14="http://schemas.microsoft.com/office/powerpoint/2010/main" val="4203844432"/>
      </p:ext>
    </p:extLst>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10AC34E9-E7DA-4C34-A9F6-ED5B0F7EEE56}" type="datetimeFigureOut">
              <a:rPr lang="en-US" smtClean="0"/>
              <a:pPr>
                <a:defRPr/>
              </a:pPr>
              <a:t>9/29/2019</a:t>
            </a:fld>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3BA93C48-FA67-4B9B-80B7-77DF582D35F3}"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1143000"/>
            <a:ext cx="8382000" cy="1069848"/>
          </a:xfrm>
        </p:spPr>
        <p:txBody>
          <a:bodyPr anchor="ctr"/>
          <a:lstStyle>
            <a:lvl1pPr>
              <a:defRPr sz="4000" b="0" i="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تاريخ 25"/>
          <p:cNvSpPr>
            <a:spLocks noGrp="1"/>
          </p:cNvSpPr>
          <p:nvPr>
            <p:ph type="dt" sz="half" idx="10"/>
          </p:nvPr>
        </p:nvSpPr>
        <p:spPr/>
        <p:txBody>
          <a:bodyPr rtlCol="0"/>
          <a:lstStyle/>
          <a:p>
            <a:pPr>
              <a:defRPr/>
            </a:pPr>
            <a:fld id="{A3848FC3-805F-4BEA-BBB3-6AE53603C99F}" type="datetimeFigureOut">
              <a:rPr lang="en-US" smtClean="0"/>
              <a:pPr>
                <a:defRPr/>
              </a:pPr>
              <a:t>9/29/2019</a:t>
            </a:fld>
            <a:endParaRPr lang="en-US"/>
          </a:p>
        </p:txBody>
      </p:sp>
      <p:sp>
        <p:nvSpPr>
          <p:cNvPr id="27" name="عنصر نائب لرقم الشريحة 26"/>
          <p:cNvSpPr>
            <a:spLocks noGrp="1"/>
          </p:cNvSpPr>
          <p:nvPr>
            <p:ph type="sldNum" sz="quarter" idx="11"/>
          </p:nvPr>
        </p:nvSpPr>
        <p:spPr/>
        <p:txBody>
          <a:bodyPr rtlCol="0"/>
          <a:lstStyle/>
          <a:p>
            <a:pPr>
              <a:defRPr/>
            </a:pPr>
            <a:fld id="{01EAAFED-A852-4E4D-A60E-04F8A0E1C041}" type="slidenum">
              <a:rPr lang="en-US" smtClean="0"/>
              <a:pPr>
                <a:defRPr/>
              </a:pPr>
              <a:t>‹#›</a:t>
            </a:fld>
            <a:endParaRPr lang="en-US"/>
          </a:p>
        </p:txBody>
      </p:sp>
      <p:sp>
        <p:nvSpPr>
          <p:cNvPr id="28" name="عنصر نائب للتذييل 27"/>
          <p:cNvSpPr>
            <a:spLocks noGrp="1"/>
          </p:cNvSpPr>
          <p:nvPr>
            <p:ph type="ftr" sz="quarter" idx="12"/>
          </p:nvPr>
        </p:nvSpPr>
        <p:spPr/>
        <p:txBody>
          <a:bodyPr rtlCol="0"/>
          <a:lstStyle/>
          <a:p>
            <a:pPr>
              <a:defRPr/>
            </a:pPr>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a:xfrm>
            <a:off x="6583680" y="612648"/>
            <a:ext cx="957264" cy="457200"/>
          </a:xfrm>
        </p:spPr>
        <p:txBody>
          <a:bodyPr/>
          <a:lstStyle/>
          <a:p>
            <a:pPr>
              <a:defRPr/>
            </a:pPr>
            <a:fld id="{BCB34824-129C-4299-B122-7028CBAB74ED}" type="datetimeFigureOut">
              <a:rPr lang="en-US" smtClean="0"/>
              <a:pPr>
                <a:defRPr/>
              </a:pPr>
              <a:t>9/29/2019</a:t>
            </a:fld>
            <a:endParaRPr lang="en-US"/>
          </a:p>
        </p:txBody>
      </p:sp>
      <p:sp>
        <p:nvSpPr>
          <p:cNvPr id="4" name="عنصر نائب للتذييل 3"/>
          <p:cNvSpPr>
            <a:spLocks noGrp="1"/>
          </p:cNvSpPr>
          <p:nvPr>
            <p:ph type="ftr" sz="quarter" idx="11"/>
          </p:nvPr>
        </p:nvSpPr>
        <p:spPr>
          <a:xfrm>
            <a:off x="5257800" y="612648"/>
            <a:ext cx="1325880" cy="457200"/>
          </a:xfrm>
        </p:spPr>
        <p:txBody>
          <a:bodyPr/>
          <a:lstStyle/>
          <a:p>
            <a:pPr>
              <a:defRPr/>
            </a:pPr>
            <a:endParaRPr lang="en-US"/>
          </a:p>
        </p:txBody>
      </p:sp>
      <p:sp>
        <p:nvSpPr>
          <p:cNvPr id="5" name="عنصر نائب لرقم الشريحة 4"/>
          <p:cNvSpPr>
            <a:spLocks noGrp="1"/>
          </p:cNvSpPr>
          <p:nvPr>
            <p:ph type="sldNum" sz="quarter" idx="12"/>
          </p:nvPr>
        </p:nvSpPr>
        <p:spPr>
          <a:xfrm>
            <a:off x="8174736" y="2272"/>
            <a:ext cx="762000" cy="365760"/>
          </a:xfrm>
        </p:spPr>
        <p:txBody>
          <a:bodyPr/>
          <a:lstStyle/>
          <a:p>
            <a:pPr>
              <a:defRPr/>
            </a:pPr>
            <a:fld id="{802DE10A-1CDC-4E57-BAEC-964AAA3A4BAF}"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22968FA4-6496-4CDD-9EA7-853B654E12BD}" type="datetimeFigureOut">
              <a:rPr lang="en-US" smtClean="0"/>
              <a:pPr>
                <a:defRPr/>
              </a:pPr>
              <a:t>9/29/2019</a:t>
            </a:fld>
            <a:endParaRPr lang="en-US"/>
          </a:p>
        </p:txBody>
      </p:sp>
      <p:sp>
        <p:nvSpPr>
          <p:cNvPr id="3" name="عنصر نائب للتذييل 2"/>
          <p:cNvSpPr>
            <a:spLocks noGrp="1"/>
          </p:cNvSpPr>
          <p:nvPr>
            <p:ph type="ftr" sz="quarter" idx="11"/>
          </p:nvPr>
        </p:nvSpPr>
        <p:spPr/>
        <p:txBody>
          <a:bodyPr/>
          <a:lstStyle/>
          <a:p>
            <a:pPr>
              <a:defRPr/>
            </a:pPr>
            <a:endParaRPr lang="en-US"/>
          </a:p>
        </p:txBody>
      </p:sp>
      <p:sp>
        <p:nvSpPr>
          <p:cNvPr id="4" name="عنصر نائب لرقم الشريحة 3"/>
          <p:cNvSpPr>
            <a:spLocks noGrp="1"/>
          </p:cNvSpPr>
          <p:nvPr>
            <p:ph type="sldNum" sz="quarter" idx="12"/>
          </p:nvPr>
        </p:nvSpPr>
        <p:spPr/>
        <p:txBody>
          <a:bodyPr/>
          <a:lstStyle/>
          <a:p>
            <a:pPr>
              <a:defRPr/>
            </a:pPr>
            <a:fld id="{D823132D-E872-43D0-B8AC-C44EC4934B06}"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353496" y="1101970"/>
            <a:ext cx="3383280" cy="877824"/>
          </a:xfrm>
        </p:spPr>
        <p:txBody>
          <a:bodyPr anchor="b"/>
          <a:lstStyle>
            <a:lvl1pPr algn="l">
              <a:buNone/>
              <a:defRPr sz="1800" b="1"/>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E3754371-495D-4D9A-86E8-AE12CC1571C5}" type="datetimeFigureOut">
              <a:rPr lang="en-US" smtClean="0"/>
              <a:pPr>
                <a:defRPr/>
              </a:pPr>
              <a:t>9/29/2019</a:t>
            </a:fld>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B9EF45E5-6AB9-4B52-808B-E59B5EE23A60}"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pPr>
              <a:defRPr/>
            </a:pPr>
            <a:fld id="{8010DC04-E6A1-4965-99E1-3D0C91166458}" type="datetimeFigureOut">
              <a:rPr lang="en-US" smtClean="0"/>
              <a:pPr>
                <a:defRPr/>
              </a:pPr>
              <a:t>9/29/2019</a:t>
            </a:fld>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5FFD9D34-BCD2-4180-8987-6376CBE0EE87}" type="slidenum">
              <a:rPr lang="en-US" smtClean="0"/>
              <a:pPr>
                <a:defRPr/>
              </a:pPr>
              <a:t>‹#›</a:t>
            </a:fld>
            <a:endParaRPr lang="en-US"/>
          </a:p>
        </p:txBody>
      </p:sp>
    </p:spTree>
  </p:cSld>
  <p:clrMapOvr>
    <a:masterClrMapping/>
  </p:clrMapOvr>
  <p:transition>
    <p:split orient="vert"/>
    <p:sndAc>
      <p:stSnd>
        <p:snd r:embed="rId1" name="0008 - نملة.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1.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مستطيل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مستطيل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مستطيل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مستطيل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مستطيل مستدير الزوايا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مستطيل مستدير الزوايا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مستطيل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مستطيل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مستطيل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مستطيل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مستطيل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مستطيل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عنصر نائب للعنوان 21"/>
          <p:cNvSpPr>
            <a:spLocks noGrp="1"/>
          </p:cNvSpPr>
          <p:nvPr>
            <p:ph type="title"/>
          </p:nvPr>
        </p:nvSpPr>
        <p:spPr>
          <a:xfrm>
            <a:off x="457200" y="1143000"/>
            <a:ext cx="8229600" cy="10668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37E36DAF-BBE7-4FCF-A9E4-9B3A53BD30F8}" type="datetimeFigureOut">
              <a:rPr lang="en-US" smtClean="0"/>
              <a:pPr>
                <a:defRPr/>
              </a:pPr>
              <a:t>9/29/2019</a:t>
            </a:fld>
            <a:endParaRPr lang="en-US"/>
          </a:p>
        </p:txBody>
      </p:sp>
      <p:sp>
        <p:nvSpPr>
          <p:cNvPr id="3" name="عنصر نائب للتذييل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عنصر نائب لرقم الشريحة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009EC5AA-8A73-4787-B96F-510905BA5C1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plit orient="vert"/>
    <p:sndAc>
      <p:stSnd>
        <p:snd r:embed="rId13" name="0008 - نملة.wav"/>
      </p:stSnd>
    </p:sndAc>
  </p:transition>
  <p:timing>
    <p:tnLst>
      <p:par>
        <p:cTn id="1" dur="indefinite" restart="never" nodeType="tmRoot"/>
      </p:par>
    </p:tnLst>
  </p:timing>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365760" indent="-256032" algn="r" rtl="1"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r" rtl="1"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r" rtl="1"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r" rtl="1"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r" rtl="1"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fontAlgn="auto">
              <a:spcBef>
                <a:spcPts val="0"/>
              </a:spcBef>
              <a:spcAft>
                <a:spcPts val="0"/>
              </a:spcAft>
            </a:pPr>
            <a:fld id="{1B8ABB09-4A1D-463E-8065-109CC2B7EFAA}" type="datetimeFigureOut">
              <a:rPr lang="ar-SA" smtClean="0">
                <a:solidFill>
                  <a:prstClr val="black">
                    <a:tint val="75000"/>
                  </a:prstClr>
                </a:solidFill>
                <a:latin typeface="Calibri"/>
                <a:cs typeface="Arial"/>
              </a:rPr>
              <a:pPr rtl="1" fontAlgn="auto">
                <a:spcBef>
                  <a:spcPts val="0"/>
                </a:spcBef>
                <a:spcAft>
                  <a:spcPts val="0"/>
                </a:spcAft>
              </a:pPr>
              <a:t>30/01/41</a:t>
            </a:fld>
            <a:endParaRPr lang="ar-SA">
              <a:solidFill>
                <a:prstClr val="black">
                  <a:tint val="75000"/>
                </a:prstClr>
              </a:solidFill>
              <a:latin typeface="Calibri"/>
              <a:cs typeface="Aria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fontAlgn="auto">
              <a:spcBef>
                <a:spcPts val="0"/>
              </a:spcBef>
              <a:spcAft>
                <a:spcPts val="0"/>
              </a:spcAft>
            </a:pPr>
            <a:endParaRPr lang="ar-SA">
              <a:solidFill>
                <a:prstClr val="black">
                  <a:tint val="75000"/>
                </a:prstClr>
              </a:solidFill>
              <a:latin typeface="Calibri"/>
              <a:cs typeface="Aria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fontAlgn="auto">
              <a:spcBef>
                <a:spcPts val="0"/>
              </a:spcBef>
              <a:spcAft>
                <a:spcPts val="0"/>
              </a:spcAft>
            </a:pPr>
            <a:fld id="{0B34F065-1154-456A-91E3-76DE8E75E17B}" type="slidenum">
              <a:rPr lang="ar-SA" smtClean="0">
                <a:solidFill>
                  <a:prstClr val="black">
                    <a:tint val="75000"/>
                  </a:prstClr>
                </a:solidFill>
                <a:latin typeface="Calibri"/>
                <a:cs typeface="Arial"/>
              </a:rPr>
              <a:pPr rtl="1" fontAlgn="auto">
                <a:spcBef>
                  <a:spcPts val="0"/>
                </a:spcBef>
                <a:spcAft>
                  <a:spcPts val="0"/>
                </a:spcAft>
              </a:pPr>
              <a:t>‹#›</a:t>
            </a:fld>
            <a:endParaRPr lang="ar-SA">
              <a:solidFill>
                <a:prstClr val="black">
                  <a:tint val="75000"/>
                </a:prstClr>
              </a:solidFill>
              <a:latin typeface="Calibri"/>
              <a:cs typeface="Arial"/>
            </a:endParaRPr>
          </a:p>
        </p:txBody>
      </p:sp>
    </p:spTree>
    <p:extLst>
      <p:ext uri="{BB962C8B-B14F-4D97-AF65-F5344CB8AC3E}">
        <p14:creationId xmlns:p14="http://schemas.microsoft.com/office/powerpoint/2010/main" val="2425254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مستطيل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مستطيل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مستطيل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مستطيل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مستطيل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مستطيل مستدير الزوايا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مستطيل مستدير الزوايا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مستطيل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مستطيل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مستطيل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مستطيل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مستطيل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مستطيل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عنصر نائب للعنوان 21"/>
          <p:cNvSpPr>
            <a:spLocks noGrp="1"/>
          </p:cNvSpPr>
          <p:nvPr>
            <p:ph type="title"/>
          </p:nvPr>
        </p:nvSpPr>
        <p:spPr>
          <a:xfrm>
            <a:off x="457200" y="1143000"/>
            <a:ext cx="8229600" cy="10668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37E36DAF-BBE7-4FCF-A9E4-9B3A53BD30F8}" type="datetimeFigureOut">
              <a:rPr lang="en-US" smtClean="0">
                <a:solidFill>
                  <a:srgbClr val="9B2D1F"/>
                </a:solidFill>
              </a:rPr>
              <a:pPr>
                <a:defRPr/>
              </a:pPr>
              <a:t>9/29/2019</a:t>
            </a:fld>
            <a:endParaRPr lang="en-US">
              <a:solidFill>
                <a:srgbClr val="9B2D1F"/>
              </a:solidFill>
            </a:endParaRPr>
          </a:p>
        </p:txBody>
      </p:sp>
      <p:sp>
        <p:nvSpPr>
          <p:cNvPr id="3" name="عنصر نائب للتذييل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solidFill>
                <a:srgbClr val="9B2D1F"/>
              </a:solidFill>
            </a:endParaRPr>
          </a:p>
        </p:txBody>
      </p:sp>
      <p:sp>
        <p:nvSpPr>
          <p:cNvPr id="23" name="عنصر نائب لرقم الشريحة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009EC5AA-8A73-4787-B96F-510905BA5C12}" type="slidenum">
              <a:rPr lang="en-US" smtClean="0"/>
              <a:pPr>
                <a:defRPr/>
              </a:pPr>
              <a:t>‹#›</a:t>
            </a:fld>
            <a:endParaRPr lang="en-US"/>
          </a:p>
        </p:txBody>
      </p:sp>
    </p:spTree>
    <p:extLst>
      <p:ext uri="{BB962C8B-B14F-4D97-AF65-F5344CB8AC3E}">
        <p14:creationId xmlns:p14="http://schemas.microsoft.com/office/powerpoint/2010/main" val="2070095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split orient="vert"/>
    <p:sndAc>
      <p:stSnd>
        <p:snd r:embed="rId13" name="0008 - نملة.wav"/>
      </p:stSnd>
    </p:sndAc>
  </p:transition>
  <p:timing>
    <p:tnLst>
      <p:par>
        <p:cTn id="1" dur="indefinite" restart="never" nodeType="tmRoot"/>
      </p:par>
    </p:tnLst>
  </p:timing>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365760" indent="-256032" algn="r" rtl="1"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r" rtl="1"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r" rtl="1"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r" rtl="1"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r" rtl="1"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6.wav"/><Relationship Id="rId4" Type="http://schemas.openxmlformats.org/officeDocument/2006/relationships/audio" Target="../media/audio15.wav"/></Relationships>
</file>

<file path=ppt/slides/_rels/slide1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19.wav"/><Relationship Id="rId4"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6.wav"/><Relationship Id="rId4"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1.wav"/><Relationship Id="rId11" Type="http://schemas.openxmlformats.org/officeDocument/2006/relationships/image" Target="../media/image6.png"/><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17.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audio" Target="../media/audio37.wav"/></Relationships>
</file>

<file path=ppt/slides/_rels/slide1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9.wav"/></Relationships>
</file>

<file path=ppt/slides/_rels/slide19.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audio" Target="../media/audio43.wav"/></Relationships>
</file>

<file path=ppt/slides/_rels/slide22.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audio" Target="../media/audio45.wav"/></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6.wav"/><Relationship Id="rId7"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8.wav"/><Relationship Id="rId5" Type="http://schemas.openxmlformats.org/officeDocument/2006/relationships/audio" Target="../media/audio15.wav"/><Relationship Id="rId4" Type="http://schemas.openxmlformats.org/officeDocument/2006/relationships/audio" Target="../media/audio47.wav"/><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9.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audio" Target="../media/audio50.wav"/><Relationship Id="rId4" Type="http://schemas.openxmlformats.org/officeDocument/2006/relationships/audio" Target="../media/audio15.wav"/></Relationships>
</file>

<file path=ppt/slides/_rels/slide25.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audio" Target="../media/audio52.wav"/></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53.wav"/><Relationship Id="rId7"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57.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audio" Target="../media/audio58.wav"/><Relationship Id="rId4" Type="http://schemas.openxmlformats.org/officeDocument/2006/relationships/audio" Target="../media/audio15.wav"/></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55.wav"/><Relationship Id="rId7"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0.wav"/><Relationship Id="rId5" Type="http://schemas.openxmlformats.org/officeDocument/2006/relationships/audio" Target="../media/audio15.wav"/><Relationship Id="rId10" Type="http://schemas.openxmlformats.org/officeDocument/2006/relationships/image" Target="../media/image20.jpeg"/><Relationship Id="rId4" Type="http://schemas.openxmlformats.org/officeDocument/2006/relationships/audio" Target="../media/audio59.wav"/><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62.wav"/><Relationship Id="rId5" Type="http://schemas.openxmlformats.org/officeDocument/2006/relationships/audio" Target="../media/audio15.wav"/><Relationship Id="rId10" Type="http://schemas.openxmlformats.org/officeDocument/2006/relationships/image" Target="../media/image22.png"/><Relationship Id="rId4" Type="http://schemas.openxmlformats.org/officeDocument/2006/relationships/audio" Target="../media/audio61.wav"/><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audio" Target="../media/audio64.wav"/></Relationships>
</file>

<file path=ppt/slides/_rels/slide31.xml.rels><?xml version="1.0" encoding="UTF-8" standalone="yes"?>
<Relationships xmlns="http://schemas.openxmlformats.org/package/2006/relationships"><Relationship Id="rId3" Type="http://schemas.openxmlformats.org/officeDocument/2006/relationships/audio" Target="../media/audio65.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15.wav"/></Relationships>
</file>

<file path=ppt/slides/_rels/slide32.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audio" Target="../media/audio69.wav"/></Relationships>
</file>

<file path=ppt/slides/_rels/slide34.xml.rels><?xml version="1.0" encoding="UTF-8" standalone="yes"?>
<Relationships xmlns="http://schemas.openxmlformats.org/package/2006/relationships"><Relationship Id="rId3" Type="http://schemas.openxmlformats.org/officeDocument/2006/relationships/audio" Target="../media/audio70.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3.wav"/><Relationship Id="rId5" Type="http://schemas.openxmlformats.org/officeDocument/2006/relationships/audio" Target="../media/audio72.wav"/><Relationship Id="rId4" Type="http://schemas.openxmlformats.org/officeDocument/2006/relationships/audio" Target="../media/audio71.wav"/></Relationships>
</file>

<file path=ppt/slides/_rels/slide35.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audio" Target="../media/audio75.wav"/></Relationships>
</file>

<file path=ppt/slides/_rels/slide36.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audio" Target="../media/audio77.wav"/></Relationships>
</file>

<file path=ppt/slides/_rels/slide37.xml.rels><?xml version="1.0" encoding="UTF-8" standalone="yes"?>
<Relationships xmlns="http://schemas.openxmlformats.org/package/2006/relationships"><Relationship Id="rId3" Type="http://schemas.openxmlformats.org/officeDocument/2006/relationships/audio" Target="../media/audio78.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1.wav"/><Relationship Id="rId5" Type="http://schemas.openxmlformats.org/officeDocument/2006/relationships/audio" Target="../media/audio80.wav"/><Relationship Id="rId4" Type="http://schemas.openxmlformats.org/officeDocument/2006/relationships/audio" Target="../media/audio79.wav"/></Relationships>
</file>

<file path=ppt/slides/_rels/slide38.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audio" Target="../media/audio83.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3436029"/>
      </p:ext>
    </p:extLst>
  </p:cSld>
  <p:clrMapOvr>
    <a:masterClrMapping/>
  </p:clrMapOvr>
  <p:transition>
    <p:split orient="vert"/>
    <p:sndAc>
      <p:stSnd>
        <p:snd r:embed="rId2" name="0008 - نملة.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35025" y="1546225"/>
            <a:ext cx="7481888" cy="3970338"/>
          </a:xfrm>
          <a:prstGeom prst="rect">
            <a:avLst/>
          </a:prstGeom>
          <a:noFill/>
          <a:ln w="9525">
            <a:noFill/>
            <a:miter lim="800000"/>
            <a:headEnd/>
            <a:tailEnd/>
          </a:ln>
        </p:spPr>
        <p:txBody>
          <a:bodyPr anchor="ctr">
            <a:spAutoFit/>
          </a:bodyPr>
          <a:lstStyle/>
          <a:p>
            <a:pPr algn="ctr" rtl="1"/>
            <a:r>
              <a:rPr lang="ar-SA" sz="3600" b="1">
                <a:solidFill>
                  <a:srgbClr val="C00000"/>
                </a:solidFill>
              </a:rPr>
              <a:t>والدليل على تحريمه: </a:t>
            </a:r>
            <a:r>
              <a:rPr lang="ar-SA" sz="3600" b="1"/>
              <a:t>حديث أبى هريرة رض</a:t>
            </a:r>
            <a:r>
              <a:rPr lang="ar-EG" sz="3600" b="1"/>
              <a:t>ي</a:t>
            </a:r>
            <a:r>
              <a:rPr lang="ar-SA" sz="3600" b="1"/>
              <a:t> الله عنه قال: قال رسول الله صلى الله عليه وسلم: (</a:t>
            </a:r>
            <a:r>
              <a:rPr lang="ar-SA" sz="3600" b="1">
                <a:solidFill>
                  <a:srgbClr val="0070C0"/>
                </a:solidFill>
              </a:rPr>
              <a:t>المؤمن القو</a:t>
            </a:r>
            <a:r>
              <a:rPr lang="ar-EG" sz="3600" b="1">
                <a:solidFill>
                  <a:srgbClr val="0070C0"/>
                </a:solidFill>
              </a:rPr>
              <a:t>ي</a:t>
            </a:r>
            <a:r>
              <a:rPr lang="ar-SA" sz="3600" b="1">
                <a:solidFill>
                  <a:srgbClr val="0070C0"/>
                </a:solidFill>
              </a:rPr>
              <a:t> خير وأحب إلى الله من المؤمن الضعيف، وفي كل خير، احرص على ما ينفعك واستعن بالله ولا تعجز، وإن أصابك ش</a:t>
            </a:r>
            <a:r>
              <a:rPr lang="ar-EG" sz="3600" b="1">
                <a:solidFill>
                  <a:srgbClr val="0070C0"/>
                </a:solidFill>
              </a:rPr>
              <a:t>يء</a:t>
            </a:r>
            <a:r>
              <a:rPr lang="ar-SA" sz="3600" b="1">
                <a:solidFill>
                  <a:srgbClr val="0070C0"/>
                </a:solidFill>
              </a:rPr>
              <a:t> فلا تقل: لو أن</a:t>
            </a:r>
            <a:r>
              <a:rPr lang="ar-EG" sz="3600" b="1">
                <a:solidFill>
                  <a:srgbClr val="0070C0"/>
                </a:solidFill>
              </a:rPr>
              <a:t>ي</a:t>
            </a:r>
            <a:r>
              <a:rPr lang="ar-SA" sz="3600" b="1">
                <a:solidFill>
                  <a:srgbClr val="0070C0"/>
                </a:solidFill>
              </a:rPr>
              <a:t> فعلت كان كذا وكذا، ولكن قل: قدر الله وما شاء فعل</a:t>
            </a:r>
            <a:r>
              <a:rPr lang="ar-EG" sz="3600" b="1">
                <a:solidFill>
                  <a:srgbClr val="0070C0"/>
                </a:solidFill>
              </a:rPr>
              <a:t>,</a:t>
            </a:r>
            <a:r>
              <a:rPr lang="ar-SA" sz="3600" b="1">
                <a:solidFill>
                  <a:srgbClr val="0070C0"/>
                </a:solidFill>
              </a:rPr>
              <a:t> فإن لو تفتح عمل الشيطان</a:t>
            </a:r>
            <a:r>
              <a:rPr lang="ar-SA" sz="3600" b="1"/>
              <a:t>)</a:t>
            </a:r>
            <a:r>
              <a:rPr lang="ar-EG" sz="3600" b="1"/>
              <a:t> </a:t>
            </a:r>
            <a:r>
              <a:rPr lang="ar-EG" sz="3600" b="1" baseline="30000"/>
              <a:t>(1)</a:t>
            </a:r>
            <a:r>
              <a:rPr lang="ar-EG" sz="3600" b="1"/>
              <a:t>.</a:t>
            </a:r>
            <a:endParaRPr lang="en-US" sz="3600" b="1">
              <a:latin typeface="Calibri" pitchFamily="34" charset="0"/>
            </a:endParaRPr>
          </a:p>
        </p:txBody>
      </p:sp>
      <p:sp>
        <p:nvSpPr>
          <p:cNvPr id="4" name="مستطيل مستدير الزوايا 3"/>
          <p:cNvSpPr/>
          <p:nvPr/>
        </p:nvSpPr>
        <p:spPr>
          <a:xfrm>
            <a:off x="285720" y="6000786"/>
            <a:ext cx="8572499" cy="857214"/>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5" name="Rectangle 1"/>
          <p:cNvSpPr>
            <a:spLocks noChangeArrowheads="1"/>
          </p:cNvSpPr>
          <p:nvPr/>
        </p:nvSpPr>
        <p:spPr bwMode="auto">
          <a:xfrm>
            <a:off x="500063" y="6000750"/>
            <a:ext cx="8215312" cy="830263"/>
          </a:xfrm>
          <a:prstGeom prst="rect">
            <a:avLst/>
          </a:prstGeom>
          <a:noFill/>
          <a:ln w="9525">
            <a:noFill/>
            <a:miter lim="800000"/>
            <a:headEnd/>
            <a:tailEnd/>
          </a:ln>
        </p:spPr>
        <p:txBody>
          <a:bodyPr anchor="ctr">
            <a:spAutoFit/>
          </a:bodyPr>
          <a:lstStyle/>
          <a:p>
            <a:pPr algn="ctr" rtl="1"/>
            <a:r>
              <a:rPr lang="ar-SA" sz="2400" b="1"/>
              <a:t>(1) أخرجه مسلم في كتاب القدر، باب ف</a:t>
            </a:r>
            <a:r>
              <a:rPr lang="ar-EG" sz="2400" b="1"/>
              <a:t>ي</a:t>
            </a:r>
            <a:r>
              <a:rPr lang="ar-SA" sz="2400" b="1"/>
              <a:t> الأمر بالقوة وترك العجز، والاستعانة بالله، وتفويض المقادير لله برقم (2664).</a:t>
            </a:r>
            <a:endParaRPr lang="en-US" sz="24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الدليل على تحريمه حديث أبى هريرة.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indows XP Recycle.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أخرجه مسلم في كتاب القدر باب في الأم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img_1355588185_651.png"/>
          <p:cNvPicPr>
            <a:picLocks noChangeAspect="1"/>
          </p:cNvPicPr>
          <p:nvPr/>
        </p:nvPicPr>
        <p:blipFill>
          <a:blip r:embed="rId6" cstate="print">
            <a:duotone>
              <a:schemeClr val="accent4">
                <a:shade val="45000"/>
                <a:satMod val="135000"/>
              </a:schemeClr>
              <a:prstClr val="white"/>
            </a:duotone>
            <a:lum bright="-12000" contrast="72000"/>
          </a:blip>
          <a:stretch>
            <a:fillRect/>
          </a:stretch>
        </p:blipFill>
        <p:spPr>
          <a:xfrm>
            <a:off x="3714744" y="428604"/>
            <a:ext cx="4944612" cy="1857388"/>
          </a:xfrm>
          <a:prstGeom prst="rect">
            <a:avLst/>
          </a:prstGeom>
        </p:spPr>
      </p:pic>
      <p:sp>
        <p:nvSpPr>
          <p:cNvPr id="3" name="مستطيل 2"/>
          <p:cNvSpPr>
            <a:spLocks noChangeArrowheads="1"/>
          </p:cNvSpPr>
          <p:nvPr/>
        </p:nvSpPr>
        <p:spPr bwMode="auto">
          <a:xfrm>
            <a:off x="4514850" y="785813"/>
            <a:ext cx="3348038" cy="1016000"/>
          </a:xfrm>
          <a:prstGeom prst="rect">
            <a:avLst/>
          </a:prstGeom>
          <a:noFill/>
          <a:ln w="9525">
            <a:noFill/>
            <a:miter lim="800000"/>
            <a:headEnd/>
            <a:tailEnd/>
          </a:ln>
        </p:spPr>
        <p:txBody>
          <a:bodyPr wrap="none">
            <a:spAutoFit/>
          </a:bodyPr>
          <a:lstStyle/>
          <a:p>
            <a:pPr algn="ctr"/>
            <a:r>
              <a:rPr lang="ar-SA" sz="6000" b="1">
                <a:solidFill>
                  <a:schemeClr val="bg1"/>
                </a:solidFill>
              </a:rPr>
              <a:t>النوع الثانى</a:t>
            </a:r>
            <a:r>
              <a:rPr lang="ar-EG" sz="6000" b="1">
                <a:solidFill>
                  <a:schemeClr val="bg1"/>
                </a:solidFill>
              </a:rPr>
              <a:t>:</a:t>
            </a:r>
            <a:endParaRPr lang="en-US" sz="6000" b="1">
              <a:solidFill>
                <a:schemeClr val="bg1"/>
              </a:solidFill>
              <a:latin typeface="Calibri" pitchFamily="34" charset="0"/>
            </a:endParaRPr>
          </a:p>
        </p:txBody>
      </p:sp>
      <p:sp>
        <p:nvSpPr>
          <p:cNvPr id="5" name="مستطيل 4"/>
          <p:cNvSpPr>
            <a:spLocks noChangeArrowheads="1"/>
          </p:cNvSpPr>
          <p:nvPr/>
        </p:nvSpPr>
        <p:spPr bwMode="auto">
          <a:xfrm>
            <a:off x="2000250" y="3714750"/>
            <a:ext cx="5184775" cy="1754188"/>
          </a:xfrm>
          <a:prstGeom prst="rect">
            <a:avLst/>
          </a:prstGeom>
          <a:noFill/>
          <a:ln w="9525">
            <a:noFill/>
            <a:miter lim="800000"/>
            <a:headEnd/>
            <a:tailEnd/>
          </a:ln>
        </p:spPr>
        <p:txBody>
          <a:bodyPr>
            <a:spAutoFit/>
          </a:bodyPr>
          <a:lstStyle/>
          <a:p>
            <a:pPr algn="ctr" rtl="1"/>
            <a:r>
              <a:rPr lang="ar-SA" sz="5400" b="1" dirty="0"/>
              <a:t>استعمال جائز، وله صورتان</a:t>
            </a:r>
            <a:r>
              <a:rPr lang="ar-EG" sz="5400" b="1" dirty="0"/>
              <a:t>:</a:t>
            </a:r>
            <a:endParaRPr lang="en-US" sz="5400" b="1" dirty="0">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النوع الثانى.wav"/>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ستعمال جائز وله صورت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755650" y="836613"/>
            <a:ext cx="7488238" cy="2554287"/>
          </a:xfrm>
          <a:prstGeom prst="rect">
            <a:avLst/>
          </a:prstGeom>
          <a:noFill/>
          <a:ln w="9525">
            <a:noFill/>
            <a:miter lim="800000"/>
            <a:headEnd/>
            <a:tailEnd/>
          </a:ln>
        </p:spPr>
        <p:txBody>
          <a:bodyPr anchor="ctr">
            <a:spAutoFit/>
          </a:bodyPr>
          <a:lstStyle/>
          <a:p>
            <a:pPr algn="r" rtl="1"/>
            <a:r>
              <a:rPr lang="ar-SA" sz="4000" b="1"/>
              <a:t>أ- استعمالها ف</a:t>
            </a:r>
            <a:r>
              <a:rPr lang="ar-EG" sz="4000" b="1"/>
              <a:t>ي</a:t>
            </a:r>
            <a:r>
              <a:rPr lang="ar-SA" sz="4000" b="1"/>
              <a:t> أمر ماض</a:t>
            </a:r>
            <a:r>
              <a:rPr lang="ar-EG" sz="4000" b="1"/>
              <a:t>ٍ</a:t>
            </a:r>
            <a:r>
              <a:rPr lang="ar-SA" sz="4000" b="1"/>
              <a:t> لا على وجه التسخط من القضاء والقدر، وإنما يحمل عليه الرغبة ف</a:t>
            </a:r>
            <a:r>
              <a:rPr lang="ar-EG" sz="4000" b="1"/>
              <a:t>ي</a:t>
            </a:r>
            <a:r>
              <a:rPr lang="ar-SA" sz="4000" b="1"/>
              <a:t> الخير، أو الندم على فوات الطاعة.</a:t>
            </a:r>
            <a:endParaRPr lang="en-US" sz="4000" b="1"/>
          </a:p>
        </p:txBody>
      </p:sp>
      <p:sp>
        <p:nvSpPr>
          <p:cNvPr id="4" name="مستطيل 3"/>
          <p:cNvSpPr>
            <a:spLocks noChangeArrowheads="1"/>
          </p:cNvSpPr>
          <p:nvPr/>
        </p:nvSpPr>
        <p:spPr bwMode="auto">
          <a:xfrm>
            <a:off x="785813" y="3651250"/>
            <a:ext cx="7404100" cy="647700"/>
          </a:xfrm>
          <a:prstGeom prst="rect">
            <a:avLst/>
          </a:prstGeom>
          <a:noFill/>
          <a:ln w="9525">
            <a:noFill/>
            <a:miter lim="800000"/>
            <a:headEnd/>
            <a:tailEnd/>
          </a:ln>
        </p:spPr>
        <p:txBody>
          <a:bodyPr>
            <a:spAutoFit/>
          </a:bodyPr>
          <a:lstStyle/>
          <a:p>
            <a:pPr algn="r" rtl="1"/>
            <a:r>
              <a:rPr lang="ar-SA" sz="3600" b="1">
                <a:solidFill>
                  <a:srgbClr val="C00000"/>
                </a:solidFill>
              </a:rPr>
              <a:t>• لو حضرت المحاضرة بالأمس لاستفدت.</a:t>
            </a:r>
            <a:endParaRPr lang="en-US" sz="3600" b="1">
              <a:solidFill>
                <a:srgbClr val="C00000"/>
              </a:solidFill>
            </a:endParaRPr>
          </a:p>
        </p:txBody>
      </p:sp>
      <p:sp>
        <p:nvSpPr>
          <p:cNvPr id="5" name="مستطيل 4"/>
          <p:cNvSpPr>
            <a:spLocks noChangeArrowheads="1"/>
          </p:cNvSpPr>
          <p:nvPr/>
        </p:nvSpPr>
        <p:spPr bwMode="auto">
          <a:xfrm>
            <a:off x="3779838" y="2936875"/>
            <a:ext cx="1763712" cy="708025"/>
          </a:xfrm>
          <a:prstGeom prst="rect">
            <a:avLst/>
          </a:prstGeom>
          <a:noFill/>
          <a:ln w="9525">
            <a:noFill/>
            <a:miter lim="800000"/>
            <a:headEnd/>
            <a:tailEnd/>
          </a:ln>
        </p:spPr>
        <p:txBody>
          <a:bodyPr>
            <a:spAutoFit/>
          </a:bodyPr>
          <a:lstStyle/>
          <a:p>
            <a:pPr algn="r" rtl="1"/>
            <a:r>
              <a:rPr lang="ar-SA" sz="4000" b="1">
                <a:solidFill>
                  <a:srgbClr val="0000FF"/>
                </a:solidFill>
              </a:rPr>
              <a:t>مثال ذلك:</a:t>
            </a:r>
            <a:endParaRPr lang="en-US" sz="4000" b="1">
              <a:solidFill>
                <a:srgbClr val="0000FF"/>
              </a:solidFill>
            </a:endParaRPr>
          </a:p>
        </p:txBody>
      </p:sp>
      <p:sp>
        <p:nvSpPr>
          <p:cNvPr id="6" name="مستطيل 5"/>
          <p:cNvSpPr>
            <a:spLocks noChangeArrowheads="1"/>
          </p:cNvSpPr>
          <p:nvPr/>
        </p:nvSpPr>
        <p:spPr bwMode="auto">
          <a:xfrm>
            <a:off x="2428875" y="4294188"/>
            <a:ext cx="5761038" cy="647700"/>
          </a:xfrm>
          <a:prstGeom prst="rect">
            <a:avLst/>
          </a:prstGeom>
          <a:noFill/>
          <a:ln w="9525">
            <a:noFill/>
            <a:miter lim="800000"/>
            <a:headEnd/>
            <a:tailEnd/>
          </a:ln>
        </p:spPr>
        <p:txBody>
          <a:bodyPr>
            <a:spAutoFit/>
          </a:bodyPr>
          <a:lstStyle/>
          <a:p>
            <a:pPr algn="r" rtl="1"/>
            <a:r>
              <a:rPr lang="ar-SA" sz="3600" b="1">
                <a:solidFill>
                  <a:srgbClr val="C00000"/>
                </a:solidFill>
              </a:rPr>
              <a:t>• لو ذاكرت دروسك لم ترسب.</a:t>
            </a:r>
            <a:endParaRPr lang="en-US" sz="3600" b="1">
              <a:solidFill>
                <a:srgbClr val="C00000"/>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مالها في أمر ماضٍ لا على وجه التسخط.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Righ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4" name="مثال ذلك2.wav"/>
                                        </p:tgtEl>
                                      </p:cMediaNode>
                                    </p:audio>
                                  </p:sub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لو حضرت المحاضرة بالأمس لاستفدت.wav"/>
                                        </p:tgtEl>
                                      </p:cMediaNode>
                                    </p:audio>
                                  </p:sub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لو ذاكرت دروسك لم ترس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985838" y="1628775"/>
            <a:ext cx="7331075" cy="2124075"/>
          </a:xfrm>
          <a:prstGeom prst="rect">
            <a:avLst/>
          </a:prstGeom>
          <a:noFill/>
          <a:ln w="9525">
            <a:noFill/>
            <a:miter lim="800000"/>
            <a:headEnd/>
            <a:tailEnd/>
          </a:ln>
        </p:spPr>
        <p:txBody>
          <a:bodyPr anchor="ctr">
            <a:spAutoFit/>
          </a:bodyPr>
          <a:lstStyle/>
          <a:p>
            <a:pPr algn="ctr" rtl="1"/>
            <a:r>
              <a:rPr lang="ar-SA" sz="4400" b="1"/>
              <a:t>ب- استعمالها ف</a:t>
            </a:r>
            <a:r>
              <a:rPr lang="ar-EG" sz="4400" b="1"/>
              <a:t>ي</a:t>
            </a:r>
            <a:r>
              <a:rPr lang="ar-SA" sz="4400" b="1"/>
              <a:t> أمر مستقبل تمنياً للخير، </a:t>
            </a:r>
            <a:r>
              <a:rPr lang="ar-SA" sz="4400" b="1">
                <a:solidFill>
                  <a:srgbClr val="0000FF"/>
                </a:solidFill>
              </a:rPr>
              <a:t>مثل: </a:t>
            </a:r>
            <a:r>
              <a:rPr lang="ar-SA" sz="4400" b="1"/>
              <a:t>لو رزقن</a:t>
            </a:r>
            <a:r>
              <a:rPr lang="ar-EG" sz="4400" b="1"/>
              <a:t>ي</a:t>
            </a:r>
            <a:r>
              <a:rPr lang="ar-SA" sz="4400" b="1"/>
              <a:t> الله مالاً لأنفقت منه ف</a:t>
            </a:r>
            <a:r>
              <a:rPr lang="ar-EG" sz="4400" b="1"/>
              <a:t>ي</a:t>
            </a:r>
            <a:r>
              <a:rPr lang="ar-SA" sz="4400" b="1"/>
              <a:t> وجوه الخير.</a:t>
            </a:r>
            <a:endParaRPr lang="en-US" sz="44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مالها في أمر مستقبل تمنياً للخ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928688" y="1571625"/>
            <a:ext cx="7308850" cy="3478213"/>
          </a:xfrm>
          <a:prstGeom prst="rect">
            <a:avLst/>
          </a:prstGeom>
          <a:noFill/>
          <a:ln w="9525">
            <a:noFill/>
            <a:miter lim="800000"/>
            <a:headEnd/>
            <a:tailEnd/>
          </a:ln>
        </p:spPr>
        <p:txBody>
          <a:bodyPr anchor="ctr">
            <a:spAutoFit/>
          </a:bodyPr>
          <a:lstStyle/>
          <a:p>
            <a:pPr algn="ctr" rtl="1"/>
            <a:r>
              <a:rPr lang="ar-SA" sz="4400" b="1">
                <a:solidFill>
                  <a:srgbClr val="C00000"/>
                </a:solidFill>
              </a:rPr>
              <a:t>والدليل على جوازه: </a:t>
            </a:r>
            <a:r>
              <a:rPr lang="ar-SA" sz="4400" b="1"/>
              <a:t>حديث جابر بن عبد الله رض</a:t>
            </a:r>
            <a:r>
              <a:rPr lang="ar-EG" sz="4400" b="1"/>
              <a:t>ي</a:t>
            </a:r>
            <a:r>
              <a:rPr lang="ar-SA" sz="4400" b="1"/>
              <a:t> الله عنهما أن النب</a:t>
            </a:r>
            <a:r>
              <a:rPr lang="ar-EG" sz="4400" b="1"/>
              <a:t>ي</a:t>
            </a:r>
            <a:r>
              <a:rPr lang="ar-SA" sz="4400" b="1"/>
              <a:t> صلى الله عليه وسلم قال في حجه: (</a:t>
            </a:r>
            <a:r>
              <a:rPr lang="ar-SA" sz="4400" b="1">
                <a:solidFill>
                  <a:srgbClr val="0066FF"/>
                </a:solidFill>
              </a:rPr>
              <a:t>لو أن</a:t>
            </a:r>
            <a:r>
              <a:rPr lang="ar-EG" sz="4400" b="1">
                <a:solidFill>
                  <a:srgbClr val="0066FF"/>
                </a:solidFill>
              </a:rPr>
              <a:t>ي</a:t>
            </a:r>
            <a:r>
              <a:rPr lang="ar-SA" sz="4400" b="1">
                <a:solidFill>
                  <a:srgbClr val="0066FF"/>
                </a:solidFill>
              </a:rPr>
              <a:t> استقبلت من أمر</a:t>
            </a:r>
            <a:r>
              <a:rPr lang="ar-EG" sz="4400" b="1">
                <a:solidFill>
                  <a:srgbClr val="0066FF"/>
                </a:solidFill>
              </a:rPr>
              <a:t>ي</a:t>
            </a:r>
            <a:r>
              <a:rPr lang="ar-SA" sz="4400" b="1">
                <a:solidFill>
                  <a:srgbClr val="0066FF"/>
                </a:solidFill>
              </a:rPr>
              <a:t> ما استدبرت لم أسق الهد</a:t>
            </a:r>
            <a:r>
              <a:rPr lang="ar-EG" sz="4400" b="1">
                <a:solidFill>
                  <a:srgbClr val="0066FF"/>
                </a:solidFill>
              </a:rPr>
              <a:t>ي</a:t>
            </a:r>
            <a:r>
              <a:rPr lang="ar-SA" sz="4400" b="1">
                <a:solidFill>
                  <a:srgbClr val="0066FF"/>
                </a:solidFill>
              </a:rPr>
              <a:t>، وجعلتها عمرة</a:t>
            </a:r>
            <a:r>
              <a:rPr lang="ar-SA" sz="4400" b="1"/>
              <a:t>).</a:t>
            </a:r>
            <a:r>
              <a:rPr lang="ar-EG" sz="4400" b="1" baseline="30000"/>
              <a:t>(1)</a:t>
            </a:r>
            <a:endParaRPr lang="en-US" sz="4400" b="1">
              <a:latin typeface="Calibri" pitchFamily="34" charset="0"/>
            </a:endParaRPr>
          </a:p>
        </p:txBody>
      </p:sp>
      <p:sp>
        <p:nvSpPr>
          <p:cNvPr id="4" name="مستطيل مستدير الزوايا 3"/>
          <p:cNvSpPr/>
          <p:nvPr/>
        </p:nvSpPr>
        <p:spPr>
          <a:xfrm>
            <a:off x="285720" y="5715016"/>
            <a:ext cx="8572499" cy="1142984"/>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5" name="Rectangle 1"/>
          <p:cNvSpPr>
            <a:spLocks noChangeArrowheads="1"/>
          </p:cNvSpPr>
          <p:nvPr/>
        </p:nvSpPr>
        <p:spPr bwMode="auto">
          <a:xfrm>
            <a:off x="428625" y="5657850"/>
            <a:ext cx="8215313" cy="1200150"/>
          </a:xfrm>
          <a:prstGeom prst="rect">
            <a:avLst/>
          </a:prstGeom>
          <a:noFill/>
          <a:ln w="9525">
            <a:noFill/>
            <a:miter lim="800000"/>
            <a:headEnd/>
            <a:tailEnd/>
          </a:ln>
        </p:spPr>
        <p:txBody>
          <a:bodyPr anchor="ctr">
            <a:spAutoFit/>
          </a:bodyPr>
          <a:lstStyle/>
          <a:p>
            <a:pPr algn="ctr" rtl="1"/>
            <a:r>
              <a:rPr lang="ar-SA" sz="2400" b="1"/>
              <a:t>(</a:t>
            </a:r>
            <a:r>
              <a:rPr lang="ar-EG" sz="2400" b="1"/>
              <a:t>1</a:t>
            </a:r>
            <a:r>
              <a:rPr lang="ar-SA" sz="2400" b="1"/>
              <a:t>) أخرجه البخار</a:t>
            </a:r>
            <a:r>
              <a:rPr lang="ar-EG" sz="2400" b="1"/>
              <a:t>ي</a:t>
            </a:r>
            <a:r>
              <a:rPr lang="ar-SA" sz="2400" b="1"/>
              <a:t> في كتاب الحج، باب تقض</a:t>
            </a:r>
            <a:r>
              <a:rPr lang="ar-EG" sz="2400" b="1"/>
              <a:t>ي</a:t>
            </a:r>
            <a:r>
              <a:rPr lang="ar-SA" sz="2400" b="1"/>
              <a:t> الحائض المناسك كلها إلا الطواف بالبيت برقم (1651)، ومسلم في كتاب الحج، باب حجة النبى صلى الله عليه وسلم برقم (1218) وهذا لفظه.</a:t>
            </a:r>
            <a:endParaRPr lang="en-US" sz="24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الدليل على جوازه حديث جابر بن عبد.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indows XP Recycle.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أخرجه البخاري في كتاب الح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3071813" y="2786063"/>
            <a:ext cx="2979737" cy="1446212"/>
          </a:xfrm>
          <a:prstGeom prst="rect">
            <a:avLst/>
          </a:prstGeom>
          <a:noFill/>
          <a:ln w="9525">
            <a:noFill/>
            <a:miter lim="800000"/>
            <a:headEnd/>
            <a:tailEnd/>
          </a:ln>
        </p:spPr>
        <p:txBody>
          <a:bodyPr wrap="none">
            <a:spAutoFit/>
          </a:bodyPr>
          <a:lstStyle/>
          <a:p>
            <a:pPr algn="ctr"/>
            <a:r>
              <a:rPr lang="ar-SA" sz="8800" b="1">
                <a:solidFill>
                  <a:srgbClr val="0000FF"/>
                </a:solidFill>
                <a:latin typeface="Calibri" pitchFamily="34" charset="0"/>
              </a:rPr>
              <a:t>نشاط</a:t>
            </a:r>
            <a:r>
              <a:rPr lang="ar-EG" sz="8800" b="1">
                <a:solidFill>
                  <a:srgbClr val="0000FF"/>
                </a:solidFill>
                <a:latin typeface="Calibri" pitchFamily="34" charset="0"/>
              </a:rPr>
              <a:t> 1</a:t>
            </a:r>
            <a:endParaRPr lang="en-US" sz="8800">
              <a:solidFill>
                <a:srgbClr val="0000FF"/>
              </a:solidFill>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sjk\زخارف 3\براويز ملونة 1\0522.jpg"/>
          <p:cNvPicPr>
            <a:picLocks noChangeAspect="1" noChangeArrowheads="1"/>
          </p:cNvPicPr>
          <p:nvPr/>
        </p:nvPicPr>
        <p:blipFill>
          <a:blip r:embed="rId11" cstate="print"/>
          <a:srcRect/>
          <a:stretch>
            <a:fillRect/>
          </a:stretch>
        </p:blipFill>
        <p:spPr bwMode="auto">
          <a:xfrm>
            <a:off x="0" y="428625"/>
            <a:ext cx="9144000" cy="6072188"/>
          </a:xfrm>
          <a:prstGeom prst="rect">
            <a:avLst/>
          </a:prstGeom>
          <a:noFill/>
          <a:ln w="9525">
            <a:noFill/>
            <a:miter lim="800000"/>
            <a:headEnd/>
            <a:tailEnd/>
          </a:ln>
        </p:spPr>
      </p:pic>
      <p:sp>
        <p:nvSpPr>
          <p:cNvPr id="3" name="TextBox 2"/>
          <p:cNvSpPr txBox="1">
            <a:spLocks noChangeArrowheads="1"/>
          </p:cNvSpPr>
          <p:nvPr/>
        </p:nvSpPr>
        <p:spPr bwMode="auto">
          <a:xfrm>
            <a:off x="642938" y="1000125"/>
            <a:ext cx="7739062" cy="1200150"/>
          </a:xfrm>
          <a:prstGeom prst="rect">
            <a:avLst/>
          </a:prstGeom>
          <a:noFill/>
          <a:ln w="9525">
            <a:noFill/>
            <a:miter lim="800000"/>
            <a:headEnd/>
            <a:tailEnd/>
          </a:ln>
        </p:spPr>
        <p:txBody>
          <a:bodyPr>
            <a:spAutoFit/>
          </a:bodyPr>
          <a:lstStyle/>
          <a:p>
            <a:pPr algn="r" rtl="1"/>
            <a:r>
              <a:rPr lang="ar-SA" sz="3600" b="1"/>
              <a:t>اذكر مثالاً لاستعمال (لو) المحرم، ومثالاً لاستعمال (لو) الجائز مما ليس في الأمثلة الواردة في الكتاب.</a:t>
            </a:r>
            <a:endParaRPr lang="en-US" sz="3600" b="1"/>
          </a:p>
        </p:txBody>
      </p:sp>
      <p:graphicFrame>
        <p:nvGraphicFramePr>
          <p:cNvPr id="4" name="جدول 3"/>
          <p:cNvGraphicFramePr>
            <a:graphicFrameLocks noGrp="1"/>
          </p:cNvGraphicFramePr>
          <p:nvPr/>
        </p:nvGraphicFramePr>
        <p:xfrm>
          <a:off x="357188" y="3143250"/>
          <a:ext cx="8429684" cy="3500460"/>
        </p:xfrm>
        <a:graphic>
          <a:graphicData uri="http://schemas.openxmlformats.org/drawingml/2006/table">
            <a:tbl>
              <a:tblPr firstRow="1" bandRow="1">
                <a:tableStyleId>{5C22544A-7EE6-4342-B048-85BDC9FD1C3A}</a:tableStyleId>
              </a:tblPr>
              <a:tblGrid>
                <a:gridCol w="6092041"/>
                <a:gridCol w="2337643"/>
              </a:tblGrid>
              <a:tr h="8572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0019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430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مستطيل 4"/>
          <p:cNvSpPr>
            <a:spLocks noChangeArrowheads="1"/>
          </p:cNvSpPr>
          <p:nvPr/>
        </p:nvSpPr>
        <p:spPr bwMode="auto">
          <a:xfrm>
            <a:off x="6858000" y="3357563"/>
            <a:ext cx="1590675" cy="646112"/>
          </a:xfrm>
          <a:prstGeom prst="rect">
            <a:avLst/>
          </a:prstGeom>
          <a:noFill/>
          <a:ln w="9525">
            <a:noFill/>
            <a:miter lim="800000"/>
            <a:headEnd/>
            <a:tailEnd/>
          </a:ln>
        </p:spPr>
        <p:txBody>
          <a:bodyPr wrap="none">
            <a:spAutoFit/>
          </a:bodyPr>
          <a:lstStyle/>
          <a:p>
            <a:r>
              <a:rPr lang="ar-SA" sz="3600" b="1">
                <a:solidFill>
                  <a:schemeClr val="bg1"/>
                </a:solidFill>
              </a:rPr>
              <a:t>الاستعمال</a:t>
            </a:r>
            <a:endParaRPr lang="en-US" sz="3600" b="1">
              <a:solidFill>
                <a:schemeClr val="bg1"/>
              </a:solidFill>
            </a:endParaRPr>
          </a:p>
        </p:txBody>
      </p:sp>
      <p:sp>
        <p:nvSpPr>
          <p:cNvPr id="6" name="مستطيل 5"/>
          <p:cNvSpPr>
            <a:spLocks noChangeArrowheads="1"/>
          </p:cNvSpPr>
          <p:nvPr/>
        </p:nvSpPr>
        <p:spPr bwMode="auto">
          <a:xfrm>
            <a:off x="2714625" y="3286125"/>
            <a:ext cx="1119188" cy="708025"/>
          </a:xfrm>
          <a:prstGeom prst="rect">
            <a:avLst/>
          </a:prstGeom>
          <a:noFill/>
          <a:ln w="9525">
            <a:noFill/>
            <a:miter lim="800000"/>
            <a:headEnd/>
            <a:tailEnd/>
          </a:ln>
        </p:spPr>
        <p:txBody>
          <a:bodyPr wrap="none">
            <a:spAutoFit/>
          </a:bodyPr>
          <a:lstStyle/>
          <a:p>
            <a:pPr algn="ctr"/>
            <a:r>
              <a:rPr lang="ar-SA" sz="4000" b="1">
                <a:solidFill>
                  <a:schemeClr val="bg1"/>
                </a:solidFill>
              </a:rPr>
              <a:t>المثال</a:t>
            </a:r>
            <a:endParaRPr lang="en-US" sz="4000" b="1">
              <a:solidFill>
                <a:schemeClr val="bg1"/>
              </a:solidFill>
            </a:endParaRPr>
          </a:p>
        </p:txBody>
      </p:sp>
      <p:sp>
        <p:nvSpPr>
          <p:cNvPr id="7" name="مستطيل 6"/>
          <p:cNvSpPr>
            <a:spLocks noChangeArrowheads="1"/>
          </p:cNvSpPr>
          <p:nvPr/>
        </p:nvSpPr>
        <p:spPr bwMode="auto">
          <a:xfrm>
            <a:off x="6516688" y="4437063"/>
            <a:ext cx="2165350" cy="646112"/>
          </a:xfrm>
          <a:prstGeom prst="rect">
            <a:avLst/>
          </a:prstGeom>
          <a:noFill/>
          <a:ln w="9525">
            <a:noFill/>
            <a:miter lim="800000"/>
            <a:headEnd/>
            <a:tailEnd/>
          </a:ln>
        </p:spPr>
        <p:txBody>
          <a:bodyPr wrap="none">
            <a:spAutoFit/>
          </a:bodyPr>
          <a:lstStyle/>
          <a:p>
            <a:r>
              <a:rPr lang="ar-SA" sz="3600" b="1"/>
              <a:t>(لو) المحرمة</a:t>
            </a:r>
            <a:endParaRPr lang="en-US" sz="3600" b="1"/>
          </a:p>
        </p:txBody>
      </p:sp>
      <p:sp>
        <p:nvSpPr>
          <p:cNvPr id="8" name="مستطيل 7"/>
          <p:cNvSpPr>
            <a:spLocks noChangeArrowheads="1"/>
          </p:cNvSpPr>
          <p:nvPr/>
        </p:nvSpPr>
        <p:spPr bwMode="auto">
          <a:xfrm>
            <a:off x="6694488" y="5735638"/>
            <a:ext cx="1981200" cy="646112"/>
          </a:xfrm>
          <a:prstGeom prst="rect">
            <a:avLst/>
          </a:prstGeom>
          <a:noFill/>
          <a:ln w="9525">
            <a:noFill/>
            <a:miter lim="800000"/>
            <a:headEnd/>
            <a:tailEnd/>
          </a:ln>
        </p:spPr>
        <p:txBody>
          <a:bodyPr wrap="none">
            <a:spAutoFit/>
          </a:bodyPr>
          <a:lstStyle/>
          <a:p>
            <a:pPr algn="ctr"/>
            <a:r>
              <a:rPr lang="ar-SA" sz="3600" b="1"/>
              <a:t>(لو) الجائزة</a:t>
            </a:r>
            <a:endParaRPr lang="en-US" sz="3600" b="1"/>
          </a:p>
        </p:txBody>
      </p:sp>
      <p:sp>
        <p:nvSpPr>
          <p:cNvPr id="9" name="Rectangle 1"/>
          <p:cNvSpPr>
            <a:spLocks noChangeArrowheads="1"/>
          </p:cNvSpPr>
          <p:nvPr/>
        </p:nvSpPr>
        <p:spPr bwMode="auto">
          <a:xfrm>
            <a:off x="285750" y="4060825"/>
            <a:ext cx="6215063" cy="1384300"/>
          </a:xfrm>
          <a:prstGeom prst="rect">
            <a:avLst/>
          </a:prstGeom>
          <a:noFill/>
          <a:ln w="9525">
            <a:noFill/>
            <a:miter lim="800000"/>
            <a:headEnd/>
            <a:tailEnd/>
          </a:ln>
        </p:spPr>
        <p:txBody>
          <a:bodyPr anchor="ctr">
            <a:spAutoFit/>
          </a:bodyPr>
          <a:lstStyle/>
          <a:p>
            <a:pPr algn="ctr" rtl="1"/>
            <a:r>
              <a:rPr lang="ar-EG" sz="2800" b="1" dirty="0">
                <a:solidFill>
                  <a:srgbClr val="FF00FF"/>
                </a:solidFill>
              </a:rPr>
              <a:t>رجل حرص </a:t>
            </a:r>
            <a:r>
              <a:rPr lang="ar-EG" sz="2800" b="1" dirty="0" smtClean="0">
                <a:solidFill>
                  <a:srgbClr val="FF00FF"/>
                </a:solidFill>
              </a:rPr>
              <a:t>علي أن </a:t>
            </a:r>
            <a:r>
              <a:rPr lang="ar-EG" sz="2800" b="1" dirty="0">
                <a:solidFill>
                  <a:srgbClr val="FF00FF"/>
                </a:solidFill>
              </a:rPr>
              <a:t>يشتري شيئا يظن أن فيه ربحا فخسر، فقال: </a:t>
            </a:r>
            <a:r>
              <a:rPr lang="ar-EG" sz="2800" b="1" dirty="0">
                <a:solidFill>
                  <a:srgbClr val="008000"/>
                </a:solidFill>
              </a:rPr>
              <a:t>لو أني ما اشتريته ما حصل لي من خسارة، فهذا ندم وتحسر، ويقع كثيرا، وقد نهي عنه</a:t>
            </a:r>
            <a:r>
              <a:rPr lang="ar-EG" sz="2800" b="1" dirty="0">
                <a:solidFill>
                  <a:srgbClr val="FF00FF"/>
                </a:solidFill>
              </a:rPr>
              <a:t>.</a:t>
            </a:r>
            <a:endParaRPr lang="en-US" sz="2800" dirty="0">
              <a:solidFill>
                <a:srgbClr val="FF00FF"/>
              </a:solidFill>
            </a:endParaRPr>
          </a:p>
        </p:txBody>
      </p:sp>
      <p:sp>
        <p:nvSpPr>
          <p:cNvPr id="10" name="Rectangle 1"/>
          <p:cNvSpPr>
            <a:spLocks noChangeArrowheads="1"/>
          </p:cNvSpPr>
          <p:nvPr/>
        </p:nvSpPr>
        <p:spPr bwMode="auto">
          <a:xfrm>
            <a:off x="611188" y="5732463"/>
            <a:ext cx="5715000" cy="523875"/>
          </a:xfrm>
          <a:prstGeom prst="rect">
            <a:avLst/>
          </a:prstGeom>
          <a:noFill/>
          <a:ln w="9525">
            <a:noFill/>
            <a:miter lim="800000"/>
            <a:headEnd/>
            <a:tailEnd/>
          </a:ln>
        </p:spPr>
        <p:txBody>
          <a:bodyPr anchor="ctr">
            <a:spAutoFit/>
          </a:bodyPr>
          <a:lstStyle/>
          <a:p>
            <a:pPr algn="ctr" rtl="1"/>
            <a:r>
              <a:rPr lang="ar-EG" sz="2800" b="1" dirty="0">
                <a:solidFill>
                  <a:srgbClr val="FF00FF"/>
                </a:solidFill>
              </a:rPr>
              <a:t>لو زرتني </a:t>
            </a:r>
            <a:r>
              <a:rPr lang="ar-EG" sz="2800" b="1" dirty="0" smtClean="0">
                <a:solidFill>
                  <a:srgbClr val="FF00FF"/>
                </a:solidFill>
              </a:rPr>
              <a:t>لأكرمتك, </a:t>
            </a:r>
            <a:r>
              <a:rPr lang="ar-EG" sz="2800" b="1" dirty="0">
                <a:solidFill>
                  <a:srgbClr val="FF00FF"/>
                </a:solidFill>
              </a:rPr>
              <a:t>أو لو علمت بك لجئت إليك.</a:t>
            </a:r>
            <a:endParaRPr lang="en-US" sz="2800" dirty="0">
              <a:solidFill>
                <a:srgbClr val="FF00FF"/>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اذكر مثالاً لاستعمال لو المحرم ومثالاً.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4"/>
                                        </p:tgtEl>
                                        <p:attrNameLst>
                                          <p:attrName>ppt_x</p:attrName>
                                          <p:attrName>ppt_y</p:attrName>
                                        </p:attrNameLst>
                                      </p:cBhvr>
                                    </p:animMotion>
                                    <p:animEffect transition="in" filter="fade">
                                      <p:cBhvr>
                                        <p:cTn id="23"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0105 - المطر.wav"/>
                                        </p:tgtEl>
                                      </p:cMediaNode>
                                    </p:audio>
                                  </p:subTnLst>
                                </p:cTn>
                              </p:par>
                              <p:par>
                                <p:cTn id="24" presetID="5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Scale>
                                      <p:cBhvr>
                                        <p:cTn id="26"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5"/>
                                        </p:tgtEl>
                                        <p:attrNameLst>
                                          <p:attrName>ppt_x</p:attrName>
                                          <p:attrName>ppt_y</p:attrName>
                                        </p:attrNameLst>
                                      </p:cBhvr>
                                    </p:animMotion>
                                    <p:animEffect transition="in" filter="fade">
                                      <p:cBhvr>
                                        <p:cTn id="28"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استعمال.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لو المحرمة.wav"/>
                                        </p:tgtEl>
                                      </p:cMediaNode>
                                    </p:audio>
                                  </p:sub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Scale>
                                      <p:cBhvr>
                                        <p:cTn id="38"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500" decel="50000" fill="hold">
                                          <p:stCondLst>
                                            <p:cond delay="0"/>
                                          </p:stCondLst>
                                        </p:cTn>
                                        <p:tgtEl>
                                          <p:spTgt spid="6"/>
                                        </p:tgtEl>
                                        <p:attrNameLst>
                                          <p:attrName>ppt_x</p:attrName>
                                          <p:attrName>ppt_y</p:attrName>
                                        </p:attrNameLst>
                                      </p:cBhvr>
                                    </p:animMotion>
                                    <p:animEffect transition="in" filter="fade">
                                      <p:cBhvr>
                                        <p:cTn id="40"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7" name="المثال.wav"/>
                                        </p:tgtEl>
                                      </p:cMediaNode>
                                    </p:audio>
                                  </p:sub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400" decel="100000"/>
                                        <p:tgtEl>
                                          <p:spTgt spid="9"/>
                                        </p:tgtEl>
                                      </p:cBhvr>
                                    </p:animEffect>
                                    <p:anim calcmode="lin" valueType="num">
                                      <p:cBhvr>
                                        <p:cTn id="46" dur="400" decel="100000" fill="hold"/>
                                        <p:tgtEl>
                                          <p:spTgt spid="9"/>
                                        </p:tgtEl>
                                        <p:attrNameLst>
                                          <p:attrName>style.rotation</p:attrName>
                                        </p:attrNameLst>
                                      </p:cBhvr>
                                      <p:tavLst>
                                        <p:tav tm="0">
                                          <p:val>
                                            <p:fltVal val="-90"/>
                                          </p:val>
                                        </p:tav>
                                        <p:tav tm="100000">
                                          <p:val>
                                            <p:fltVal val="0"/>
                                          </p:val>
                                        </p:tav>
                                      </p:tavLst>
                                    </p:anim>
                                    <p:anim calcmode="lin" valueType="num">
                                      <p:cBhvr>
                                        <p:cTn id="47" dur="400" decel="100000" fill="hold"/>
                                        <p:tgtEl>
                                          <p:spTgt spid="9"/>
                                        </p:tgtEl>
                                        <p:attrNameLst>
                                          <p:attrName>ppt_x</p:attrName>
                                        </p:attrNameLst>
                                      </p:cBhvr>
                                      <p:tavLst>
                                        <p:tav tm="0">
                                          <p:val>
                                            <p:strVal val="#ppt_x+0.4"/>
                                          </p:val>
                                        </p:tav>
                                        <p:tav tm="100000">
                                          <p:val>
                                            <p:strVal val="#ppt_x-0.05"/>
                                          </p:val>
                                        </p:tav>
                                      </p:tavLst>
                                    </p:anim>
                                    <p:anim calcmode="lin" valueType="num">
                                      <p:cBhvr>
                                        <p:cTn id="48" dur="400" decel="100000" fill="hold"/>
                                        <p:tgtEl>
                                          <p:spTgt spid="9"/>
                                        </p:tgtEl>
                                        <p:attrNameLst>
                                          <p:attrName>ppt_y</p:attrName>
                                        </p:attrNameLst>
                                      </p:cBhvr>
                                      <p:tavLst>
                                        <p:tav tm="0">
                                          <p:val>
                                            <p:strVal val="#ppt_y-0.4"/>
                                          </p:val>
                                        </p:tav>
                                        <p:tav tm="100000">
                                          <p:val>
                                            <p:strVal val="#ppt_y+0.1"/>
                                          </p:val>
                                        </p:tav>
                                      </p:tavLst>
                                    </p:anim>
                                    <p:anim calcmode="lin" valueType="num">
                                      <p:cBhvr>
                                        <p:cTn id="49"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50" dur="100" accel="100000" fill="hold">
                                          <p:stCondLst>
                                            <p:cond delay="400"/>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رجل حرص علي أن يشتري شيئا يظن أن فيه.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9" name="لو الجائزة.wav"/>
                                        </p:tgtEl>
                                      </p:cMediaNode>
                                    </p:audio>
                                  </p:subTnLst>
                                </p:cTn>
                              </p:par>
                            </p:childTnLst>
                          </p:cTn>
                        </p:par>
                      </p:childTnLst>
                    </p:cTn>
                  </p:par>
                  <p:par>
                    <p:cTn id="56" fill="hold">
                      <p:stCondLst>
                        <p:cond delay="indefinite"/>
                      </p:stCondLst>
                      <p:childTnLst>
                        <p:par>
                          <p:cTn id="57" fill="hold">
                            <p:stCondLst>
                              <p:cond delay="0"/>
                            </p:stCondLst>
                            <p:childTnLst>
                              <p:par>
                                <p:cTn id="58" presetID="3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400" decel="100000"/>
                                        <p:tgtEl>
                                          <p:spTgt spid="10"/>
                                        </p:tgtEl>
                                      </p:cBhvr>
                                    </p:animEffect>
                                    <p:anim calcmode="lin" valueType="num">
                                      <p:cBhvr>
                                        <p:cTn id="61" dur="400" decel="100000" fill="hold"/>
                                        <p:tgtEl>
                                          <p:spTgt spid="10"/>
                                        </p:tgtEl>
                                        <p:attrNameLst>
                                          <p:attrName>style.rotation</p:attrName>
                                        </p:attrNameLst>
                                      </p:cBhvr>
                                      <p:tavLst>
                                        <p:tav tm="0">
                                          <p:val>
                                            <p:fltVal val="-90"/>
                                          </p:val>
                                        </p:tav>
                                        <p:tav tm="100000">
                                          <p:val>
                                            <p:fltVal val="0"/>
                                          </p:val>
                                        </p:tav>
                                      </p:tavLst>
                                    </p:anim>
                                    <p:anim calcmode="lin" valueType="num">
                                      <p:cBhvr>
                                        <p:cTn id="62" dur="400" decel="100000" fill="hold"/>
                                        <p:tgtEl>
                                          <p:spTgt spid="10"/>
                                        </p:tgtEl>
                                        <p:attrNameLst>
                                          <p:attrName>ppt_x</p:attrName>
                                        </p:attrNameLst>
                                      </p:cBhvr>
                                      <p:tavLst>
                                        <p:tav tm="0">
                                          <p:val>
                                            <p:strVal val="#ppt_x+0.4"/>
                                          </p:val>
                                        </p:tav>
                                        <p:tav tm="100000">
                                          <p:val>
                                            <p:strVal val="#ppt_x-0.05"/>
                                          </p:val>
                                        </p:tav>
                                      </p:tavLst>
                                    </p:anim>
                                    <p:anim calcmode="lin" valueType="num">
                                      <p:cBhvr>
                                        <p:cTn id="63" dur="400" decel="100000" fill="hold"/>
                                        <p:tgtEl>
                                          <p:spTgt spid="10"/>
                                        </p:tgtEl>
                                        <p:attrNameLst>
                                          <p:attrName>ppt_y</p:attrName>
                                        </p:attrNameLst>
                                      </p:cBhvr>
                                      <p:tavLst>
                                        <p:tav tm="0">
                                          <p:val>
                                            <p:strVal val="#ppt_y-0.4"/>
                                          </p:val>
                                        </p:tav>
                                        <p:tav tm="100000">
                                          <p:val>
                                            <p:strVal val="#ppt_y+0.1"/>
                                          </p:val>
                                        </p:tav>
                                      </p:tavLst>
                                    </p:anim>
                                    <p:anim calcmode="lin" valueType="num">
                                      <p:cBhvr>
                                        <p:cTn id="64" dur="100" accel="100000" fill="hold">
                                          <p:stCondLst>
                                            <p:cond delay="400"/>
                                          </p:stCondLst>
                                        </p:cTn>
                                        <p:tgtEl>
                                          <p:spTgt spid="10"/>
                                        </p:tgtEl>
                                        <p:attrNameLst>
                                          <p:attrName>ppt_x</p:attrName>
                                        </p:attrNameLst>
                                      </p:cBhvr>
                                      <p:tavLst>
                                        <p:tav tm="0">
                                          <p:val>
                                            <p:strVal val="#ppt_x-0.05"/>
                                          </p:val>
                                        </p:tav>
                                        <p:tav tm="100000">
                                          <p:val>
                                            <p:strVal val="#ppt_x"/>
                                          </p:val>
                                        </p:tav>
                                      </p:tavLst>
                                    </p:anim>
                                    <p:anim calcmode="lin" valueType="num">
                                      <p:cBhvr>
                                        <p:cTn id="65" dur="100" accel="100000" fill="hold">
                                          <p:stCondLst>
                                            <p:cond delay="400"/>
                                          </p:stCondLst>
                                        </p:cTn>
                                        <p:tgtEl>
                                          <p:spTgt spid="1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10" name="لو زرتني لأكرمتك, أو لو علمت بك لجئت إلي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img_1355588859_892.png"/>
          <p:cNvPicPr>
            <a:picLocks noChangeAspect="1"/>
          </p:cNvPicPr>
          <p:nvPr/>
        </p:nvPicPr>
        <p:blipFill>
          <a:blip r:embed="rId5" cstate="print"/>
          <a:srcRect/>
          <a:stretch>
            <a:fillRect/>
          </a:stretch>
        </p:blipFill>
        <p:spPr bwMode="auto">
          <a:xfrm>
            <a:off x="539750" y="1571625"/>
            <a:ext cx="8064500" cy="3571875"/>
          </a:xfrm>
          <a:prstGeom prst="rect">
            <a:avLst/>
          </a:prstGeom>
          <a:noFill/>
          <a:ln w="9525">
            <a:noFill/>
            <a:miter lim="800000"/>
            <a:headEnd/>
            <a:tailEnd/>
          </a:ln>
        </p:spPr>
      </p:pic>
      <p:sp>
        <p:nvSpPr>
          <p:cNvPr id="12" name="مربع نص 11"/>
          <p:cNvSpPr txBox="1">
            <a:spLocks noChangeArrowheads="1"/>
          </p:cNvSpPr>
          <p:nvPr/>
        </p:nvSpPr>
        <p:spPr bwMode="auto">
          <a:xfrm>
            <a:off x="2786063" y="2500313"/>
            <a:ext cx="3587750" cy="1570037"/>
          </a:xfrm>
          <a:prstGeom prst="rect">
            <a:avLst/>
          </a:prstGeom>
          <a:noFill/>
          <a:ln w="9525">
            <a:noFill/>
            <a:miter lim="800000"/>
            <a:headEnd/>
            <a:tailEnd/>
          </a:ln>
        </p:spPr>
        <p:txBody>
          <a:bodyPr>
            <a:spAutoFit/>
          </a:bodyPr>
          <a:lstStyle/>
          <a:p>
            <a:pPr algn="ctr" rtl="1"/>
            <a:r>
              <a:rPr lang="ar-SA" sz="4800" b="1"/>
              <a:t>الحكمة من النه</a:t>
            </a:r>
            <a:r>
              <a:rPr lang="ar-EG" sz="4800" b="1"/>
              <a:t>ي</a:t>
            </a:r>
            <a:r>
              <a:rPr lang="ar-SA" sz="4800" b="1"/>
              <a:t> عن استعمال (لو)</a:t>
            </a:r>
            <a:endParaRPr lang="en-US" sz="48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decel="100000"/>
                                        <p:tgtEl>
                                          <p:spTgt spid="11"/>
                                        </p:tgtEl>
                                      </p:cBhvr>
                                    </p:animEffect>
                                    <p:anim calcmode="lin" valueType="num">
                                      <p:cBhvr>
                                        <p:cTn id="8" dur="400" decel="100000" fill="hold"/>
                                        <p:tgtEl>
                                          <p:spTgt spid="11"/>
                                        </p:tgtEl>
                                        <p:attrNameLst>
                                          <p:attrName>style.rotation</p:attrName>
                                        </p:attrNameLst>
                                      </p:cBhvr>
                                      <p:tavLst>
                                        <p:tav tm="0">
                                          <p:val>
                                            <p:fltVal val="-90"/>
                                          </p:val>
                                        </p:tav>
                                        <p:tav tm="100000">
                                          <p:val>
                                            <p:fltVal val="0"/>
                                          </p:val>
                                        </p:tav>
                                      </p:tavLst>
                                    </p:anim>
                                    <p:anim calcmode="lin" valueType="num">
                                      <p:cBhvr>
                                        <p:cTn id="9" dur="400" decel="100000" fill="hold"/>
                                        <p:tgtEl>
                                          <p:spTgt spid="11"/>
                                        </p:tgtEl>
                                        <p:attrNameLst>
                                          <p:attrName>ppt_x</p:attrName>
                                        </p:attrNameLst>
                                      </p:cBhvr>
                                      <p:tavLst>
                                        <p:tav tm="0">
                                          <p:val>
                                            <p:strVal val="#ppt_x+0.4"/>
                                          </p:val>
                                        </p:tav>
                                        <p:tav tm="100000">
                                          <p:val>
                                            <p:strVal val="#ppt_x-0.05"/>
                                          </p:val>
                                        </p:tav>
                                      </p:tavLst>
                                    </p:anim>
                                    <p:anim calcmode="lin" valueType="num">
                                      <p:cBhvr>
                                        <p:cTn id="10" dur="400" decel="100000" fill="hold"/>
                                        <p:tgtEl>
                                          <p:spTgt spid="11"/>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1"/>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tmf.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400" decel="100000"/>
                                        <p:tgtEl>
                                          <p:spTgt spid="12"/>
                                        </p:tgtEl>
                                      </p:cBhvr>
                                    </p:animEffect>
                                    <p:anim calcmode="lin" valueType="num">
                                      <p:cBhvr>
                                        <p:cTn id="16" dur="400" decel="100000" fill="hold"/>
                                        <p:tgtEl>
                                          <p:spTgt spid="12"/>
                                        </p:tgtEl>
                                        <p:attrNameLst>
                                          <p:attrName>style.rotation</p:attrName>
                                        </p:attrNameLst>
                                      </p:cBhvr>
                                      <p:tavLst>
                                        <p:tav tm="0">
                                          <p:val>
                                            <p:fltVal val="-90"/>
                                          </p:val>
                                        </p:tav>
                                        <p:tav tm="100000">
                                          <p:val>
                                            <p:fltVal val="0"/>
                                          </p:val>
                                        </p:tav>
                                      </p:tavLst>
                                    </p:anim>
                                    <p:anim calcmode="lin" valueType="num">
                                      <p:cBhvr>
                                        <p:cTn id="17" dur="400" decel="100000" fill="hold"/>
                                        <p:tgtEl>
                                          <p:spTgt spid="12"/>
                                        </p:tgtEl>
                                        <p:attrNameLst>
                                          <p:attrName>ppt_x</p:attrName>
                                        </p:attrNameLst>
                                      </p:cBhvr>
                                      <p:tavLst>
                                        <p:tav tm="0">
                                          <p:val>
                                            <p:strVal val="#ppt_x+0.4"/>
                                          </p:val>
                                        </p:tav>
                                        <p:tav tm="100000">
                                          <p:val>
                                            <p:strVal val="#ppt_x-0.05"/>
                                          </p:val>
                                        </p:tav>
                                      </p:tavLst>
                                    </p:anim>
                                    <p:anim calcmode="lin" valueType="num">
                                      <p:cBhvr>
                                        <p:cTn id="18" dur="400" decel="100000" fill="hold"/>
                                        <p:tgtEl>
                                          <p:spTgt spid="12"/>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حكمة من النهى عن استعمال ل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971550" y="692150"/>
            <a:ext cx="7056438" cy="646113"/>
          </a:xfrm>
          <a:prstGeom prst="rect">
            <a:avLst/>
          </a:prstGeom>
          <a:noFill/>
          <a:ln w="9525">
            <a:noFill/>
            <a:miter lim="800000"/>
            <a:headEnd/>
            <a:tailEnd/>
          </a:ln>
        </p:spPr>
        <p:txBody>
          <a:bodyPr anchor="ctr">
            <a:spAutoFit/>
          </a:bodyPr>
          <a:lstStyle/>
          <a:p>
            <a:pPr algn="ctr" rtl="1"/>
            <a:r>
              <a:rPr lang="ar-SA" sz="3600" b="1"/>
              <a:t>نهى الشرع عن استعمال (لو) لحكم منها</a:t>
            </a:r>
            <a:r>
              <a:rPr lang="ar-EG" sz="3600" b="1"/>
              <a:t>:</a:t>
            </a:r>
            <a:endParaRPr lang="en-US" sz="3600" b="1">
              <a:latin typeface="Calibri" pitchFamily="34" charset="0"/>
            </a:endParaRPr>
          </a:p>
        </p:txBody>
      </p:sp>
      <p:sp>
        <p:nvSpPr>
          <p:cNvPr id="5" name="مستطيل 4"/>
          <p:cNvSpPr>
            <a:spLocks noChangeArrowheads="1"/>
          </p:cNvSpPr>
          <p:nvPr/>
        </p:nvSpPr>
        <p:spPr bwMode="auto">
          <a:xfrm>
            <a:off x="1571625" y="3035300"/>
            <a:ext cx="5976938" cy="2554288"/>
          </a:xfrm>
          <a:prstGeom prst="rect">
            <a:avLst/>
          </a:prstGeom>
          <a:noFill/>
          <a:ln w="9525">
            <a:noFill/>
            <a:miter lim="800000"/>
            <a:headEnd/>
            <a:tailEnd/>
          </a:ln>
        </p:spPr>
        <p:txBody>
          <a:bodyPr>
            <a:spAutoFit/>
          </a:bodyPr>
          <a:lstStyle/>
          <a:p>
            <a:pPr algn="ctr" rtl="1"/>
            <a:r>
              <a:rPr lang="ar-SA" sz="3200" b="1"/>
              <a:t>1- ما تضمنه استعمال</a:t>
            </a:r>
            <a:r>
              <a:rPr lang="ar-EG" sz="3200" b="1"/>
              <a:t>ها</a:t>
            </a:r>
            <a:r>
              <a:rPr lang="ar-SA" sz="3200" b="1"/>
              <a:t> من التسخط على قضاء الله وقدره، وعدم الصبر عليه، والرضا به، وهو مما ينقص كمال التوحيد الواجب، لما فيه من سوء الأدب مع الله تعالى، والاعتراض على قضائه وقدره.</a:t>
            </a:r>
            <a:endParaRPr lang="en-US" sz="32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نهى الشرع عن استعمال لو لحكم منها.wav"/>
                                        </p:tgtEl>
                                      </p:cMediaNode>
                                    </p:audio>
                                  </p:subTnLst>
                                </p:cTn>
                              </p:par>
                              <p:par>
                                <p:cTn id="15" presetID="4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
                                        <p:tgtEl>
                                          <p:spTgt spid="5"/>
                                        </p:tgtEl>
                                      </p:cBhvr>
                                    </p:animEffect>
                                    <p:anim calcmode="lin" valueType="num">
                                      <p:cBhvr>
                                        <p:cTn id="18" dur="200" fill="hold"/>
                                        <p:tgtEl>
                                          <p:spTgt spid="5"/>
                                        </p:tgtEl>
                                        <p:attrNameLst>
                                          <p:attrName>ppt_x</p:attrName>
                                        </p:attrNameLst>
                                      </p:cBhvr>
                                      <p:tavLst>
                                        <p:tav tm="0">
                                          <p:val>
                                            <p:strVal val="#ppt_x"/>
                                          </p:val>
                                        </p:tav>
                                        <p:tav tm="100000">
                                          <p:val>
                                            <p:strVal val="#ppt_x"/>
                                          </p:val>
                                        </p:tav>
                                      </p:tavLst>
                                    </p:anim>
                                    <p:anim calcmode="lin" valueType="num">
                                      <p:cBhvr>
                                        <p:cTn id="19" dur="200" fill="hold"/>
                                        <p:tgtEl>
                                          <p:spTgt spid="5"/>
                                        </p:tgtEl>
                                        <p:attrNameLst>
                                          <p:attrName>ppt_y</p:attrName>
                                        </p:attrNameLst>
                                      </p:cBhvr>
                                      <p:tavLst>
                                        <p:tav tm="0">
                                          <p:val>
                                            <p:strVal val="#ppt_y+0.31"/>
                                          </p:val>
                                        </p:tav>
                                        <p:tav tm="100000">
                                          <p:val>
                                            <p:strVal val="#ppt_y+0.31"/>
                                          </p:val>
                                        </p:tav>
                                      </p:tavLst>
                                    </p:anim>
                                    <p:anim calcmode="lin" valueType="num">
                                      <p:cBhvr>
                                        <p:cTn id="20"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ما تضمنه استعمالها من التسخط على قضاء الله وقدر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
          <p:cNvSpPr>
            <a:spLocks noChangeArrowheads="1"/>
          </p:cNvSpPr>
          <p:nvPr/>
        </p:nvSpPr>
        <p:spPr bwMode="auto">
          <a:xfrm>
            <a:off x="971550" y="692150"/>
            <a:ext cx="7056438" cy="646113"/>
          </a:xfrm>
          <a:prstGeom prst="rect">
            <a:avLst/>
          </a:prstGeom>
          <a:noFill/>
          <a:ln w="9525">
            <a:noFill/>
            <a:miter lim="800000"/>
            <a:headEnd/>
            <a:tailEnd/>
          </a:ln>
        </p:spPr>
        <p:txBody>
          <a:bodyPr anchor="ctr">
            <a:spAutoFit/>
          </a:bodyPr>
          <a:lstStyle/>
          <a:p>
            <a:pPr algn="ctr" rtl="1"/>
            <a:r>
              <a:rPr lang="ar-SA" sz="3600" b="1"/>
              <a:t>نهى الشرع عن استعمال (لو) لحكم منها</a:t>
            </a:r>
            <a:r>
              <a:rPr lang="ar-EG" sz="3600" b="1"/>
              <a:t>:</a:t>
            </a:r>
            <a:endParaRPr lang="en-US" sz="3600" b="1">
              <a:latin typeface="Calibri" pitchFamily="34" charset="0"/>
            </a:endParaRPr>
          </a:p>
        </p:txBody>
      </p:sp>
      <p:sp>
        <p:nvSpPr>
          <p:cNvPr id="5" name="مستطيل 4"/>
          <p:cNvSpPr>
            <a:spLocks noChangeArrowheads="1"/>
          </p:cNvSpPr>
          <p:nvPr/>
        </p:nvSpPr>
        <p:spPr bwMode="auto">
          <a:xfrm>
            <a:off x="1476375" y="3284538"/>
            <a:ext cx="6240463" cy="2308225"/>
          </a:xfrm>
          <a:prstGeom prst="rect">
            <a:avLst/>
          </a:prstGeom>
          <a:noFill/>
          <a:ln w="9525">
            <a:noFill/>
            <a:miter lim="800000"/>
            <a:headEnd/>
            <a:tailEnd/>
          </a:ln>
        </p:spPr>
        <p:txBody>
          <a:bodyPr>
            <a:spAutoFit/>
          </a:bodyPr>
          <a:lstStyle/>
          <a:p>
            <a:pPr algn="ctr" rtl="1"/>
            <a:r>
              <a:rPr lang="ar-SA" sz="3600" b="1"/>
              <a:t>2- أن استعمال (لو) يفتح عمل الشيطان، فف</a:t>
            </a:r>
            <a:r>
              <a:rPr lang="ar-EG" sz="3600" b="1"/>
              <a:t>ي</a:t>
            </a:r>
            <a:r>
              <a:rPr lang="ar-SA" sz="3600" b="1"/>
              <a:t> قولها انسياق وراء خطوات الشيطان الذى يدعو قائلها إلى الجزع والتسخط من القضاء والقدر.</a:t>
            </a:r>
            <a:endParaRPr lang="en-US" sz="36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ن استعمال لو يفتح عمل الشيط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 </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52520" cy="6858000"/>
          </a:xfrm>
        </p:spPr>
      </p:pic>
      <p:sp>
        <p:nvSpPr>
          <p:cNvPr id="5" name="مربع نص 4"/>
          <p:cNvSpPr txBox="1"/>
          <p:nvPr/>
        </p:nvSpPr>
        <p:spPr>
          <a:xfrm>
            <a:off x="5724128" y="0"/>
            <a:ext cx="3419872" cy="9325630"/>
          </a:xfrm>
          <a:prstGeom prst="rect">
            <a:avLst/>
          </a:prstGeom>
          <a:noFill/>
        </p:spPr>
        <p:txBody>
          <a:bodyPr wrap="square" rtlCol="1">
            <a:spAutoFit/>
          </a:bodyPr>
          <a:lstStyle/>
          <a:p>
            <a:pPr algn="r" rtl="1" fontAlgn="auto">
              <a:spcBef>
                <a:spcPts val="0"/>
              </a:spcBef>
              <a:spcAft>
                <a:spcPts val="0"/>
              </a:spcAft>
            </a:pPr>
            <a:r>
              <a:rPr lang="ar-SA" sz="7200" dirty="0" smtClean="0">
                <a:solidFill>
                  <a:prstClr val="black"/>
                </a:solidFill>
              </a:rPr>
              <a:t>حل الواجب </a:t>
            </a:r>
          </a:p>
          <a:p>
            <a:pPr algn="r" rtl="1" fontAlgn="auto">
              <a:spcBef>
                <a:spcPts val="0"/>
              </a:spcBef>
              <a:spcAft>
                <a:spcPts val="0"/>
              </a:spcAft>
            </a:pPr>
            <a:r>
              <a:rPr lang="ar-SA" sz="7200" dirty="0" smtClean="0">
                <a:solidFill>
                  <a:prstClr val="black"/>
                </a:solidFill>
              </a:rPr>
              <a:t>ومراجعة الدرس السابق</a:t>
            </a:r>
          </a:p>
          <a:p>
            <a:pPr algn="r" rtl="1" fontAlgn="auto">
              <a:spcBef>
                <a:spcPts val="0"/>
              </a:spcBef>
              <a:spcAft>
                <a:spcPts val="0"/>
              </a:spcAft>
            </a:pPr>
            <a:endParaRPr lang="ar-SA" sz="6000" dirty="0">
              <a:solidFill>
                <a:prstClr val="black"/>
              </a:solidFill>
            </a:endParaRPr>
          </a:p>
          <a:p>
            <a:pPr algn="r" rtl="1" fontAlgn="auto">
              <a:spcBef>
                <a:spcPts val="0"/>
              </a:spcBef>
              <a:spcAft>
                <a:spcPts val="0"/>
              </a:spcAft>
            </a:pPr>
            <a:endParaRPr lang="ar-SA" sz="6000" dirty="0" smtClean="0">
              <a:solidFill>
                <a:prstClr val="black"/>
              </a:solidFill>
            </a:endParaRPr>
          </a:p>
          <a:p>
            <a:pPr algn="r" rtl="1" fontAlgn="auto">
              <a:spcBef>
                <a:spcPts val="0"/>
              </a:spcBef>
              <a:spcAft>
                <a:spcPts val="0"/>
              </a:spcAft>
            </a:pPr>
            <a:endParaRPr lang="ar-SA" sz="6000" dirty="0">
              <a:solidFill>
                <a:prstClr val="black"/>
              </a:solidFill>
            </a:endParaRPr>
          </a:p>
          <a:p>
            <a:pPr algn="r" rtl="1" fontAlgn="auto">
              <a:spcBef>
                <a:spcPts val="0"/>
              </a:spcBef>
              <a:spcAft>
                <a:spcPts val="0"/>
              </a:spcAft>
            </a:pPr>
            <a:endParaRPr lang="ar-SA" sz="6000" dirty="0">
              <a:solidFill>
                <a:prstClr val="black"/>
              </a:solidFill>
            </a:endParaRPr>
          </a:p>
        </p:txBody>
      </p:sp>
    </p:spTree>
    <p:extLst>
      <p:ext uri="{BB962C8B-B14F-4D97-AF65-F5344CB8AC3E}">
        <p14:creationId xmlns:p14="http://schemas.microsoft.com/office/powerpoint/2010/main" val="371873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971550" y="692150"/>
            <a:ext cx="7056438" cy="646113"/>
          </a:xfrm>
          <a:prstGeom prst="rect">
            <a:avLst/>
          </a:prstGeom>
          <a:noFill/>
          <a:ln w="9525">
            <a:noFill/>
            <a:miter lim="800000"/>
            <a:headEnd/>
            <a:tailEnd/>
          </a:ln>
        </p:spPr>
        <p:txBody>
          <a:bodyPr anchor="ctr">
            <a:spAutoFit/>
          </a:bodyPr>
          <a:lstStyle/>
          <a:p>
            <a:pPr algn="ctr" rtl="1"/>
            <a:r>
              <a:rPr lang="ar-SA" sz="3600" b="1"/>
              <a:t>نهى الشرع عن استعمال (لو) لحكم منها</a:t>
            </a:r>
            <a:r>
              <a:rPr lang="ar-EG" sz="3600" b="1"/>
              <a:t>:</a:t>
            </a:r>
            <a:endParaRPr lang="en-US" sz="3600" b="1">
              <a:latin typeface="Calibri" pitchFamily="34" charset="0"/>
            </a:endParaRPr>
          </a:p>
        </p:txBody>
      </p:sp>
      <p:sp>
        <p:nvSpPr>
          <p:cNvPr id="5" name="مستطيل 4"/>
          <p:cNvSpPr>
            <a:spLocks noChangeArrowheads="1"/>
          </p:cNvSpPr>
          <p:nvPr/>
        </p:nvSpPr>
        <p:spPr bwMode="auto">
          <a:xfrm>
            <a:off x="1835150" y="3644900"/>
            <a:ext cx="5400675" cy="1200150"/>
          </a:xfrm>
          <a:prstGeom prst="rect">
            <a:avLst/>
          </a:prstGeom>
          <a:noFill/>
          <a:ln w="9525">
            <a:noFill/>
            <a:miter lim="800000"/>
            <a:headEnd/>
            <a:tailEnd/>
          </a:ln>
        </p:spPr>
        <p:txBody>
          <a:bodyPr>
            <a:spAutoFit/>
          </a:bodyPr>
          <a:lstStyle/>
          <a:p>
            <a:pPr algn="ctr" rtl="1"/>
            <a:r>
              <a:rPr lang="ar-SA" sz="3600" b="1"/>
              <a:t>3- أنه لا نفع في استعمالها على هذا الوجه، بل فيه مضرة.</a:t>
            </a:r>
            <a:endParaRPr lang="en-US" sz="36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نه لا نفع في استعمالها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Image1.jpg"/>
          <p:cNvPicPr>
            <a:picLocks noChangeAspect="1"/>
          </p:cNvPicPr>
          <p:nvPr/>
        </p:nvPicPr>
        <p:blipFill>
          <a:blip r:embed="rId5" cstate="print"/>
          <a:srcRect/>
          <a:stretch>
            <a:fillRect/>
          </a:stretch>
        </p:blipFill>
        <p:spPr bwMode="auto">
          <a:xfrm>
            <a:off x="539750" y="2000250"/>
            <a:ext cx="8208963" cy="2500313"/>
          </a:xfrm>
          <a:prstGeom prst="rect">
            <a:avLst/>
          </a:prstGeom>
          <a:noFill/>
          <a:ln w="9525">
            <a:noFill/>
            <a:miter lim="800000"/>
            <a:headEnd/>
            <a:tailEnd/>
          </a:ln>
        </p:spPr>
      </p:pic>
      <p:sp>
        <p:nvSpPr>
          <p:cNvPr id="3" name="مستطيل 2"/>
          <p:cNvSpPr>
            <a:spLocks noChangeArrowheads="1"/>
          </p:cNvSpPr>
          <p:nvPr/>
        </p:nvSpPr>
        <p:spPr bwMode="auto">
          <a:xfrm>
            <a:off x="1714500" y="2500313"/>
            <a:ext cx="5857875" cy="1446212"/>
          </a:xfrm>
          <a:prstGeom prst="rect">
            <a:avLst/>
          </a:prstGeom>
          <a:noFill/>
          <a:ln w="9525">
            <a:noFill/>
            <a:miter lim="800000"/>
            <a:headEnd/>
            <a:tailEnd/>
          </a:ln>
        </p:spPr>
        <p:txBody>
          <a:bodyPr>
            <a:spAutoFit/>
          </a:bodyPr>
          <a:lstStyle/>
          <a:p>
            <a:pPr algn="ctr" rtl="1"/>
            <a:r>
              <a:rPr lang="ar-SA" sz="4400" b="1"/>
              <a:t>استعمال (لو) في الاعتراض على القدر من صفات المنافقين</a:t>
            </a:r>
            <a:endParaRPr lang="en-US" sz="44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ورقة.wav"/>
                                        </p:tgtEl>
                                      </p:cMediaNode>
                                    </p:audio>
                                  </p:sub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ستعمال لو في الاعتراض على القد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aa2.jpg"/>
          <p:cNvPicPr>
            <a:picLocks noChangeAspect="1"/>
          </p:cNvPicPr>
          <p:nvPr/>
        </p:nvPicPr>
        <p:blipFill>
          <a:blip r:embed="rId5" cstate="print"/>
          <a:srcRect/>
          <a:stretch>
            <a:fillRect/>
          </a:stretch>
        </p:blipFill>
        <p:spPr bwMode="auto">
          <a:xfrm>
            <a:off x="214313" y="785813"/>
            <a:ext cx="8715375" cy="5572125"/>
          </a:xfrm>
          <a:prstGeom prst="rect">
            <a:avLst/>
          </a:prstGeom>
          <a:noFill/>
          <a:ln w="9525">
            <a:noFill/>
            <a:miter lim="800000"/>
            <a:headEnd/>
            <a:tailEnd/>
          </a:ln>
        </p:spPr>
      </p:pic>
      <p:sp>
        <p:nvSpPr>
          <p:cNvPr id="3" name="Rectangle 1"/>
          <p:cNvSpPr>
            <a:spLocks noChangeArrowheads="1"/>
          </p:cNvSpPr>
          <p:nvPr/>
        </p:nvSpPr>
        <p:spPr bwMode="auto">
          <a:xfrm>
            <a:off x="1000125" y="1285875"/>
            <a:ext cx="7215188" cy="4524375"/>
          </a:xfrm>
          <a:prstGeom prst="rect">
            <a:avLst/>
          </a:prstGeom>
          <a:noFill/>
          <a:ln w="9525">
            <a:noFill/>
            <a:miter lim="800000"/>
            <a:headEnd/>
            <a:tailEnd/>
          </a:ln>
        </p:spPr>
        <p:txBody>
          <a:bodyPr anchor="ctr">
            <a:spAutoFit/>
          </a:bodyPr>
          <a:lstStyle/>
          <a:p>
            <a:pPr algn="ctr" rtl="1"/>
            <a:r>
              <a:rPr lang="ar-SA" sz="3600" b="1">
                <a:solidFill>
                  <a:srgbClr val="C00000"/>
                </a:solidFill>
              </a:rPr>
              <a:t>من صفات المنافقين: </a:t>
            </a:r>
            <a:r>
              <a:rPr lang="ar-SA" sz="3600" b="1"/>
              <a:t>التحسر على ما يصيبهم مما قدره الله تعالى، كما فعلوا ذلك عندما وقعت الهزيمة للنب</a:t>
            </a:r>
            <a:r>
              <a:rPr lang="ar-EG" sz="3600" b="1"/>
              <a:t>ي</a:t>
            </a:r>
            <a:r>
              <a:rPr lang="ar-SA" sz="3600" b="1"/>
              <a:t> صلى الله عليه وسلم في (</a:t>
            </a:r>
            <a:r>
              <a:rPr lang="ar-SA" sz="3600" b="1">
                <a:solidFill>
                  <a:srgbClr val="008000"/>
                </a:solidFill>
              </a:rPr>
              <a:t>غزوة أحد</a:t>
            </a:r>
            <a:r>
              <a:rPr lang="ar-SA" sz="3600" b="1"/>
              <a:t>)، فتحسروا على من قتل في المعركة، وزعموا أنهم لو لم يخرجوا لما قتلوا، فرد الله تعالى عليهم، وبين فساد قولهم، وأن ما قدره الله تعالى كائن لا محالة، سواء خرج الإنسان أم قعد في بيته</a:t>
            </a:r>
            <a:r>
              <a:rPr lang="ar-EG" sz="3600" b="1"/>
              <a:t>:</a:t>
            </a:r>
            <a:endParaRPr lang="en-US" sz="36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من صفات المنافقين التحسر على ما يصيبهم مما قدره ا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490.png"/>
          <p:cNvPicPr>
            <a:picLocks noChangeAspect="1"/>
          </p:cNvPicPr>
          <p:nvPr/>
        </p:nvPicPr>
        <p:blipFill>
          <a:blip r:embed="rId7" cstate="print"/>
          <a:srcRect/>
          <a:stretch>
            <a:fillRect/>
          </a:stretch>
        </p:blipFill>
        <p:spPr bwMode="auto">
          <a:xfrm>
            <a:off x="539750" y="1143000"/>
            <a:ext cx="8280400" cy="4714875"/>
          </a:xfrm>
          <a:prstGeom prst="rect">
            <a:avLst/>
          </a:prstGeom>
          <a:noFill/>
          <a:ln w="9525">
            <a:noFill/>
            <a:miter lim="800000"/>
            <a:headEnd/>
            <a:tailEnd/>
          </a:ln>
        </p:spPr>
      </p:pic>
      <p:sp>
        <p:nvSpPr>
          <p:cNvPr id="3" name="Rectangle 1"/>
          <p:cNvSpPr>
            <a:spLocks noChangeArrowheads="1"/>
          </p:cNvSpPr>
          <p:nvPr/>
        </p:nvSpPr>
        <p:spPr bwMode="auto">
          <a:xfrm>
            <a:off x="1500188" y="1700213"/>
            <a:ext cx="6443662" cy="708025"/>
          </a:xfrm>
          <a:prstGeom prst="rect">
            <a:avLst/>
          </a:prstGeom>
          <a:noFill/>
          <a:ln w="9525">
            <a:noFill/>
            <a:miter lim="800000"/>
            <a:headEnd/>
            <a:tailEnd/>
          </a:ln>
        </p:spPr>
        <p:txBody>
          <a:bodyPr anchor="ctr">
            <a:spAutoFit/>
          </a:bodyPr>
          <a:lstStyle/>
          <a:p>
            <a:pPr algn="ctr" rtl="1"/>
            <a:r>
              <a:rPr lang="ar-SA" sz="4000" b="1"/>
              <a:t>1- قال الله تعالى</a:t>
            </a:r>
            <a:r>
              <a:rPr lang="ar-EG" sz="4000" b="1"/>
              <a:t>:</a:t>
            </a:r>
            <a:endParaRPr lang="en-US" sz="4000" b="1">
              <a:solidFill>
                <a:srgbClr val="990000"/>
              </a:solidFill>
            </a:endParaRPr>
          </a:p>
        </p:txBody>
      </p:sp>
      <p:sp>
        <p:nvSpPr>
          <p:cNvPr id="4" name="مستطيل مستدير الزوايا 3"/>
          <p:cNvSpPr/>
          <p:nvPr/>
        </p:nvSpPr>
        <p:spPr>
          <a:xfrm>
            <a:off x="2143108" y="5857892"/>
            <a:ext cx="5143537" cy="714380"/>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5" name="Rectangle 1"/>
          <p:cNvSpPr>
            <a:spLocks noChangeArrowheads="1"/>
          </p:cNvSpPr>
          <p:nvPr/>
        </p:nvSpPr>
        <p:spPr bwMode="auto">
          <a:xfrm>
            <a:off x="2571750" y="5929313"/>
            <a:ext cx="4500563" cy="584200"/>
          </a:xfrm>
          <a:prstGeom prst="rect">
            <a:avLst/>
          </a:prstGeom>
          <a:noFill/>
          <a:ln w="9525">
            <a:noFill/>
            <a:miter lim="800000"/>
            <a:headEnd/>
            <a:tailEnd/>
          </a:ln>
        </p:spPr>
        <p:txBody>
          <a:bodyPr anchor="ctr">
            <a:spAutoFit/>
          </a:bodyPr>
          <a:lstStyle/>
          <a:p>
            <a:pPr algn="ctr" rtl="1"/>
            <a:r>
              <a:rPr lang="ar-SA" sz="3200" b="1"/>
              <a:t>(1) سورة آل عمران آية 154.</a:t>
            </a:r>
            <a:endParaRPr lang="en-US" sz="3200" b="1"/>
          </a:p>
        </p:txBody>
      </p:sp>
      <p:grpSp>
        <p:nvGrpSpPr>
          <p:cNvPr id="6" name="مجموعة 8"/>
          <p:cNvGrpSpPr>
            <a:grpSpLocks/>
          </p:cNvGrpSpPr>
          <p:nvPr/>
        </p:nvGrpSpPr>
        <p:grpSpPr bwMode="auto">
          <a:xfrm>
            <a:off x="1403350" y="2636838"/>
            <a:ext cx="6553200" cy="1944687"/>
            <a:chOff x="1475656" y="2636912"/>
            <a:chExt cx="6552728" cy="1943844"/>
          </a:xfrm>
        </p:grpSpPr>
        <p:pic>
          <p:nvPicPr>
            <p:cNvPr id="23561" name="Picture 8"/>
            <p:cNvPicPr>
              <a:picLocks noChangeAspect="1" noChangeArrowheads="1"/>
            </p:cNvPicPr>
            <p:nvPr/>
          </p:nvPicPr>
          <p:blipFill>
            <a:blip r:embed="rId8" cstate="print">
              <a:lum bright="-14000" contrast="30000"/>
            </a:blip>
            <a:srcRect l="41605" b="4305"/>
            <a:stretch>
              <a:fillRect/>
            </a:stretch>
          </p:blipFill>
          <p:spPr bwMode="auto">
            <a:xfrm>
              <a:off x="1475656" y="2636912"/>
              <a:ext cx="6552728" cy="720080"/>
            </a:xfrm>
            <a:prstGeom prst="rect">
              <a:avLst/>
            </a:prstGeom>
            <a:noFill/>
            <a:ln w="9525">
              <a:noFill/>
              <a:miter lim="800000"/>
              <a:headEnd/>
              <a:tailEnd/>
            </a:ln>
          </p:spPr>
        </p:pic>
        <p:pic>
          <p:nvPicPr>
            <p:cNvPr id="23562" name="Picture 9"/>
            <p:cNvPicPr>
              <a:picLocks noChangeAspect="1" noChangeArrowheads="1"/>
            </p:cNvPicPr>
            <p:nvPr/>
          </p:nvPicPr>
          <p:blipFill>
            <a:blip r:embed="rId9" cstate="print">
              <a:lum bright="-14000" contrast="30000"/>
            </a:blip>
            <a:srcRect/>
            <a:stretch>
              <a:fillRect/>
            </a:stretch>
          </p:blipFill>
          <p:spPr bwMode="auto">
            <a:xfrm>
              <a:off x="1554063" y="3933056"/>
              <a:ext cx="6258297" cy="647700"/>
            </a:xfrm>
            <a:prstGeom prst="rect">
              <a:avLst/>
            </a:prstGeom>
            <a:noFill/>
            <a:ln w="9525">
              <a:noFill/>
              <a:miter lim="800000"/>
              <a:headEnd/>
              <a:tailEnd/>
            </a:ln>
          </p:spPr>
        </p:pic>
        <p:pic>
          <p:nvPicPr>
            <p:cNvPr id="23563" name="Picture 8"/>
            <p:cNvPicPr>
              <a:picLocks noChangeAspect="1" noChangeArrowheads="1"/>
            </p:cNvPicPr>
            <p:nvPr/>
          </p:nvPicPr>
          <p:blipFill>
            <a:blip r:embed="rId8" cstate="print">
              <a:lum bright="-14000" contrast="30000"/>
            </a:blip>
            <a:srcRect r="57617" b="13875"/>
            <a:stretch>
              <a:fillRect/>
            </a:stretch>
          </p:blipFill>
          <p:spPr bwMode="auto">
            <a:xfrm>
              <a:off x="2555776" y="3212976"/>
              <a:ext cx="3923928" cy="720080"/>
            </a:xfrm>
            <a:prstGeom prst="rect">
              <a:avLst/>
            </a:prstGeom>
            <a:noFill/>
            <a:ln w="9525">
              <a:noFill/>
              <a:miter lim="800000"/>
              <a:headEnd/>
              <a:tailEnd/>
            </a:ln>
          </p:spPr>
        </p:pic>
      </p:gr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4"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قال الله تعالى يقولون لو كان لنا.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Windows XP Recycle.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6" name="سورة آل عمران آية 1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صورة 1" descr="12490.png"/>
          <p:cNvPicPr>
            <a:picLocks noChangeAspect="1"/>
          </p:cNvPicPr>
          <p:nvPr/>
        </p:nvPicPr>
        <p:blipFill>
          <a:blip r:embed="rId6" cstate="print"/>
          <a:srcRect/>
          <a:stretch>
            <a:fillRect/>
          </a:stretch>
        </p:blipFill>
        <p:spPr bwMode="auto">
          <a:xfrm>
            <a:off x="539750" y="1143000"/>
            <a:ext cx="8280400" cy="4714875"/>
          </a:xfrm>
          <a:prstGeom prst="rect">
            <a:avLst/>
          </a:prstGeom>
          <a:noFill/>
          <a:ln w="9525">
            <a:noFill/>
            <a:miter lim="800000"/>
            <a:headEnd/>
            <a:tailEnd/>
          </a:ln>
        </p:spPr>
      </p:pic>
      <p:sp>
        <p:nvSpPr>
          <p:cNvPr id="3" name="Rectangle 1"/>
          <p:cNvSpPr>
            <a:spLocks noChangeArrowheads="1"/>
          </p:cNvSpPr>
          <p:nvPr/>
        </p:nvSpPr>
        <p:spPr bwMode="auto">
          <a:xfrm>
            <a:off x="1500188" y="1628775"/>
            <a:ext cx="6443662" cy="708025"/>
          </a:xfrm>
          <a:prstGeom prst="rect">
            <a:avLst/>
          </a:prstGeom>
          <a:noFill/>
          <a:ln w="9525">
            <a:noFill/>
            <a:miter lim="800000"/>
            <a:headEnd/>
            <a:tailEnd/>
          </a:ln>
        </p:spPr>
        <p:txBody>
          <a:bodyPr anchor="ctr">
            <a:spAutoFit/>
          </a:bodyPr>
          <a:lstStyle/>
          <a:p>
            <a:pPr algn="ctr" rtl="1"/>
            <a:r>
              <a:rPr lang="ar-SA" sz="4000" b="1"/>
              <a:t>2- قال الله تعالى:</a:t>
            </a:r>
            <a:endParaRPr lang="en-US" sz="4000" b="1">
              <a:solidFill>
                <a:srgbClr val="990000"/>
              </a:solidFill>
            </a:endParaRPr>
          </a:p>
        </p:txBody>
      </p:sp>
      <p:sp>
        <p:nvSpPr>
          <p:cNvPr id="4" name="مستطيل مستدير الزوايا 3"/>
          <p:cNvSpPr/>
          <p:nvPr/>
        </p:nvSpPr>
        <p:spPr>
          <a:xfrm>
            <a:off x="2143108" y="5857892"/>
            <a:ext cx="5143537" cy="714380"/>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5" name="Rectangle 1"/>
          <p:cNvSpPr>
            <a:spLocks noChangeArrowheads="1"/>
          </p:cNvSpPr>
          <p:nvPr/>
        </p:nvSpPr>
        <p:spPr bwMode="auto">
          <a:xfrm>
            <a:off x="2571750" y="5929313"/>
            <a:ext cx="4500563" cy="584200"/>
          </a:xfrm>
          <a:prstGeom prst="rect">
            <a:avLst/>
          </a:prstGeom>
          <a:noFill/>
          <a:ln w="9525">
            <a:noFill/>
            <a:miter lim="800000"/>
            <a:headEnd/>
            <a:tailEnd/>
          </a:ln>
        </p:spPr>
        <p:txBody>
          <a:bodyPr anchor="ctr">
            <a:spAutoFit/>
          </a:bodyPr>
          <a:lstStyle/>
          <a:p>
            <a:pPr algn="ctr" rtl="1"/>
            <a:r>
              <a:rPr lang="ar-SA" sz="3200" b="1"/>
              <a:t>(</a:t>
            </a:r>
            <a:r>
              <a:rPr lang="ar-EG" sz="3200" b="1"/>
              <a:t>2</a:t>
            </a:r>
            <a:r>
              <a:rPr lang="ar-SA" sz="3200" b="1"/>
              <a:t>) سورة آل عمران آية 1</a:t>
            </a:r>
            <a:r>
              <a:rPr lang="ar-EG" sz="3200" b="1"/>
              <a:t>68</a:t>
            </a:r>
            <a:r>
              <a:rPr lang="ar-SA" sz="3200" b="1"/>
              <a:t>.</a:t>
            </a:r>
            <a:endParaRPr lang="en-US" sz="3200" b="1"/>
          </a:p>
        </p:txBody>
      </p:sp>
      <p:grpSp>
        <p:nvGrpSpPr>
          <p:cNvPr id="2" name="مجموعة 10"/>
          <p:cNvGrpSpPr>
            <a:grpSpLocks/>
          </p:cNvGrpSpPr>
          <p:nvPr/>
        </p:nvGrpSpPr>
        <p:grpSpPr bwMode="auto">
          <a:xfrm>
            <a:off x="1187450" y="2708275"/>
            <a:ext cx="6913563" cy="2305050"/>
            <a:chOff x="1187624" y="2492896"/>
            <a:chExt cx="6912768" cy="2304256"/>
          </a:xfrm>
        </p:grpSpPr>
        <p:pic>
          <p:nvPicPr>
            <p:cNvPr id="24585" name="Picture 9"/>
            <p:cNvPicPr>
              <a:picLocks noChangeAspect="1" noChangeArrowheads="1"/>
            </p:cNvPicPr>
            <p:nvPr/>
          </p:nvPicPr>
          <p:blipFill>
            <a:blip r:embed="rId7" cstate="print">
              <a:lum bright="-14000" contrast="30000"/>
            </a:blip>
            <a:srcRect/>
            <a:stretch>
              <a:fillRect/>
            </a:stretch>
          </p:blipFill>
          <p:spPr bwMode="auto">
            <a:xfrm>
              <a:off x="2555776" y="4077072"/>
              <a:ext cx="4104456" cy="720080"/>
            </a:xfrm>
            <a:prstGeom prst="rect">
              <a:avLst/>
            </a:prstGeom>
            <a:noFill/>
            <a:ln w="9525">
              <a:noFill/>
              <a:miter lim="800000"/>
              <a:headEnd/>
              <a:tailEnd/>
            </a:ln>
          </p:spPr>
        </p:pic>
        <p:pic>
          <p:nvPicPr>
            <p:cNvPr id="24586" name="Picture 10"/>
            <p:cNvPicPr>
              <a:picLocks noChangeAspect="1" noChangeArrowheads="1"/>
            </p:cNvPicPr>
            <p:nvPr/>
          </p:nvPicPr>
          <p:blipFill>
            <a:blip r:embed="rId8" cstate="print">
              <a:lum bright="-14000" contrast="30000"/>
            </a:blip>
            <a:srcRect l="43422" b="13875"/>
            <a:stretch>
              <a:fillRect/>
            </a:stretch>
          </p:blipFill>
          <p:spPr bwMode="auto">
            <a:xfrm>
              <a:off x="1187624" y="2492896"/>
              <a:ext cx="6912768" cy="792088"/>
            </a:xfrm>
            <a:prstGeom prst="rect">
              <a:avLst/>
            </a:prstGeom>
            <a:noFill/>
            <a:ln w="9525">
              <a:noFill/>
              <a:miter lim="800000"/>
              <a:headEnd/>
              <a:tailEnd/>
            </a:ln>
          </p:spPr>
        </p:pic>
        <p:pic>
          <p:nvPicPr>
            <p:cNvPr id="24587" name="Picture 10"/>
            <p:cNvPicPr>
              <a:picLocks noChangeAspect="1" noChangeArrowheads="1"/>
            </p:cNvPicPr>
            <p:nvPr/>
          </p:nvPicPr>
          <p:blipFill>
            <a:blip r:embed="rId8" cstate="print">
              <a:lum bright="-14000" contrast="30000"/>
            </a:blip>
            <a:srcRect r="55807" b="-5264"/>
            <a:stretch>
              <a:fillRect/>
            </a:stretch>
          </p:blipFill>
          <p:spPr bwMode="auto">
            <a:xfrm>
              <a:off x="1979712" y="3284984"/>
              <a:ext cx="5184576" cy="864096"/>
            </a:xfrm>
            <a:prstGeom prst="rect">
              <a:avLst/>
            </a:prstGeom>
            <a:noFill/>
            <a:ln w="9525">
              <a:noFill/>
              <a:miter lim="800000"/>
              <a:headEnd/>
              <a:tailEnd/>
            </a:ln>
          </p:spPr>
        </p:pic>
      </p:gr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قال الله تعالى الذين قالوا لإخوانهم.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indows XP Recycle.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سورة آل عمران آية 1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6.jpg"/>
          <p:cNvPicPr>
            <a:picLocks noChangeAspect="1"/>
          </p:cNvPicPr>
          <p:nvPr/>
        </p:nvPicPr>
        <p:blipFill>
          <a:blip r:embed="rId5" cstate="print"/>
          <a:srcRect/>
          <a:stretch>
            <a:fillRect/>
          </a:stretch>
        </p:blipFill>
        <p:spPr bwMode="auto">
          <a:xfrm>
            <a:off x="500063" y="2143125"/>
            <a:ext cx="8353425" cy="2663825"/>
          </a:xfrm>
          <a:prstGeom prst="rect">
            <a:avLst/>
          </a:prstGeom>
          <a:noFill/>
          <a:ln w="9525">
            <a:noFill/>
            <a:miter lim="800000"/>
            <a:headEnd/>
            <a:tailEnd/>
          </a:ln>
        </p:spPr>
      </p:pic>
      <p:sp>
        <p:nvSpPr>
          <p:cNvPr id="3" name="Rectangle 1"/>
          <p:cNvSpPr>
            <a:spLocks noChangeArrowheads="1"/>
          </p:cNvSpPr>
          <p:nvPr/>
        </p:nvSpPr>
        <p:spPr bwMode="auto">
          <a:xfrm>
            <a:off x="1500188" y="2643188"/>
            <a:ext cx="6046787" cy="1570037"/>
          </a:xfrm>
          <a:prstGeom prst="rect">
            <a:avLst/>
          </a:prstGeom>
          <a:noFill/>
          <a:ln w="9525">
            <a:noFill/>
            <a:miter lim="800000"/>
            <a:headEnd/>
            <a:tailEnd/>
          </a:ln>
        </p:spPr>
        <p:txBody>
          <a:bodyPr anchor="ctr">
            <a:spAutoFit/>
          </a:bodyPr>
          <a:lstStyle/>
          <a:p>
            <a:pPr algn="ctr" rtl="1"/>
            <a:r>
              <a:rPr lang="ar-SA" sz="4800" b="1"/>
              <a:t>البديل الشرع</a:t>
            </a:r>
            <a:r>
              <a:rPr lang="ar-EG" sz="4800" b="1"/>
              <a:t>ي</a:t>
            </a:r>
            <a:r>
              <a:rPr lang="ar-SA" sz="4800" b="1"/>
              <a:t> لاستعمال (لو) فيما مضى من الأقدار</a:t>
            </a:r>
            <a:endParaRPr lang="en-US" sz="48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بديل الشرعي لاستعم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Islamic_frame_35.jpg"/>
          <p:cNvPicPr>
            <a:picLocks noChangeAspect="1"/>
          </p:cNvPicPr>
          <p:nvPr/>
        </p:nvPicPr>
        <p:blipFill>
          <a:blip r:embed="rId7" cstate="print"/>
          <a:srcRect/>
          <a:stretch>
            <a:fillRect/>
          </a:stretch>
        </p:blipFill>
        <p:spPr bwMode="auto">
          <a:xfrm>
            <a:off x="428625" y="357188"/>
            <a:ext cx="8358188" cy="1857375"/>
          </a:xfrm>
          <a:prstGeom prst="rect">
            <a:avLst/>
          </a:prstGeom>
          <a:noFill/>
          <a:ln w="9525">
            <a:noFill/>
            <a:miter lim="800000"/>
            <a:headEnd/>
            <a:tailEnd/>
          </a:ln>
        </p:spPr>
      </p:pic>
      <p:sp>
        <p:nvSpPr>
          <p:cNvPr id="3" name="Rectangle 1"/>
          <p:cNvSpPr>
            <a:spLocks noChangeArrowheads="1"/>
          </p:cNvSpPr>
          <p:nvPr/>
        </p:nvSpPr>
        <p:spPr bwMode="auto">
          <a:xfrm>
            <a:off x="1714500" y="642938"/>
            <a:ext cx="5756275" cy="1323975"/>
          </a:xfrm>
          <a:prstGeom prst="rect">
            <a:avLst/>
          </a:prstGeom>
          <a:noFill/>
          <a:ln w="9525">
            <a:noFill/>
            <a:miter lim="800000"/>
            <a:headEnd/>
            <a:tailEnd/>
          </a:ln>
        </p:spPr>
        <p:txBody>
          <a:bodyPr anchor="ctr">
            <a:spAutoFit/>
          </a:bodyPr>
          <a:lstStyle/>
          <a:p>
            <a:pPr algn="ctr" rtl="1"/>
            <a:r>
              <a:rPr lang="ar-SA" sz="4000" b="1"/>
              <a:t>السنة للمسلم عند حلول الصائب أن يقول</a:t>
            </a:r>
            <a:r>
              <a:rPr lang="ar-EG" sz="4000" b="1"/>
              <a:t>:</a:t>
            </a:r>
            <a:endParaRPr lang="en-US" sz="4000" b="1">
              <a:solidFill>
                <a:srgbClr val="002060"/>
              </a:solidFill>
              <a:latin typeface="Calibri" pitchFamily="34" charset="0"/>
            </a:endParaRPr>
          </a:p>
        </p:txBody>
      </p:sp>
      <p:grpSp>
        <p:nvGrpSpPr>
          <p:cNvPr id="4" name="مجموعة 5"/>
          <p:cNvGrpSpPr>
            <a:grpSpLocks/>
          </p:cNvGrpSpPr>
          <p:nvPr/>
        </p:nvGrpSpPr>
        <p:grpSpPr bwMode="auto">
          <a:xfrm>
            <a:off x="357188" y="2571750"/>
            <a:ext cx="8429625" cy="2500313"/>
            <a:chOff x="0" y="2348879"/>
            <a:chExt cx="9144000" cy="4479423"/>
          </a:xfrm>
        </p:grpSpPr>
        <p:sp>
          <p:nvSpPr>
            <p:cNvPr id="5" name="مستطيل 4"/>
            <p:cNvSpPr/>
            <p:nvPr/>
          </p:nvSpPr>
          <p:spPr>
            <a:xfrm>
              <a:off x="396068" y="2636132"/>
              <a:ext cx="8403525" cy="396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صورة 5" descr="86e6zxv2zu1j.png"/>
            <p:cNvPicPr>
              <a:picLocks noChangeAspect="1"/>
            </p:cNvPicPr>
            <p:nvPr/>
          </p:nvPicPr>
          <p:blipFill>
            <a:blip r:embed="rId8" cstate="print">
              <a:duotone>
                <a:prstClr val="black"/>
                <a:schemeClr val="accent2">
                  <a:tint val="45000"/>
                  <a:satMod val="400000"/>
                </a:schemeClr>
              </a:duotone>
              <a:lum bright="-20000" contrast="80000"/>
            </a:blip>
            <a:stretch>
              <a:fillRect/>
            </a:stretch>
          </p:blipFill>
          <p:spPr>
            <a:xfrm>
              <a:off x="0" y="2348879"/>
              <a:ext cx="9144000" cy="4479423"/>
            </a:xfrm>
            <a:prstGeom prst="rect">
              <a:avLst/>
            </a:prstGeom>
          </p:spPr>
        </p:pic>
      </p:grpSp>
      <p:sp>
        <p:nvSpPr>
          <p:cNvPr id="7" name="Rectangle 2"/>
          <p:cNvSpPr>
            <a:spLocks noChangeArrowheads="1"/>
          </p:cNvSpPr>
          <p:nvPr/>
        </p:nvSpPr>
        <p:spPr bwMode="auto">
          <a:xfrm>
            <a:off x="714375" y="2928938"/>
            <a:ext cx="7519988" cy="1754187"/>
          </a:xfrm>
          <a:prstGeom prst="rect">
            <a:avLst/>
          </a:prstGeom>
          <a:noFill/>
          <a:ln w="9525">
            <a:noFill/>
            <a:miter lim="800000"/>
            <a:headEnd/>
            <a:tailEnd/>
          </a:ln>
        </p:spPr>
        <p:txBody>
          <a:bodyPr anchor="ctr">
            <a:spAutoFit/>
          </a:bodyPr>
          <a:lstStyle/>
          <a:p>
            <a:pPr algn="ctr" rtl="1"/>
            <a:r>
              <a:rPr lang="ar-SA" sz="3600" b="1"/>
              <a:t>أ- (</a:t>
            </a:r>
            <a:r>
              <a:rPr lang="ar-SA" sz="3600" b="1">
                <a:solidFill>
                  <a:srgbClr val="0066FF"/>
                </a:solidFill>
              </a:rPr>
              <a:t>قدر الله وما شاء فعل</a:t>
            </a:r>
            <a:r>
              <a:rPr lang="ar-SA" sz="3600" b="1"/>
              <a:t>) وفي هذا غاية التسليم والرضا بما قدر</a:t>
            </a:r>
            <a:r>
              <a:rPr lang="ar-EG" sz="3600" b="1"/>
              <a:t> الله</a:t>
            </a:r>
            <a:r>
              <a:rPr lang="ar-SA" sz="3600" b="1"/>
              <a:t> وقضى، وفيه إغلاق للباب على الشيطان الرجيم.</a:t>
            </a:r>
            <a:endParaRPr lang="en-US" sz="36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سنة للمسلم عند حلول الصائب أن يقول.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5" name="0038 - الجدجد.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6" name="قدر الله وما شاء فعل وفي هذا غاية التسل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صورة 1" descr="Islamic_frame_35.jpg"/>
          <p:cNvPicPr>
            <a:picLocks noChangeAspect="1"/>
          </p:cNvPicPr>
          <p:nvPr/>
        </p:nvPicPr>
        <p:blipFill>
          <a:blip r:embed="rId6" cstate="print"/>
          <a:srcRect/>
          <a:stretch>
            <a:fillRect/>
          </a:stretch>
        </p:blipFill>
        <p:spPr bwMode="auto">
          <a:xfrm>
            <a:off x="428625" y="357188"/>
            <a:ext cx="8358188" cy="1857375"/>
          </a:xfrm>
          <a:prstGeom prst="rect">
            <a:avLst/>
          </a:prstGeom>
          <a:noFill/>
          <a:ln w="9525">
            <a:noFill/>
            <a:miter lim="800000"/>
            <a:headEnd/>
            <a:tailEnd/>
          </a:ln>
        </p:spPr>
      </p:pic>
      <p:sp>
        <p:nvSpPr>
          <p:cNvPr id="27651" name="Rectangle 1"/>
          <p:cNvSpPr>
            <a:spLocks noChangeArrowheads="1"/>
          </p:cNvSpPr>
          <p:nvPr/>
        </p:nvSpPr>
        <p:spPr bwMode="auto">
          <a:xfrm>
            <a:off x="1714500" y="642938"/>
            <a:ext cx="5756275" cy="1323975"/>
          </a:xfrm>
          <a:prstGeom prst="rect">
            <a:avLst/>
          </a:prstGeom>
          <a:noFill/>
          <a:ln w="9525">
            <a:noFill/>
            <a:miter lim="800000"/>
            <a:headEnd/>
            <a:tailEnd/>
          </a:ln>
        </p:spPr>
        <p:txBody>
          <a:bodyPr anchor="ctr">
            <a:spAutoFit/>
          </a:bodyPr>
          <a:lstStyle/>
          <a:p>
            <a:pPr algn="ctr" rtl="1"/>
            <a:r>
              <a:rPr lang="ar-SA" sz="4000" b="1"/>
              <a:t>السنة للمسلم عند حلول الصائب أن يقول</a:t>
            </a:r>
            <a:r>
              <a:rPr lang="ar-EG" sz="4000" b="1"/>
              <a:t>:</a:t>
            </a:r>
            <a:endParaRPr lang="en-US" sz="4000" b="1">
              <a:solidFill>
                <a:srgbClr val="002060"/>
              </a:solidFill>
              <a:latin typeface="Calibri" pitchFamily="34" charset="0"/>
            </a:endParaRPr>
          </a:p>
        </p:txBody>
      </p:sp>
      <p:grpSp>
        <p:nvGrpSpPr>
          <p:cNvPr id="27652" name="مجموعة 5"/>
          <p:cNvGrpSpPr>
            <a:grpSpLocks/>
          </p:cNvGrpSpPr>
          <p:nvPr/>
        </p:nvGrpSpPr>
        <p:grpSpPr bwMode="auto">
          <a:xfrm>
            <a:off x="357188" y="2571750"/>
            <a:ext cx="8429625" cy="2500313"/>
            <a:chOff x="0" y="2348879"/>
            <a:chExt cx="9144000" cy="4479423"/>
          </a:xfrm>
        </p:grpSpPr>
        <p:sp>
          <p:nvSpPr>
            <p:cNvPr id="5" name="مستطيل 4"/>
            <p:cNvSpPr/>
            <p:nvPr/>
          </p:nvSpPr>
          <p:spPr>
            <a:xfrm>
              <a:off x="396068" y="2636132"/>
              <a:ext cx="8403525" cy="396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صورة 5" descr="86e6zxv2zu1j.png"/>
            <p:cNvPicPr>
              <a:picLocks noChangeAspect="1"/>
            </p:cNvPicPr>
            <p:nvPr/>
          </p:nvPicPr>
          <p:blipFill>
            <a:blip r:embed="rId7" cstate="print">
              <a:duotone>
                <a:prstClr val="black"/>
                <a:schemeClr val="accent2">
                  <a:tint val="45000"/>
                  <a:satMod val="400000"/>
                </a:schemeClr>
              </a:duotone>
              <a:lum bright="-20000" contrast="80000"/>
            </a:blip>
            <a:stretch>
              <a:fillRect/>
            </a:stretch>
          </p:blipFill>
          <p:spPr>
            <a:xfrm>
              <a:off x="0" y="2348879"/>
              <a:ext cx="9144000" cy="4479423"/>
            </a:xfrm>
            <a:prstGeom prst="rect">
              <a:avLst/>
            </a:prstGeom>
          </p:spPr>
        </p:pic>
      </p:grpSp>
      <p:sp>
        <p:nvSpPr>
          <p:cNvPr id="7" name="Rectangle 2"/>
          <p:cNvSpPr>
            <a:spLocks noChangeArrowheads="1"/>
          </p:cNvSpPr>
          <p:nvPr/>
        </p:nvSpPr>
        <p:spPr bwMode="auto">
          <a:xfrm>
            <a:off x="2051050" y="3286125"/>
            <a:ext cx="4957763" cy="923925"/>
          </a:xfrm>
          <a:prstGeom prst="rect">
            <a:avLst/>
          </a:prstGeom>
          <a:noFill/>
          <a:ln w="9525">
            <a:noFill/>
            <a:miter lim="800000"/>
            <a:headEnd/>
            <a:tailEnd/>
          </a:ln>
        </p:spPr>
        <p:txBody>
          <a:bodyPr anchor="ctr">
            <a:spAutoFit/>
          </a:bodyPr>
          <a:lstStyle/>
          <a:p>
            <a:pPr algn="r" rtl="1"/>
            <a:r>
              <a:rPr lang="ar-SA" sz="5400" b="1">
                <a:solidFill>
                  <a:srgbClr val="00B0F0"/>
                </a:solidFill>
              </a:rPr>
              <a:t>ب-</a:t>
            </a:r>
            <a:endParaRPr lang="en-US" sz="5400" b="1" baseline="30000">
              <a:solidFill>
                <a:srgbClr val="00B0F0"/>
              </a:solidFill>
            </a:endParaRPr>
          </a:p>
        </p:txBody>
      </p:sp>
      <p:sp>
        <p:nvSpPr>
          <p:cNvPr id="8" name="مستطيل مستدير الزوايا 7"/>
          <p:cNvSpPr/>
          <p:nvPr/>
        </p:nvSpPr>
        <p:spPr>
          <a:xfrm>
            <a:off x="0" y="4929198"/>
            <a:ext cx="9144000" cy="1928802"/>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9" name="Rectangle 1"/>
          <p:cNvSpPr>
            <a:spLocks noChangeArrowheads="1"/>
          </p:cNvSpPr>
          <p:nvPr/>
        </p:nvSpPr>
        <p:spPr bwMode="auto">
          <a:xfrm>
            <a:off x="357188" y="5000625"/>
            <a:ext cx="8429625" cy="1887538"/>
          </a:xfrm>
          <a:prstGeom prst="rect">
            <a:avLst/>
          </a:prstGeom>
          <a:noFill/>
          <a:ln w="9525">
            <a:noFill/>
            <a:miter lim="800000"/>
            <a:headEnd/>
            <a:tailEnd/>
          </a:ln>
        </p:spPr>
        <p:txBody>
          <a:bodyPr anchor="ctr">
            <a:spAutoFit/>
          </a:bodyPr>
          <a:lstStyle/>
          <a:p>
            <a:pPr algn="ctr" rtl="1"/>
            <a:r>
              <a:rPr lang="ar-SA" sz="2800" b="1"/>
              <a:t>(</a:t>
            </a:r>
            <a:r>
              <a:rPr lang="ar-EG" sz="2800" b="1"/>
              <a:t>3</a:t>
            </a:r>
            <a:r>
              <a:rPr lang="ar-SA" sz="2800" b="1"/>
              <a:t>) ورد في مشروعية الحمد عند المصيبة أحاديث، ينظر مسند أحمد 86/</a:t>
            </a:r>
            <a:r>
              <a:rPr lang="ar-EG" sz="2800" b="1"/>
              <a:t>3</a:t>
            </a:r>
            <a:r>
              <a:rPr lang="ar-SA" sz="2800" b="1"/>
              <a:t>(1492)، و 500/</a:t>
            </a:r>
            <a:r>
              <a:rPr lang="ar-EG" sz="2800" b="1"/>
              <a:t>32</a:t>
            </a:r>
            <a:r>
              <a:rPr lang="ar-SA" sz="2800" b="1"/>
              <a:t>(19725)، وسنن الترمذ</a:t>
            </a:r>
            <a:r>
              <a:rPr lang="ar-EG" sz="2800" b="1"/>
              <a:t>ي</a:t>
            </a:r>
            <a:r>
              <a:rPr lang="ar-SA" sz="2800" b="1"/>
              <a:t> في أبواب الجنائز، باب فضل المصيبة إذا احتسب برقم (1021)، وسلسلة الأحاديث الصحيحة للألبان</a:t>
            </a:r>
            <a:r>
              <a:rPr lang="ar-EG" sz="2800" b="1"/>
              <a:t>ي</a:t>
            </a:r>
            <a:r>
              <a:rPr lang="ar-SA" sz="2800" b="1"/>
              <a:t> (1408).</a:t>
            </a:r>
            <a:endParaRPr lang="en-US" sz="2800" b="1"/>
          </a:p>
        </p:txBody>
      </p:sp>
      <p:pic>
        <p:nvPicPr>
          <p:cNvPr id="27658" name="Picture 12"/>
          <p:cNvPicPr>
            <a:picLocks noChangeAspect="1" noChangeArrowheads="1"/>
          </p:cNvPicPr>
          <p:nvPr/>
        </p:nvPicPr>
        <p:blipFill>
          <a:blip r:embed="rId8" cstate="print">
            <a:lum bright="-14000" contrast="30000"/>
          </a:blip>
          <a:srcRect/>
          <a:stretch>
            <a:fillRect/>
          </a:stretch>
        </p:blipFill>
        <p:spPr bwMode="auto">
          <a:xfrm>
            <a:off x="2843213" y="3324225"/>
            <a:ext cx="3168650" cy="896938"/>
          </a:xfrm>
          <a:prstGeom prst="rect">
            <a:avLst/>
          </a:prstGeom>
          <a:noFill/>
          <a:ln w="9525">
            <a:noFill/>
            <a:miter lim="800000"/>
            <a:headEnd/>
            <a:tailEnd/>
          </a:ln>
        </p:spPr>
      </p:pic>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box(in)">
                                      <p:cBhvr>
                                        <p:cTn id="7" dur="500"/>
                                        <p:tgtEl>
                                          <p:spTgt spid="276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الحمد لله.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Windows XP Recycle.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5" name="ورد في مشروعية الحمد عند المصيبة أحادي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صورة 1" descr="Islamic_frame_35.jpg"/>
          <p:cNvPicPr>
            <a:picLocks noChangeAspect="1"/>
          </p:cNvPicPr>
          <p:nvPr/>
        </p:nvPicPr>
        <p:blipFill>
          <a:blip r:embed="rId7" cstate="print"/>
          <a:srcRect/>
          <a:stretch>
            <a:fillRect/>
          </a:stretch>
        </p:blipFill>
        <p:spPr bwMode="auto">
          <a:xfrm>
            <a:off x="428625" y="357188"/>
            <a:ext cx="8358188" cy="1857375"/>
          </a:xfrm>
          <a:prstGeom prst="rect">
            <a:avLst/>
          </a:prstGeom>
          <a:noFill/>
          <a:ln w="9525">
            <a:noFill/>
            <a:miter lim="800000"/>
            <a:headEnd/>
            <a:tailEnd/>
          </a:ln>
        </p:spPr>
      </p:pic>
      <p:sp>
        <p:nvSpPr>
          <p:cNvPr id="28675" name="Rectangle 1"/>
          <p:cNvSpPr>
            <a:spLocks noChangeArrowheads="1"/>
          </p:cNvSpPr>
          <p:nvPr/>
        </p:nvSpPr>
        <p:spPr bwMode="auto">
          <a:xfrm>
            <a:off x="1714500" y="642938"/>
            <a:ext cx="5756275" cy="1323975"/>
          </a:xfrm>
          <a:prstGeom prst="rect">
            <a:avLst/>
          </a:prstGeom>
          <a:noFill/>
          <a:ln w="9525">
            <a:noFill/>
            <a:miter lim="800000"/>
            <a:headEnd/>
            <a:tailEnd/>
          </a:ln>
        </p:spPr>
        <p:txBody>
          <a:bodyPr anchor="ctr">
            <a:spAutoFit/>
          </a:bodyPr>
          <a:lstStyle/>
          <a:p>
            <a:pPr algn="ctr" rtl="1"/>
            <a:r>
              <a:rPr lang="ar-SA" sz="4000" b="1"/>
              <a:t>السنة للمسلم عند حلول الصائب أن يقول</a:t>
            </a:r>
            <a:r>
              <a:rPr lang="ar-EG" sz="4000" b="1"/>
              <a:t>:</a:t>
            </a:r>
            <a:endParaRPr lang="en-US" sz="4000" b="1">
              <a:solidFill>
                <a:srgbClr val="002060"/>
              </a:solidFill>
              <a:latin typeface="Calibri" pitchFamily="34" charset="0"/>
            </a:endParaRPr>
          </a:p>
        </p:txBody>
      </p:sp>
      <p:grpSp>
        <p:nvGrpSpPr>
          <p:cNvPr id="28676" name="مجموعة 5"/>
          <p:cNvGrpSpPr>
            <a:grpSpLocks/>
          </p:cNvGrpSpPr>
          <p:nvPr/>
        </p:nvGrpSpPr>
        <p:grpSpPr bwMode="auto">
          <a:xfrm>
            <a:off x="357188" y="2571750"/>
            <a:ext cx="8429625" cy="2500313"/>
            <a:chOff x="0" y="2348879"/>
            <a:chExt cx="9144000" cy="4479423"/>
          </a:xfrm>
        </p:grpSpPr>
        <p:sp>
          <p:nvSpPr>
            <p:cNvPr id="5" name="مستطيل 4"/>
            <p:cNvSpPr/>
            <p:nvPr/>
          </p:nvSpPr>
          <p:spPr>
            <a:xfrm>
              <a:off x="396068" y="2636132"/>
              <a:ext cx="8403525" cy="396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صورة 5" descr="86e6zxv2zu1j.png"/>
            <p:cNvPicPr>
              <a:picLocks noChangeAspect="1"/>
            </p:cNvPicPr>
            <p:nvPr/>
          </p:nvPicPr>
          <p:blipFill>
            <a:blip r:embed="rId8" cstate="print">
              <a:duotone>
                <a:prstClr val="black"/>
                <a:schemeClr val="accent2">
                  <a:tint val="45000"/>
                  <a:satMod val="400000"/>
                </a:schemeClr>
              </a:duotone>
              <a:lum bright="-20000" contrast="80000"/>
            </a:blip>
            <a:stretch>
              <a:fillRect/>
            </a:stretch>
          </p:blipFill>
          <p:spPr>
            <a:xfrm>
              <a:off x="0" y="2348879"/>
              <a:ext cx="9144000" cy="4479423"/>
            </a:xfrm>
            <a:prstGeom prst="rect">
              <a:avLst/>
            </a:prstGeom>
          </p:spPr>
        </p:pic>
      </p:grpSp>
      <p:sp>
        <p:nvSpPr>
          <p:cNvPr id="7" name="Rectangle 2"/>
          <p:cNvSpPr>
            <a:spLocks noChangeArrowheads="1"/>
          </p:cNvSpPr>
          <p:nvPr/>
        </p:nvSpPr>
        <p:spPr bwMode="auto">
          <a:xfrm>
            <a:off x="147638" y="3236913"/>
            <a:ext cx="7519987" cy="1200150"/>
          </a:xfrm>
          <a:prstGeom prst="rect">
            <a:avLst/>
          </a:prstGeom>
          <a:noFill/>
          <a:ln w="9525">
            <a:noFill/>
            <a:miter lim="800000"/>
            <a:headEnd/>
            <a:tailEnd/>
          </a:ln>
        </p:spPr>
        <p:txBody>
          <a:bodyPr anchor="ctr">
            <a:spAutoFit/>
          </a:bodyPr>
          <a:lstStyle/>
          <a:p>
            <a:pPr algn="r" rtl="1"/>
            <a:r>
              <a:rPr lang="ar-SA" sz="3600" b="1"/>
              <a:t>ت- </a:t>
            </a:r>
            <a:endParaRPr lang="ar-EG" sz="3600" b="1"/>
          </a:p>
          <a:p>
            <a:pPr algn="r" rtl="1"/>
            <a:r>
              <a:rPr lang="ar-SA" sz="3600" b="1"/>
              <a:t>ويسمى: الاسترجاع.</a:t>
            </a:r>
            <a:endParaRPr lang="en-US" sz="3600" b="1"/>
          </a:p>
        </p:txBody>
      </p:sp>
      <p:sp>
        <p:nvSpPr>
          <p:cNvPr id="8" name="مستطيل مستدير الزوايا 7"/>
          <p:cNvSpPr/>
          <p:nvPr/>
        </p:nvSpPr>
        <p:spPr>
          <a:xfrm>
            <a:off x="-36512" y="4653136"/>
            <a:ext cx="9144000" cy="2160240"/>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9" name="Rectangle 1"/>
          <p:cNvSpPr>
            <a:spLocks noChangeArrowheads="1"/>
          </p:cNvSpPr>
          <p:nvPr/>
        </p:nvSpPr>
        <p:spPr bwMode="auto">
          <a:xfrm>
            <a:off x="0" y="4802188"/>
            <a:ext cx="9036050" cy="1939925"/>
          </a:xfrm>
          <a:prstGeom prst="rect">
            <a:avLst/>
          </a:prstGeom>
          <a:noFill/>
          <a:ln w="9525">
            <a:noFill/>
            <a:miter lim="800000"/>
            <a:headEnd/>
            <a:tailEnd/>
          </a:ln>
        </p:spPr>
        <p:txBody>
          <a:bodyPr anchor="ctr">
            <a:spAutoFit/>
          </a:bodyPr>
          <a:lstStyle/>
          <a:p>
            <a:pPr algn="ctr" rtl="1"/>
            <a:r>
              <a:rPr lang="ar-SA" sz="2400" b="1"/>
              <a:t>(</a:t>
            </a:r>
            <a:r>
              <a:rPr lang="ar-EG" sz="2400" b="1"/>
              <a:t>4</a:t>
            </a:r>
            <a:r>
              <a:rPr lang="ar-SA" sz="2400" b="1"/>
              <a:t>) لقوله تعالى: </a:t>
            </a:r>
            <a:r>
              <a:rPr lang="ar-EG" sz="2400" b="1"/>
              <a:t>                                                              </a:t>
            </a:r>
            <a:r>
              <a:rPr lang="ar-SA" sz="2400" b="1"/>
              <a:t>سورة البقرة آية 156</a:t>
            </a:r>
            <a:r>
              <a:rPr lang="ar-EG" sz="2400" b="1"/>
              <a:t>,</a:t>
            </a:r>
            <a:r>
              <a:rPr lang="ar-SA" sz="2400" b="1"/>
              <a:t> ومعنى هذه الكلمة: أنا عبيد لله وملك له، وليس لنا من أنفسنا وأموالنا </a:t>
            </a:r>
            <a:r>
              <a:rPr lang="ar-EG" sz="2400" b="1"/>
              <a:t>شيء</a:t>
            </a:r>
            <a:r>
              <a:rPr lang="ar-SA" sz="2400" b="1"/>
              <a:t>، فإذا ابتلانا بش</a:t>
            </a:r>
            <a:r>
              <a:rPr lang="ar-EG" sz="2400" b="1"/>
              <a:t>يء</a:t>
            </a:r>
            <a:r>
              <a:rPr lang="ar-SA" sz="2400" b="1"/>
              <a:t> منها فقد تصرف بمماليكه وأموالهم بما يشاء فلا اعتراض عليه وهذا تسليم لقضاء الله ورضا بأقداره، وهو جل في علاه لا يضيع لديه مثقال ذرة يوم القيامة، ونحن م</a:t>
            </a:r>
            <a:r>
              <a:rPr lang="ar-EG" sz="2400" b="1"/>
              <a:t>آ</a:t>
            </a:r>
            <a:r>
              <a:rPr lang="ar-SA" sz="2400" b="1"/>
              <a:t>لنا ومرجعنا إليه في الدار الآخرة، فيثبنا على صبرنا جل</a:t>
            </a:r>
            <a:r>
              <a:rPr lang="ar-EG" sz="2400" b="1"/>
              <a:t> في</a:t>
            </a:r>
            <a:r>
              <a:rPr lang="ar-SA" sz="2400" b="1"/>
              <a:t> علاه.</a:t>
            </a:r>
            <a:endParaRPr lang="en-US" sz="2400" b="1"/>
          </a:p>
        </p:txBody>
      </p:sp>
      <p:pic>
        <p:nvPicPr>
          <p:cNvPr id="28682" name="Picture 12"/>
          <p:cNvPicPr>
            <a:picLocks noChangeAspect="1" noChangeArrowheads="1"/>
          </p:cNvPicPr>
          <p:nvPr/>
        </p:nvPicPr>
        <p:blipFill>
          <a:blip r:embed="rId9" cstate="print">
            <a:lum bright="-14000" contrast="30000"/>
          </a:blip>
          <a:srcRect/>
          <a:stretch>
            <a:fillRect/>
          </a:stretch>
        </p:blipFill>
        <p:spPr bwMode="auto">
          <a:xfrm>
            <a:off x="2536825" y="3068638"/>
            <a:ext cx="4411663" cy="792162"/>
          </a:xfrm>
          <a:prstGeom prst="rect">
            <a:avLst/>
          </a:prstGeom>
          <a:noFill/>
          <a:ln w="9525">
            <a:noFill/>
            <a:miter lim="800000"/>
            <a:headEnd/>
            <a:tailEnd/>
          </a:ln>
        </p:spPr>
      </p:pic>
      <p:pic>
        <p:nvPicPr>
          <p:cNvPr id="28683" name="Picture 13"/>
          <p:cNvPicPr>
            <a:picLocks noChangeAspect="1" noChangeArrowheads="1"/>
          </p:cNvPicPr>
          <p:nvPr/>
        </p:nvPicPr>
        <p:blipFill>
          <a:blip r:embed="rId10" cstate="print">
            <a:lum bright="-14000" contrast="30000"/>
          </a:blip>
          <a:srcRect/>
          <a:stretch>
            <a:fillRect/>
          </a:stretch>
        </p:blipFill>
        <p:spPr bwMode="auto">
          <a:xfrm>
            <a:off x="2051050" y="4803775"/>
            <a:ext cx="5041900" cy="393700"/>
          </a:xfrm>
          <a:prstGeom prst="rect">
            <a:avLst/>
          </a:prstGeom>
          <a:noFill/>
          <a:ln w="9525">
            <a:noFill/>
            <a:miter lim="800000"/>
            <a:headEnd/>
            <a:tailEnd/>
          </a:ln>
        </p:spPr>
      </p:pic>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0038 - الجدجد.wav"/>
                                        </p:tgtEl>
                                      </p:cMediaNode>
                                    </p:audio>
                                  </p:subTnLst>
                                </p:cTn>
                              </p:par>
                              <p:par>
                                <p:cTn id="8" presetID="4" presetClass="entr" presetSubtype="16" fill="hold" nodeType="withEffect">
                                  <p:stCondLst>
                                    <p:cond delay="0"/>
                                  </p:stCondLst>
                                  <p:childTnLst>
                                    <p:set>
                                      <p:cBhvr>
                                        <p:cTn id="9" dur="1" fill="hold">
                                          <p:stCondLst>
                                            <p:cond delay="0"/>
                                          </p:stCondLst>
                                        </p:cTn>
                                        <p:tgtEl>
                                          <p:spTgt spid="28682"/>
                                        </p:tgtEl>
                                        <p:attrNameLst>
                                          <p:attrName>style.visibility</p:attrName>
                                        </p:attrNameLst>
                                      </p:cBhvr>
                                      <p:to>
                                        <p:strVal val="visible"/>
                                      </p:to>
                                    </p:set>
                                    <p:animEffect transition="in" filter="box(in)">
                                      <p:cBhvr>
                                        <p:cTn id="10" dur="500"/>
                                        <p:tgtEl>
                                          <p:spTgt spid="28682"/>
                                        </p:tgtEl>
                                      </p:cBhvr>
                                    </p:animEffect>
                                  </p:childTnLst>
                                  <p:subTnLst>
                                    <p:audio>
                                      <p:cMediaNode>
                                        <p:cTn display="0" masterRel="sameClick">
                                          <p:stCondLst>
                                            <p:cond evt="begin" delay="0">
                                              <p:tn val="8"/>
                                            </p:cond>
                                          </p:stCondLst>
                                          <p:endCondLst>
                                            <p:cond evt="onStopAudio" delay="0">
                                              <p:tgtEl>
                                                <p:sldTgt/>
                                              </p:tgtEl>
                                            </p:cond>
                                          </p:endCondLst>
                                        </p:cTn>
                                        <p:tgtEl>
                                          <p:sndTgt r:embed="rId4" name="إنا لله وإنا إليه.wav"/>
                                        </p:tgtEl>
                                      </p:cMediaNode>
                                    </p:audio>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5" name="Windows XP Recycle.wav"/>
                                        </p:tgtEl>
                                      </p:cMediaNode>
                                    </p:audio>
                                  </p:subTnLst>
                                </p:cTn>
                              </p:par>
                              <p:par>
                                <p:cTn id="16" presetID="3" presetClass="entr" presetSubtype="10" fill="hold" nodeType="withEffect">
                                  <p:stCondLst>
                                    <p:cond delay="0"/>
                                  </p:stCondLst>
                                  <p:childTnLst>
                                    <p:set>
                                      <p:cBhvr>
                                        <p:cTn id="17" dur="1" fill="hold">
                                          <p:stCondLst>
                                            <p:cond delay="0"/>
                                          </p:stCondLst>
                                        </p:cTn>
                                        <p:tgtEl>
                                          <p:spTgt spid="28683"/>
                                        </p:tgtEl>
                                        <p:attrNameLst>
                                          <p:attrName>style.visibility</p:attrName>
                                        </p:attrNameLst>
                                      </p:cBhvr>
                                      <p:to>
                                        <p:strVal val="visible"/>
                                      </p:to>
                                    </p:set>
                                    <p:animEffect transition="in" filter="blinds(horizontal)">
                                      <p:cBhvr>
                                        <p:cTn id="18" dur="1000"/>
                                        <p:tgtEl>
                                          <p:spTgt spid="2868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10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6" name="لقوله تعالى الذين إذا أصابت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صورة 1" descr="Islamic_frame_35.jpg"/>
          <p:cNvPicPr>
            <a:picLocks noChangeAspect="1"/>
          </p:cNvPicPr>
          <p:nvPr/>
        </p:nvPicPr>
        <p:blipFill>
          <a:blip r:embed="rId7" cstate="print"/>
          <a:srcRect/>
          <a:stretch>
            <a:fillRect/>
          </a:stretch>
        </p:blipFill>
        <p:spPr bwMode="auto">
          <a:xfrm>
            <a:off x="428625" y="357188"/>
            <a:ext cx="8358188" cy="1857375"/>
          </a:xfrm>
          <a:prstGeom prst="rect">
            <a:avLst/>
          </a:prstGeom>
          <a:noFill/>
          <a:ln w="9525">
            <a:noFill/>
            <a:miter lim="800000"/>
            <a:headEnd/>
            <a:tailEnd/>
          </a:ln>
        </p:spPr>
      </p:pic>
      <p:sp>
        <p:nvSpPr>
          <p:cNvPr id="29699" name="Rectangle 1"/>
          <p:cNvSpPr>
            <a:spLocks noChangeArrowheads="1"/>
          </p:cNvSpPr>
          <p:nvPr/>
        </p:nvSpPr>
        <p:spPr bwMode="auto">
          <a:xfrm>
            <a:off x="1714500" y="642938"/>
            <a:ext cx="5756275" cy="1323975"/>
          </a:xfrm>
          <a:prstGeom prst="rect">
            <a:avLst/>
          </a:prstGeom>
          <a:noFill/>
          <a:ln w="9525">
            <a:noFill/>
            <a:miter lim="800000"/>
            <a:headEnd/>
            <a:tailEnd/>
          </a:ln>
        </p:spPr>
        <p:txBody>
          <a:bodyPr anchor="ctr">
            <a:spAutoFit/>
          </a:bodyPr>
          <a:lstStyle/>
          <a:p>
            <a:pPr algn="ctr" rtl="1"/>
            <a:r>
              <a:rPr lang="ar-SA" sz="4000" b="1"/>
              <a:t>السنة للمسلم عند حلول الصائب أن يقول</a:t>
            </a:r>
            <a:r>
              <a:rPr lang="ar-EG" sz="4000" b="1"/>
              <a:t>:</a:t>
            </a:r>
            <a:endParaRPr lang="en-US" sz="4000" b="1">
              <a:solidFill>
                <a:srgbClr val="002060"/>
              </a:solidFill>
              <a:latin typeface="Calibri" pitchFamily="34" charset="0"/>
            </a:endParaRPr>
          </a:p>
        </p:txBody>
      </p:sp>
      <p:grpSp>
        <p:nvGrpSpPr>
          <p:cNvPr id="29700" name="مجموعة 5"/>
          <p:cNvGrpSpPr>
            <a:grpSpLocks/>
          </p:cNvGrpSpPr>
          <p:nvPr/>
        </p:nvGrpSpPr>
        <p:grpSpPr bwMode="auto">
          <a:xfrm>
            <a:off x="357188" y="2571750"/>
            <a:ext cx="8429625" cy="2500313"/>
            <a:chOff x="0" y="2348879"/>
            <a:chExt cx="9144000" cy="4479423"/>
          </a:xfrm>
        </p:grpSpPr>
        <p:sp>
          <p:nvSpPr>
            <p:cNvPr id="5" name="مستطيل 4"/>
            <p:cNvSpPr/>
            <p:nvPr/>
          </p:nvSpPr>
          <p:spPr>
            <a:xfrm>
              <a:off x="396068" y="2636132"/>
              <a:ext cx="8403525" cy="396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صورة 5" descr="86e6zxv2zu1j.png"/>
            <p:cNvPicPr>
              <a:picLocks noChangeAspect="1"/>
            </p:cNvPicPr>
            <p:nvPr/>
          </p:nvPicPr>
          <p:blipFill>
            <a:blip r:embed="rId8" cstate="print">
              <a:duotone>
                <a:prstClr val="black"/>
                <a:schemeClr val="accent2">
                  <a:tint val="45000"/>
                  <a:satMod val="400000"/>
                </a:schemeClr>
              </a:duotone>
              <a:lum bright="-20000" contrast="80000"/>
            </a:blip>
            <a:stretch>
              <a:fillRect/>
            </a:stretch>
          </p:blipFill>
          <p:spPr>
            <a:xfrm>
              <a:off x="0" y="2348879"/>
              <a:ext cx="9144000" cy="4479423"/>
            </a:xfrm>
            <a:prstGeom prst="rect">
              <a:avLst/>
            </a:prstGeom>
          </p:spPr>
        </p:pic>
      </p:grpSp>
      <p:sp>
        <p:nvSpPr>
          <p:cNvPr id="7" name="Rectangle 2"/>
          <p:cNvSpPr>
            <a:spLocks noChangeArrowheads="1"/>
          </p:cNvSpPr>
          <p:nvPr/>
        </p:nvSpPr>
        <p:spPr bwMode="auto">
          <a:xfrm>
            <a:off x="857250" y="3213100"/>
            <a:ext cx="7519988" cy="1200150"/>
          </a:xfrm>
          <a:prstGeom prst="rect">
            <a:avLst/>
          </a:prstGeom>
          <a:noFill/>
          <a:ln w="9525">
            <a:noFill/>
            <a:miter lim="800000"/>
            <a:headEnd/>
            <a:tailEnd/>
          </a:ln>
        </p:spPr>
        <p:txBody>
          <a:bodyPr anchor="ctr">
            <a:spAutoFit/>
          </a:bodyPr>
          <a:lstStyle/>
          <a:p>
            <a:pPr algn="ctr" rtl="1"/>
            <a:r>
              <a:rPr lang="ar-SA" sz="3600" b="1"/>
              <a:t>ث- (</a:t>
            </a:r>
            <a:r>
              <a:rPr lang="ar-SA" sz="3600" b="1">
                <a:solidFill>
                  <a:srgbClr val="0066FF"/>
                </a:solidFill>
              </a:rPr>
              <a:t>اللهم أجرن</a:t>
            </a:r>
            <a:r>
              <a:rPr lang="ar-EG" sz="3600" b="1">
                <a:solidFill>
                  <a:srgbClr val="0066FF"/>
                </a:solidFill>
              </a:rPr>
              <a:t>ي</a:t>
            </a:r>
            <a:r>
              <a:rPr lang="ar-SA" sz="3600" b="1">
                <a:solidFill>
                  <a:srgbClr val="0066FF"/>
                </a:solidFill>
              </a:rPr>
              <a:t> في مصيبت</a:t>
            </a:r>
            <a:r>
              <a:rPr lang="ar-EG" sz="3600" b="1">
                <a:solidFill>
                  <a:srgbClr val="0066FF"/>
                </a:solidFill>
              </a:rPr>
              <a:t>ي</a:t>
            </a:r>
            <a:r>
              <a:rPr lang="ar-SA" sz="3600" b="1">
                <a:solidFill>
                  <a:srgbClr val="0066FF"/>
                </a:solidFill>
              </a:rPr>
              <a:t>، وأخلف ل</a:t>
            </a:r>
            <a:r>
              <a:rPr lang="ar-EG" sz="3600" b="1">
                <a:solidFill>
                  <a:srgbClr val="0066FF"/>
                </a:solidFill>
              </a:rPr>
              <a:t>ي</a:t>
            </a:r>
            <a:r>
              <a:rPr lang="ar-SA" sz="3600" b="1">
                <a:solidFill>
                  <a:srgbClr val="0066FF"/>
                </a:solidFill>
              </a:rPr>
              <a:t> خيراً منها</a:t>
            </a:r>
            <a:r>
              <a:rPr lang="ar-EG" sz="3600" b="1"/>
              <a:t>) </a:t>
            </a:r>
            <a:r>
              <a:rPr lang="ar-EG" sz="3600" b="1" baseline="30000"/>
              <a:t>(5)</a:t>
            </a:r>
            <a:r>
              <a:rPr lang="ar-SA" sz="3600" b="1"/>
              <a:t>.</a:t>
            </a:r>
            <a:endParaRPr lang="en-US" sz="3600" b="1"/>
          </a:p>
        </p:txBody>
      </p:sp>
      <p:sp>
        <p:nvSpPr>
          <p:cNvPr id="8" name="مستطيل مستدير الزوايا 7"/>
          <p:cNvSpPr/>
          <p:nvPr/>
        </p:nvSpPr>
        <p:spPr>
          <a:xfrm>
            <a:off x="0" y="4884574"/>
            <a:ext cx="9144000" cy="1928802"/>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9" name="Rectangle 1"/>
          <p:cNvSpPr>
            <a:spLocks noChangeArrowheads="1"/>
          </p:cNvSpPr>
          <p:nvPr/>
        </p:nvSpPr>
        <p:spPr bwMode="auto">
          <a:xfrm>
            <a:off x="357188" y="5027613"/>
            <a:ext cx="8429625" cy="1570037"/>
          </a:xfrm>
          <a:prstGeom prst="rect">
            <a:avLst/>
          </a:prstGeom>
          <a:noFill/>
          <a:ln w="9525">
            <a:noFill/>
            <a:miter lim="800000"/>
            <a:headEnd/>
            <a:tailEnd/>
          </a:ln>
        </p:spPr>
        <p:txBody>
          <a:bodyPr anchor="ctr">
            <a:spAutoFit/>
          </a:bodyPr>
          <a:lstStyle/>
          <a:p>
            <a:pPr algn="ctr" rtl="1"/>
            <a:r>
              <a:rPr lang="ar-SA" sz="2400" b="1"/>
              <a:t>(</a:t>
            </a:r>
            <a:r>
              <a:rPr lang="ar-EG" sz="2400" b="1"/>
              <a:t>5</a:t>
            </a:r>
            <a:r>
              <a:rPr lang="ar-SA" sz="2400" b="1"/>
              <a:t>) أخرجه مسلم في كتاب الجنائز، باب ما يقال عند المصيبة برقم (918)، قال صلى الله عليه وسلم: (ما من عبد تصيبه مصيبة فيقول (ما أمره الله): </a:t>
            </a:r>
            <a:endParaRPr lang="ar-EG" sz="2400" b="1"/>
          </a:p>
          <a:p>
            <a:pPr algn="ctr"/>
            <a:r>
              <a:rPr lang="ar-EG" sz="2400" b="1"/>
              <a:t>                                         </a:t>
            </a:r>
            <a:r>
              <a:rPr lang="ar-SA" sz="2400" b="1"/>
              <a:t>اللهم أجرن</a:t>
            </a:r>
            <a:r>
              <a:rPr lang="ar-EG" sz="2400" b="1"/>
              <a:t>ي</a:t>
            </a:r>
            <a:r>
              <a:rPr lang="ar-SA" sz="2400" b="1"/>
              <a:t> في مصيبت</a:t>
            </a:r>
            <a:r>
              <a:rPr lang="ar-EG" sz="2400" b="1"/>
              <a:t>ي.</a:t>
            </a:r>
            <a:r>
              <a:rPr lang="ar-SA" sz="2400" b="1"/>
              <a:t> وأخلف ل</a:t>
            </a:r>
            <a:r>
              <a:rPr lang="ar-EG" sz="2400" b="1"/>
              <a:t>ي</a:t>
            </a:r>
            <a:r>
              <a:rPr lang="ar-SA" sz="2400" b="1"/>
              <a:t> خيراً منها، إلا أجره الله في مصيبته</a:t>
            </a:r>
            <a:r>
              <a:rPr lang="ar-EG" sz="2400" b="1"/>
              <a:t>,</a:t>
            </a:r>
            <a:r>
              <a:rPr lang="ar-SA" sz="2400" b="1"/>
              <a:t> وأخلف له خيراً منها</a:t>
            </a:r>
            <a:r>
              <a:rPr lang="ar-EG" sz="2400" b="1"/>
              <a:t>)</a:t>
            </a:r>
            <a:r>
              <a:rPr lang="ar-SA" sz="2400" b="1"/>
              <a:t>.</a:t>
            </a:r>
            <a:endParaRPr lang="en-US" sz="2400" b="1"/>
          </a:p>
        </p:txBody>
      </p:sp>
      <p:grpSp>
        <p:nvGrpSpPr>
          <p:cNvPr id="3" name="مجموعة 11"/>
          <p:cNvGrpSpPr>
            <a:grpSpLocks/>
          </p:cNvGrpSpPr>
          <p:nvPr/>
        </p:nvGrpSpPr>
        <p:grpSpPr bwMode="auto">
          <a:xfrm>
            <a:off x="5338763" y="5905500"/>
            <a:ext cx="3194050" cy="358775"/>
            <a:chOff x="3851920" y="7173416"/>
            <a:chExt cx="3194397" cy="504056"/>
          </a:xfrm>
        </p:grpSpPr>
        <p:pic>
          <p:nvPicPr>
            <p:cNvPr id="29707" name="Picture 12"/>
            <p:cNvPicPr>
              <a:picLocks noChangeAspect="1" noChangeArrowheads="1"/>
            </p:cNvPicPr>
            <p:nvPr/>
          </p:nvPicPr>
          <p:blipFill>
            <a:blip r:embed="rId9" cstate="print">
              <a:lum bright="-14000" contrast="30000"/>
            </a:blip>
            <a:srcRect/>
            <a:stretch>
              <a:fillRect/>
            </a:stretch>
          </p:blipFill>
          <p:spPr bwMode="auto">
            <a:xfrm>
              <a:off x="3851920" y="7184556"/>
              <a:ext cx="2338189" cy="492916"/>
            </a:xfrm>
            <a:prstGeom prst="rect">
              <a:avLst/>
            </a:prstGeom>
            <a:noFill/>
            <a:ln w="9525">
              <a:noFill/>
              <a:miter lim="800000"/>
              <a:headEnd/>
              <a:tailEnd/>
            </a:ln>
          </p:spPr>
        </p:pic>
        <p:pic>
          <p:nvPicPr>
            <p:cNvPr id="29708" name="Picture 13"/>
            <p:cNvPicPr>
              <a:picLocks noChangeAspect="1" noChangeArrowheads="1"/>
            </p:cNvPicPr>
            <p:nvPr/>
          </p:nvPicPr>
          <p:blipFill>
            <a:blip r:embed="rId10" cstate="print">
              <a:lum bright="-14000" contrast="30000"/>
            </a:blip>
            <a:srcRect/>
            <a:stretch>
              <a:fillRect/>
            </a:stretch>
          </p:blipFill>
          <p:spPr bwMode="auto">
            <a:xfrm>
              <a:off x="6156176" y="7173416"/>
              <a:ext cx="890141" cy="504056"/>
            </a:xfrm>
            <a:prstGeom prst="rect">
              <a:avLst/>
            </a:prstGeom>
            <a:noFill/>
            <a:ln w="9525">
              <a:noFill/>
              <a:miter lim="800000"/>
              <a:headEnd/>
              <a:tailEnd/>
            </a:ln>
          </p:spPr>
        </p:pic>
      </p:grpSp>
    </p:spTree>
  </p:cSld>
  <p:clrMapOvr>
    <a:masterClrMapping/>
  </p:clrMapOvr>
  <p:transition>
    <p:split orient="vert"/>
    <p:sndAc>
      <p:stSnd>
        <p:snd r:embed="rId3"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اللهم أجرني في مصيبتي وأخلف لي.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5" name="Windows XP Recycle.wav"/>
                                        </p:tgtEl>
                                      </p:cMediaNode>
                                    </p:audio>
                                  </p:sub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10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6" name="أخرجه مسلم في كتاب الجنائز باب ما يقال عند المصي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6000" dirty="0" smtClean="0">
                <a:latin typeface="Arial Rounded MT Bold" pitchFamily="34" charset="0"/>
              </a:rPr>
              <a:t>تمهيد </a:t>
            </a:r>
            <a:endParaRPr lang="ar-SA" sz="6000" dirty="0">
              <a:latin typeface="Arial Rounded MT Bold" pitchFamily="34" charset="0"/>
            </a:endParaRP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0305" y="0"/>
            <a:ext cx="2724150" cy="1676400"/>
          </a:xfrm>
        </p:spPr>
      </p:pic>
      <p:sp>
        <p:nvSpPr>
          <p:cNvPr id="5" name="مستطيل 4"/>
          <p:cNvSpPr/>
          <p:nvPr/>
        </p:nvSpPr>
        <p:spPr>
          <a:xfrm>
            <a:off x="179512" y="2708920"/>
            <a:ext cx="8496944" cy="3147015"/>
          </a:xfrm>
          <a:prstGeom prst="rect">
            <a:avLst/>
          </a:prstGeom>
        </p:spPr>
        <p:txBody>
          <a:bodyPr wrap="square">
            <a:spAutoFit/>
          </a:bodyPr>
          <a:lstStyle/>
          <a:p>
            <a:pPr marL="365760" marR="0" lvl="0" indent="-256032" algn="r" defTabSz="914400" rtl="1" eaLnBrk="1" fontAlgn="auto" latinLnBrk="0" hangingPunct="1">
              <a:lnSpc>
                <a:spcPct val="100000"/>
              </a:lnSpc>
              <a:spcBef>
                <a:spcPts val="300"/>
              </a:spcBef>
              <a:spcAft>
                <a:spcPts val="0"/>
              </a:spcAft>
              <a:buClr>
                <a:srgbClr val="A04DA3"/>
              </a:buClr>
              <a:buSzTx/>
              <a:buFont typeface="Georgia"/>
              <a:buChar char="•"/>
              <a:tabLst/>
              <a:defRPr/>
            </a:pPr>
            <a:r>
              <a:rPr lang="ar-SA" sz="2800" b="1" dirty="0" smtClean="0">
                <a:solidFill>
                  <a:schemeClr val="accent3"/>
                </a:solidFill>
                <a:latin typeface="Georgia"/>
                <a:cs typeface="Arial"/>
              </a:rPr>
              <a:t>قال تعالى (وَلَوْ </a:t>
            </a:r>
            <a:r>
              <a:rPr lang="ar-SA" sz="2800" b="1" dirty="0">
                <a:solidFill>
                  <a:schemeClr val="accent3"/>
                </a:solidFill>
                <a:latin typeface="Georgia"/>
                <a:cs typeface="Arial"/>
              </a:rPr>
              <a:t>أَنَّنَا نَزَّلْنَا إِلَيْهِمُ الْمَلَائِكَةَ وَكَلَّمَهُمُ </a:t>
            </a:r>
            <a:r>
              <a:rPr lang="ar-SA" sz="2800" b="1" dirty="0" err="1">
                <a:solidFill>
                  <a:schemeClr val="accent3"/>
                </a:solidFill>
                <a:latin typeface="Georgia"/>
                <a:cs typeface="Arial"/>
              </a:rPr>
              <a:t>الْمَوْتَىٰ</a:t>
            </a:r>
            <a:r>
              <a:rPr lang="ar-SA" sz="2800" b="1" dirty="0">
                <a:solidFill>
                  <a:schemeClr val="accent3"/>
                </a:solidFill>
                <a:latin typeface="Georgia"/>
                <a:cs typeface="Arial"/>
              </a:rPr>
              <a:t> وَحَشَرْنَا عَلَيْهِمْ كُلَّ شَيْءٍ قُبُلًا مَّا كَانُوا لِيُؤْمِنُوا إِلَّا أَن يَشَاءَ اللَّهُ </a:t>
            </a:r>
            <a:r>
              <a:rPr lang="ar-SA" sz="2800" b="1" dirty="0" err="1">
                <a:solidFill>
                  <a:schemeClr val="accent3"/>
                </a:solidFill>
                <a:latin typeface="Georgia"/>
                <a:cs typeface="Arial"/>
              </a:rPr>
              <a:t>وَلَٰكِنَّ</a:t>
            </a:r>
            <a:r>
              <a:rPr lang="ar-SA" sz="2800" b="1" dirty="0">
                <a:solidFill>
                  <a:schemeClr val="accent3"/>
                </a:solidFill>
                <a:latin typeface="Georgia"/>
                <a:cs typeface="Arial"/>
              </a:rPr>
              <a:t> أَكْثَرَهُمْ يَجْهَلُونَ </a:t>
            </a:r>
            <a:r>
              <a:rPr lang="ar-SA" sz="2800" b="1" dirty="0" smtClean="0">
                <a:solidFill>
                  <a:schemeClr val="accent3"/>
                </a:solidFill>
                <a:latin typeface="Georgia"/>
                <a:cs typeface="Arial"/>
              </a:rPr>
              <a:t>)سورة </a:t>
            </a:r>
            <a:r>
              <a:rPr lang="ar-SA" sz="2800" b="1" dirty="0">
                <a:solidFill>
                  <a:schemeClr val="accent3"/>
                </a:solidFill>
                <a:latin typeface="Georgia"/>
                <a:cs typeface="Arial"/>
              </a:rPr>
              <a:t>الانعام </a:t>
            </a:r>
          </a:p>
          <a:p>
            <a:pPr marL="365760" marR="0" lvl="0" indent="-256032" algn="r" defTabSz="914400" rtl="1" eaLnBrk="1" fontAlgn="auto" latinLnBrk="0" hangingPunct="1">
              <a:lnSpc>
                <a:spcPct val="100000"/>
              </a:lnSpc>
              <a:spcBef>
                <a:spcPts val="300"/>
              </a:spcBef>
              <a:spcAft>
                <a:spcPts val="0"/>
              </a:spcAft>
              <a:buClr>
                <a:srgbClr val="A04DA3"/>
              </a:buClr>
              <a:buSzTx/>
              <a:buFont typeface="Georgia"/>
              <a:buChar char="•"/>
              <a:tabLst/>
              <a:defRPr/>
            </a:pPr>
            <a:r>
              <a:rPr lang="ar-SA" sz="2800" b="1" dirty="0" smtClean="0">
                <a:solidFill>
                  <a:schemeClr val="accent3"/>
                </a:solidFill>
                <a:latin typeface="Georgia"/>
                <a:cs typeface="Arial"/>
              </a:rPr>
              <a:t>(قُولُوا لَوْ </a:t>
            </a:r>
            <a:r>
              <a:rPr lang="ar-SA" sz="2800" b="1" dirty="0">
                <a:solidFill>
                  <a:schemeClr val="accent3"/>
                </a:solidFill>
                <a:latin typeface="Georgia"/>
                <a:cs typeface="Arial"/>
              </a:rPr>
              <a:t>كَانَ لَنَا مِنَ الْأَمْرِ شَيْءٌ مَا قُتِلْنَا هَاهُنَا ۗ قُلْ لَوْ كُنْتُمْ فِي بُيُوتِكُمْ لَبَرَزَ الَّذِينَ كُتِبَ عَلَيْهِمُ الْقَتْلُ </a:t>
            </a:r>
            <a:r>
              <a:rPr lang="ar-SA" sz="2800" b="1" dirty="0" err="1">
                <a:solidFill>
                  <a:schemeClr val="accent3"/>
                </a:solidFill>
                <a:latin typeface="Georgia"/>
                <a:cs typeface="Arial"/>
              </a:rPr>
              <a:t>إِلَىٰ</a:t>
            </a:r>
            <a:r>
              <a:rPr lang="ar-SA" sz="2800" b="1" dirty="0">
                <a:solidFill>
                  <a:schemeClr val="accent3"/>
                </a:solidFill>
                <a:latin typeface="Georgia"/>
                <a:cs typeface="Arial"/>
              </a:rPr>
              <a:t> مَضَاجِعِهِمْ ۖ وَلِيَبْتَلِيَ اللَّهُ مَا فِي صُدُورِكُمْ وَلِيُمَحِّصَ مَا فِي قُلُوبِكُمْ ۗ وَاللَّهُ عَلِيمٌ بِذَاتِ </a:t>
            </a:r>
            <a:r>
              <a:rPr lang="ar-SA" sz="2800" b="1" dirty="0" smtClean="0">
                <a:solidFill>
                  <a:schemeClr val="accent3"/>
                </a:solidFill>
                <a:latin typeface="Georgia"/>
                <a:cs typeface="Arial"/>
              </a:rPr>
              <a:t>الصُّدُورِ) سورة </a:t>
            </a:r>
            <a:r>
              <a:rPr lang="ar-SA" sz="2800" b="1" dirty="0">
                <a:solidFill>
                  <a:schemeClr val="accent3"/>
                </a:solidFill>
                <a:latin typeface="Georgia"/>
                <a:cs typeface="Arial"/>
              </a:rPr>
              <a:t>آل عمران</a:t>
            </a:r>
            <a:endParaRPr lang="ar-SA" sz="2800" b="1" dirty="0">
              <a:solidFill>
                <a:schemeClr val="accent3"/>
              </a:solidFill>
              <a:latin typeface="Georgia"/>
              <a:cs typeface="Arial"/>
            </a:endParaRPr>
          </a:p>
        </p:txBody>
      </p:sp>
    </p:spTree>
    <p:extLst>
      <p:ext uri="{BB962C8B-B14F-4D97-AF65-F5344CB8AC3E}">
        <p14:creationId xmlns:p14="http://schemas.microsoft.com/office/powerpoint/2010/main" val="974090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217.gif"/>
          <p:cNvPicPr>
            <a:picLocks noChangeAspect="1"/>
          </p:cNvPicPr>
          <p:nvPr/>
        </p:nvPicPr>
        <p:blipFill>
          <a:blip r:embed="rId5" cstate="print"/>
          <a:srcRect/>
          <a:stretch>
            <a:fillRect/>
          </a:stretch>
        </p:blipFill>
        <p:spPr bwMode="auto">
          <a:xfrm>
            <a:off x="1403350" y="1196975"/>
            <a:ext cx="6572250" cy="4452938"/>
          </a:xfrm>
          <a:prstGeom prst="rect">
            <a:avLst/>
          </a:prstGeom>
          <a:noFill/>
          <a:ln w="9525">
            <a:noFill/>
            <a:miter lim="800000"/>
            <a:headEnd/>
            <a:tailEnd/>
          </a:ln>
        </p:spPr>
      </p:pic>
      <p:sp>
        <p:nvSpPr>
          <p:cNvPr id="3" name="مستطيل 2"/>
          <p:cNvSpPr>
            <a:spLocks noChangeArrowheads="1"/>
          </p:cNvSpPr>
          <p:nvPr/>
        </p:nvSpPr>
        <p:spPr bwMode="auto">
          <a:xfrm>
            <a:off x="3071813" y="2786063"/>
            <a:ext cx="2979737" cy="1446212"/>
          </a:xfrm>
          <a:prstGeom prst="rect">
            <a:avLst/>
          </a:prstGeom>
          <a:noFill/>
          <a:ln w="9525">
            <a:noFill/>
            <a:miter lim="800000"/>
            <a:headEnd/>
            <a:tailEnd/>
          </a:ln>
        </p:spPr>
        <p:txBody>
          <a:bodyPr wrap="none">
            <a:spAutoFit/>
          </a:bodyPr>
          <a:lstStyle/>
          <a:p>
            <a:pPr algn="ctr"/>
            <a:r>
              <a:rPr lang="ar-SA" sz="8800" b="1">
                <a:solidFill>
                  <a:srgbClr val="0000FF"/>
                </a:solidFill>
                <a:latin typeface="Calibri" pitchFamily="34" charset="0"/>
              </a:rPr>
              <a:t>نشاط</a:t>
            </a:r>
            <a:r>
              <a:rPr lang="ar-EG" sz="8800" b="1">
                <a:solidFill>
                  <a:srgbClr val="0000FF"/>
                </a:solidFill>
                <a:latin typeface="Calibri" pitchFamily="34" charset="0"/>
              </a:rPr>
              <a:t> 2</a:t>
            </a:r>
            <a:endParaRPr lang="en-US" sz="8800">
              <a:solidFill>
                <a:srgbClr val="0000FF"/>
              </a:solidFill>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نشاط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sjk\زخارف 3\براويز ملونة 1\0522.jpg"/>
          <p:cNvPicPr>
            <a:picLocks noChangeAspect="1" noChangeArrowheads="1"/>
          </p:cNvPicPr>
          <p:nvPr/>
        </p:nvPicPr>
        <p:blipFill>
          <a:blip r:embed="rId7" cstate="print"/>
          <a:srcRect/>
          <a:stretch>
            <a:fillRect/>
          </a:stretch>
        </p:blipFill>
        <p:spPr bwMode="auto">
          <a:xfrm>
            <a:off x="0" y="428625"/>
            <a:ext cx="9144000" cy="6072188"/>
          </a:xfrm>
          <a:prstGeom prst="rect">
            <a:avLst/>
          </a:prstGeom>
          <a:noFill/>
          <a:ln w="9525">
            <a:noFill/>
            <a:miter lim="800000"/>
            <a:headEnd/>
            <a:tailEnd/>
          </a:ln>
        </p:spPr>
      </p:pic>
      <p:sp>
        <p:nvSpPr>
          <p:cNvPr id="3" name="TextBox 2"/>
          <p:cNvSpPr txBox="1">
            <a:spLocks noChangeArrowheads="1"/>
          </p:cNvSpPr>
          <p:nvPr/>
        </p:nvSpPr>
        <p:spPr bwMode="auto">
          <a:xfrm>
            <a:off x="642938" y="1000125"/>
            <a:ext cx="7739062" cy="2862263"/>
          </a:xfrm>
          <a:prstGeom prst="rect">
            <a:avLst/>
          </a:prstGeom>
          <a:noFill/>
          <a:ln w="9525">
            <a:noFill/>
            <a:miter lim="800000"/>
            <a:headEnd/>
            <a:tailEnd/>
          </a:ln>
        </p:spPr>
        <p:txBody>
          <a:bodyPr>
            <a:spAutoFit/>
          </a:bodyPr>
          <a:lstStyle/>
          <a:p>
            <a:pPr algn="r" rtl="1"/>
            <a:r>
              <a:rPr lang="ar-SA" sz="3600" b="1"/>
              <a:t>عن معاذ بن جبل رض</a:t>
            </a:r>
            <a:r>
              <a:rPr lang="ar-EG" sz="3600" b="1"/>
              <a:t>ي</a:t>
            </a:r>
            <a:r>
              <a:rPr lang="ar-SA" sz="3600" b="1"/>
              <a:t> الله عنه قال: يا رسول الله وإنا لمؤخذون بما نتكلم به؟ فقال النب</a:t>
            </a:r>
            <a:r>
              <a:rPr lang="ar-EG" sz="3600" b="1"/>
              <a:t>ي</a:t>
            </a:r>
            <a:r>
              <a:rPr lang="ar-SA" sz="3600" b="1"/>
              <a:t> صلى الله عليه وسلم (</a:t>
            </a:r>
            <a:r>
              <a:rPr lang="ar-SA" sz="3600" b="1">
                <a:solidFill>
                  <a:srgbClr val="0066FF"/>
                </a:solidFill>
              </a:rPr>
              <a:t>ثكلتك أمك يا معاذ، وهل يكب الناس على وج</a:t>
            </a:r>
            <a:r>
              <a:rPr lang="ar-EG" sz="3600" b="1">
                <a:solidFill>
                  <a:srgbClr val="0066FF"/>
                </a:solidFill>
              </a:rPr>
              <a:t>و</a:t>
            </a:r>
            <a:r>
              <a:rPr lang="ar-SA" sz="3600" b="1">
                <a:solidFill>
                  <a:srgbClr val="0066FF"/>
                </a:solidFill>
              </a:rPr>
              <a:t>ههم في النار أو قال</a:t>
            </a:r>
            <a:r>
              <a:rPr lang="ar-EG" sz="3600" b="1">
                <a:solidFill>
                  <a:srgbClr val="0066FF"/>
                </a:solidFill>
              </a:rPr>
              <a:t>:</a:t>
            </a:r>
            <a:r>
              <a:rPr lang="ar-SA" sz="3600" b="1">
                <a:solidFill>
                  <a:srgbClr val="0066FF"/>
                </a:solidFill>
              </a:rPr>
              <a:t> على مناخرهم إلا حصائد ألسنتهم؟</a:t>
            </a:r>
            <a:r>
              <a:rPr lang="ar-SA" sz="3600" b="1"/>
              <a:t>)</a:t>
            </a:r>
            <a:r>
              <a:rPr lang="ar-EG" sz="3600" b="1"/>
              <a:t> </a:t>
            </a:r>
            <a:r>
              <a:rPr lang="ar-EG" sz="3600" b="1" baseline="30000"/>
              <a:t>(1)</a:t>
            </a:r>
            <a:r>
              <a:rPr lang="ar-EG" sz="3600" b="1"/>
              <a:t>.</a:t>
            </a:r>
            <a:endParaRPr lang="en-US" sz="3600" b="1"/>
          </a:p>
        </p:txBody>
      </p:sp>
      <p:sp>
        <p:nvSpPr>
          <p:cNvPr id="5" name="مستطيل مستدير الزوايا 4"/>
          <p:cNvSpPr/>
          <p:nvPr/>
        </p:nvSpPr>
        <p:spPr>
          <a:xfrm>
            <a:off x="0" y="5572140"/>
            <a:ext cx="9144000" cy="1285860"/>
          </a:xfrm>
          <a:prstGeom prst="roundRect">
            <a:avLst/>
          </a:prstGeom>
          <a:solidFill>
            <a:schemeClr val="bg1"/>
          </a:solidFill>
          <a:ln w="349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sp>
        <p:nvSpPr>
          <p:cNvPr id="6" name="Rectangle 1"/>
          <p:cNvSpPr>
            <a:spLocks noChangeArrowheads="1"/>
          </p:cNvSpPr>
          <p:nvPr/>
        </p:nvSpPr>
        <p:spPr bwMode="auto">
          <a:xfrm>
            <a:off x="285750" y="5534025"/>
            <a:ext cx="8429625" cy="1323975"/>
          </a:xfrm>
          <a:prstGeom prst="rect">
            <a:avLst/>
          </a:prstGeom>
          <a:noFill/>
          <a:ln w="9525">
            <a:noFill/>
            <a:miter lim="800000"/>
            <a:headEnd/>
            <a:tailEnd/>
          </a:ln>
        </p:spPr>
        <p:txBody>
          <a:bodyPr anchor="ctr">
            <a:spAutoFit/>
          </a:bodyPr>
          <a:lstStyle/>
          <a:p>
            <a:pPr algn="r" rtl="1"/>
            <a:r>
              <a:rPr lang="ar-SA" sz="2000" b="1"/>
              <a:t>(</a:t>
            </a:r>
            <a:r>
              <a:rPr lang="ar-EG" sz="2000" b="1"/>
              <a:t>1</a:t>
            </a:r>
            <a:r>
              <a:rPr lang="ar-SA" sz="2000" b="1"/>
              <a:t>) أخرجه أحمد</a:t>
            </a:r>
            <a:r>
              <a:rPr lang="ar-EG" sz="2000" b="1"/>
              <a:t> 5/ 231, 237</a:t>
            </a:r>
            <a:r>
              <a:rPr lang="ar-SA" sz="2000" b="1"/>
              <a:t>، والنسائ</a:t>
            </a:r>
            <a:r>
              <a:rPr lang="ar-EG" sz="2000" b="1"/>
              <a:t>ي</a:t>
            </a:r>
            <a:r>
              <a:rPr lang="ar-SA" sz="2000" b="1"/>
              <a:t> في السنن الكبرى 428/</a:t>
            </a:r>
            <a:r>
              <a:rPr lang="ar-EG" sz="2000" b="1"/>
              <a:t>6</a:t>
            </a:r>
            <a:r>
              <a:rPr lang="ar-SA" sz="2000" b="1"/>
              <a:t>(11394)، والترمذ</a:t>
            </a:r>
            <a:r>
              <a:rPr lang="ar-EG" sz="2000" b="1"/>
              <a:t>ي</a:t>
            </a:r>
            <a:r>
              <a:rPr lang="ar-SA" sz="2000" b="1"/>
              <a:t> </a:t>
            </a:r>
            <a:r>
              <a:rPr lang="ar-EG" sz="2000" b="1"/>
              <a:t>11</a:t>
            </a:r>
            <a:r>
              <a:rPr lang="ar-SA" sz="2000" b="1"/>
              <a:t>/</a:t>
            </a:r>
            <a:r>
              <a:rPr lang="ar-EG" sz="2000" b="1"/>
              <a:t>5</a:t>
            </a:r>
            <a:r>
              <a:rPr lang="ar-SA" sz="2000" b="1"/>
              <a:t>(2616)، وابن ماجه 1314/</a:t>
            </a:r>
            <a:r>
              <a:rPr lang="ar-EG" sz="2000" b="1"/>
              <a:t>2</a:t>
            </a:r>
            <a:r>
              <a:rPr lang="ar-SA" sz="2000" b="1"/>
              <a:t>(3973)، والحاكم في المستدرك على الصحيحين 447/</a:t>
            </a:r>
            <a:r>
              <a:rPr lang="ar-EG" sz="2000" b="1"/>
              <a:t>2</a:t>
            </a:r>
            <a:r>
              <a:rPr lang="ar-SA" sz="2000" b="1"/>
              <a:t>، قال الترمذ</a:t>
            </a:r>
            <a:r>
              <a:rPr lang="ar-EG" sz="2000" b="1"/>
              <a:t>ي</a:t>
            </a:r>
            <a:r>
              <a:rPr lang="ar-SA" sz="2000" b="1"/>
              <a:t> هذا حديث حسن صحيح، وقال الحاكم: هذا حديث صحيح على شرط الشيخين ولم يخرجاه، وصححه الألبان</a:t>
            </a:r>
            <a:r>
              <a:rPr lang="ar-EG" sz="2000" b="1"/>
              <a:t>ي</a:t>
            </a:r>
            <a:r>
              <a:rPr lang="ar-SA" sz="2000" b="1"/>
              <a:t> في صحيح الترغيب والترهيب (2866).</a:t>
            </a:r>
            <a:endParaRPr lang="en-US" sz="2000" b="1"/>
          </a:p>
        </p:txBody>
      </p:sp>
      <p:sp>
        <p:nvSpPr>
          <p:cNvPr id="7" name="TextBox 2"/>
          <p:cNvSpPr txBox="1">
            <a:spLocks noChangeArrowheads="1"/>
          </p:cNvSpPr>
          <p:nvPr/>
        </p:nvSpPr>
        <p:spPr bwMode="auto">
          <a:xfrm>
            <a:off x="642938" y="3929063"/>
            <a:ext cx="7739062" cy="1200150"/>
          </a:xfrm>
          <a:prstGeom prst="rect">
            <a:avLst/>
          </a:prstGeom>
          <a:noFill/>
          <a:ln w="9525">
            <a:noFill/>
            <a:miter lim="800000"/>
            <a:headEnd/>
            <a:tailEnd/>
          </a:ln>
        </p:spPr>
        <p:txBody>
          <a:bodyPr>
            <a:spAutoFit/>
          </a:bodyPr>
          <a:lstStyle/>
          <a:p>
            <a:pPr algn="r" rtl="1"/>
            <a:r>
              <a:rPr lang="ar-SA" sz="3600" b="1"/>
              <a:t>اقر</a:t>
            </a:r>
            <a:r>
              <a:rPr lang="ar-EG" sz="3600" b="1"/>
              <a:t>أ</a:t>
            </a:r>
            <a:r>
              <a:rPr lang="ar-SA" sz="3600" b="1"/>
              <a:t> هذا الحديث، ثم بين علاقته بموضوع الدرس (</a:t>
            </a:r>
            <a:r>
              <a:rPr lang="ar-SA" sz="3600" b="1">
                <a:solidFill>
                  <a:srgbClr val="C00000"/>
                </a:solidFill>
              </a:rPr>
              <a:t>لو كان كذا لكان كذا وكذا</a:t>
            </a:r>
            <a:r>
              <a:rPr lang="ar-SA" sz="3600" b="1"/>
              <a:t>).</a:t>
            </a:r>
            <a:endParaRPr lang="en-US" sz="36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عن معاذ بن جبل رضي الله عنه قال.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10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4" name="Windows XP Recycle.wav"/>
                                        </p:tgtEl>
                                      </p:cMediaNode>
                                    </p:audio>
                                  </p:subTnLst>
                                </p:cTn>
                              </p:par>
                              <p:par>
                                <p:cTn id="22" presetID="4"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10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5" name="أخرجه أحمد.wav"/>
                                        </p:tgtEl>
                                      </p:cMediaNode>
                                    </p:audio>
                                  </p:sub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6" name="اقرأ هذا الحديث ثم بين علاقت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sjk\زخارف 3\براويز ملونة 1\0522.jpg"/>
          <p:cNvPicPr>
            <a:picLocks noChangeAspect="1" noChangeArrowheads="1"/>
          </p:cNvPicPr>
          <p:nvPr/>
        </p:nvPicPr>
        <p:blipFill>
          <a:blip r:embed="rId4" cstate="print"/>
          <a:srcRect/>
          <a:stretch>
            <a:fillRect/>
          </a:stretch>
        </p:blipFill>
        <p:spPr bwMode="auto">
          <a:xfrm>
            <a:off x="0" y="428625"/>
            <a:ext cx="9144000" cy="6072188"/>
          </a:xfrm>
          <a:prstGeom prst="rect">
            <a:avLst/>
          </a:prstGeom>
          <a:noFill/>
          <a:ln w="9525">
            <a:noFill/>
            <a:miter lim="800000"/>
            <a:headEnd/>
            <a:tailEnd/>
          </a:ln>
        </p:spPr>
      </p:pic>
      <p:sp>
        <p:nvSpPr>
          <p:cNvPr id="3" name="Rectangle 1"/>
          <p:cNvSpPr>
            <a:spLocks noChangeArrowheads="1"/>
          </p:cNvSpPr>
          <p:nvPr/>
        </p:nvSpPr>
        <p:spPr bwMode="auto">
          <a:xfrm>
            <a:off x="642910" y="991634"/>
            <a:ext cx="7786742" cy="5509200"/>
          </a:xfrm>
          <a:prstGeom prst="rect">
            <a:avLst/>
          </a:prstGeom>
          <a:noFill/>
          <a:ln w="9525">
            <a:noFill/>
            <a:miter lim="800000"/>
            <a:headEnd/>
            <a:tailEnd/>
          </a:ln>
        </p:spPr>
        <p:txBody>
          <a:bodyPr wrap="square" anchor="ctr">
            <a:spAutoFit/>
          </a:bodyPr>
          <a:lstStyle/>
          <a:p>
            <a:pPr algn="r" rtl="1"/>
            <a:r>
              <a:rPr lang="ar-EG" sz="4400" b="1" dirty="0" smtClean="0">
                <a:solidFill>
                  <a:srgbClr val="FF00FF"/>
                </a:solidFill>
              </a:rPr>
              <a:t>الحديث صريح في أنه ينبغي على المرء ألا يتكلم بشيء إلا إذا كان الكلام خيرًا، وهو الذي ظهرت مصلحته، ومتى شك في ظهور المصلحة، فلا يتكلم.</a:t>
            </a:r>
          </a:p>
          <a:p>
            <a:pPr algn="r" rtl="1"/>
            <a:r>
              <a:rPr lang="ar-EG" sz="4400" b="1" dirty="0" smtClean="0">
                <a:solidFill>
                  <a:srgbClr val="FF00FF"/>
                </a:solidFill>
              </a:rPr>
              <a:t>وفيه بيان خطورة اللسان وهذا له علاقة بالدرس فمن يتكلم بما نهى الله  عنه أو حرمه وقع تحت </a:t>
            </a:r>
            <a:r>
              <a:rPr lang="ar-EG" sz="4400" b="1" dirty="0" err="1" smtClean="0">
                <a:solidFill>
                  <a:srgbClr val="FF00FF"/>
                </a:solidFill>
              </a:rPr>
              <a:t>حصائد</a:t>
            </a:r>
            <a:r>
              <a:rPr lang="ar-EG" sz="4400" b="1" dirty="0" smtClean="0">
                <a:solidFill>
                  <a:srgbClr val="FF00FF"/>
                </a:solidFill>
              </a:rPr>
              <a:t> لسانه. </a:t>
            </a:r>
          </a:p>
          <a:p>
            <a:pPr algn="r" rtl="1"/>
            <a:r>
              <a:rPr lang="en-US" sz="4400" b="1" dirty="0" smtClean="0">
                <a:solidFill>
                  <a:srgbClr val="FF00FF"/>
                </a:solidFill>
              </a:rPr>
              <a:t> </a:t>
            </a:r>
            <a:endParaRPr lang="en-US" sz="4400" dirty="0">
              <a:solidFill>
                <a:srgbClr val="FF00FF"/>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style.rotation</p:attrName>
                                        </p:attrNameLst>
                                      </p:cBhvr>
                                      <p:tavLst>
                                        <p:tav tm="0">
                                          <p:val>
                                            <p:fltVal val="-90"/>
                                          </p:val>
                                        </p:tav>
                                        <p:tav tm="100000">
                                          <p:val>
                                            <p:flt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حديث صريح في أنه ينبغي على المر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img_1355587031_860.png"/>
          <p:cNvPicPr>
            <a:picLocks noChangeAspect="1"/>
          </p:cNvPicPr>
          <p:nvPr/>
        </p:nvPicPr>
        <p:blipFill>
          <a:blip r:embed="rId5" cstate="print"/>
          <a:srcRect/>
          <a:stretch>
            <a:fillRect/>
          </a:stretch>
        </p:blipFill>
        <p:spPr bwMode="auto">
          <a:xfrm>
            <a:off x="2000250" y="1000125"/>
            <a:ext cx="5572125" cy="4356100"/>
          </a:xfrm>
          <a:prstGeom prst="rect">
            <a:avLst/>
          </a:prstGeom>
          <a:noFill/>
          <a:ln w="9525">
            <a:noFill/>
            <a:miter lim="800000"/>
            <a:headEnd/>
            <a:tailEnd/>
          </a:ln>
        </p:spPr>
      </p:pic>
      <p:sp>
        <p:nvSpPr>
          <p:cNvPr id="3" name="مستطيل 2"/>
          <p:cNvSpPr>
            <a:spLocks noChangeArrowheads="1"/>
          </p:cNvSpPr>
          <p:nvPr/>
        </p:nvSpPr>
        <p:spPr bwMode="auto">
          <a:xfrm>
            <a:off x="3357563" y="2214563"/>
            <a:ext cx="2738437" cy="1323975"/>
          </a:xfrm>
          <a:prstGeom prst="rect">
            <a:avLst/>
          </a:prstGeom>
          <a:noFill/>
          <a:ln w="9525">
            <a:noFill/>
            <a:miter lim="800000"/>
            <a:headEnd/>
            <a:tailEnd/>
          </a:ln>
        </p:spPr>
        <p:txBody>
          <a:bodyPr wrap="none">
            <a:spAutoFit/>
          </a:bodyPr>
          <a:lstStyle/>
          <a:p>
            <a:pPr algn="ctr" rtl="1"/>
            <a:r>
              <a:rPr lang="ar-EG" sz="8000" b="1">
                <a:latin typeface="Calibri" pitchFamily="34" charset="0"/>
              </a:rPr>
              <a:t>التقويم؟</a:t>
            </a:r>
            <a:endParaRPr lang="en-US" sz="8000" b="1">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8"/>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45">
                                          <p:stCondLst>
                                            <p:cond delay="0"/>
                                          </p:stCondLst>
                                        </p:cTn>
                                        <p:tgtEl>
                                          <p:spTgt spid="3"/>
                                        </p:tgtEl>
                                      </p:cBhvr>
                                    </p:animEffect>
                                    <p:anim calcmode="lin" valueType="num">
                                      <p:cBhvr>
                                        <p:cTn id="24"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29" dur="7">
                                          <p:stCondLst>
                                            <p:cond delay="162"/>
                                          </p:stCondLst>
                                        </p:cTn>
                                        <p:tgtEl>
                                          <p:spTgt spid="3"/>
                                        </p:tgtEl>
                                      </p:cBhvr>
                                      <p:to x="100000" y="60000"/>
                                    </p:animScale>
                                    <p:animScale>
                                      <p:cBhvr>
                                        <p:cTn id="30" dur="41" decel="50000">
                                          <p:stCondLst>
                                            <p:cond delay="169"/>
                                          </p:stCondLst>
                                        </p:cTn>
                                        <p:tgtEl>
                                          <p:spTgt spid="3"/>
                                        </p:tgtEl>
                                      </p:cBhvr>
                                      <p:to x="100000" y="100000"/>
                                    </p:animScale>
                                    <p:animScale>
                                      <p:cBhvr>
                                        <p:cTn id="31" dur="7">
                                          <p:stCondLst>
                                            <p:cond delay="328"/>
                                          </p:stCondLst>
                                        </p:cTn>
                                        <p:tgtEl>
                                          <p:spTgt spid="3"/>
                                        </p:tgtEl>
                                      </p:cBhvr>
                                      <p:to x="100000" y="80000"/>
                                    </p:animScale>
                                    <p:animScale>
                                      <p:cBhvr>
                                        <p:cTn id="32" dur="41" decel="50000">
                                          <p:stCondLst>
                                            <p:cond delay="335"/>
                                          </p:stCondLst>
                                        </p:cTn>
                                        <p:tgtEl>
                                          <p:spTgt spid="3"/>
                                        </p:tgtEl>
                                      </p:cBhvr>
                                      <p:to x="100000" y="100000"/>
                                    </p:animScale>
                                    <p:animScale>
                                      <p:cBhvr>
                                        <p:cTn id="33" dur="7">
                                          <p:stCondLst>
                                            <p:cond delay="410"/>
                                          </p:stCondLst>
                                        </p:cTn>
                                        <p:tgtEl>
                                          <p:spTgt spid="3"/>
                                        </p:tgtEl>
                                      </p:cBhvr>
                                      <p:to x="100000" y="90000"/>
                                    </p:animScale>
                                    <p:animScale>
                                      <p:cBhvr>
                                        <p:cTn id="34" dur="41" decel="50000">
                                          <p:stCondLst>
                                            <p:cond delay="417"/>
                                          </p:stCondLst>
                                        </p:cTn>
                                        <p:tgtEl>
                                          <p:spTgt spid="3"/>
                                        </p:tgtEl>
                                      </p:cBhvr>
                                      <p:to x="100000" y="100000"/>
                                    </p:animScale>
                                    <p:animScale>
                                      <p:cBhvr>
                                        <p:cTn id="35" dur="7">
                                          <p:stCondLst>
                                            <p:cond delay="452"/>
                                          </p:stCondLst>
                                        </p:cTn>
                                        <p:tgtEl>
                                          <p:spTgt spid="3"/>
                                        </p:tgtEl>
                                      </p:cBhvr>
                                      <p:to x="100000" y="95000"/>
                                    </p:animScale>
                                    <p:animScale>
                                      <p:cBhvr>
                                        <p:cTn id="36" dur="41" decel="50000">
                                          <p:stCondLst>
                                            <p:cond delay="458"/>
                                          </p:stCondLst>
                                        </p:cTn>
                                        <p:tgtEl>
                                          <p:spTgt spid="3"/>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4" name="التقو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119862_max.gif"/>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3" name="Rectangle 1"/>
          <p:cNvSpPr>
            <a:spLocks noChangeArrowheads="1"/>
          </p:cNvSpPr>
          <p:nvPr/>
        </p:nvSpPr>
        <p:spPr bwMode="auto">
          <a:xfrm>
            <a:off x="928688" y="571500"/>
            <a:ext cx="7127875" cy="1323975"/>
          </a:xfrm>
          <a:prstGeom prst="rect">
            <a:avLst/>
          </a:prstGeom>
          <a:noFill/>
          <a:ln w="9525">
            <a:noFill/>
            <a:miter lim="800000"/>
            <a:headEnd/>
            <a:tailEnd/>
          </a:ln>
        </p:spPr>
        <p:txBody>
          <a:bodyPr anchor="ctr">
            <a:spAutoFit/>
          </a:bodyPr>
          <a:lstStyle/>
          <a:p>
            <a:pPr algn="ctr" rtl="1"/>
            <a:r>
              <a:rPr lang="ar-EG" sz="4000" b="1" dirty="0">
                <a:latin typeface="Calibri" pitchFamily="34" charset="0"/>
              </a:rPr>
              <a:t>س1: </a:t>
            </a:r>
            <a:r>
              <a:rPr lang="ar-SA" sz="4000" b="1" dirty="0"/>
              <a:t>ما أنواع استعمال كلمة (لو)؟، مثل بمثال لكل نوع.</a:t>
            </a:r>
            <a:endParaRPr lang="en-US" sz="4000" b="1" dirty="0">
              <a:latin typeface="Calibri" pitchFamily="34" charset="0"/>
            </a:endParaRPr>
          </a:p>
        </p:txBody>
      </p:sp>
      <p:sp>
        <p:nvSpPr>
          <p:cNvPr id="4" name="Rectangle 1"/>
          <p:cNvSpPr>
            <a:spLocks noChangeArrowheads="1"/>
          </p:cNvSpPr>
          <p:nvPr/>
        </p:nvSpPr>
        <p:spPr bwMode="auto">
          <a:xfrm>
            <a:off x="928662" y="2143116"/>
            <a:ext cx="7270751" cy="1200329"/>
          </a:xfrm>
          <a:prstGeom prst="rect">
            <a:avLst/>
          </a:prstGeom>
          <a:noFill/>
          <a:ln w="9525">
            <a:noFill/>
            <a:miter lim="800000"/>
            <a:headEnd/>
            <a:tailEnd/>
          </a:ln>
        </p:spPr>
        <p:txBody>
          <a:bodyPr wrap="square" anchor="ctr">
            <a:spAutoFit/>
          </a:bodyPr>
          <a:lstStyle/>
          <a:p>
            <a:pPr algn="r" rtl="1"/>
            <a:r>
              <a:rPr lang="ar-EG" sz="3600" b="1" dirty="0">
                <a:solidFill>
                  <a:srgbClr val="0066FF"/>
                </a:solidFill>
              </a:rPr>
              <a:t>النوع الأول: استعمال محرم، </a:t>
            </a:r>
            <a:r>
              <a:rPr lang="ar-EG" sz="3600" b="1" dirty="0" smtClean="0">
                <a:solidFill>
                  <a:srgbClr val="0066FF"/>
                </a:solidFill>
              </a:rPr>
              <a:t>مثاله: </a:t>
            </a:r>
            <a:r>
              <a:rPr lang="ar-EG" sz="3600" b="1" dirty="0" smtClean="0">
                <a:solidFill>
                  <a:srgbClr val="FF00FF"/>
                </a:solidFill>
              </a:rPr>
              <a:t>لو لم يسافر فلان ما مات.</a:t>
            </a:r>
            <a:endParaRPr lang="en-US" sz="3600" dirty="0">
              <a:solidFill>
                <a:srgbClr val="FF00FF"/>
              </a:solidFill>
            </a:endParaRPr>
          </a:p>
        </p:txBody>
      </p:sp>
      <p:sp>
        <p:nvSpPr>
          <p:cNvPr id="7" name="Rectangle 1"/>
          <p:cNvSpPr>
            <a:spLocks noChangeArrowheads="1"/>
          </p:cNvSpPr>
          <p:nvPr/>
        </p:nvSpPr>
        <p:spPr bwMode="auto">
          <a:xfrm>
            <a:off x="1000100" y="3357562"/>
            <a:ext cx="7127875" cy="1200329"/>
          </a:xfrm>
          <a:prstGeom prst="rect">
            <a:avLst/>
          </a:prstGeom>
          <a:noFill/>
          <a:ln w="9525">
            <a:noFill/>
            <a:miter lim="800000"/>
            <a:headEnd/>
            <a:tailEnd/>
          </a:ln>
        </p:spPr>
        <p:txBody>
          <a:bodyPr anchor="ctr">
            <a:spAutoFit/>
          </a:bodyPr>
          <a:lstStyle/>
          <a:p>
            <a:pPr algn="r" rtl="1"/>
            <a:r>
              <a:rPr lang="ar-EG" sz="3600" b="1" dirty="0">
                <a:solidFill>
                  <a:srgbClr val="0066FF"/>
                </a:solidFill>
              </a:rPr>
              <a:t>النوع الثاني: استعمال جائز، </a:t>
            </a:r>
            <a:r>
              <a:rPr lang="ar-EG" sz="3600" b="1" dirty="0" smtClean="0">
                <a:solidFill>
                  <a:srgbClr val="0066FF"/>
                </a:solidFill>
              </a:rPr>
              <a:t>مثاله: </a:t>
            </a:r>
            <a:r>
              <a:rPr lang="ar-EG" sz="3600" b="1" dirty="0" smtClean="0">
                <a:solidFill>
                  <a:srgbClr val="FF00FF"/>
                </a:solidFill>
              </a:rPr>
              <a:t>لو رزقني الله مالًا لأنفقت منه في وجوه الخير.</a:t>
            </a:r>
            <a:endParaRPr lang="en-US" sz="3600" dirty="0" smtClean="0">
              <a:solidFill>
                <a:srgbClr val="FF00FF"/>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72 - أنهيار الجليد.wav"/>
                                        </p:tgtEl>
                                      </p:cMediaNode>
                                    </p:audio>
                                  </p:subTnLst>
                                </p:cTn>
                              </p:par>
                              <p:par>
                                <p:cTn id="11" presetID="49" presetClass="entr" presetSubtype="0" de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ما أنواع استعمال كلمة.wav"/>
                                        </p:tgtEl>
                                      </p:cMediaNode>
                                    </p:audio>
                                  </p:sub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5" name="النوع الأول استعمال محرم.wav"/>
                                        </p:tgtEl>
                                      </p:cMediaNode>
                                    </p:audio>
                                  </p:sub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6" name="النوع الثاني استعمال جائز، مثا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صورة 1" descr="1119862_max.gif"/>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3" name="Rectangle 1"/>
          <p:cNvSpPr>
            <a:spLocks noChangeArrowheads="1"/>
          </p:cNvSpPr>
          <p:nvPr/>
        </p:nvSpPr>
        <p:spPr bwMode="auto">
          <a:xfrm>
            <a:off x="928688" y="571500"/>
            <a:ext cx="7127875" cy="1323975"/>
          </a:xfrm>
          <a:prstGeom prst="rect">
            <a:avLst/>
          </a:prstGeom>
          <a:noFill/>
          <a:ln w="9525">
            <a:noFill/>
            <a:miter lim="800000"/>
            <a:headEnd/>
            <a:tailEnd/>
          </a:ln>
        </p:spPr>
        <p:txBody>
          <a:bodyPr anchor="ctr">
            <a:spAutoFit/>
          </a:bodyPr>
          <a:lstStyle/>
          <a:p>
            <a:pPr algn="ctr" rtl="1"/>
            <a:r>
              <a:rPr lang="ar-EG" sz="4000" b="1">
                <a:latin typeface="Calibri" pitchFamily="34" charset="0"/>
              </a:rPr>
              <a:t>س2: </a:t>
            </a:r>
            <a:r>
              <a:rPr lang="ar-SA" sz="4000" b="1"/>
              <a:t>ما الحكمة من النه</a:t>
            </a:r>
            <a:r>
              <a:rPr lang="ar-EG" sz="4000" b="1"/>
              <a:t>ي</a:t>
            </a:r>
            <a:r>
              <a:rPr lang="ar-SA" sz="4000" b="1"/>
              <a:t> عن استعمال كلمة (لو)؟</a:t>
            </a:r>
            <a:endParaRPr lang="en-US" sz="4000" b="1"/>
          </a:p>
        </p:txBody>
      </p:sp>
      <p:sp>
        <p:nvSpPr>
          <p:cNvPr id="5" name="Rectangle 1"/>
          <p:cNvSpPr>
            <a:spLocks noChangeArrowheads="1"/>
          </p:cNvSpPr>
          <p:nvPr/>
        </p:nvSpPr>
        <p:spPr bwMode="auto">
          <a:xfrm>
            <a:off x="900113" y="2654300"/>
            <a:ext cx="7127875" cy="2862263"/>
          </a:xfrm>
          <a:prstGeom prst="rect">
            <a:avLst/>
          </a:prstGeom>
          <a:noFill/>
          <a:ln w="9525">
            <a:noFill/>
            <a:miter lim="800000"/>
            <a:headEnd/>
            <a:tailEnd/>
          </a:ln>
        </p:spPr>
        <p:txBody>
          <a:bodyPr anchor="ctr">
            <a:spAutoFit/>
          </a:bodyPr>
          <a:lstStyle/>
          <a:p>
            <a:pPr algn="ctr" rtl="1"/>
            <a:r>
              <a:rPr lang="ar-EG" sz="3600" b="1" dirty="0">
                <a:solidFill>
                  <a:srgbClr val="FF00FF"/>
                </a:solidFill>
              </a:rPr>
              <a:t>1- ما تضمنه استعمالها من </a:t>
            </a:r>
            <a:r>
              <a:rPr lang="ar-EG" sz="3600" b="1" dirty="0" err="1">
                <a:solidFill>
                  <a:srgbClr val="FF00FF"/>
                </a:solidFill>
              </a:rPr>
              <a:t>التسخط</a:t>
            </a:r>
            <a:r>
              <a:rPr lang="ar-EG" sz="3600" b="1" dirty="0">
                <a:solidFill>
                  <a:srgbClr val="FF00FF"/>
                </a:solidFill>
              </a:rPr>
              <a:t> على قضاء الله وقدره، وعدم الصبر </a:t>
            </a:r>
            <a:r>
              <a:rPr lang="ar-EG" sz="3600" b="1" dirty="0" smtClean="0">
                <a:solidFill>
                  <a:srgbClr val="FF00FF"/>
                </a:solidFill>
              </a:rPr>
              <a:t>عليه، </a:t>
            </a:r>
            <a:r>
              <a:rPr lang="ar-EG" sz="3600" b="1" dirty="0">
                <a:solidFill>
                  <a:srgbClr val="FF00FF"/>
                </a:solidFill>
              </a:rPr>
              <a:t>والرضا </a:t>
            </a:r>
            <a:r>
              <a:rPr lang="ar-EG" sz="3600" b="1" dirty="0" err="1">
                <a:solidFill>
                  <a:srgbClr val="FF00FF"/>
                </a:solidFill>
              </a:rPr>
              <a:t>به</a:t>
            </a:r>
            <a:r>
              <a:rPr lang="ar-EG" sz="3600" b="1" dirty="0">
                <a:solidFill>
                  <a:srgbClr val="FF00FF"/>
                </a:solidFill>
              </a:rPr>
              <a:t>، وهو مما ينقص كمال التوحيد الواجب، لما فيه من سوء الأدب مع الله تعالى، والاعتراض على قضائه وقدره.</a:t>
            </a:r>
            <a:endParaRPr lang="en-US" sz="3600" b="1" dirty="0">
              <a:solidFill>
                <a:srgbClr val="FF00FF"/>
              </a:solidFill>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حكمة من النهي عن استعمال كلمة.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decel="100000"/>
                                        <p:tgtEl>
                                          <p:spTgt spid="5"/>
                                        </p:tgtEl>
                                      </p:cBhvr>
                                    </p:animEffect>
                                    <p:anim calcmode="lin" valueType="num">
                                      <p:cBhvr>
                                        <p:cTn id="16" dur="400" decel="100000" fill="hold"/>
                                        <p:tgtEl>
                                          <p:spTgt spid="5"/>
                                        </p:tgtEl>
                                        <p:attrNameLst>
                                          <p:attrName>style.rotation</p:attrName>
                                        </p:attrNameLst>
                                      </p:cBhvr>
                                      <p:tavLst>
                                        <p:tav tm="0">
                                          <p:val>
                                            <p:fltVal val="-90"/>
                                          </p:val>
                                        </p:tav>
                                        <p:tav tm="100000">
                                          <p:val>
                                            <p:fltVal val="0"/>
                                          </p:val>
                                        </p:tav>
                                      </p:tavLst>
                                    </p:anim>
                                    <p:anim calcmode="lin" valueType="num">
                                      <p:cBhvr>
                                        <p:cTn id="17" dur="400" decel="100000" fill="hold"/>
                                        <p:tgtEl>
                                          <p:spTgt spid="5"/>
                                        </p:tgtEl>
                                        <p:attrNameLst>
                                          <p:attrName>ppt_x</p:attrName>
                                        </p:attrNameLst>
                                      </p:cBhvr>
                                      <p:tavLst>
                                        <p:tav tm="0">
                                          <p:val>
                                            <p:strVal val="#ppt_x+0.4"/>
                                          </p:val>
                                        </p:tav>
                                        <p:tav tm="100000">
                                          <p:val>
                                            <p:strVal val="#ppt_x-0.05"/>
                                          </p:val>
                                        </p:tav>
                                      </p:tavLst>
                                    </p:anim>
                                    <p:anim calcmode="lin" valueType="num">
                                      <p:cBhvr>
                                        <p:cTn id="18" dur="400" decel="100000" fill="hold"/>
                                        <p:tgtEl>
                                          <p:spTgt spid="5"/>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ما تضمنه استعمالها من التسخ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صورة 1" descr="1119862_max.gif"/>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39939" name="Rectangle 1"/>
          <p:cNvSpPr>
            <a:spLocks noChangeArrowheads="1"/>
          </p:cNvSpPr>
          <p:nvPr/>
        </p:nvSpPr>
        <p:spPr bwMode="auto">
          <a:xfrm>
            <a:off x="928688" y="571500"/>
            <a:ext cx="7127875" cy="1323975"/>
          </a:xfrm>
          <a:prstGeom prst="rect">
            <a:avLst/>
          </a:prstGeom>
          <a:noFill/>
          <a:ln w="9525">
            <a:noFill/>
            <a:miter lim="800000"/>
            <a:headEnd/>
            <a:tailEnd/>
          </a:ln>
        </p:spPr>
        <p:txBody>
          <a:bodyPr anchor="ctr">
            <a:spAutoFit/>
          </a:bodyPr>
          <a:lstStyle/>
          <a:p>
            <a:pPr algn="ctr" rtl="1"/>
            <a:r>
              <a:rPr lang="ar-EG" sz="4000" b="1">
                <a:latin typeface="Calibri" pitchFamily="34" charset="0"/>
              </a:rPr>
              <a:t>س2: </a:t>
            </a:r>
            <a:r>
              <a:rPr lang="ar-SA" sz="4000" b="1"/>
              <a:t>ما الحكمة من النه</a:t>
            </a:r>
            <a:r>
              <a:rPr lang="ar-EG" sz="4000" b="1"/>
              <a:t>ي</a:t>
            </a:r>
            <a:r>
              <a:rPr lang="ar-SA" sz="4000" b="1"/>
              <a:t> عن استعمال كلمة (لو)؟</a:t>
            </a:r>
            <a:endParaRPr lang="en-US" sz="4000" b="1"/>
          </a:p>
        </p:txBody>
      </p:sp>
      <p:sp>
        <p:nvSpPr>
          <p:cNvPr id="4" name="Rectangle 1"/>
          <p:cNvSpPr>
            <a:spLocks noChangeArrowheads="1"/>
          </p:cNvSpPr>
          <p:nvPr/>
        </p:nvSpPr>
        <p:spPr bwMode="auto">
          <a:xfrm>
            <a:off x="1000125" y="2538413"/>
            <a:ext cx="7127875" cy="1754187"/>
          </a:xfrm>
          <a:prstGeom prst="rect">
            <a:avLst/>
          </a:prstGeom>
          <a:noFill/>
          <a:ln w="9525">
            <a:noFill/>
            <a:miter lim="800000"/>
            <a:headEnd/>
            <a:tailEnd/>
          </a:ln>
        </p:spPr>
        <p:txBody>
          <a:bodyPr anchor="ctr">
            <a:spAutoFit/>
          </a:bodyPr>
          <a:lstStyle/>
          <a:p>
            <a:pPr algn="ctr" rtl="1"/>
            <a:r>
              <a:rPr lang="ar-EG" sz="3600" b="1" dirty="0">
                <a:solidFill>
                  <a:srgbClr val="FF00FF"/>
                </a:solidFill>
              </a:rPr>
              <a:t>2- أن استعمال (لو) يفتح عمل الشيطان، ففي قولها انسياق وراء خطوات الشيطان الذي يدعو قائلها إلى الجزع </a:t>
            </a:r>
            <a:r>
              <a:rPr lang="ar-EG" sz="3600" b="1" dirty="0" err="1">
                <a:solidFill>
                  <a:srgbClr val="FF00FF"/>
                </a:solidFill>
              </a:rPr>
              <a:t>والتسخط</a:t>
            </a:r>
            <a:r>
              <a:rPr lang="ar-EG" sz="3600" b="1" dirty="0">
                <a:solidFill>
                  <a:srgbClr val="FF00FF"/>
                </a:solidFill>
              </a:rPr>
              <a:t> من القضاء والقدر.</a:t>
            </a:r>
            <a:endParaRPr lang="en-US" sz="3600" dirty="0">
              <a:solidFill>
                <a:srgbClr val="FF00FF"/>
              </a:solidFill>
            </a:endParaRPr>
          </a:p>
        </p:txBody>
      </p:sp>
      <p:sp>
        <p:nvSpPr>
          <p:cNvPr id="5" name="Rectangle 1"/>
          <p:cNvSpPr>
            <a:spLocks noChangeArrowheads="1"/>
          </p:cNvSpPr>
          <p:nvPr/>
        </p:nvSpPr>
        <p:spPr bwMode="auto">
          <a:xfrm>
            <a:off x="900113" y="4749800"/>
            <a:ext cx="7127875" cy="1200150"/>
          </a:xfrm>
          <a:prstGeom prst="rect">
            <a:avLst/>
          </a:prstGeom>
          <a:noFill/>
          <a:ln w="9525">
            <a:noFill/>
            <a:miter lim="800000"/>
            <a:headEnd/>
            <a:tailEnd/>
          </a:ln>
        </p:spPr>
        <p:txBody>
          <a:bodyPr anchor="ctr">
            <a:spAutoFit/>
          </a:bodyPr>
          <a:lstStyle/>
          <a:p>
            <a:pPr algn="r" rtl="1"/>
            <a:r>
              <a:rPr lang="ar-EG" sz="3600" b="1" dirty="0">
                <a:solidFill>
                  <a:srgbClr val="FF00FF"/>
                </a:solidFill>
              </a:rPr>
              <a:t>3- أنه لا نفع في استعمالها على هذا الوجه، بل فيه مضرة.</a:t>
            </a:r>
            <a:endParaRPr lang="en-US" sz="3600" dirty="0">
              <a:solidFill>
                <a:srgbClr val="FF00FF"/>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decel="100000"/>
                                        <p:tgtEl>
                                          <p:spTgt spid="4"/>
                                        </p:tgtEl>
                                      </p:cBhvr>
                                    </p:animEffect>
                                    <p:anim calcmode="lin" valueType="num">
                                      <p:cBhvr>
                                        <p:cTn id="8" dur="400" decel="100000" fill="hold"/>
                                        <p:tgtEl>
                                          <p:spTgt spid="4"/>
                                        </p:tgtEl>
                                        <p:attrNameLst>
                                          <p:attrName>style.rotation</p:attrName>
                                        </p:attrNameLst>
                                      </p:cBhvr>
                                      <p:tavLst>
                                        <p:tav tm="0">
                                          <p:val>
                                            <p:fltVal val="-90"/>
                                          </p:val>
                                        </p:tav>
                                        <p:tav tm="100000">
                                          <p:val>
                                            <p:fltVal val="0"/>
                                          </p:val>
                                        </p:tav>
                                      </p:tavLst>
                                    </p:anim>
                                    <p:anim calcmode="lin" valueType="num">
                                      <p:cBhvr>
                                        <p:cTn id="9" dur="400" decel="100000" fill="hold"/>
                                        <p:tgtEl>
                                          <p:spTgt spid="4"/>
                                        </p:tgtEl>
                                        <p:attrNameLst>
                                          <p:attrName>ppt_x</p:attrName>
                                        </p:attrNameLst>
                                      </p:cBhvr>
                                      <p:tavLst>
                                        <p:tav tm="0">
                                          <p:val>
                                            <p:strVal val="#ppt_x+0.4"/>
                                          </p:val>
                                        </p:tav>
                                        <p:tav tm="100000">
                                          <p:val>
                                            <p:strVal val="#ppt_x-0.05"/>
                                          </p:val>
                                        </p:tav>
                                      </p:tavLst>
                                    </p:anim>
                                    <p:anim calcmode="lin" valueType="num">
                                      <p:cBhvr>
                                        <p:cTn id="10" dur="400" decel="100000" fill="hold"/>
                                        <p:tgtEl>
                                          <p:spTgt spid="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ن استعمال (لو) يفتح عمل الشيطان.wav"/>
                                        </p:tgtEl>
                                      </p:cMediaNode>
                                    </p:audio>
                                  </p:sub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400" decel="100000"/>
                                        <p:tgtEl>
                                          <p:spTgt spid="5"/>
                                        </p:tgtEl>
                                      </p:cBhvr>
                                    </p:animEffect>
                                    <p:anim calcmode="lin" valueType="num">
                                      <p:cBhvr>
                                        <p:cTn id="18" dur="400" decel="100000" fill="hold"/>
                                        <p:tgtEl>
                                          <p:spTgt spid="5"/>
                                        </p:tgtEl>
                                        <p:attrNameLst>
                                          <p:attrName>style.rotation</p:attrName>
                                        </p:attrNameLst>
                                      </p:cBhvr>
                                      <p:tavLst>
                                        <p:tav tm="0">
                                          <p:val>
                                            <p:fltVal val="-90"/>
                                          </p:val>
                                        </p:tav>
                                        <p:tav tm="100000">
                                          <p:val>
                                            <p:fltVal val="0"/>
                                          </p:val>
                                        </p:tav>
                                      </p:tavLst>
                                    </p:anim>
                                    <p:anim calcmode="lin" valueType="num">
                                      <p:cBhvr>
                                        <p:cTn id="19" dur="400" decel="100000" fill="hold"/>
                                        <p:tgtEl>
                                          <p:spTgt spid="5"/>
                                        </p:tgtEl>
                                        <p:attrNameLst>
                                          <p:attrName>ppt_x</p:attrName>
                                        </p:attrNameLst>
                                      </p:cBhvr>
                                      <p:tavLst>
                                        <p:tav tm="0">
                                          <p:val>
                                            <p:strVal val="#ppt_x+0.4"/>
                                          </p:val>
                                        </p:tav>
                                        <p:tav tm="100000">
                                          <p:val>
                                            <p:strVal val="#ppt_x-0.05"/>
                                          </p:val>
                                        </p:tav>
                                      </p:tavLst>
                                    </p:anim>
                                    <p:anim calcmode="lin" valueType="num">
                                      <p:cBhvr>
                                        <p:cTn id="20" dur="400" decel="100000" fill="hold"/>
                                        <p:tgtEl>
                                          <p:spTgt spid="5"/>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أنه لا نفع في استعمالها على هذا الوج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صورة 1" descr="1119862_max.gif"/>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3" name="Rectangle 1"/>
          <p:cNvSpPr>
            <a:spLocks noChangeArrowheads="1"/>
          </p:cNvSpPr>
          <p:nvPr/>
        </p:nvSpPr>
        <p:spPr bwMode="auto">
          <a:xfrm>
            <a:off x="928688" y="571500"/>
            <a:ext cx="7127875" cy="1323975"/>
          </a:xfrm>
          <a:prstGeom prst="rect">
            <a:avLst/>
          </a:prstGeom>
          <a:noFill/>
          <a:ln w="9525">
            <a:noFill/>
            <a:miter lim="800000"/>
            <a:headEnd/>
            <a:tailEnd/>
          </a:ln>
        </p:spPr>
        <p:txBody>
          <a:bodyPr anchor="ctr">
            <a:spAutoFit/>
          </a:bodyPr>
          <a:lstStyle/>
          <a:p>
            <a:pPr algn="ctr" rtl="1"/>
            <a:r>
              <a:rPr lang="ar-EG" sz="4000" b="1">
                <a:latin typeface="Calibri" pitchFamily="34" charset="0"/>
              </a:rPr>
              <a:t>س3: </a:t>
            </a:r>
            <a:r>
              <a:rPr lang="ar-SA" sz="4000" b="1"/>
              <a:t>بين البديل الشرع</a:t>
            </a:r>
            <a:r>
              <a:rPr lang="ar-EG" sz="4000" b="1"/>
              <a:t>ي</a:t>
            </a:r>
            <a:r>
              <a:rPr lang="ar-SA" sz="4000" b="1"/>
              <a:t> لاستعمال كلمة (لو) فيما مضى من الأقدار.</a:t>
            </a:r>
            <a:endParaRPr lang="en-US" sz="4000" b="1"/>
          </a:p>
        </p:txBody>
      </p:sp>
      <p:sp>
        <p:nvSpPr>
          <p:cNvPr id="4" name="Rectangle 1"/>
          <p:cNvSpPr>
            <a:spLocks noChangeArrowheads="1"/>
          </p:cNvSpPr>
          <p:nvPr/>
        </p:nvSpPr>
        <p:spPr bwMode="auto">
          <a:xfrm>
            <a:off x="714375" y="2351088"/>
            <a:ext cx="7127875" cy="646112"/>
          </a:xfrm>
          <a:prstGeom prst="rect">
            <a:avLst/>
          </a:prstGeom>
          <a:noFill/>
          <a:ln w="9525">
            <a:noFill/>
            <a:miter lim="800000"/>
            <a:headEnd/>
            <a:tailEnd/>
          </a:ln>
        </p:spPr>
        <p:txBody>
          <a:bodyPr anchor="ctr">
            <a:spAutoFit/>
          </a:bodyPr>
          <a:lstStyle/>
          <a:p>
            <a:pPr algn="r" rtl="1"/>
            <a:r>
              <a:rPr lang="ar-EG" sz="3600" b="1" dirty="0" smtClean="0">
                <a:solidFill>
                  <a:srgbClr val="0066FF"/>
                </a:solidFill>
              </a:rPr>
              <a:t>من السنة </a:t>
            </a:r>
            <a:r>
              <a:rPr lang="ar-EG" sz="3600" b="1" dirty="0">
                <a:solidFill>
                  <a:srgbClr val="0066FF"/>
                </a:solidFill>
              </a:rPr>
              <a:t>للمسلم عند حلول المصائب أن يقول:</a:t>
            </a:r>
            <a:endParaRPr lang="en-US" sz="3600" b="1" dirty="0">
              <a:solidFill>
                <a:srgbClr val="0066FF"/>
              </a:solidFill>
              <a:latin typeface="Calibri" pitchFamily="34" charset="0"/>
            </a:endParaRPr>
          </a:p>
        </p:txBody>
      </p:sp>
      <p:sp>
        <p:nvSpPr>
          <p:cNvPr id="5" name="Rectangle 1"/>
          <p:cNvSpPr>
            <a:spLocks noChangeArrowheads="1"/>
          </p:cNvSpPr>
          <p:nvPr/>
        </p:nvSpPr>
        <p:spPr bwMode="auto">
          <a:xfrm>
            <a:off x="1000125" y="3375025"/>
            <a:ext cx="7127875" cy="646331"/>
          </a:xfrm>
          <a:prstGeom prst="rect">
            <a:avLst/>
          </a:prstGeom>
          <a:noFill/>
          <a:ln w="9525">
            <a:noFill/>
            <a:miter lim="800000"/>
            <a:headEnd/>
            <a:tailEnd/>
          </a:ln>
        </p:spPr>
        <p:txBody>
          <a:bodyPr anchor="ctr">
            <a:spAutoFit/>
          </a:bodyPr>
          <a:lstStyle/>
          <a:p>
            <a:pPr algn="r" rtl="1"/>
            <a:r>
              <a:rPr lang="ar-EG" sz="3600" b="1" dirty="0">
                <a:solidFill>
                  <a:srgbClr val="FF00FF"/>
                </a:solidFill>
              </a:rPr>
              <a:t>أ- "</a:t>
            </a:r>
            <a:r>
              <a:rPr lang="ar-EG" sz="3600" b="1" dirty="0">
                <a:solidFill>
                  <a:srgbClr val="008000"/>
                </a:solidFill>
              </a:rPr>
              <a:t>قدر الله وما شاء فعل</a:t>
            </a:r>
            <a:r>
              <a:rPr lang="ar-EG" sz="3600" b="1" dirty="0" smtClean="0">
                <a:solidFill>
                  <a:srgbClr val="FF00FF"/>
                </a:solidFill>
              </a:rPr>
              <a:t>"</a:t>
            </a:r>
            <a:endParaRPr lang="en-US" sz="3600" dirty="0">
              <a:solidFill>
                <a:srgbClr val="FF00FF"/>
              </a:solidFill>
            </a:endParaRPr>
          </a:p>
        </p:txBody>
      </p:sp>
      <p:sp>
        <p:nvSpPr>
          <p:cNvPr id="6" name="Rectangle 1"/>
          <p:cNvSpPr>
            <a:spLocks noChangeArrowheads="1"/>
          </p:cNvSpPr>
          <p:nvPr/>
        </p:nvSpPr>
        <p:spPr bwMode="auto">
          <a:xfrm>
            <a:off x="928688" y="5303838"/>
            <a:ext cx="7127875" cy="646112"/>
          </a:xfrm>
          <a:prstGeom prst="rect">
            <a:avLst/>
          </a:prstGeom>
          <a:noFill/>
          <a:ln w="9525">
            <a:noFill/>
            <a:miter lim="800000"/>
            <a:headEnd/>
            <a:tailEnd/>
          </a:ln>
        </p:spPr>
        <p:txBody>
          <a:bodyPr anchor="ctr">
            <a:spAutoFit/>
          </a:bodyPr>
          <a:lstStyle/>
          <a:p>
            <a:pPr algn="r" rtl="1"/>
            <a:r>
              <a:rPr lang="ar-EG" sz="3600" b="1" dirty="0">
                <a:solidFill>
                  <a:srgbClr val="FF00FF"/>
                </a:solidFill>
              </a:rPr>
              <a:t>ب- "</a:t>
            </a:r>
            <a:r>
              <a:rPr lang="ar-EG" sz="3600" b="1" dirty="0">
                <a:solidFill>
                  <a:srgbClr val="008000"/>
                </a:solidFill>
              </a:rPr>
              <a:t>الْحَمْدُ للّهِ</a:t>
            </a:r>
            <a:r>
              <a:rPr lang="ar-EG" sz="3600" b="1" dirty="0">
                <a:solidFill>
                  <a:srgbClr val="FF00FF"/>
                </a:solidFill>
              </a:rPr>
              <a:t>".</a:t>
            </a:r>
            <a:endParaRPr lang="en-US" sz="3600" dirty="0">
              <a:solidFill>
                <a:srgbClr val="FF00FF"/>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بين البديل الشرعي لاستعمال كلمة.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400" decel="100000"/>
                                        <p:tgtEl>
                                          <p:spTgt spid="4"/>
                                        </p:tgtEl>
                                      </p:cBhvr>
                                    </p:animEffect>
                                    <p:anim calcmode="lin" valueType="num">
                                      <p:cBhvr>
                                        <p:cTn id="16" dur="400" decel="100000" fill="hold"/>
                                        <p:tgtEl>
                                          <p:spTgt spid="4"/>
                                        </p:tgtEl>
                                        <p:attrNameLst>
                                          <p:attrName>style.rotation</p:attrName>
                                        </p:attrNameLst>
                                      </p:cBhvr>
                                      <p:tavLst>
                                        <p:tav tm="0">
                                          <p:val>
                                            <p:fltVal val="-90"/>
                                          </p:val>
                                        </p:tav>
                                        <p:tav tm="100000">
                                          <p:val>
                                            <p:fltVal val="0"/>
                                          </p:val>
                                        </p:tav>
                                      </p:tavLst>
                                    </p:anim>
                                    <p:anim calcmode="lin" valueType="num">
                                      <p:cBhvr>
                                        <p:cTn id="17" dur="400" decel="100000" fill="hold"/>
                                        <p:tgtEl>
                                          <p:spTgt spid="4"/>
                                        </p:tgtEl>
                                        <p:attrNameLst>
                                          <p:attrName>ppt_x</p:attrName>
                                        </p:attrNameLst>
                                      </p:cBhvr>
                                      <p:tavLst>
                                        <p:tav tm="0">
                                          <p:val>
                                            <p:strVal val="#ppt_x+0.4"/>
                                          </p:val>
                                        </p:tav>
                                        <p:tav tm="100000">
                                          <p:val>
                                            <p:strVal val="#ppt_x-0.05"/>
                                          </p:val>
                                        </p:tav>
                                      </p:tavLst>
                                    </p:anim>
                                    <p:anim calcmode="lin" valueType="num">
                                      <p:cBhvr>
                                        <p:cTn id="18" dur="400" decel="100000" fill="hold"/>
                                        <p:tgtEl>
                                          <p:spTgt spid="4"/>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من السنة للمسلم عند حلول المصائب.wav"/>
                                        </p:tgtEl>
                                      </p:cMediaNode>
                                    </p:audio>
                                  </p:sub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400" decel="100000"/>
                                        <p:tgtEl>
                                          <p:spTgt spid="5"/>
                                        </p:tgtEl>
                                      </p:cBhvr>
                                    </p:animEffect>
                                    <p:anim calcmode="lin" valueType="num">
                                      <p:cBhvr>
                                        <p:cTn id="26" dur="400" decel="100000" fill="hold"/>
                                        <p:tgtEl>
                                          <p:spTgt spid="5"/>
                                        </p:tgtEl>
                                        <p:attrNameLst>
                                          <p:attrName>style.rotation</p:attrName>
                                        </p:attrNameLst>
                                      </p:cBhvr>
                                      <p:tavLst>
                                        <p:tav tm="0">
                                          <p:val>
                                            <p:fltVal val="-90"/>
                                          </p:val>
                                        </p:tav>
                                        <p:tav tm="100000">
                                          <p:val>
                                            <p:fltVal val="0"/>
                                          </p:val>
                                        </p:tav>
                                      </p:tavLst>
                                    </p:anim>
                                    <p:anim calcmode="lin" valueType="num">
                                      <p:cBhvr>
                                        <p:cTn id="27" dur="400" decel="100000" fill="hold"/>
                                        <p:tgtEl>
                                          <p:spTgt spid="5"/>
                                        </p:tgtEl>
                                        <p:attrNameLst>
                                          <p:attrName>ppt_x</p:attrName>
                                        </p:attrNameLst>
                                      </p:cBhvr>
                                      <p:tavLst>
                                        <p:tav tm="0">
                                          <p:val>
                                            <p:strVal val="#ppt_x+0.4"/>
                                          </p:val>
                                        </p:tav>
                                        <p:tav tm="100000">
                                          <p:val>
                                            <p:strVal val="#ppt_x-0.05"/>
                                          </p:val>
                                        </p:tav>
                                      </p:tavLst>
                                    </p:anim>
                                    <p:anim calcmode="lin" valueType="num">
                                      <p:cBhvr>
                                        <p:cTn id="28" dur="400" decel="100000" fill="hold"/>
                                        <p:tgtEl>
                                          <p:spTgt spid="5"/>
                                        </p:tgtEl>
                                        <p:attrNameLst>
                                          <p:attrName>ppt_y</p:attrName>
                                        </p:attrNameLst>
                                      </p:cBhvr>
                                      <p:tavLst>
                                        <p:tav tm="0">
                                          <p:val>
                                            <p:strVal val="#ppt_y-0.4"/>
                                          </p:val>
                                        </p:tav>
                                        <p:tav tm="100000">
                                          <p:val>
                                            <p:strVal val="#ppt_y+0.1"/>
                                          </p:val>
                                        </p:tav>
                                      </p:tavLst>
                                    </p:anim>
                                    <p:anim calcmode="lin" valueType="num">
                                      <p:cBhvr>
                                        <p:cTn id="29"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30"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قدر الله وما شاء فعل.wav"/>
                                        </p:tgtEl>
                                      </p:cMediaNode>
                                    </p:audio>
                                  </p:sub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400" decel="100000"/>
                                        <p:tgtEl>
                                          <p:spTgt spid="6"/>
                                        </p:tgtEl>
                                      </p:cBhvr>
                                    </p:animEffect>
                                    <p:anim calcmode="lin" valueType="num">
                                      <p:cBhvr>
                                        <p:cTn id="36" dur="400" decel="100000" fill="hold"/>
                                        <p:tgtEl>
                                          <p:spTgt spid="6"/>
                                        </p:tgtEl>
                                        <p:attrNameLst>
                                          <p:attrName>style.rotation</p:attrName>
                                        </p:attrNameLst>
                                      </p:cBhvr>
                                      <p:tavLst>
                                        <p:tav tm="0">
                                          <p:val>
                                            <p:fltVal val="-90"/>
                                          </p:val>
                                        </p:tav>
                                        <p:tav tm="100000">
                                          <p:val>
                                            <p:fltVal val="0"/>
                                          </p:val>
                                        </p:tav>
                                      </p:tavLst>
                                    </p:anim>
                                    <p:anim calcmode="lin" valueType="num">
                                      <p:cBhvr>
                                        <p:cTn id="37" dur="400" decel="100000" fill="hold"/>
                                        <p:tgtEl>
                                          <p:spTgt spid="6"/>
                                        </p:tgtEl>
                                        <p:attrNameLst>
                                          <p:attrName>ppt_x</p:attrName>
                                        </p:attrNameLst>
                                      </p:cBhvr>
                                      <p:tavLst>
                                        <p:tav tm="0">
                                          <p:val>
                                            <p:strVal val="#ppt_x+0.4"/>
                                          </p:val>
                                        </p:tav>
                                        <p:tav tm="100000">
                                          <p:val>
                                            <p:strVal val="#ppt_x-0.05"/>
                                          </p:val>
                                        </p:tav>
                                      </p:tavLst>
                                    </p:anim>
                                    <p:anim calcmode="lin" valueType="num">
                                      <p:cBhvr>
                                        <p:cTn id="38" dur="400" decel="100000" fill="hold"/>
                                        <p:tgtEl>
                                          <p:spTgt spid="6"/>
                                        </p:tgtEl>
                                        <p:attrNameLst>
                                          <p:attrName>ppt_y</p:attrName>
                                        </p:attrNameLst>
                                      </p:cBhvr>
                                      <p:tavLst>
                                        <p:tav tm="0">
                                          <p:val>
                                            <p:strVal val="#ppt_y-0.4"/>
                                          </p:val>
                                        </p:tav>
                                        <p:tav tm="100000">
                                          <p:val>
                                            <p:strVal val="#ppt_y+0.1"/>
                                          </p:val>
                                        </p:tav>
                                      </p:tavLst>
                                    </p:anim>
                                    <p:anim calcmode="lin" valueType="num">
                                      <p:cBhvr>
                                        <p:cTn id="39"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40"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6" name="الْحَمْدُ 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صورة 1" descr="1119862_max.gif"/>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41987" name="Rectangle 1"/>
          <p:cNvSpPr>
            <a:spLocks noChangeArrowheads="1"/>
          </p:cNvSpPr>
          <p:nvPr/>
        </p:nvSpPr>
        <p:spPr bwMode="auto">
          <a:xfrm>
            <a:off x="928688" y="571500"/>
            <a:ext cx="7127875" cy="1323975"/>
          </a:xfrm>
          <a:prstGeom prst="rect">
            <a:avLst/>
          </a:prstGeom>
          <a:noFill/>
          <a:ln w="9525">
            <a:noFill/>
            <a:miter lim="800000"/>
            <a:headEnd/>
            <a:tailEnd/>
          </a:ln>
        </p:spPr>
        <p:txBody>
          <a:bodyPr anchor="ctr">
            <a:spAutoFit/>
          </a:bodyPr>
          <a:lstStyle/>
          <a:p>
            <a:pPr algn="ctr" rtl="1"/>
            <a:r>
              <a:rPr lang="ar-EG" sz="4000" b="1">
                <a:latin typeface="Calibri" pitchFamily="34" charset="0"/>
              </a:rPr>
              <a:t>س3: </a:t>
            </a:r>
            <a:r>
              <a:rPr lang="ar-SA" sz="4000" b="1"/>
              <a:t>بين البديل الشرع</a:t>
            </a:r>
            <a:r>
              <a:rPr lang="ar-EG" sz="4000" b="1"/>
              <a:t>ي</a:t>
            </a:r>
            <a:r>
              <a:rPr lang="ar-SA" sz="4000" b="1"/>
              <a:t> لاستعمال كلمة (لو) فيما مضى من الأقدار.</a:t>
            </a:r>
            <a:endParaRPr lang="en-US" sz="4000" b="1"/>
          </a:p>
        </p:txBody>
      </p:sp>
      <p:sp>
        <p:nvSpPr>
          <p:cNvPr id="5" name="Rectangle 1"/>
          <p:cNvSpPr>
            <a:spLocks noChangeArrowheads="1"/>
          </p:cNvSpPr>
          <p:nvPr/>
        </p:nvSpPr>
        <p:spPr bwMode="auto">
          <a:xfrm>
            <a:off x="323850" y="3452813"/>
            <a:ext cx="7732713" cy="646331"/>
          </a:xfrm>
          <a:prstGeom prst="rect">
            <a:avLst/>
          </a:prstGeom>
          <a:noFill/>
          <a:ln w="9525">
            <a:noFill/>
            <a:miter lim="800000"/>
            <a:headEnd/>
            <a:tailEnd/>
          </a:ln>
        </p:spPr>
        <p:txBody>
          <a:bodyPr anchor="ctr">
            <a:spAutoFit/>
          </a:bodyPr>
          <a:lstStyle/>
          <a:p>
            <a:pPr algn="r" rtl="1"/>
            <a:r>
              <a:rPr lang="ar-EG" sz="3600" b="1" dirty="0">
                <a:solidFill>
                  <a:srgbClr val="FF00FF"/>
                </a:solidFill>
              </a:rPr>
              <a:t>ج- "</a:t>
            </a:r>
            <a:r>
              <a:rPr lang="ar-EG" sz="3600" b="1" dirty="0">
                <a:solidFill>
                  <a:srgbClr val="008000"/>
                </a:solidFill>
              </a:rPr>
              <a:t>إِنَّا لِلَّهِ وَإِنَّا إِلَيْهِ </a:t>
            </a:r>
            <a:r>
              <a:rPr lang="ar-EG" sz="3600" b="1" dirty="0" smtClean="0">
                <a:solidFill>
                  <a:srgbClr val="008000"/>
                </a:solidFill>
              </a:rPr>
              <a:t>رَاجِعُونَ</a:t>
            </a:r>
            <a:endParaRPr lang="en-US" sz="3600" dirty="0">
              <a:solidFill>
                <a:srgbClr val="FF00FF"/>
              </a:solidFill>
            </a:endParaRPr>
          </a:p>
        </p:txBody>
      </p:sp>
      <p:sp>
        <p:nvSpPr>
          <p:cNvPr id="6" name="Rectangle 1"/>
          <p:cNvSpPr>
            <a:spLocks noChangeArrowheads="1"/>
          </p:cNvSpPr>
          <p:nvPr/>
        </p:nvSpPr>
        <p:spPr bwMode="auto">
          <a:xfrm>
            <a:off x="1042988" y="4821238"/>
            <a:ext cx="7013575" cy="1200150"/>
          </a:xfrm>
          <a:prstGeom prst="rect">
            <a:avLst/>
          </a:prstGeom>
          <a:noFill/>
          <a:ln w="9525">
            <a:noFill/>
            <a:miter lim="800000"/>
            <a:headEnd/>
            <a:tailEnd/>
          </a:ln>
        </p:spPr>
        <p:txBody>
          <a:bodyPr anchor="ctr">
            <a:spAutoFit/>
          </a:bodyPr>
          <a:lstStyle/>
          <a:p>
            <a:pPr algn="r" rtl="1"/>
            <a:r>
              <a:rPr lang="ar-EG" sz="3600" b="1" dirty="0">
                <a:solidFill>
                  <a:srgbClr val="FF00FF"/>
                </a:solidFill>
              </a:rPr>
              <a:t>د- "</a:t>
            </a:r>
            <a:r>
              <a:rPr lang="ar-EG" sz="3600" b="1" dirty="0">
                <a:solidFill>
                  <a:srgbClr val="008000"/>
                </a:solidFill>
              </a:rPr>
              <a:t>اللَّهُمَّ أَجِرْنِي فِي مُصِيبَتِي وَأَخْلِفْ لِي خَيْرًا مِنْهَا</a:t>
            </a:r>
            <a:r>
              <a:rPr lang="ar-EG" sz="3600" b="1" dirty="0">
                <a:solidFill>
                  <a:srgbClr val="FF00FF"/>
                </a:solidFill>
              </a:rPr>
              <a:t>".</a:t>
            </a:r>
            <a:endParaRPr lang="en-US" sz="3600" dirty="0">
              <a:solidFill>
                <a:srgbClr val="FF00FF"/>
              </a:solidFill>
            </a:endParaRPr>
          </a:p>
        </p:txBody>
      </p:sp>
      <p:sp>
        <p:nvSpPr>
          <p:cNvPr id="41990" name="Rectangle 1"/>
          <p:cNvSpPr>
            <a:spLocks noChangeArrowheads="1"/>
          </p:cNvSpPr>
          <p:nvPr/>
        </p:nvSpPr>
        <p:spPr bwMode="auto">
          <a:xfrm>
            <a:off x="714375" y="2351088"/>
            <a:ext cx="7127875" cy="646112"/>
          </a:xfrm>
          <a:prstGeom prst="rect">
            <a:avLst/>
          </a:prstGeom>
          <a:noFill/>
          <a:ln w="9525">
            <a:noFill/>
            <a:miter lim="800000"/>
            <a:headEnd/>
            <a:tailEnd/>
          </a:ln>
        </p:spPr>
        <p:txBody>
          <a:bodyPr anchor="ctr">
            <a:spAutoFit/>
          </a:bodyPr>
          <a:lstStyle/>
          <a:p>
            <a:pPr algn="r" rtl="1"/>
            <a:r>
              <a:rPr lang="ar-EG" sz="3600" b="1">
                <a:solidFill>
                  <a:srgbClr val="0066FF"/>
                </a:solidFill>
              </a:rPr>
              <a:t>فالسنة للمسلم عند حلول المصائب أن يقول:</a:t>
            </a:r>
            <a:endParaRPr lang="en-US" sz="3600" b="1">
              <a:solidFill>
                <a:srgbClr val="0066FF"/>
              </a:solidFill>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decel="100000"/>
                                        <p:tgtEl>
                                          <p:spTgt spid="5"/>
                                        </p:tgtEl>
                                      </p:cBhvr>
                                    </p:animEffect>
                                    <p:anim calcmode="lin" valueType="num">
                                      <p:cBhvr>
                                        <p:cTn id="8" dur="400" decel="100000" fill="hold"/>
                                        <p:tgtEl>
                                          <p:spTgt spid="5"/>
                                        </p:tgtEl>
                                        <p:attrNameLst>
                                          <p:attrName>style.rotation</p:attrName>
                                        </p:attrNameLst>
                                      </p:cBhvr>
                                      <p:tavLst>
                                        <p:tav tm="0">
                                          <p:val>
                                            <p:fltVal val="-90"/>
                                          </p:val>
                                        </p:tav>
                                        <p:tav tm="100000">
                                          <p:val>
                                            <p:fltVal val="0"/>
                                          </p:val>
                                        </p:tav>
                                      </p:tavLst>
                                    </p:anim>
                                    <p:anim calcmode="lin" valueType="num">
                                      <p:cBhvr>
                                        <p:cTn id="9" dur="400" decel="100000" fill="hold"/>
                                        <p:tgtEl>
                                          <p:spTgt spid="5"/>
                                        </p:tgtEl>
                                        <p:attrNameLst>
                                          <p:attrName>ppt_x</p:attrName>
                                        </p:attrNameLst>
                                      </p:cBhvr>
                                      <p:tavLst>
                                        <p:tav tm="0">
                                          <p:val>
                                            <p:strVal val="#ppt_x+0.4"/>
                                          </p:val>
                                        </p:tav>
                                        <p:tav tm="100000">
                                          <p:val>
                                            <p:strVal val="#ppt_x-0.05"/>
                                          </p:val>
                                        </p:tav>
                                      </p:tavLst>
                                    </p:anim>
                                    <p:anim calcmode="lin" valueType="num">
                                      <p:cBhvr>
                                        <p:cTn id="10" dur="400" decel="100000" fill="hold"/>
                                        <p:tgtEl>
                                          <p:spTgt spid="5"/>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إِنَّا لِلَّهِ وَإِنَّا إِلَيْهِ رَاجِعُونَ.wav"/>
                                        </p:tgtEl>
                                      </p:cMediaNode>
                                    </p:audio>
                                  </p:sub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400" decel="100000"/>
                                        <p:tgtEl>
                                          <p:spTgt spid="6"/>
                                        </p:tgtEl>
                                      </p:cBhvr>
                                    </p:animEffect>
                                    <p:anim calcmode="lin" valueType="num">
                                      <p:cBhvr>
                                        <p:cTn id="18" dur="400" decel="100000" fill="hold"/>
                                        <p:tgtEl>
                                          <p:spTgt spid="6"/>
                                        </p:tgtEl>
                                        <p:attrNameLst>
                                          <p:attrName>style.rotation</p:attrName>
                                        </p:attrNameLst>
                                      </p:cBhvr>
                                      <p:tavLst>
                                        <p:tav tm="0">
                                          <p:val>
                                            <p:fltVal val="-90"/>
                                          </p:val>
                                        </p:tav>
                                        <p:tav tm="100000">
                                          <p:val>
                                            <p:fltVal val="0"/>
                                          </p:val>
                                        </p:tav>
                                      </p:tavLst>
                                    </p:anim>
                                    <p:anim calcmode="lin" valueType="num">
                                      <p:cBhvr>
                                        <p:cTn id="19" dur="400" decel="100000" fill="hold"/>
                                        <p:tgtEl>
                                          <p:spTgt spid="6"/>
                                        </p:tgtEl>
                                        <p:attrNameLst>
                                          <p:attrName>ppt_x</p:attrName>
                                        </p:attrNameLst>
                                      </p:cBhvr>
                                      <p:tavLst>
                                        <p:tav tm="0">
                                          <p:val>
                                            <p:strVal val="#ppt_x+0.4"/>
                                          </p:val>
                                        </p:tav>
                                        <p:tav tm="100000">
                                          <p:val>
                                            <p:strVal val="#ppt_x-0.05"/>
                                          </p:val>
                                        </p:tav>
                                      </p:tavLst>
                                    </p:anim>
                                    <p:anim calcmode="lin" valueType="num">
                                      <p:cBhvr>
                                        <p:cTn id="20" dur="400" decel="100000" fill="hold"/>
                                        <p:tgtEl>
                                          <p:spTgt spid="6"/>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اللَّهُمَّ أَجِرْنِي فِي مُصِيبَتِي وَأَخْلِ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a:spLocks noChangeArrowheads="1"/>
          </p:cNvSpPr>
          <p:nvPr/>
        </p:nvSpPr>
        <p:spPr bwMode="auto">
          <a:xfrm>
            <a:off x="2000250" y="1000125"/>
            <a:ext cx="4586288" cy="1108075"/>
          </a:xfrm>
          <a:prstGeom prst="rect">
            <a:avLst/>
          </a:prstGeom>
          <a:noFill/>
          <a:ln w="9525">
            <a:noFill/>
            <a:miter lim="800000"/>
            <a:headEnd/>
            <a:tailEnd/>
          </a:ln>
        </p:spPr>
        <p:txBody>
          <a:bodyPr>
            <a:spAutoFit/>
          </a:bodyPr>
          <a:lstStyle/>
          <a:p>
            <a:pPr algn="ctr" rtl="1"/>
            <a:r>
              <a:rPr lang="ar-EG" sz="6600" b="1" dirty="0">
                <a:solidFill>
                  <a:srgbClr val="FFFF00"/>
                </a:solidFill>
                <a:latin typeface="Calibri" pitchFamily="34" charset="0"/>
              </a:rPr>
              <a:t>الوحدة </a:t>
            </a:r>
            <a:r>
              <a:rPr lang="ar-EG" sz="6600" b="1" dirty="0" smtClean="0">
                <a:solidFill>
                  <a:srgbClr val="FFFF00"/>
                </a:solidFill>
                <a:latin typeface="Calibri" pitchFamily="34" charset="0"/>
              </a:rPr>
              <a:t>الأولى</a:t>
            </a:r>
            <a:endParaRPr lang="en-US" sz="6600" dirty="0">
              <a:solidFill>
                <a:srgbClr val="FFFF00"/>
              </a:solidFill>
              <a:latin typeface="Calibri" pitchFamily="34" charset="0"/>
            </a:endParaRPr>
          </a:p>
        </p:txBody>
      </p:sp>
      <p:sp>
        <p:nvSpPr>
          <p:cNvPr id="4" name="مربع نص 3"/>
          <p:cNvSpPr txBox="1">
            <a:spLocks noChangeArrowheads="1"/>
          </p:cNvSpPr>
          <p:nvPr/>
        </p:nvSpPr>
        <p:spPr bwMode="auto">
          <a:xfrm>
            <a:off x="1214438" y="2857500"/>
            <a:ext cx="6553200" cy="2862322"/>
          </a:xfrm>
          <a:prstGeom prst="rect">
            <a:avLst/>
          </a:prstGeom>
          <a:noFill/>
          <a:ln w="9525">
            <a:noFill/>
            <a:miter lim="800000"/>
            <a:headEnd/>
            <a:tailEnd/>
          </a:ln>
        </p:spPr>
        <p:txBody>
          <a:bodyPr>
            <a:spAutoFit/>
          </a:bodyPr>
          <a:lstStyle/>
          <a:p>
            <a:pPr algn="ctr" rtl="1"/>
            <a:r>
              <a:rPr lang="ar-EG" sz="6000" b="1" dirty="0">
                <a:solidFill>
                  <a:prstClr val="black"/>
                </a:solidFill>
              </a:rPr>
              <a:t>القَضَاءُ </a:t>
            </a:r>
            <a:r>
              <a:rPr lang="ar-EG" sz="6000" b="1" dirty="0" smtClean="0">
                <a:solidFill>
                  <a:prstClr val="black"/>
                </a:solidFill>
              </a:rPr>
              <a:t>والقَدَرُ</a:t>
            </a:r>
            <a:endParaRPr lang="ar-SA" sz="6000" b="1" dirty="0" smtClean="0">
              <a:solidFill>
                <a:prstClr val="black"/>
              </a:solidFill>
            </a:endParaRPr>
          </a:p>
          <a:p>
            <a:pPr algn="ctr" rtl="1"/>
            <a:endParaRPr lang="ar-SA" sz="6000" b="1" dirty="0">
              <a:solidFill>
                <a:prstClr val="black"/>
              </a:solidFill>
            </a:endParaRPr>
          </a:p>
          <a:p>
            <a:pPr algn="ctr" rtl="1"/>
            <a:r>
              <a:rPr lang="ar-SA" sz="6000" b="1" dirty="0" smtClean="0">
                <a:solidFill>
                  <a:prstClr val="black"/>
                </a:solidFill>
              </a:rPr>
              <a:t>استعمال (لو) في الكلام </a:t>
            </a:r>
            <a:endParaRPr lang="en-US" sz="6000" b="1" dirty="0">
              <a:solidFill>
                <a:prstClr val="black"/>
              </a:solidFill>
            </a:endParaRPr>
          </a:p>
        </p:txBody>
      </p:sp>
    </p:spTree>
    <p:extLst>
      <p:ext uri="{BB962C8B-B14F-4D97-AF65-F5344CB8AC3E}">
        <p14:creationId xmlns:p14="http://schemas.microsoft.com/office/powerpoint/2010/main" val="3047120804"/>
      </p:ext>
    </p:extLst>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حدة الاولى.wav"/>
                                        </p:tgtEl>
                                      </p:cMediaNode>
                                    </p:audio>
                                  </p:sub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القَضَاءُ والقَدَ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ChangeArrowheads="1"/>
          </p:cNvSpPr>
          <p:nvPr/>
        </p:nvSpPr>
        <p:spPr bwMode="auto">
          <a:xfrm>
            <a:off x="6000750" y="500063"/>
            <a:ext cx="1982788" cy="1323975"/>
          </a:xfrm>
          <a:prstGeom prst="rect">
            <a:avLst/>
          </a:prstGeom>
          <a:noFill/>
          <a:ln w="9525">
            <a:noFill/>
            <a:miter lim="800000"/>
            <a:headEnd/>
            <a:tailEnd/>
          </a:ln>
        </p:spPr>
        <p:txBody>
          <a:bodyPr wrap="none" anchor="ctr">
            <a:spAutoFit/>
          </a:bodyPr>
          <a:lstStyle/>
          <a:p>
            <a:pPr rtl="1"/>
            <a:r>
              <a:rPr lang="ar-EG" sz="8000" b="1">
                <a:solidFill>
                  <a:schemeClr val="bg1"/>
                </a:solidFill>
                <a:latin typeface="Calibri" pitchFamily="34" charset="0"/>
              </a:rPr>
              <a:t>تمهيد</a:t>
            </a:r>
            <a:endParaRPr lang="en-US" sz="8000" b="1">
              <a:solidFill>
                <a:schemeClr val="bg1"/>
              </a:solidFill>
              <a:latin typeface="Calibri" pitchFamily="34" charset="0"/>
            </a:endParaRPr>
          </a:p>
        </p:txBody>
      </p:sp>
      <p:sp>
        <p:nvSpPr>
          <p:cNvPr id="7" name="مستطيل 6"/>
          <p:cNvSpPr>
            <a:spLocks noChangeArrowheads="1"/>
          </p:cNvSpPr>
          <p:nvPr/>
        </p:nvSpPr>
        <p:spPr bwMode="auto">
          <a:xfrm>
            <a:off x="1500188" y="3571875"/>
            <a:ext cx="6286500" cy="1938338"/>
          </a:xfrm>
          <a:prstGeom prst="rect">
            <a:avLst/>
          </a:prstGeom>
          <a:noFill/>
          <a:ln w="9525">
            <a:noFill/>
            <a:miter lim="800000"/>
            <a:headEnd/>
            <a:tailEnd/>
          </a:ln>
        </p:spPr>
        <p:txBody>
          <a:bodyPr>
            <a:spAutoFit/>
          </a:bodyPr>
          <a:lstStyle/>
          <a:p>
            <a:pPr algn="ctr" rtl="1"/>
            <a:r>
              <a:rPr lang="ar-SA" sz="4000" b="1"/>
              <a:t>• من العبارات الدا</a:t>
            </a:r>
            <a:r>
              <a:rPr lang="ar-EG" sz="4000" b="1"/>
              <a:t>ر</a:t>
            </a:r>
            <a:r>
              <a:rPr lang="ar-SA" sz="4000" b="1"/>
              <a:t>جة في الاستعمال عند حصول مصيبة (لو) حصل كذا لما كان كذا</a:t>
            </a:r>
            <a:r>
              <a:rPr lang="ar-EG" sz="4000" b="1"/>
              <a:t>؛</a:t>
            </a:r>
            <a:r>
              <a:rPr lang="ar-SA" sz="4000" b="1"/>
              <a:t> فما حكمها؟</a:t>
            </a:r>
            <a:endParaRPr lang="en-US" sz="40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 decel="100000"/>
                                        <p:tgtEl>
                                          <p:spTgt spid="7"/>
                                        </p:tgtEl>
                                      </p:cBhvr>
                                    </p:animEffect>
                                    <p:anim calcmode="lin" valueType="num">
                                      <p:cBhvr>
                                        <p:cTn id="8" dur="400" decel="100000" fill="hold"/>
                                        <p:tgtEl>
                                          <p:spTgt spid="7"/>
                                        </p:tgtEl>
                                        <p:attrNameLst>
                                          <p:attrName>style.rotation</p:attrName>
                                        </p:attrNameLst>
                                      </p:cBhvr>
                                      <p:tavLst>
                                        <p:tav tm="0">
                                          <p:val>
                                            <p:fltVal val="-90"/>
                                          </p:val>
                                        </p:tav>
                                        <p:tav tm="100000">
                                          <p:val>
                                            <p:fltVal val="0"/>
                                          </p:val>
                                        </p:tav>
                                      </p:tavLst>
                                    </p:anim>
                                    <p:anim calcmode="lin" valueType="num">
                                      <p:cBhvr>
                                        <p:cTn id="9" dur="400" decel="100000" fill="hold"/>
                                        <p:tgtEl>
                                          <p:spTgt spid="7"/>
                                        </p:tgtEl>
                                        <p:attrNameLst>
                                          <p:attrName>ppt_x</p:attrName>
                                        </p:attrNameLst>
                                      </p:cBhvr>
                                      <p:tavLst>
                                        <p:tav tm="0">
                                          <p:val>
                                            <p:strVal val="#ppt_x+0.4"/>
                                          </p:val>
                                        </p:tav>
                                        <p:tav tm="100000">
                                          <p:val>
                                            <p:strVal val="#ppt_x-0.05"/>
                                          </p:val>
                                        </p:tav>
                                      </p:tavLst>
                                    </p:anim>
                                    <p:anim calcmode="lin" valueType="num">
                                      <p:cBhvr>
                                        <p:cTn id="10" dur="400" decel="100000" fill="hold"/>
                                        <p:tgtEl>
                                          <p:spTgt spid="7"/>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ن العبارات الدارجة في الاستعمال عند حص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1714500" y="500063"/>
            <a:ext cx="5976938" cy="769937"/>
          </a:xfrm>
          <a:prstGeom prst="rect">
            <a:avLst/>
          </a:prstGeom>
          <a:noFill/>
          <a:ln w="9525">
            <a:noFill/>
            <a:miter lim="800000"/>
            <a:headEnd/>
            <a:tailEnd/>
          </a:ln>
        </p:spPr>
        <p:txBody>
          <a:bodyPr>
            <a:spAutoFit/>
          </a:bodyPr>
          <a:lstStyle/>
          <a:p>
            <a:pPr algn="ctr" rtl="1"/>
            <a:r>
              <a:rPr lang="ar-SA" sz="4400" b="1">
                <a:solidFill>
                  <a:srgbClr val="C00000"/>
                </a:solidFill>
              </a:rPr>
              <a:t>أنواع استعمال (لو) ف</a:t>
            </a:r>
            <a:r>
              <a:rPr lang="ar-EG" sz="4400" b="1">
                <a:solidFill>
                  <a:srgbClr val="C00000"/>
                </a:solidFill>
              </a:rPr>
              <a:t>ي</a:t>
            </a:r>
            <a:r>
              <a:rPr lang="ar-SA" sz="4400" b="1">
                <a:solidFill>
                  <a:srgbClr val="C00000"/>
                </a:solidFill>
              </a:rPr>
              <a:t> الكلام</a:t>
            </a:r>
            <a:endParaRPr lang="en-US" sz="4400" b="1">
              <a:solidFill>
                <a:srgbClr val="C00000"/>
              </a:solidFill>
              <a:latin typeface="Calibri" pitchFamily="34" charset="0"/>
            </a:endParaRPr>
          </a:p>
        </p:txBody>
      </p:sp>
      <p:sp>
        <p:nvSpPr>
          <p:cNvPr id="5" name="Rectangle 1"/>
          <p:cNvSpPr>
            <a:spLocks noChangeArrowheads="1"/>
          </p:cNvSpPr>
          <p:nvPr/>
        </p:nvSpPr>
        <p:spPr bwMode="auto">
          <a:xfrm>
            <a:off x="2420938" y="3076575"/>
            <a:ext cx="4167187" cy="2584450"/>
          </a:xfrm>
          <a:prstGeom prst="rect">
            <a:avLst/>
          </a:prstGeom>
          <a:noFill/>
          <a:ln w="9525">
            <a:noFill/>
            <a:miter lim="800000"/>
            <a:headEnd/>
            <a:tailEnd/>
          </a:ln>
        </p:spPr>
        <p:txBody>
          <a:bodyPr anchor="ctr">
            <a:spAutoFit/>
          </a:bodyPr>
          <a:lstStyle/>
          <a:p>
            <a:pPr algn="ctr" rtl="1"/>
            <a:r>
              <a:rPr lang="ar-SA" sz="5400" b="1"/>
              <a:t>استعمال (لو) ف</a:t>
            </a:r>
            <a:r>
              <a:rPr lang="ar-EG" sz="5400" b="1"/>
              <a:t>ي</a:t>
            </a:r>
            <a:r>
              <a:rPr lang="ar-SA" sz="5400" b="1"/>
              <a:t> الكلام </a:t>
            </a:r>
            <a:r>
              <a:rPr lang="ar-EG" sz="5400" b="1"/>
              <a:t>على </a:t>
            </a:r>
            <a:r>
              <a:rPr lang="ar-SA" sz="5400" b="1"/>
              <a:t>نوعين</a:t>
            </a:r>
            <a:r>
              <a:rPr lang="ar-EG" sz="5400" b="1"/>
              <a:t>:</a:t>
            </a:r>
            <a:endParaRPr lang="en-US" sz="5400" b="1">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نواع استعمال لو في الكلام.wav"/>
                                        </p:tgtEl>
                                      </p:cMediaNode>
                                    </p:audio>
                                  </p:subTnLst>
                                </p:cTn>
                              </p:par>
                              <p:par>
                                <p:cTn id="12" presetID="50" presetClass="entr" presetSubtype="0" decel="10000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ppt_w+.3"/>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استعمال لو في الكلام على نوع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4513263" y="785813"/>
            <a:ext cx="3211512" cy="1016000"/>
          </a:xfrm>
          <a:prstGeom prst="rect">
            <a:avLst/>
          </a:prstGeom>
          <a:noFill/>
          <a:ln w="9525">
            <a:noFill/>
            <a:miter lim="800000"/>
            <a:headEnd/>
            <a:tailEnd/>
          </a:ln>
        </p:spPr>
        <p:txBody>
          <a:bodyPr wrap="none">
            <a:spAutoFit/>
          </a:bodyPr>
          <a:lstStyle/>
          <a:p>
            <a:pPr algn="ctr"/>
            <a:r>
              <a:rPr lang="ar-SA" sz="6000" b="1" dirty="0"/>
              <a:t>النوع الأول</a:t>
            </a:r>
            <a:r>
              <a:rPr lang="ar-EG" sz="6000" b="1" dirty="0"/>
              <a:t>:</a:t>
            </a:r>
            <a:endParaRPr lang="en-US" sz="6000" b="1" dirty="0">
              <a:latin typeface="Calibri" pitchFamily="34" charset="0"/>
            </a:endParaRPr>
          </a:p>
        </p:txBody>
      </p:sp>
      <p:sp>
        <p:nvSpPr>
          <p:cNvPr id="5" name="مستطيل 4"/>
          <p:cNvSpPr>
            <a:spLocks noChangeArrowheads="1"/>
          </p:cNvSpPr>
          <p:nvPr/>
        </p:nvSpPr>
        <p:spPr bwMode="auto">
          <a:xfrm>
            <a:off x="2000250" y="3714750"/>
            <a:ext cx="5184775" cy="1754188"/>
          </a:xfrm>
          <a:prstGeom prst="rect">
            <a:avLst/>
          </a:prstGeom>
          <a:noFill/>
          <a:ln w="9525">
            <a:noFill/>
            <a:miter lim="800000"/>
            <a:headEnd/>
            <a:tailEnd/>
          </a:ln>
        </p:spPr>
        <p:txBody>
          <a:bodyPr>
            <a:spAutoFit/>
          </a:bodyPr>
          <a:lstStyle/>
          <a:p>
            <a:pPr algn="ctr" rtl="1"/>
            <a:r>
              <a:rPr lang="ar-SA" sz="5400" b="1" dirty="0"/>
              <a:t>استعمال محرم، وله صورتان</a:t>
            </a:r>
            <a:r>
              <a:rPr lang="ar-EG" sz="5400" b="1" dirty="0"/>
              <a:t>:</a:t>
            </a:r>
            <a:endParaRPr lang="en-US" sz="5400" b="1" dirty="0">
              <a:latin typeface="Calibri" pitchFamily="34" charset="0"/>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نوع الأول.wav"/>
                                        </p:tgtEl>
                                      </p:cMediaNode>
                                    </p:audio>
                                  </p:sub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استعمال محرم وله صورت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84213" y="841375"/>
            <a:ext cx="7559675" cy="1939925"/>
          </a:xfrm>
          <a:prstGeom prst="rect">
            <a:avLst/>
          </a:prstGeom>
          <a:noFill/>
          <a:ln w="9525">
            <a:noFill/>
            <a:miter lim="800000"/>
            <a:headEnd/>
            <a:tailEnd/>
          </a:ln>
        </p:spPr>
        <p:txBody>
          <a:bodyPr anchor="ctr">
            <a:spAutoFit/>
          </a:bodyPr>
          <a:lstStyle/>
          <a:p>
            <a:pPr algn="r" rtl="1"/>
            <a:r>
              <a:rPr lang="ar-SA" sz="4000" b="1"/>
              <a:t>أ- استعمالها في أمر ماض</a:t>
            </a:r>
            <a:r>
              <a:rPr lang="ar-EG" sz="4000" b="1"/>
              <a:t>ٍ</a:t>
            </a:r>
            <a:r>
              <a:rPr lang="ar-SA" sz="4000" b="1"/>
              <a:t> على وجه التسخط من القضاء والقدر، </a:t>
            </a:r>
            <a:r>
              <a:rPr lang="ar-EG" sz="4000" b="1"/>
              <a:t>ك</a:t>
            </a:r>
            <a:r>
              <a:rPr lang="ar-SA" sz="4000" b="1"/>
              <a:t>استعمالها عند حلول المصائب.</a:t>
            </a:r>
            <a:endParaRPr lang="en-US" sz="4000" b="1"/>
          </a:p>
        </p:txBody>
      </p:sp>
      <p:sp>
        <p:nvSpPr>
          <p:cNvPr id="4" name="مستطيل 3"/>
          <p:cNvSpPr>
            <a:spLocks noChangeArrowheads="1"/>
          </p:cNvSpPr>
          <p:nvPr/>
        </p:nvSpPr>
        <p:spPr bwMode="auto">
          <a:xfrm>
            <a:off x="2428875" y="3436938"/>
            <a:ext cx="5761038" cy="646112"/>
          </a:xfrm>
          <a:prstGeom prst="rect">
            <a:avLst/>
          </a:prstGeom>
          <a:noFill/>
          <a:ln w="9525">
            <a:noFill/>
            <a:miter lim="800000"/>
            <a:headEnd/>
            <a:tailEnd/>
          </a:ln>
        </p:spPr>
        <p:txBody>
          <a:bodyPr>
            <a:spAutoFit/>
          </a:bodyPr>
          <a:lstStyle/>
          <a:p>
            <a:pPr algn="r" rtl="1"/>
            <a:r>
              <a:rPr lang="ar-SA" sz="3600" b="1">
                <a:solidFill>
                  <a:srgbClr val="C00000"/>
                </a:solidFill>
              </a:rPr>
              <a:t>• لو لم يسافر فلان ما مات.</a:t>
            </a:r>
            <a:endParaRPr lang="en-US" sz="3600" b="1">
              <a:solidFill>
                <a:srgbClr val="C00000"/>
              </a:solidFill>
            </a:endParaRPr>
          </a:p>
        </p:txBody>
      </p:sp>
      <p:sp>
        <p:nvSpPr>
          <p:cNvPr id="5" name="مستطيل 4"/>
          <p:cNvSpPr>
            <a:spLocks noChangeArrowheads="1"/>
          </p:cNvSpPr>
          <p:nvPr/>
        </p:nvSpPr>
        <p:spPr bwMode="auto">
          <a:xfrm>
            <a:off x="3995738" y="2565400"/>
            <a:ext cx="1763712" cy="708025"/>
          </a:xfrm>
          <a:prstGeom prst="rect">
            <a:avLst/>
          </a:prstGeom>
          <a:noFill/>
          <a:ln w="9525">
            <a:noFill/>
            <a:miter lim="800000"/>
            <a:headEnd/>
            <a:tailEnd/>
          </a:ln>
        </p:spPr>
        <p:txBody>
          <a:bodyPr>
            <a:spAutoFit/>
          </a:bodyPr>
          <a:lstStyle/>
          <a:p>
            <a:pPr algn="r" rtl="1"/>
            <a:r>
              <a:rPr lang="ar-SA" sz="4000" b="1">
                <a:solidFill>
                  <a:srgbClr val="0000FF"/>
                </a:solidFill>
              </a:rPr>
              <a:t>مثال ذلك:</a:t>
            </a:r>
            <a:endParaRPr lang="en-US" sz="4000" b="1">
              <a:solidFill>
                <a:srgbClr val="0000FF"/>
              </a:solidFill>
            </a:endParaRPr>
          </a:p>
        </p:txBody>
      </p:sp>
      <p:sp>
        <p:nvSpPr>
          <p:cNvPr id="6" name="مستطيل 5"/>
          <p:cNvSpPr>
            <a:spLocks noChangeArrowheads="1"/>
          </p:cNvSpPr>
          <p:nvPr/>
        </p:nvSpPr>
        <p:spPr bwMode="auto">
          <a:xfrm>
            <a:off x="827088" y="4151313"/>
            <a:ext cx="7362825" cy="646112"/>
          </a:xfrm>
          <a:prstGeom prst="rect">
            <a:avLst/>
          </a:prstGeom>
          <a:noFill/>
          <a:ln w="9525">
            <a:noFill/>
            <a:miter lim="800000"/>
            <a:headEnd/>
            <a:tailEnd/>
          </a:ln>
        </p:spPr>
        <p:txBody>
          <a:bodyPr>
            <a:spAutoFit/>
          </a:bodyPr>
          <a:lstStyle/>
          <a:p>
            <a:pPr algn="r" rtl="1"/>
            <a:r>
              <a:rPr lang="ar-SA" sz="3600" b="1">
                <a:solidFill>
                  <a:srgbClr val="C00000"/>
                </a:solidFill>
              </a:rPr>
              <a:t>• لو لم يذهب مع فلان لم يصبه حادث السيارة.</a:t>
            </a:r>
            <a:endParaRPr lang="en-US" sz="3600" b="1">
              <a:solidFill>
                <a:srgbClr val="C00000"/>
              </a:solidFill>
            </a:endParaRPr>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مالها في أمر ماضٍ على وجه التسخط.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Righ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4" name="مثال ذلك.wav"/>
                                        </p:tgtEl>
                                      </p:cMediaNode>
                                    </p:audio>
                                  </p:sub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لو لم يسافر فلان ما مات.wav"/>
                                        </p:tgtEl>
                                      </p:cMediaNode>
                                    </p:audio>
                                  </p:sub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لو لم يذهب مع فلان لم يصبه حاد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042988" y="1665288"/>
            <a:ext cx="6815137" cy="2124075"/>
          </a:xfrm>
          <a:prstGeom prst="rect">
            <a:avLst/>
          </a:prstGeom>
          <a:noFill/>
          <a:ln w="9525">
            <a:noFill/>
            <a:miter lim="800000"/>
            <a:headEnd/>
            <a:tailEnd/>
          </a:ln>
        </p:spPr>
        <p:txBody>
          <a:bodyPr anchor="ctr">
            <a:spAutoFit/>
          </a:bodyPr>
          <a:lstStyle/>
          <a:p>
            <a:pPr algn="ctr" rtl="1"/>
            <a:r>
              <a:rPr lang="ar-SA" sz="4400" b="1"/>
              <a:t>ب- استعمالها في أمر مستقبل تمنياً للشر، </a:t>
            </a:r>
            <a:r>
              <a:rPr lang="ar-SA" sz="4400" b="1">
                <a:solidFill>
                  <a:srgbClr val="0000FF"/>
                </a:solidFill>
              </a:rPr>
              <a:t>مثل: </a:t>
            </a:r>
            <a:r>
              <a:rPr lang="ar-SA" sz="4400" b="1"/>
              <a:t>لو كان ل</a:t>
            </a:r>
            <a:r>
              <a:rPr lang="ar-EG" sz="4400" b="1"/>
              <a:t>ي</a:t>
            </a:r>
            <a:r>
              <a:rPr lang="ar-SA" sz="4400" b="1"/>
              <a:t> سلطة لضربت </a:t>
            </a:r>
            <a:r>
              <a:rPr lang="ar-EG" sz="4400" b="1"/>
              <a:t>ف</a:t>
            </a:r>
            <a:r>
              <a:rPr lang="ar-SA" sz="4400" b="1"/>
              <a:t>لاناً، واستوليت على ماله.</a:t>
            </a:r>
            <a:endParaRPr lang="en-US" sz="4400" b="1"/>
          </a:p>
        </p:txBody>
      </p:sp>
    </p:spTree>
  </p:cSld>
  <p:clrMapOvr>
    <a:masterClrMapping/>
  </p:clrMapOvr>
  <p:transition>
    <p:split orient="vert"/>
    <p:sndAc>
      <p:stSnd>
        <p:snd r:embed="rId2" name="0008 - نمل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مالها في أمر مستقبل تمنياً للش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حضري">
  <a:themeElements>
    <a:clrScheme name="موازنة">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حضري">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حضري">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حضري">
  <a:themeElements>
    <a:clrScheme name="موازنة">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حضري">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حضري">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2059</TotalTime>
  <Words>1496</Words>
  <Application>Microsoft Office PowerPoint</Application>
  <PresentationFormat>عرض على الشاشة (3:4)‏</PresentationFormat>
  <Paragraphs>94</Paragraphs>
  <Slides>38</Slides>
  <Notes>1</Notes>
  <HiddenSlides>0</HiddenSlides>
  <MMClips>0</MMClips>
  <ScaleCrop>false</ScaleCrop>
  <HeadingPairs>
    <vt:vector size="4" baseType="variant">
      <vt:variant>
        <vt:lpstr>نسق</vt:lpstr>
      </vt:variant>
      <vt:variant>
        <vt:i4>3</vt:i4>
      </vt:variant>
      <vt:variant>
        <vt:lpstr>عناوين الشرائح</vt:lpstr>
      </vt:variant>
      <vt:variant>
        <vt:i4>38</vt:i4>
      </vt:variant>
    </vt:vector>
  </HeadingPairs>
  <TitlesOfParts>
    <vt:vector size="41" baseType="lpstr">
      <vt:lpstr>حضري</vt:lpstr>
      <vt:lpstr>سمة Office</vt:lpstr>
      <vt:lpstr>1_حضري</vt:lpstr>
      <vt:lpstr>عرض تقديمي في PowerPoint</vt:lpstr>
      <vt:lpstr> </vt:lpstr>
      <vt:lpstr>تمهيد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توحيد 3م الوحدة الاولى</dc:title>
  <dc:subject>6- الدرس السادس استعمال (لو) فى الكلام</dc:subject>
  <dc:creator>أ/بندر الحازمي</dc:creator>
  <cp:keywords>حقيبة انجاز المعلم والمعلمة</cp:keywords>
  <cp:lastModifiedBy>Hp</cp:lastModifiedBy>
  <cp:revision>322</cp:revision>
  <dcterms:created xsi:type="dcterms:W3CDTF">2014-05-28T08:54:35Z</dcterms:created>
  <dcterms:modified xsi:type="dcterms:W3CDTF">2019-09-29T17:19:34Z</dcterms:modified>
</cp:coreProperties>
</file>