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4" r:id="rId23"/>
  </p:sldIdLst>
  <p:sldSz cx="12192000" cy="6858000"/>
  <p:notesSz cx="6858000" cy="9144000"/>
  <p:defaultTextStyle>
    <a:defPPr>
      <a:defRPr lang="ar-Y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46B802-8535-A848-AFC8-B78134BEC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Y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783081-8B3F-EB4A-9F3B-AC1802BC2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Y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BA923D-F153-2F4A-A288-A673FFE2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B74A-4A01-F746-B1C7-AA2E4CB00769}" type="datetimeFigureOut">
              <a:rPr lang="ar-YE"/>
              <a:t>26/02/1443</a:t>
            </a:fld>
            <a:endParaRPr lang="ar-Y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BC7A49-F355-6D47-B09C-4409D8AF0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FBA4B4-4117-9145-B5D2-24FDFE9E1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F677-4CCB-0147-A990-448EA6C28235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82176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A75853-4C1F-E14B-9ED9-E9AFC4584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Y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5BAF8A3-08C3-E84B-8043-EEFC1CC42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21C8E5A-FEBC-F443-9230-ACE22BA9A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B74A-4A01-F746-B1C7-AA2E4CB00769}" type="datetimeFigureOut">
              <a:rPr lang="ar-YE"/>
              <a:t>26/02/1443</a:t>
            </a:fld>
            <a:endParaRPr lang="ar-Y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91BC67-B862-7940-9900-046824694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4DC6DE9-7F91-C44B-97AB-78F77691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F677-4CCB-0147-A990-448EA6C28235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145085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A5E431A-F4FC-C147-8BE6-02ED89C5BF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Y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21C46B0-A6F2-5045-8DB4-8D83F6F0E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C12284C-CFF6-F143-85A7-38A3C738C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B74A-4A01-F746-B1C7-AA2E4CB00769}" type="datetimeFigureOut">
              <a:rPr lang="ar-YE"/>
              <a:t>26/02/1443</a:t>
            </a:fld>
            <a:endParaRPr lang="ar-Y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8887D-DC86-434E-8631-80EE4F34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4DAC1B-7B36-054A-A0C4-D747FDEE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F677-4CCB-0147-A990-448EA6C28235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49550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F5C90A-C33A-A142-91DC-D591A824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Y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BD0D577-E97E-4649-B583-74E1C4B72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79CB35A-1335-7B46-A4CC-802AB31CA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B74A-4A01-F746-B1C7-AA2E4CB00769}" type="datetimeFigureOut">
              <a:rPr lang="ar-YE"/>
              <a:t>26/02/1443</a:t>
            </a:fld>
            <a:endParaRPr lang="ar-Y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9F8D828-6CC8-0E46-AE9D-BB782FA1D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EE7C41-D0B1-C441-9FBC-708335A22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F677-4CCB-0147-A990-448EA6C28235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24708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7A3087-BC3C-8349-9669-775B413D2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Y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9A82D66-9F69-5B4D-AC40-7B3D34580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DDFC48-E928-534F-8589-E024D1605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B74A-4A01-F746-B1C7-AA2E4CB00769}" type="datetimeFigureOut">
              <a:rPr lang="ar-YE"/>
              <a:t>26/02/1443</a:t>
            </a:fld>
            <a:endParaRPr lang="ar-Y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F485A7-E5CB-D649-B238-F562BD29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CDE55B4-0376-6A41-B98A-F993939FE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F677-4CCB-0147-A990-448EA6C28235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170531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7CD972-1678-8546-86D3-24DCF0341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Y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6DB70D0-E4CE-CF4E-9F6A-5102EA0C2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5F2E450-FB4B-8D47-8244-DAB50924A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C46D356-319F-ED42-B90B-E11D30085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B74A-4A01-F746-B1C7-AA2E4CB00769}" type="datetimeFigureOut">
              <a:rPr lang="ar-YE"/>
              <a:t>26/02/1443</a:t>
            </a:fld>
            <a:endParaRPr lang="ar-Y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F92ABFC-F3F0-9842-96CF-E9684703B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8633EDA-558D-5E46-AC21-87D8FA6B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F677-4CCB-0147-A990-448EA6C28235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3838073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272643-CD25-634B-BB37-C35C00062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Y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C81126D-9C1F-6243-A05C-8018F6342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F46198E-25A5-3441-9D7B-75586FDC1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1A7789C-EE67-A247-B5F9-6315B12E23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40ED64E-48CF-514F-9C32-DBE3773BFB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2A84AEC-2A7D-5642-95A3-ABAFA4BEC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B74A-4A01-F746-B1C7-AA2E4CB00769}" type="datetimeFigureOut">
              <a:rPr lang="ar-YE"/>
              <a:t>26/02/1443</a:t>
            </a:fld>
            <a:endParaRPr lang="ar-YE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A5729EC-E607-3445-984F-6F152A60C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3630D1B-EB73-6B4A-B42B-E7613B4F6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F677-4CCB-0147-A990-448EA6C28235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341232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CCE43B-B893-654C-9F40-A3CC4A7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YE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A2808E7-406B-314B-9CC5-66E3D614B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B74A-4A01-F746-B1C7-AA2E4CB00769}" type="datetimeFigureOut">
              <a:rPr lang="ar-YE"/>
              <a:t>26/02/1443</a:t>
            </a:fld>
            <a:endParaRPr lang="ar-YE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8C93CDB-C1F4-EC44-8F9E-96495C02B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D51B97-1BA3-2B4A-B533-8FD0AB99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F677-4CCB-0147-A990-448EA6C28235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30968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91C98C9-6F69-A34D-94D7-134A8C2A7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B74A-4A01-F746-B1C7-AA2E4CB00769}" type="datetimeFigureOut">
              <a:rPr lang="ar-YE"/>
              <a:t>26/02/1443</a:t>
            </a:fld>
            <a:endParaRPr lang="ar-YE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6C59053-AE11-8745-8EB7-4B189158F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036B2BE-5C96-C34D-A5F9-149F05AEC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F677-4CCB-0147-A990-448EA6C28235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290889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E01C1B-2013-0542-98E6-E3C58D0D0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Y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FEF6B73-7039-D44E-AFD7-FC4522849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F19550C-F71D-3A48-B932-5F4C9FB0A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EBA4BA9-EFC6-494C-8838-D4E25D9D9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B74A-4A01-F746-B1C7-AA2E4CB00769}" type="datetimeFigureOut">
              <a:rPr lang="ar-YE"/>
              <a:t>26/02/1443</a:t>
            </a:fld>
            <a:endParaRPr lang="ar-Y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B90EE8D-8CEE-794A-B8B7-01CDF6F4C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3960FEA-B6CD-8348-A46F-E0EED8575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F677-4CCB-0147-A990-448EA6C28235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291702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1066C3-8C89-584E-9F7A-472042918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YE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A708C02-0F6D-1C49-965A-D16DD3165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Y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BAAF95C-EF9C-8546-97F2-1D5351D1E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7A913C4-1C61-9A43-BC43-BEAB69342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B74A-4A01-F746-B1C7-AA2E4CB00769}" type="datetimeFigureOut">
              <a:rPr lang="ar-YE"/>
              <a:t>26/02/1443</a:t>
            </a:fld>
            <a:endParaRPr lang="ar-Y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7509BC-013C-EE42-998B-A28E5849F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6124CA4-9863-A244-9AB9-2B28D197E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F677-4CCB-0147-A990-448EA6C28235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358589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4803BA1-EE4A-2A4C-B279-184A1C75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Y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BB2565-A8AA-6F40-965D-20EB8AEEE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3E780C6-3BD5-E84D-BFDF-D98C73847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5B74A-4A01-F746-B1C7-AA2E4CB00769}" type="datetimeFigureOut">
              <a:rPr lang="ar-YE"/>
              <a:t>26/02/1443</a:t>
            </a:fld>
            <a:endParaRPr lang="ar-Y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03F8846-380F-A749-A71C-EABBF3E2C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Y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CEF4FD-2028-A143-82E9-279F9E045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FF677-4CCB-0147-A990-448EA6C28235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237697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Y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C6357E-1614-9F48-8291-C6B19AD8E8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C549129-0CA4-7544-A405-5FF6C7A42F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YE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F71B597E-986E-794A-A626-6DF57D505C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9" b="14236"/>
          <a:stretch/>
        </p:blipFill>
        <p:spPr>
          <a:xfrm>
            <a:off x="95250" y="-190500"/>
            <a:ext cx="12192000" cy="65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22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5F93D8B-F373-2849-A7EC-586A7A3E132C}"/>
              </a:ext>
            </a:extLst>
          </p:cNvPr>
          <p:cNvSpPr/>
          <p:nvPr/>
        </p:nvSpPr>
        <p:spPr>
          <a:xfrm>
            <a:off x="597693" y="478631"/>
            <a:ext cx="5498307" cy="590073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/>
              <a:t>(اتَّخَذُوا أَحْبَارَهُمْ وَرُهْبَانَهُمْ أَرْبَابًا مِّن دُونِ اللَّهِ) </a:t>
            </a:r>
            <a:endParaRPr lang="ar-YE" sz="6600" b="1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EA7656F-0CC6-AA44-9053-9B01B55F6449}"/>
              </a:ext>
            </a:extLst>
          </p:cNvPr>
          <p:cNvSpPr txBox="1"/>
          <p:nvPr/>
        </p:nvSpPr>
        <p:spPr>
          <a:xfrm>
            <a:off x="5181599" y="2514600"/>
            <a:ext cx="6653213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b="1">
                <a:solidFill>
                  <a:schemeClr val="accent1"/>
                </a:solidFill>
              </a:rPr>
              <a:t>١_الشرك في النية</a:t>
            </a:r>
          </a:p>
          <a:p>
            <a:pPr algn="r"/>
            <a:r>
              <a:rPr lang="ar-SA" sz="4800" b="1">
                <a:solidFill>
                  <a:schemeClr val="accent1"/>
                </a:solidFill>
              </a:rPr>
              <a:t>٢_الشرك في الطاعة </a:t>
            </a:r>
          </a:p>
          <a:p>
            <a:pPr algn="r"/>
            <a:r>
              <a:rPr lang="ar-SA" sz="4800" b="1">
                <a:solidFill>
                  <a:schemeClr val="accent1"/>
                </a:solidFill>
              </a:rPr>
              <a:t>٣_الشرك في المحبة </a:t>
            </a:r>
          </a:p>
          <a:p>
            <a:pPr algn="r"/>
            <a:r>
              <a:rPr lang="ar-SA" sz="4800" b="1">
                <a:solidFill>
                  <a:schemeClr val="accent1"/>
                </a:solidFill>
              </a:rPr>
              <a:t>٤_الشرك في الدعاء </a:t>
            </a:r>
          </a:p>
          <a:p>
            <a:pPr algn="r"/>
            <a:endParaRPr lang="ar-SA" sz="4800" b="1">
              <a:solidFill>
                <a:schemeClr val="accent1"/>
              </a:solidFill>
            </a:endParaRPr>
          </a:p>
          <a:p>
            <a:pPr algn="r"/>
            <a:endParaRPr lang="ar-YE" sz="4800" b="1">
              <a:solidFill>
                <a:schemeClr val="accent1"/>
              </a:solidFill>
            </a:endParaRPr>
          </a:p>
        </p:txBody>
      </p:sp>
      <p:pic>
        <p:nvPicPr>
          <p:cNvPr id="3" name="صورة 6">
            <a:extLst>
              <a:ext uri="{FF2B5EF4-FFF2-40B4-BE49-F238E27FC236}">
                <a16:creationId xmlns:a16="http://schemas.microsoft.com/office/drawing/2014/main" id="{02C30C3D-46A6-6A41-8231-0F7094075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9439" y="3286124"/>
            <a:ext cx="619124" cy="61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1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5A9E8B87-A39F-184D-9F6F-BEF6A399E201}"/>
              </a:ext>
            </a:extLst>
          </p:cNvPr>
          <p:cNvSpPr/>
          <p:nvPr/>
        </p:nvSpPr>
        <p:spPr>
          <a:xfrm>
            <a:off x="838199" y="365125"/>
            <a:ext cx="6448425" cy="61277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/>
              <a:t>( وَإِذَا قَامُوٓاْ إِلَى ٱلصَّلَوٰةِ قَامُواْ كُسَالَىٰ يُرَآءُونَ ٱلنَّاسَ وَلَا يَذْكُرُونَ ٱللَّهَ إِلَّا قَلِيلًا) </a:t>
            </a:r>
            <a:endParaRPr lang="ar-YE" sz="5400" b="1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3B27598-4488-1B4C-8D0A-B5DBEDE5782D}"/>
              </a:ext>
            </a:extLst>
          </p:cNvPr>
          <p:cNvSpPr txBox="1"/>
          <p:nvPr/>
        </p:nvSpPr>
        <p:spPr>
          <a:xfrm>
            <a:off x="6096000" y="1383506"/>
            <a:ext cx="5938838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b="1">
                <a:solidFill>
                  <a:schemeClr val="accent1"/>
                </a:solidFill>
              </a:rPr>
              <a:t>١_الشرك في الدعاء</a:t>
            </a:r>
          </a:p>
          <a:p>
            <a:pPr algn="r"/>
            <a:r>
              <a:rPr lang="ar-SA" sz="4800" b="1">
                <a:solidFill>
                  <a:schemeClr val="accent1"/>
                </a:solidFill>
              </a:rPr>
              <a:t>٢_الشرك في الطاعة </a:t>
            </a:r>
          </a:p>
          <a:p>
            <a:pPr algn="r"/>
            <a:r>
              <a:rPr lang="ar-SA" sz="4800" b="1">
                <a:solidFill>
                  <a:schemeClr val="accent1"/>
                </a:solidFill>
              </a:rPr>
              <a:t>٣_الشرك في المحبة </a:t>
            </a:r>
          </a:p>
          <a:p>
            <a:pPr algn="r"/>
            <a:r>
              <a:rPr lang="ar-SA" sz="4800" b="1">
                <a:solidFill>
                  <a:schemeClr val="accent1"/>
                </a:solidFill>
              </a:rPr>
              <a:t>٤_الشرك في النية</a:t>
            </a:r>
          </a:p>
          <a:p>
            <a:pPr algn="r"/>
            <a:endParaRPr lang="ar-SA" sz="4800" b="1">
              <a:solidFill>
                <a:schemeClr val="accent1"/>
              </a:solidFill>
            </a:endParaRPr>
          </a:p>
          <a:p>
            <a:pPr algn="r"/>
            <a:endParaRPr lang="ar-YE" sz="4800" b="1">
              <a:solidFill>
                <a:schemeClr val="accent1"/>
              </a:solidFill>
            </a:endParaRPr>
          </a:p>
        </p:txBody>
      </p:sp>
      <p:pic>
        <p:nvPicPr>
          <p:cNvPr id="3" name="صورة 5">
            <a:extLst>
              <a:ext uri="{FF2B5EF4-FFF2-40B4-BE49-F238E27FC236}">
                <a16:creationId xmlns:a16="http://schemas.microsoft.com/office/drawing/2014/main" id="{7D52817C-ECD7-2142-B3A6-BB3087325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6" y="4012406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9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7">
            <a:extLst>
              <a:ext uri="{FF2B5EF4-FFF2-40B4-BE49-F238E27FC236}">
                <a16:creationId xmlns:a16="http://schemas.microsoft.com/office/drawing/2014/main" id="{A1CD54C6-2496-0D43-8190-1ECA021D2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19" y="559594"/>
            <a:ext cx="8179594" cy="5617369"/>
          </a:xfrm>
        </p:spPr>
      </p:pic>
    </p:spTree>
    <p:extLst>
      <p:ext uri="{BB962C8B-B14F-4D97-AF65-F5344CB8AC3E}">
        <p14:creationId xmlns:p14="http://schemas.microsoft.com/office/powerpoint/2010/main" val="3706592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D592DA-1757-6C4B-81D2-8EDFFD73B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>
                <a:solidFill>
                  <a:srgbClr val="92D050"/>
                </a:solidFill>
              </a:rPr>
              <a:t>تسمية  المعبودات الباطلة بأسماء الله مثل (العزى).. أخذ من اسم الله العزيز.. وهذا شرك في توحيد.......  </a:t>
            </a:r>
            <a:endParaRPr lang="ar-YE" b="1">
              <a:solidFill>
                <a:srgbClr val="92D050"/>
              </a:solidFill>
            </a:endParaRP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CF125427-EEED-BF49-B20D-DC97584D9D03}"/>
              </a:ext>
            </a:extLst>
          </p:cNvPr>
          <p:cNvSpPr/>
          <p:nvPr/>
        </p:nvSpPr>
        <p:spPr>
          <a:xfrm>
            <a:off x="5181600" y="2514600"/>
            <a:ext cx="1828800" cy="18288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/>
              <a:t>س</a:t>
            </a:r>
            <a:endParaRPr lang="ar-YE" sz="9600" b="1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D2B87A64-B3D6-934C-8F98-04F570C42226}"/>
              </a:ext>
            </a:extLst>
          </p:cNvPr>
          <p:cNvSpPr/>
          <p:nvPr/>
        </p:nvSpPr>
        <p:spPr>
          <a:xfrm>
            <a:off x="7578328" y="2514600"/>
            <a:ext cx="1828800" cy="18288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/>
              <a:t>ف</a:t>
            </a:r>
            <a:endParaRPr lang="ar-YE" sz="9600" b="1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D166B595-5178-9E48-BF1D-3A753AF162C8}"/>
              </a:ext>
            </a:extLst>
          </p:cNvPr>
          <p:cNvSpPr/>
          <p:nvPr/>
        </p:nvSpPr>
        <p:spPr>
          <a:xfrm>
            <a:off x="2559843" y="2619375"/>
            <a:ext cx="1828800" cy="18288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/>
              <a:t>ت </a:t>
            </a:r>
            <a:endParaRPr lang="ar-YE" sz="9600" b="1"/>
          </a:p>
        </p:txBody>
      </p:sp>
    </p:spTree>
    <p:extLst>
      <p:ext uri="{BB962C8B-B14F-4D97-AF65-F5344CB8AC3E}">
        <p14:creationId xmlns:p14="http://schemas.microsoft.com/office/powerpoint/2010/main" val="4126223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5D49DD-F2A0-2E4C-BC60-036FC2AD6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5400" b="1">
                <a:solidFill>
                  <a:schemeClr val="accent6"/>
                </a:solidFill>
              </a:rPr>
              <a:t>دعاء الأموات  شرك في......... </a:t>
            </a:r>
            <a:endParaRPr lang="ar-YE" sz="5400" b="1">
              <a:solidFill>
                <a:schemeClr val="accent6"/>
              </a:solidFill>
            </a:endParaRP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142401F4-7F90-2448-B3B9-8BEC095C33E2}"/>
              </a:ext>
            </a:extLst>
          </p:cNvPr>
          <p:cNvSpPr/>
          <p:nvPr/>
        </p:nvSpPr>
        <p:spPr>
          <a:xfrm>
            <a:off x="5181600" y="2514600"/>
            <a:ext cx="1828800" cy="18288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/>
              <a:t>أ</a:t>
            </a:r>
            <a:endParaRPr lang="ar-YE" sz="9600" b="1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D3D1F086-91AA-504C-A159-198B22BFDB87}"/>
              </a:ext>
            </a:extLst>
          </p:cNvPr>
          <p:cNvSpPr/>
          <p:nvPr/>
        </p:nvSpPr>
        <p:spPr>
          <a:xfrm flipH="1">
            <a:off x="1738311" y="2331244"/>
            <a:ext cx="2786063" cy="201215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>
                <a:solidFill>
                  <a:schemeClr val="bg1"/>
                </a:solidFill>
              </a:rPr>
              <a:t>هي </a:t>
            </a:r>
            <a:endParaRPr lang="ar-YE" sz="8800" b="1">
              <a:solidFill>
                <a:schemeClr val="bg1"/>
              </a:solidFill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3F49E11B-3A29-684C-8FC7-7CCB12B88126}"/>
              </a:ext>
            </a:extLst>
          </p:cNvPr>
          <p:cNvSpPr/>
          <p:nvPr/>
        </p:nvSpPr>
        <p:spPr>
          <a:xfrm>
            <a:off x="7939087" y="2331244"/>
            <a:ext cx="1943100" cy="2012155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/>
              <a:t>و</a:t>
            </a:r>
            <a:endParaRPr lang="ar-YE" sz="9600" b="1"/>
          </a:p>
        </p:txBody>
      </p:sp>
    </p:spTree>
    <p:extLst>
      <p:ext uri="{BB962C8B-B14F-4D97-AF65-F5344CB8AC3E}">
        <p14:creationId xmlns:p14="http://schemas.microsoft.com/office/powerpoint/2010/main" val="3282132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6484AA8F-975F-0B4E-A88D-88AC823E9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18" y="365125"/>
            <a:ext cx="6048376" cy="6048376"/>
          </a:xfrm>
        </p:spPr>
      </p:pic>
    </p:spTree>
    <p:extLst>
      <p:ext uri="{BB962C8B-B14F-4D97-AF65-F5344CB8AC3E}">
        <p14:creationId xmlns:p14="http://schemas.microsoft.com/office/powerpoint/2010/main" val="191420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E7E8A7B-7123-3245-ABA2-99993CF3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196"/>
            <a:ext cx="10515600" cy="1325563"/>
          </a:xfrm>
        </p:spPr>
        <p:txBody>
          <a:bodyPr/>
          <a:lstStyle/>
          <a:p>
            <a:pPr algn="ctr"/>
            <a:r>
              <a:rPr lang="ar-SA" b="1">
                <a:solidFill>
                  <a:srgbClr val="7030A0"/>
                </a:solidFill>
              </a:rPr>
              <a:t>الشرك في الأسماء و الصفات.. أن يجعل لله.................. في أسمائه و صفاته. </a:t>
            </a:r>
            <a:endParaRPr lang="ar-YE" b="1">
              <a:solidFill>
                <a:srgbClr val="7030A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365F3FB-3392-BC42-B8CE-85990A1B6C0A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rtl="1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ar-YE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A0410CC-DFD6-6040-8B8C-88714720176A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rtl="1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ar-YE" sz="1800" b="1" i="0" u="none" strike="noStrike"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DFDC302-DC33-BD4A-8842-269FDFC87D7C}"/>
              </a:ext>
            </a:extLst>
          </p:cNvPr>
          <p:cNvSpPr txBox="1"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1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1800" b="1" i="0" u="none" strike="noStrike" kern="120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ث</a:t>
            </a:r>
            <a:endParaRPr lang="ar-YE" sz="1800" b="0" i="0" u="none" strike="noStrike">
              <a:effectLst/>
              <a:latin typeface="Arial" panose="020B0604020202020204" pitchFamily="34" charset="0"/>
            </a:endParaRPr>
          </a:p>
          <a:p>
            <a:pPr marL="0" algn="r" rtl="1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1800" b="1" i="0" u="none" strike="noStrike" kern="120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ل</a:t>
            </a:r>
            <a:endParaRPr lang="ar-YE" sz="1800" b="0" i="0" u="none" strike="noStrike">
              <a:effectLst/>
              <a:latin typeface="Arial" panose="020B0604020202020204" pitchFamily="34" charset="0"/>
            </a:endParaRPr>
          </a:p>
          <a:p>
            <a:pPr marL="0" algn="r" rtl="1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1800" b="1" i="0" u="none" strike="noStrike" kern="120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م</a:t>
            </a:r>
            <a:endParaRPr lang="ar-YE" sz="1800" b="0" i="0" u="none" strike="noStrike">
              <a:effectLst/>
              <a:latin typeface="Arial" panose="020B0604020202020204" pitchFamily="34" charset="0"/>
            </a:endParaRPr>
          </a:p>
          <a:p>
            <a:pPr marL="0" algn="r" rtl="1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1800" b="1" i="0" u="none" strike="noStrike" kern="120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ي </a:t>
            </a:r>
            <a:endParaRPr lang="ar-YE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A683C28-EEFC-5D49-B3B3-7CE521C5024A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rtl="1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ar-YE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C6C1B1D-2F3C-2D40-BD0F-9353D697ECD8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rtl="1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ar-YE" sz="1800" b="0" i="0" u="none" strike="noStrike"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A4E03AF5-DA72-1D46-869C-83FAA6C5B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621292"/>
              </p:ext>
            </p:extLst>
          </p:nvPr>
        </p:nvGraphicFramePr>
        <p:xfrm>
          <a:off x="2162969" y="3882539"/>
          <a:ext cx="8128000" cy="21074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800300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3704804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731594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90269871"/>
                    </a:ext>
                  </a:extLst>
                </a:gridCol>
              </a:tblGrid>
              <a:tr h="2107406">
                <a:tc>
                  <a:txBody>
                    <a:bodyPr/>
                    <a:lstStyle/>
                    <a:p>
                      <a:pPr algn="ctr" rtl="1"/>
                      <a:r>
                        <a:rPr lang="ar-SA" sz="9600"/>
                        <a:t>ث</a:t>
                      </a:r>
                      <a:endParaRPr lang="ar-YE" sz="960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600"/>
                        <a:t>ل</a:t>
                      </a:r>
                      <a:endParaRPr lang="ar-YE" sz="960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600"/>
                        <a:t>ي </a:t>
                      </a:r>
                      <a:endParaRPr lang="ar-YE" sz="960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600"/>
                        <a:t>م </a:t>
                      </a:r>
                      <a:endParaRPr lang="ar-YE" sz="960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9837"/>
                  </a:ext>
                </a:extLst>
              </a:tr>
            </a:tbl>
          </a:graphicData>
        </a:graphic>
      </p:graphicFrame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E08AC77-2B4A-1A49-9A34-1495759A19B3}"/>
              </a:ext>
            </a:extLst>
          </p:cNvPr>
          <p:cNvSpPr txBox="1"/>
          <p:nvPr/>
        </p:nvSpPr>
        <p:spPr>
          <a:xfrm>
            <a:off x="3048000" y="144771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1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1800" b="1" i="0" u="none" strike="noStrike" kern="120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ث</a:t>
            </a:r>
            <a:endParaRPr lang="ar-YE" sz="800" b="0" i="0" u="none" strike="noStrike">
              <a:effectLst/>
              <a:latin typeface="Arial" panose="020B0604020202020204" pitchFamily="34" charset="0"/>
            </a:endParaRPr>
          </a:p>
          <a:p>
            <a:pPr marL="0" algn="ctr" rtl="1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1800" b="1" i="0" u="none" strike="noStrike" kern="120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ل</a:t>
            </a:r>
            <a:endParaRPr lang="ar-YE" sz="800" b="0" i="0" u="none" strike="noStrike">
              <a:effectLst/>
              <a:latin typeface="Arial" panose="020B0604020202020204" pitchFamily="34" charset="0"/>
            </a:endParaRPr>
          </a:p>
          <a:p>
            <a:pPr marL="0" algn="ctr" rtl="1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1800" b="1" i="0" u="none" strike="noStrike" kern="120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ي </a:t>
            </a:r>
            <a:endParaRPr lang="ar-YE" sz="800" b="0" i="0" u="none" strike="noStrike">
              <a:effectLst/>
              <a:latin typeface="Arial" panose="020B0604020202020204" pitchFamily="34" charset="0"/>
            </a:endParaRPr>
          </a:p>
          <a:p>
            <a:pPr marL="0" algn="ctr" rtl="1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1800" b="1" i="0" u="none" strike="noStrike" kern="120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م </a:t>
            </a:r>
            <a:endParaRPr lang="ar-YE" sz="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66FF6DF0-2937-7948-B272-B1F6F8805CA6}"/>
              </a:ext>
            </a:extLst>
          </p:cNvPr>
          <p:cNvSpPr txBox="1"/>
          <p:nvPr/>
        </p:nvSpPr>
        <p:spPr>
          <a:xfrm>
            <a:off x="5181600" y="2514600"/>
            <a:ext cx="18288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600" b="1">
                <a:solidFill>
                  <a:srgbClr val="FF0000"/>
                </a:solidFill>
              </a:rPr>
              <a:t>مثيل </a:t>
            </a:r>
            <a:endParaRPr lang="ar-YE" sz="6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2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7A23C5-2F94-BB4C-9D0C-B18930D2E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B829812F-D2AB-EF4D-8359-EEDFCE1AD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19" y="365125"/>
            <a:ext cx="5976937" cy="6127749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7D572AB6-8D93-F84D-889B-FBD015056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1" y="273844"/>
            <a:ext cx="5083969" cy="621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15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A0E6F31B-6D7F-C649-A210-22361045F9DA}"/>
              </a:ext>
            </a:extLst>
          </p:cNvPr>
          <p:cNvSpPr txBox="1"/>
          <p:nvPr/>
        </p:nvSpPr>
        <p:spPr>
          <a:xfrm>
            <a:off x="654844" y="797720"/>
            <a:ext cx="11168062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>
                <a:solidFill>
                  <a:srgbClr val="FF0000"/>
                </a:solidFill>
              </a:rPr>
              <a:t>قال تعالى : (لَيْسَ كَمِثْلِهِ شَيْءٌ ۖ وَهُوَ السَّمِيعُ الْبَصِيرُ) </a:t>
            </a:r>
            <a:endParaRPr lang="ar-YE" sz="9600" b="1">
              <a:solidFill>
                <a:srgbClr val="FF0000"/>
              </a:solidFill>
            </a:endParaRPr>
          </a:p>
        </p:txBody>
      </p:sp>
      <p:pic>
        <p:nvPicPr>
          <p:cNvPr id="5" name="صورة 5">
            <a:extLst>
              <a:ext uri="{FF2B5EF4-FFF2-40B4-BE49-F238E27FC236}">
                <a16:creationId xmlns:a16="http://schemas.microsoft.com/office/drawing/2014/main" id="{666A21EA-AC4A-CB48-8970-20DD02AA3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04" y="4077230"/>
            <a:ext cx="2328334" cy="2328334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6FAF8D6D-4B90-5445-8FC1-C70B28BA6BD2}"/>
              </a:ext>
            </a:extLst>
          </p:cNvPr>
          <p:cNvSpPr/>
          <p:nvPr/>
        </p:nvSpPr>
        <p:spPr>
          <a:xfrm>
            <a:off x="4894661" y="4502944"/>
            <a:ext cx="6831806" cy="1212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/>
              <a:t>توحيد الأسماء والصفات </a:t>
            </a:r>
            <a:endParaRPr lang="ar-YE" sz="6000" b="1"/>
          </a:p>
        </p:txBody>
      </p:sp>
    </p:spTree>
    <p:extLst>
      <p:ext uri="{BB962C8B-B14F-4D97-AF65-F5344CB8AC3E}">
        <p14:creationId xmlns:p14="http://schemas.microsoft.com/office/powerpoint/2010/main" val="364051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01B56E-F1E0-5A48-B8FA-1B6534E81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D8FE34E5-C6CD-C04F-92D5-E9DEEEA96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" y="0"/>
            <a:ext cx="12168188" cy="6858000"/>
          </a:xfrm>
        </p:spPr>
      </p:pic>
    </p:spTree>
    <p:extLst>
      <p:ext uri="{BB962C8B-B14F-4D97-AF65-F5344CB8AC3E}">
        <p14:creationId xmlns:p14="http://schemas.microsoft.com/office/powerpoint/2010/main" val="227766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FCA46EF-D24B-B248-9BFB-A84932AF1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5C48343-ED8D-8748-BD36-7D3E9D1E3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595" y="-98088"/>
            <a:ext cx="12370593" cy="6869906"/>
          </a:xfr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6B36B05-9C75-3C46-B47B-1234D771357B}"/>
              </a:ext>
            </a:extLst>
          </p:cNvPr>
          <p:cNvSpPr txBox="1"/>
          <p:nvPr/>
        </p:nvSpPr>
        <p:spPr>
          <a:xfrm>
            <a:off x="748902" y="1724690"/>
            <a:ext cx="10515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400" b="1"/>
              <a:t>أن يصرف الإنسان نوعاً من العبادة لغير الله:</a:t>
            </a:r>
            <a:endParaRPr lang="ar-YE" sz="5400" b="1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43814E6-79E5-AC47-8155-2B2C2DB562AF}"/>
              </a:ext>
            </a:extLst>
          </p:cNvPr>
          <p:cNvSpPr txBox="1"/>
          <p:nvPr/>
        </p:nvSpPr>
        <p:spPr>
          <a:xfrm>
            <a:off x="8955882" y="3939580"/>
            <a:ext cx="222408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/>
              <a:t>شرك الألوهية </a:t>
            </a:r>
            <a:endParaRPr lang="ar-YE" sz="6000" b="1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48D184B-62D1-654D-BE5F-C24E6E6F8E04}"/>
              </a:ext>
            </a:extLst>
          </p:cNvPr>
          <p:cNvSpPr txBox="1"/>
          <p:nvPr/>
        </p:nvSpPr>
        <p:spPr>
          <a:xfrm>
            <a:off x="4760714" y="3789467"/>
            <a:ext cx="267057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/>
              <a:t>شرك الربوبية </a:t>
            </a:r>
            <a:endParaRPr lang="ar-YE" sz="6000" b="1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5585AF4-A930-9547-945A-DAC3CAD210C0}"/>
              </a:ext>
            </a:extLst>
          </p:cNvPr>
          <p:cNvSpPr txBox="1"/>
          <p:nvPr/>
        </p:nvSpPr>
        <p:spPr>
          <a:xfrm>
            <a:off x="748902" y="3604801"/>
            <a:ext cx="2338983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/>
              <a:t>شرك الأسماء والصفات </a:t>
            </a:r>
            <a:endParaRPr lang="ar-YE" sz="4800" b="1"/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5BE0F704-9490-EE44-A6B0-44D2AC17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082" y="2682022"/>
            <a:ext cx="1309687" cy="13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7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07CF3F-AE83-7B4F-BC2E-E13316D1F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>
                <a:solidFill>
                  <a:srgbClr val="FF0000"/>
                </a:solidFill>
              </a:rPr>
              <a:t>العبارة الأولى </a:t>
            </a:r>
            <a:endParaRPr lang="ar-YE" b="1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055A19-722B-7E40-A486-DDBECDE77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9600" b="1">
                <a:solidFill>
                  <a:srgbClr val="00B050"/>
                </a:solidFill>
              </a:rPr>
              <a:t>قول  المشركين:إن لنا في السماء إله واحد.. ولنا في الأرض آلهة عدة. </a:t>
            </a:r>
            <a:endParaRPr lang="ar-YE" sz="96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45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30C5D2-209C-EE41-8ACD-04A11E09B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>
                <a:solidFill>
                  <a:srgbClr val="FF0000"/>
                </a:solidFill>
              </a:rPr>
              <a:t>العبارة الثانية </a:t>
            </a:r>
            <a:endParaRPr lang="ar-YE" b="1">
              <a:solidFill>
                <a:srgbClr val="FF0000"/>
              </a:solidFill>
            </a:endParaRPr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04CB8622-5660-8E48-B47B-1478FEE69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ar-SA" sz="7200" b="1"/>
              <a:t>في الشدة يعبدون إله واحدا.. وفي الرخاء يشركون مع الله آلهة أخرى. </a:t>
            </a:r>
            <a:endParaRPr lang="ar-YE" sz="7200" b="1"/>
          </a:p>
        </p:txBody>
      </p:sp>
    </p:spTree>
    <p:extLst>
      <p:ext uri="{BB962C8B-B14F-4D97-AF65-F5344CB8AC3E}">
        <p14:creationId xmlns:p14="http://schemas.microsoft.com/office/powerpoint/2010/main" val="1591295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122906-BBB6-7245-81FF-F705A4BD5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3A0CC77C-281D-FB4E-9F4D-119FEF8CC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7" y="2620169"/>
            <a:ext cx="4048125" cy="2762250"/>
          </a:xfrm>
        </p:spPr>
      </p:pic>
    </p:spTree>
    <p:extLst>
      <p:ext uri="{BB962C8B-B14F-4D97-AF65-F5344CB8AC3E}">
        <p14:creationId xmlns:p14="http://schemas.microsoft.com/office/powerpoint/2010/main" val="1117721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BB4B8F-538F-CA4A-B9A7-4C7AC035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pic>
        <p:nvPicPr>
          <p:cNvPr id="7" name="صورة 7">
            <a:extLst>
              <a:ext uri="{FF2B5EF4-FFF2-40B4-BE49-F238E27FC236}">
                <a16:creationId xmlns:a16="http://schemas.microsoft.com/office/drawing/2014/main" id="{42D6BAAA-DEC0-AD45-B822-A07B7B156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8" name="صورة 8">
            <a:extLst>
              <a:ext uri="{FF2B5EF4-FFF2-40B4-BE49-F238E27FC236}">
                <a16:creationId xmlns:a16="http://schemas.microsoft.com/office/drawing/2014/main" id="{1215A86C-B3B2-AC4F-A448-6B223D781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67" y="2750343"/>
            <a:ext cx="1571627" cy="157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8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2F53A87-DF68-6540-80C1-446D7EE90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94459510-624D-6546-BA5E-8C3E66E84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" y="-119064"/>
            <a:ext cx="12287249" cy="6977063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6CF3F908-61F4-7F4D-803F-20850EC39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0125" y="2357438"/>
            <a:ext cx="1535906" cy="153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5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2560D9-A1D5-784C-90BC-7B95CB1D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pic>
        <p:nvPicPr>
          <p:cNvPr id="5" name="صورة 5">
            <a:extLst>
              <a:ext uri="{FF2B5EF4-FFF2-40B4-BE49-F238E27FC236}">
                <a16:creationId xmlns:a16="http://schemas.microsoft.com/office/drawing/2014/main" id="{FB72A68A-57EA-7845-965B-F8F5C1C646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688" y="0"/>
            <a:ext cx="12358687" cy="6858000"/>
          </a:xfr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E6CDDF3-0274-D64F-97B1-426F852451B2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YE"/>
          </a:p>
        </p:txBody>
      </p:sp>
      <p:pic>
        <p:nvPicPr>
          <p:cNvPr id="6" name="صورة 6">
            <a:extLst>
              <a:ext uri="{FF2B5EF4-FFF2-40B4-BE49-F238E27FC236}">
                <a16:creationId xmlns:a16="http://schemas.microsoft.com/office/drawing/2014/main" id="{246285B8-DE00-6E49-8D1A-6512CDA9B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8" y="2357438"/>
            <a:ext cx="1512094" cy="151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1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FF5D28-CC3B-9A4A-A901-75450404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2D4E4102-D66F-1948-98C0-CE3828EA2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8655" cy="6858000"/>
          </a:xfr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1A91C181-AA1D-4845-900A-4A6E7751F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156" y="2936876"/>
            <a:ext cx="1135062" cy="11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5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52BA6D5-9719-7F45-AE08-5F704E546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7" r="13523"/>
          <a:stretch/>
        </p:blipFill>
        <p:spPr>
          <a:xfrm>
            <a:off x="1631156" y="500063"/>
            <a:ext cx="8917781" cy="5676900"/>
          </a:xfrm>
        </p:spPr>
      </p:pic>
    </p:spTree>
    <p:extLst>
      <p:ext uri="{BB962C8B-B14F-4D97-AF65-F5344CB8AC3E}">
        <p14:creationId xmlns:p14="http://schemas.microsoft.com/office/powerpoint/2010/main" val="4061048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2AA286D7-320A-184B-B06E-4A79A65A5649}"/>
              </a:ext>
            </a:extLst>
          </p:cNvPr>
          <p:cNvSpPr/>
          <p:nvPr/>
        </p:nvSpPr>
        <p:spPr>
          <a:xfrm>
            <a:off x="800100" y="216694"/>
            <a:ext cx="5938838" cy="646271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/>
              <a:t>(فَإِذَا رَكِبُوا فِي الْفُلْكِ دَعَوُا اللَّهَ مُخْلِصِينَ لَهُ الدِّينَ فَلَمَّا نَجَّاهُمْ إِلَى الْبَرِّ إِذَا هُمْ يُشْرِكُونَ) </a:t>
            </a:r>
            <a:endParaRPr lang="ar-YE" sz="6000" b="1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62DB7E6-D201-A740-904F-A228C2FC492B}"/>
              </a:ext>
            </a:extLst>
          </p:cNvPr>
          <p:cNvSpPr txBox="1"/>
          <p:nvPr/>
        </p:nvSpPr>
        <p:spPr>
          <a:xfrm>
            <a:off x="5657849" y="908893"/>
            <a:ext cx="6367464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400" b="1">
                <a:solidFill>
                  <a:schemeClr val="accent1">
                    <a:lumMod val="75000"/>
                  </a:schemeClr>
                </a:solidFill>
              </a:rPr>
              <a:t>١ – الشرك في المحبة.</a:t>
            </a:r>
          </a:p>
          <a:p>
            <a:pPr algn="r"/>
            <a:r>
              <a:rPr lang="ar-SA" sz="5400" b="1">
                <a:solidFill>
                  <a:schemeClr val="accent1">
                    <a:lumMod val="75000"/>
                  </a:schemeClr>
                </a:solidFill>
              </a:rPr>
              <a:t>٢-الشرك في الطاعة. </a:t>
            </a:r>
          </a:p>
          <a:p>
            <a:pPr algn="r"/>
            <a:r>
              <a:rPr lang="ar-SA" sz="5400" b="1">
                <a:solidFill>
                  <a:schemeClr val="accent1">
                    <a:lumMod val="75000"/>
                  </a:schemeClr>
                </a:solidFill>
              </a:rPr>
              <a:t>٣-الشرك في الدعاء. </a:t>
            </a:r>
          </a:p>
          <a:p>
            <a:pPr algn="r"/>
            <a:r>
              <a:rPr lang="ar-SA" sz="5400" b="1">
                <a:solidFill>
                  <a:schemeClr val="accent1">
                    <a:lumMod val="75000"/>
                  </a:schemeClr>
                </a:solidFill>
              </a:rPr>
              <a:t>٤-الشرك في النية. </a:t>
            </a:r>
          </a:p>
          <a:p>
            <a:pPr algn="r"/>
            <a:endParaRPr lang="ar-SA" sz="5400" b="1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ar-YE" sz="54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6">
            <a:extLst>
              <a:ext uri="{FF2B5EF4-FFF2-40B4-BE49-F238E27FC236}">
                <a16:creationId xmlns:a16="http://schemas.microsoft.com/office/drawing/2014/main" id="{6691B94A-5BAE-5A4A-94B4-C5E90131F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900" y="2690814"/>
            <a:ext cx="633412" cy="63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7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8C0163B-3074-BA4E-836B-DA9D041DF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125"/>
            <a:ext cx="5710238" cy="593883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ar-SA" sz="6000" b="1">
                <a:solidFill>
                  <a:schemeClr val="lt1"/>
                </a:solidFill>
              </a:rPr>
              <a:t>(وَمِنَ النَّاسِ مَن يَتَّخِذُ مِن دُونِ اللَّهِ أَندَادًا يُحِبُّونَهُمْ كَحُبِّ اللَّهِ ۖ وَالَّذِينَ آمَنُوا أَشَدُّ حُبًّا لِّلَّهِ) </a:t>
            </a:r>
            <a:endParaRPr lang="ar-YE" sz="6000" b="1">
              <a:solidFill>
                <a:schemeClr val="lt1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F6D48C7-8E08-1F49-874A-50636D35BAAD}"/>
              </a:ext>
            </a:extLst>
          </p:cNvPr>
          <p:cNvSpPr txBox="1"/>
          <p:nvPr/>
        </p:nvSpPr>
        <p:spPr>
          <a:xfrm>
            <a:off x="5812631" y="1085849"/>
            <a:ext cx="5557838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b="1">
                <a:solidFill>
                  <a:schemeClr val="accent1"/>
                </a:solidFill>
              </a:rPr>
              <a:t>١_الشرك في النية.</a:t>
            </a:r>
          </a:p>
          <a:p>
            <a:pPr algn="r"/>
            <a:r>
              <a:rPr lang="ar-SA" sz="4800" b="1">
                <a:solidFill>
                  <a:schemeClr val="accent1"/>
                </a:solidFill>
              </a:rPr>
              <a:t>٢_الشرك في الدعاء. </a:t>
            </a:r>
          </a:p>
          <a:p>
            <a:pPr algn="r"/>
            <a:r>
              <a:rPr lang="ar-SA" sz="4800" b="1">
                <a:solidFill>
                  <a:schemeClr val="accent1"/>
                </a:solidFill>
              </a:rPr>
              <a:t>٣_الشرك في المحبة. </a:t>
            </a:r>
          </a:p>
          <a:p>
            <a:pPr algn="r"/>
            <a:r>
              <a:rPr lang="ar-SA" sz="4800" b="1">
                <a:solidFill>
                  <a:schemeClr val="accent1"/>
                </a:solidFill>
              </a:rPr>
              <a:t>٤_الشرك في الطاعة. </a:t>
            </a:r>
          </a:p>
          <a:p>
            <a:pPr algn="r"/>
            <a:endParaRPr lang="ar-SA" sz="4800" b="1">
              <a:solidFill>
                <a:schemeClr val="accent1"/>
              </a:solidFill>
            </a:endParaRPr>
          </a:p>
          <a:p>
            <a:pPr algn="r"/>
            <a:endParaRPr lang="ar-YE" sz="4800" b="1">
              <a:solidFill>
                <a:schemeClr val="accent1"/>
              </a:solidFill>
            </a:endParaRP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C4C79537-0449-0647-9888-B8D1C0FD7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3211" y="2559842"/>
            <a:ext cx="892970" cy="89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0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22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تسمية  المعبودات الباطلة بأسماء الله مثل (العزى).. أخذ من اسم الله العزيز.. وهذا شرك في توحيد.......  </vt:lpstr>
      <vt:lpstr>دعاء الأموات  شرك في......... </vt:lpstr>
      <vt:lpstr>عرض تقديمي في PowerPoint</vt:lpstr>
      <vt:lpstr>الشرك في الأسماء و الصفات.. أن يجعل لله.................. في أسمائه و صفاته. </vt:lpstr>
      <vt:lpstr>عرض تقديمي في PowerPoint</vt:lpstr>
      <vt:lpstr>عرض تقديمي في PowerPoint</vt:lpstr>
      <vt:lpstr>عرض تقديمي في PowerPoint</vt:lpstr>
      <vt:lpstr>العبارة الأولى </vt:lpstr>
      <vt:lpstr>العبارة الثانية 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شريفة البحيري</dc:creator>
  <cp:lastModifiedBy>شريفة البحيري</cp:lastModifiedBy>
  <cp:revision>4</cp:revision>
  <dcterms:created xsi:type="dcterms:W3CDTF">2020-10-11T18:46:05Z</dcterms:created>
  <dcterms:modified xsi:type="dcterms:W3CDTF">2021-10-03T13:18:12Z</dcterms:modified>
</cp:coreProperties>
</file>