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0" r:id="rId3"/>
    <p:sldId id="304" r:id="rId4"/>
    <p:sldId id="309" r:id="rId5"/>
    <p:sldId id="262" r:id="rId6"/>
    <p:sldId id="264" r:id="rId7"/>
    <p:sldId id="263" r:id="rId8"/>
    <p:sldId id="311" r:id="rId9"/>
    <p:sldId id="305" r:id="rId10"/>
    <p:sldId id="266" r:id="rId11"/>
    <p:sldId id="270" r:id="rId12"/>
    <p:sldId id="312" r:id="rId13"/>
    <p:sldId id="313" r:id="rId14"/>
    <p:sldId id="314" r:id="rId15"/>
    <p:sldId id="315" r:id="rId16"/>
    <p:sldId id="271" r:id="rId17"/>
    <p:sldId id="310" r:id="rId18"/>
    <p:sldId id="307" r:id="rId19"/>
    <p:sldId id="303" r:id="rId20"/>
    <p:sldId id="273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F43604-C250-48E5-9A18-27A740882A47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98E56CB-CF88-4824-9A73-0F2CA77B3B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979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42DBA-FF9A-A547-BC47-534D4B2B8E91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7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A51D99-BA2B-485D-B66A-7C127A0A5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096E6B-4097-4340-8050-08EC84241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704E2E-3AA3-49C2-9F74-4A08451E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73CFC1-1663-446F-8B56-5CE89C7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FA1338-6CE7-481C-B798-FAF8C641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434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D158C3-A9C9-4E12-B7D8-993DA1B2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E7F4F8-1CFD-49BB-8371-B40A7C84D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E7F81B-E541-4870-9EA5-E13D1D79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F25E19-4267-4349-8542-AEFB2E65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923F27-8B9E-4514-957F-F5BB2DF0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633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F40BED-AE9B-4526-A999-3260E9814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3DD690-7CF8-4C8A-A9DD-995432E4F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2740EC-8541-49C0-8E83-7934A867A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7FAEF4-BC22-4793-8F9B-648A65EF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7BE36C-B3E3-413A-AC8C-12FD2EE3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201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8177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4357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5926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9871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9102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4657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2398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5969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ED39FF-993C-483F-B5F0-09B7E6814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1BB686-453D-428F-BBEB-8D53AE5EC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41AA9F-EF94-43DA-81E6-3BCD7971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09F03A-2012-4549-BD69-BE1F35BB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D1AD91-2866-4C26-B8E1-6F901E95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615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4867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574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730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4B136F-2EBF-47FA-ACEA-F0C8791A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5D1457-C6E2-401C-82F0-D7867FF33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46196F-A29D-4F63-A9A5-FBF8B33E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484E88-510C-4981-9CFA-F79A174C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96F0C5-6721-4621-A7A9-4A1017A2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62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8EEBF8-98D2-438B-827E-1E80E609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FFA9D0-AA6C-4AC0-AA2B-E94B332FE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6CCA4A-218E-4AA4-AF7B-B6ADFB761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361482-E688-4DC0-9CD9-35711B19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D8BFAD-C905-4AB0-8905-268F6CE8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1F30ACF-38AC-41DD-ACD2-9B45D6325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21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A6EBD3-62BF-44F6-A7C3-D9A00D0B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7A9F9E-0D15-4ECB-B826-01FD5B5F9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52D6449-AF35-4748-A291-9C7E14E7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5756F5C-AF92-4668-A8B5-F0A056BBD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245A63A-54D5-4432-8767-B93A84AF4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63C1B16-699C-4A30-83FD-4E97DEE3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6E78FB2-14EE-4389-A552-1337ABA6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512D628-9570-4D60-9639-40EB0D6D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323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8DA270-98A7-4197-909A-7B5656A1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BCBEB1B-89F9-4FF6-9952-78478B1D8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3453280-CE2F-4792-AFFC-12D376B0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BE2A5F4-4A8F-4253-8577-F4A84CAD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961C29D-808F-45C2-8B74-72FD2176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E746C60-6547-442C-A537-04A9AD74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2807241-43E7-4F4A-B5C9-5BA8A89D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39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2EBF68-AF82-4E2D-82C6-6DFF68E6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445FC66-2613-4484-9A45-98205CE2E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8C740CA-E9C2-4F6D-9B20-2C6B982BE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78F38B1-CCCC-4D49-AF92-FC377C8A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031637-AB37-449C-ACF2-F66CB8E9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EA2462E-82C1-4CDC-BC7F-E7325A38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299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301E59-EC85-442C-BB59-80368D41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88AB3DD-DA2F-4C41-8325-5BB2DBC98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1EE3842-E23B-4235-8BA5-CDC664E08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3F7CC03-F53A-4D30-B6C8-064D9B6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174808F-F443-414A-964C-6E41AF6D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1BA463C-F3BD-40B2-B376-192ADB5F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280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A910E6F-9785-468B-B673-5FE3A8BB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06F2CE5-E99C-4424-BB54-FAF7956D0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186BC4-067B-4431-A24C-6F22C2968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97612-57AA-4295-8E2B-6E6AA3A62A2B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8875EA-1391-407C-821C-0EF43B78E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EEEA65-1C83-4325-84F0-DAC1B9053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8A7C2-C169-4575-9039-478A433AED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879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5535886-4D11-4D50-BACB-3FF608FCC18A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65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hyperlink" Target="https://pixabay.com/en/hanging-sign-red-board-161395/" TargetMode="External"/><Relationship Id="rId26" Type="http://schemas.openxmlformats.org/officeDocument/2006/relationships/slide" Target="slide9.xml"/><Relationship Id="rId39" Type="http://schemas.openxmlformats.org/officeDocument/2006/relationships/slide" Target="slide17.xml"/><Relationship Id="rId3" Type="http://schemas.microsoft.com/office/2007/relationships/media" Target="../media/media2.mp4"/><Relationship Id="rId21" Type="http://schemas.openxmlformats.org/officeDocument/2006/relationships/slide" Target="slide7.xml"/><Relationship Id="rId34" Type="http://schemas.openxmlformats.org/officeDocument/2006/relationships/image" Target="../media/image12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slide" Target="slide8.xml"/><Relationship Id="rId33" Type="http://schemas.microsoft.com/office/2007/relationships/hdphoto" Target="../media/hdphoto1.wdp"/><Relationship Id="rId38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slide" Target="slide19.xml"/><Relationship Id="rId29" Type="http://schemas.openxmlformats.org/officeDocument/2006/relationships/slide" Target="slide13.xml"/><Relationship Id="rId41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5.png"/><Relationship Id="rId24" Type="http://schemas.openxmlformats.org/officeDocument/2006/relationships/slide" Target="slide4.xml"/><Relationship Id="rId32" Type="http://schemas.openxmlformats.org/officeDocument/2006/relationships/image" Target="../media/image11.png"/><Relationship Id="rId37" Type="http://schemas.openxmlformats.org/officeDocument/2006/relationships/slide" Target="slide15.xml"/><Relationship Id="rId40" Type="http://schemas.openxmlformats.org/officeDocument/2006/relationships/slide" Target="slide11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2.xml"/><Relationship Id="rId23" Type="http://schemas.openxmlformats.org/officeDocument/2006/relationships/slide" Target="slide5.xml"/><Relationship Id="rId28" Type="http://schemas.openxmlformats.org/officeDocument/2006/relationships/slide" Target="slide14.xml"/><Relationship Id="rId36" Type="http://schemas.openxmlformats.org/officeDocument/2006/relationships/image" Target="../media/image14.png"/><Relationship Id="rId10" Type="http://schemas.openxmlformats.org/officeDocument/2006/relationships/hyperlink" Target="http://www.pngall.com/floor-mat-png" TargetMode="External"/><Relationship Id="rId19" Type="http://schemas.openxmlformats.org/officeDocument/2006/relationships/slide" Target="slide18.xml"/><Relationship Id="rId31" Type="http://schemas.openxmlformats.org/officeDocument/2006/relationships/slide" Target="slide3.xml"/><Relationship Id="rId4" Type="http://schemas.openxmlformats.org/officeDocument/2006/relationships/video" Target="../media/media2.mp4"/><Relationship Id="rId9" Type="http://schemas.openxmlformats.org/officeDocument/2006/relationships/image" Target="../media/image4.png"/><Relationship Id="rId14" Type="http://schemas.openxmlformats.org/officeDocument/2006/relationships/hyperlink" Target="http://www.pngall.com/television-png" TargetMode="External"/><Relationship Id="rId22" Type="http://schemas.openxmlformats.org/officeDocument/2006/relationships/slide" Target="slide6.xml"/><Relationship Id="rId27" Type="http://schemas.openxmlformats.org/officeDocument/2006/relationships/slide" Target="slide10.xml"/><Relationship Id="rId30" Type="http://schemas.openxmlformats.org/officeDocument/2006/relationships/image" Target="../media/image10.png"/><Relationship Id="rId35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emf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emf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emf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www.islah.gov.sa/" TargetMode="Externa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heelofnames.com/a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tamheen-jeddah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5%D9%84%D9%81:P_Cinema.svg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1458416.html" TargetMode="External"/><Relationship Id="rId5" Type="http://schemas.openxmlformats.org/officeDocument/2006/relationships/image" Target="../media/image16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vgsilh.com/ar/image/305741.html" TargetMode="External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12" Type="http://schemas.openxmlformats.org/officeDocument/2006/relationships/hyperlink" Target="https://simple.wiktionary.org/wiki/envelope" TargetMode="External"/><Relationship Id="rId2" Type="http://schemas.openxmlformats.org/officeDocument/2006/relationships/image" Target="../media/image1.jpg"/><Relationship Id="rId16" Type="http://schemas.openxmlformats.org/officeDocument/2006/relationships/hyperlink" Target="https://commons.wikimedia.org/wiki/File:SaudiArabiaP26b-500Riyals-LAH1379(1983)-donatedth_f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jpg"/><Relationship Id="rId5" Type="http://schemas.openxmlformats.org/officeDocument/2006/relationships/image" Target="../media/image20.emf"/><Relationship Id="rId15" Type="http://schemas.openxmlformats.org/officeDocument/2006/relationships/image" Target="../media/image26.jpg"/><Relationship Id="rId10" Type="http://schemas.openxmlformats.org/officeDocument/2006/relationships/hyperlink" Target="https://www.android4ar.com/whatsapp-android-unread-count-badges-for-samsung-and-roup-mute-dialog/" TargetMode="External"/><Relationship Id="rId4" Type="http://schemas.openxmlformats.org/officeDocument/2006/relationships/slide" Target="slide1.xml"/><Relationship Id="rId9" Type="http://schemas.openxmlformats.org/officeDocument/2006/relationships/image" Target="../media/image23.png"/><Relationship Id="rId14" Type="http://schemas.openxmlformats.org/officeDocument/2006/relationships/hyperlink" Target="https://www.freepngimg.com/png/75976-gift-two-day-boxes-christmas-r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.png"/><Relationship Id="rId7" Type="http://schemas.openxmlformats.org/officeDocument/2006/relationships/image" Target="../media/image3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almaany.com/" TargetMode="Externa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2;p17">
            <a:extLst>
              <a:ext uri="{FF2B5EF4-FFF2-40B4-BE49-F238E27FC236}">
                <a16:creationId xmlns:a16="http://schemas.microsoft.com/office/drawing/2014/main" id="{914B7D76-99AB-42E9-9DB2-8F72B2D2A586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A close - 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FD586BDD-C8EA-4BED-8FB5-020BF0522F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7"/>
          <a:stretch/>
        </p:blipFill>
        <p:spPr>
          <a:xfrm>
            <a:off x="0" y="4092783"/>
            <a:ext cx="12192000" cy="2765217"/>
          </a:xfrm>
          <a:prstGeom prst="rect">
            <a:avLst/>
          </a:prstGeom>
        </p:spPr>
      </p:pic>
      <p:pic>
        <p:nvPicPr>
          <p:cNvPr id="6" name="Google Shape;227;p12">
            <a:extLst>
              <a:ext uri="{FF2B5EF4-FFF2-40B4-BE49-F238E27FC236}">
                <a16:creationId xmlns:a16="http://schemas.microsoft.com/office/drawing/2014/main" id="{E88D8C07-EAFE-4DDC-AAF7-7112CDCD7CB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7666" y="497477"/>
            <a:ext cx="6666169" cy="379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DCBE50A-1EC8-4F97-A252-CAD4D64B3E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485779" y="5657627"/>
            <a:ext cx="5297413" cy="1342133"/>
          </a:xfrm>
          <a:prstGeom prst="rect">
            <a:avLst/>
          </a:prstGeom>
        </p:spPr>
      </p:pic>
      <p:pic>
        <p:nvPicPr>
          <p:cNvPr id="16" name="Google Shape;75;p14">
            <a:extLst>
              <a:ext uri="{FF2B5EF4-FFF2-40B4-BE49-F238E27FC236}">
                <a16:creationId xmlns:a16="http://schemas.microsoft.com/office/drawing/2014/main" id="{6E6DD354-F250-47F6-ADE5-46BDB35CDBB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66280" y="4197353"/>
            <a:ext cx="1173692" cy="186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4;p14">
            <a:extLst>
              <a:ext uri="{FF2B5EF4-FFF2-40B4-BE49-F238E27FC236}">
                <a16:creationId xmlns:a16="http://schemas.microsoft.com/office/drawing/2014/main" id="{F1E370B3-4743-4EE7-87F0-4AA80DCA8B0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3785" y="356091"/>
            <a:ext cx="1055769" cy="104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84BDAFA-B506-45EE-8407-5A521CCD68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901717" y="288803"/>
            <a:ext cx="4390835" cy="3293126"/>
          </a:xfrm>
          <a:prstGeom prst="rect">
            <a:avLst/>
          </a:prstGeom>
        </p:spPr>
      </p:pic>
      <p:pic>
        <p:nvPicPr>
          <p:cNvPr id="15" name="صورة 14">
            <a:hlinkClick r:id="rId15" action="ppaction://hlinksldjump"/>
            <a:extLst>
              <a:ext uri="{FF2B5EF4-FFF2-40B4-BE49-F238E27FC236}">
                <a16:creationId xmlns:a16="http://schemas.microsoft.com/office/drawing/2014/main" id="{B279D957-D837-476E-863D-EECA1E1C40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9" r="30384" b="70319"/>
          <a:stretch/>
        </p:blipFill>
        <p:spPr>
          <a:xfrm rot="20863270">
            <a:off x="6643056" y="4133766"/>
            <a:ext cx="1406296" cy="104880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1AE85B2-A6A3-4F01-B26B-5B88D8275FD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5310839" y="4163500"/>
            <a:ext cx="1385617" cy="1120183"/>
          </a:xfrm>
          <a:prstGeom prst="rect">
            <a:avLst/>
          </a:prstGeom>
        </p:spPr>
      </p:pic>
      <p:sp>
        <p:nvSpPr>
          <p:cNvPr id="25" name="مربع نص 24">
            <a:hlinkClick r:id="rId19" action="ppaction://hlinksldjump"/>
            <a:extLst>
              <a:ext uri="{FF2B5EF4-FFF2-40B4-BE49-F238E27FC236}">
                <a16:creationId xmlns:a16="http://schemas.microsoft.com/office/drawing/2014/main" id="{4A72A2F1-7915-4E7D-B997-0E0584593349}"/>
              </a:ext>
            </a:extLst>
          </p:cNvPr>
          <p:cNvSpPr txBox="1"/>
          <p:nvPr/>
        </p:nvSpPr>
        <p:spPr>
          <a:xfrm rot="20991263">
            <a:off x="5638584" y="4659321"/>
            <a:ext cx="7484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مسابقة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A13075B4-2AEB-4038-9C39-C86463A84DC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749490" y="4181717"/>
            <a:ext cx="1728490" cy="1198526"/>
          </a:xfrm>
          <a:prstGeom prst="rect">
            <a:avLst/>
          </a:prstGeom>
        </p:spPr>
      </p:pic>
      <p:sp>
        <p:nvSpPr>
          <p:cNvPr id="27" name="مربع نص 26">
            <a:hlinkClick r:id="rId20" action="ppaction://hlinksldjump"/>
            <a:extLst>
              <a:ext uri="{FF2B5EF4-FFF2-40B4-BE49-F238E27FC236}">
                <a16:creationId xmlns:a16="http://schemas.microsoft.com/office/drawing/2014/main" id="{18D102DC-EFC2-4326-A5E8-9E2A25AE55BE}"/>
              </a:ext>
            </a:extLst>
          </p:cNvPr>
          <p:cNvSpPr txBox="1"/>
          <p:nvPr/>
        </p:nvSpPr>
        <p:spPr>
          <a:xfrm rot="21117598">
            <a:off x="3852621" y="4662129"/>
            <a:ext cx="140426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الواجب المنزلي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46A44DB-A037-4BE7-AC78-82D7E0BD1E1B}"/>
              </a:ext>
            </a:extLst>
          </p:cNvPr>
          <p:cNvSpPr txBox="1"/>
          <p:nvPr/>
        </p:nvSpPr>
        <p:spPr>
          <a:xfrm>
            <a:off x="1503889" y="751314"/>
            <a:ext cx="42502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FFFF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الموضوع:  </a:t>
            </a:r>
            <a:r>
              <a:rPr lang="ar-SA" sz="2000" dirty="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محبته لذوي رحمه ودعوتهم للخير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D5047EE-85C4-4B4D-8974-02C1F51179CA}"/>
              </a:ext>
            </a:extLst>
          </p:cNvPr>
          <p:cNvSpPr txBox="1"/>
          <p:nvPr/>
        </p:nvSpPr>
        <p:spPr>
          <a:xfrm>
            <a:off x="6112452" y="714006"/>
            <a:ext cx="1793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rgbClr val="FFFF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  المادة</a:t>
            </a:r>
            <a:r>
              <a:rPr lang="ar-SA" sz="2000">
                <a:solidFill>
                  <a:srgbClr val="FFFF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:  </a:t>
            </a:r>
            <a:r>
              <a:rPr lang="ar-SA" sz="200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حديث </a:t>
            </a:r>
            <a:endParaRPr lang="ar-SA" sz="2000" dirty="0">
              <a:solidFill>
                <a:schemeClr val="bg1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32" name="مربع نص 31">
            <a:hlinkClick r:id="rId21" action="ppaction://hlinksldjump"/>
            <a:extLst>
              <a:ext uri="{FF2B5EF4-FFF2-40B4-BE49-F238E27FC236}">
                <a16:creationId xmlns:a16="http://schemas.microsoft.com/office/drawing/2014/main" id="{17C00357-41E8-4FF9-A154-BE7CB087A6C4}"/>
              </a:ext>
            </a:extLst>
          </p:cNvPr>
          <p:cNvSpPr txBox="1"/>
          <p:nvPr/>
        </p:nvSpPr>
        <p:spPr>
          <a:xfrm rot="10800000" flipV="1">
            <a:off x="6174481" y="3540742"/>
            <a:ext cx="1614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chemeClr val="accent4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نشاط1 </a:t>
            </a:r>
          </a:p>
        </p:txBody>
      </p:sp>
      <p:sp>
        <p:nvSpPr>
          <p:cNvPr id="33" name="مربع نص 32">
            <a:hlinkClick r:id="rId22" action="ppaction://hlinksldjump"/>
            <a:extLst>
              <a:ext uri="{FF2B5EF4-FFF2-40B4-BE49-F238E27FC236}">
                <a16:creationId xmlns:a16="http://schemas.microsoft.com/office/drawing/2014/main" id="{5F424A5E-D71A-47B9-A354-4C507D5A512D}"/>
              </a:ext>
            </a:extLst>
          </p:cNvPr>
          <p:cNvSpPr txBox="1"/>
          <p:nvPr/>
        </p:nvSpPr>
        <p:spPr>
          <a:xfrm>
            <a:off x="6425752" y="3050922"/>
            <a:ext cx="871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تمهيد </a:t>
            </a:r>
          </a:p>
        </p:txBody>
      </p:sp>
      <p:sp>
        <p:nvSpPr>
          <p:cNvPr id="34" name="مربع نص 33">
            <a:hlinkClick r:id="rId23" action="ppaction://hlinksldjump"/>
            <a:extLst>
              <a:ext uri="{FF2B5EF4-FFF2-40B4-BE49-F238E27FC236}">
                <a16:creationId xmlns:a16="http://schemas.microsoft.com/office/drawing/2014/main" id="{34309CEE-8F52-475B-9D79-490947B49F35}"/>
              </a:ext>
            </a:extLst>
          </p:cNvPr>
          <p:cNvSpPr txBox="1"/>
          <p:nvPr/>
        </p:nvSpPr>
        <p:spPr>
          <a:xfrm>
            <a:off x="6226322" y="2595537"/>
            <a:ext cx="1327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أهداف الدرس </a:t>
            </a:r>
          </a:p>
        </p:txBody>
      </p:sp>
      <p:sp>
        <p:nvSpPr>
          <p:cNvPr id="35" name="مربع نص 34">
            <a:hlinkClick r:id="rId24" action="ppaction://hlinksldjump"/>
            <a:extLst>
              <a:ext uri="{FF2B5EF4-FFF2-40B4-BE49-F238E27FC236}">
                <a16:creationId xmlns:a16="http://schemas.microsoft.com/office/drawing/2014/main" id="{5E72BC31-BCBD-4294-AD09-6FBA898724DC}"/>
              </a:ext>
            </a:extLst>
          </p:cNvPr>
          <p:cNvSpPr txBox="1"/>
          <p:nvPr/>
        </p:nvSpPr>
        <p:spPr>
          <a:xfrm>
            <a:off x="6481582" y="2088313"/>
            <a:ext cx="886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bg2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المقدمة </a:t>
            </a:r>
          </a:p>
        </p:txBody>
      </p:sp>
      <p:sp>
        <p:nvSpPr>
          <p:cNvPr id="36" name="مربع نص 35">
            <a:hlinkClick r:id="rId25" action="ppaction://hlinksldjump"/>
            <a:extLst>
              <a:ext uri="{FF2B5EF4-FFF2-40B4-BE49-F238E27FC236}">
                <a16:creationId xmlns:a16="http://schemas.microsoft.com/office/drawing/2014/main" id="{C399AB05-CD28-443B-B3B8-97E4A2ED5764}"/>
              </a:ext>
            </a:extLst>
          </p:cNvPr>
          <p:cNvSpPr txBox="1"/>
          <p:nvPr/>
        </p:nvSpPr>
        <p:spPr>
          <a:xfrm>
            <a:off x="3461602" y="1616924"/>
            <a:ext cx="2585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المراد بذوي الرحم</a:t>
            </a:r>
          </a:p>
        </p:txBody>
      </p:sp>
      <p:sp>
        <p:nvSpPr>
          <p:cNvPr id="37" name="مربع نص 36">
            <a:hlinkClick r:id="rId26" action="ppaction://hlinksldjump"/>
            <a:extLst>
              <a:ext uri="{FF2B5EF4-FFF2-40B4-BE49-F238E27FC236}">
                <a16:creationId xmlns:a16="http://schemas.microsoft.com/office/drawing/2014/main" id="{0D3119F0-C45F-4199-9CE7-F1A17D38BA6E}"/>
              </a:ext>
            </a:extLst>
          </p:cNvPr>
          <p:cNvSpPr txBox="1"/>
          <p:nvPr/>
        </p:nvSpPr>
        <p:spPr>
          <a:xfrm>
            <a:off x="3719032" y="2150863"/>
            <a:ext cx="2183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معنى صلة الرحم</a:t>
            </a:r>
          </a:p>
        </p:txBody>
      </p:sp>
      <p:sp>
        <p:nvSpPr>
          <p:cNvPr id="38" name="مربع نص 37">
            <a:hlinkClick r:id="rId27" action="ppaction://hlinksldjump"/>
            <a:extLst>
              <a:ext uri="{FF2B5EF4-FFF2-40B4-BE49-F238E27FC236}">
                <a16:creationId xmlns:a16="http://schemas.microsoft.com/office/drawing/2014/main" id="{5F33585D-2A9A-4EA9-AF42-8705C5DB0286}"/>
              </a:ext>
            </a:extLst>
          </p:cNvPr>
          <p:cNvSpPr txBox="1"/>
          <p:nvPr/>
        </p:nvSpPr>
        <p:spPr>
          <a:xfrm>
            <a:off x="3773149" y="2669576"/>
            <a:ext cx="1981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2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نماذج من صلته لرحمه</a:t>
            </a:r>
          </a:p>
        </p:txBody>
      </p:sp>
      <p:sp>
        <p:nvSpPr>
          <p:cNvPr id="8" name="مربع نص 7">
            <a:hlinkClick r:id="rId28" action="ppaction://hlinksldjump"/>
            <a:extLst>
              <a:ext uri="{FF2B5EF4-FFF2-40B4-BE49-F238E27FC236}">
                <a16:creationId xmlns:a16="http://schemas.microsoft.com/office/drawing/2014/main" id="{787AF15F-1D52-B04D-8AA7-51B6BE97E014}"/>
              </a:ext>
            </a:extLst>
          </p:cNvPr>
          <p:cNvSpPr txBox="1"/>
          <p:nvPr/>
        </p:nvSpPr>
        <p:spPr>
          <a:xfrm>
            <a:off x="1864351" y="2086819"/>
            <a:ext cx="1513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نشاط3</a:t>
            </a:r>
          </a:p>
        </p:txBody>
      </p:sp>
      <p:sp>
        <p:nvSpPr>
          <p:cNvPr id="9" name="مربع نص 8">
            <a:hlinkClick r:id="rId29" action="ppaction://hlinksldjump"/>
            <a:extLst>
              <a:ext uri="{FF2B5EF4-FFF2-40B4-BE49-F238E27FC236}">
                <a16:creationId xmlns:a16="http://schemas.microsoft.com/office/drawing/2014/main" id="{5E8014E6-326F-8249-9C38-02568D22724B}"/>
              </a:ext>
            </a:extLst>
          </p:cNvPr>
          <p:cNvSpPr txBox="1"/>
          <p:nvPr/>
        </p:nvSpPr>
        <p:spPr>
          <a:xfrm>
            <a:off x="1746382" y="1594322"/>
            <a:ext cx="1201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4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نشاط2</a:t>
            </a:r>
          </a:p>
        </p:txBody>
      </p:sp>
      <p:pic>
        <p:nvPicPr>
          <p:cNvPr id="43" name="Google Shape;75;p14">
            <a:extLst>
              <a:ext uri="{FF2B5EF4-FFF2-40B4-BE49-F238E27FC236}">
                <a16:creationId xmlns:a16="http://schemas.microsoft.com/office/drawing/2014/main" id="{D9C24C08-CD89-4C7A-B819-549901B3F08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71106" y="4166332"/>
            <a:ext cx="1173692" cy="186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0;p17">
            <a:extLst>
              <a:ext uri="{FF2B5EF4-FFF2-40B4-BE49-F238E27FC236}">
                <a16:creationId xmlns:a16="http://schemas.microsoft.com/office/drawing/2014/main" id="{68E73612-F4F0-4CF4-BC58-C625F6F33632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 l="25795" t="21646" r="23909" b="15282"/>
          <a:stretch/>
        </p:blipFill>
        <p:spPr>
          <a:xfrm>
            <a:off x="8959901" y="3224835"/>
            <a:ext cx="2286032" cy="286666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مربع نص 41">
            <a:hlinkClick r:id="rId31" action="ppaction://hlinksldjump"/>
            <a:extLst>
              <a:ext uri="{FF2B5EF4-FFF2-40B4-BE49-F238E27FC236}">
                <a16:creationId xmlns:a16="http://schemas.microsoft.com/office/drawing/2014/main" id="{B75C69B4-4E04-4DE7-8A25-0924F2D7C323}"/>
              </a:ext>
            </a:extLst>
          </p:cNvPr>
          <p:cNvSpPr txBox="1"/>
          <p:nvPr/>
        </p:nvSpPr>
        <p:spPr>
          <a:xfrm>
            <a:off x="5790622" y="1604761"/>
            <a:ext cx="20195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rgbClr val="92D05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مراجعة الدرس السابق </a:t>
            </a: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46D92912-7D47-4240-A2B9-270DC2D7A04B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4500" r="54200">
                        <a14:foregroundMark x1="37167" y1="33917" x2="37167" y2="33917"/>
                        <a14:foregroundMark x1="29000" y1="35583" x2="29000" y2="35583"/>
                        <a14:foregroundMark x1="29583" y1="86667" x2="29583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6351" r="44172" b="9256"/>
          <a:stretch/>
        </p:blipFill>
        <p:spPr>
          <a:xfrm>
            <a:off x="-134179" y="1203050"/>
            <a:ext cx="2239468" cy="4735069"/>
          </a:xfrm>
          <a:prstGeom prst="rect">
            <a:avLst/>
          </a:prstGeom>
        </p:spPr>
      </p:pic>
      <p:pic>
        <p:nvPicPr>
          <p:cNvPr id="45" name="النشيد_الوطني_السّعودي_بدون_موسيقى">
            <a:hlinkClick r:id="" action="ppaction://media"/>
            <a:extLst>
              <a:ext uri="{FF2B5EF4-FFF2-40B4-BE49-F238E27FC236}">
                <a16:creationId xmlns:a16="http://schemas.microsoft.com/office/drawing/2014/main" id="{FE864152-A80A-4A44-8845-6BEAAF711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10793" y="2225190"/>
            <a:ext cx="416267" cy="416267"/>
          </a:xfrm>
          <a:prstGeom prst="rect">
            <a:avLst/>
          </a:prstGeom>
        </p:spPr>
      </p:pic>
      <p:pic>
        <p:nvPicPr>
          <p:cNvPr id="7" name="Google Shape;124;p17">
            <a:extLst>
              <a:ext uri="{FF2B5EF4-FFF2-40B4-BE49-F238E27FC236}">
                <a16:creationId xmlns:a16="http://schemas.microsoft.com/office/drawing/2014/main" id="{10C27B5F-47B9-4D20-AAA9-9766E196A500}"/>
              </a:ext>
            </a:extLst>
          </p:cNvPr>
          <p:cNvPicPr preferRelativeResize="0"/>
          <p:nvPr/>
        </p:nvPicPr>
        <p:blipFill rotWithShape="1">
          <a:blip r:embed="rId35">
            <a:alphaModFix/>
          </a:blip>
          <a:srcRect t="12093" b="14915"/>
          <a:stretch/>
        </p:blipFill>
        <p:spPr>
          <a:xfrm>
            <a:off x="10375" y="3751453"/>
            <a:ext cx="3390879" cy="31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_2021-09-15_15-56-26">
            <a:hlinkClick r:id="" action="ppaction://media"/>
            <a:extLst>
              <a:ext uri="{FF2B5EF4-FFF2-40B4-BE49-F238E27FC236}">
                <a16:creationId xmlns:a16="http://schemas.microsoft.com/office/drawing/2014/main" id="{D8553A18-E81E-409A-80ED-E97EEF0779A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219601" y="722041"/>
            <a:ext cx="3750867" cy="2109863"/>
          </a:xfrm>
          <a:prstGeom prst="rect">
            <a:avLst/>
          </a:prstGeom>
        </p:spPr>
      </p:pic>
      <p:sp>
        <p:nvSpPr>
          <p:cNvPr id="39" name="مربع نص 38">
            <a:hlinkClick r:id="rId37" action="ppaction://hlinksldjump"/>
            <a:extLst>
              <a:ext uri="{FF2B5EF4-FFF2-40B4-BE49-F238E27FC236}">
                <a16:creationId xmlns:a16="http://schemas.microsoft.com/office/drawing/2014/main" id="{6AA81511-046B-4A32-802F-5A5C3D24903B}"/>
              </a:ext>
            </a:extLst>
          </p:cNvPr>
          <p:cNvSpPr txBox="1"/>
          <p:nvPr/>
        </p:nvSpPr>
        <p:spPr>
          <a:xfrm>
            <a:off x="1857417" y="2547273"/>
            <a:ext cx="1316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نتعلم لنعمل </a:t>
            </a:r>
          </a:p>
        </p:txBody>
      </p:sp>
      <p:sp>
        <p:nvSpPr>
          <p:cNvPr id="40" name="مربع نص 39">
            <a:hlinkClick r:id="rId38" action="ppaction://hlinksldjump"/>
            <a:extLst>
              <a:ext uri="{FF2B5EF4-FFF2-40B4-BE49-F238E27FC236}">
                <a16:creationId xmlns:a16="http://schemas.microsoft.com/office/drawing/2014/main" id="{E6C7AEC6-FC89-4F80-83DE-3189F07ABB29}"/>
              </a:ext>
            </a:extLst>
          </p:cNvPr>
          <p:cNvSpPr txBox="1"/>
          <p:nvPr/>
        </p:nvSpPr>
        <p:spPr>
          <a:xfrm>
            <a:off x="1892179" y="3001359"/>
            <a:ext cx="1327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rgbClr val="92D05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الهدف الوطني </a:t>
            </a:r>
          </a:p>
        </p:txBody>
      </p:sp>
      <p:sp>
        <p:nvSpPr>
          <p:cNvPr id="41" name="مربع نص 40">
            <a:hlinkClick r:id="rId39" action="ppaction://hlinksldjump"/>
            <a:extLst>
              <a:ext uri="{FF2B5EF4-FFF2-40B4-BE49-F238E27FC236}">
                <a16:creationId xmlns:a16="http://schemas.microsoft.com/office/drawing/2014/main" id="{2576619D-E2EF-44AF-AA03-13B440957B67}"/>
              </a:ext>
            </a:extLst>
          </p:cNvPr>
          <p:cNvSpPr txBox="1"/>
          <p:nvPr/>
        </p:nvSpPr>
        <p:spPr>
          <a:xfrm>
            <a:off x="1614697" y="3480697"/>
            <a:ext cx="1677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المهام الأدائية </a:t>
            </a:r>
          </a:p>
        </p:txBody>
      </p:sp>
      <p:sp>
        <p:nvSpPr>
          <p:cNvPr id="46" name="مربع نص 45">
            <a:hlinkClick r:id="rId40" action="ppaction://hlinksldjump"/>
            <a:extLst>
              <a:ext uri="{FF2B5EF4-FFF2-40B4-BE49-F238E27FC236}">
                <a16:creationId xmlns:a16="http://schemas.microsoft.com/office/drawing/2014/main" id="{B50CFC19-7B91-4C96-B5DC-13B6E6C98A47}"/>
              </a:ext>
            </a:extLst>
          </p:cNvPr>
          <p:cNvSpPr txBox="1"/>
          <p:nvPr/>
        </p:nvSpPr>
        <p:spPr>
          <a:xfrm>
            <a:off x="3690242" y="3149892"/>
            <a:ext cx="1981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bg1">
                    <a:lumMod val="65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ملاطفة صغيرهم</a:t>
            </a:r>
          </a:p>
        </p:txBody>
      </p:sp>
      <p:sp>
        <p:nvSpPr>
          <p:cNvPr id="47" name="مربع نص 46">
            <a:hlinkClick r:id="rId41" action="ppaction://hlinksldjump"/>
            <a:extLst>
              <a:ext uri="{FF2B5EF4-FFF2-40B4-BE49-F238E27FC236}">
                <a16:creationId xmlns:a16="http://schemas.microsoft.com/office/drawing/2014/main" id="{9040EE41-6F5C-4230-9257-A7207F8FCABA}"/>
              </a:ext>
            </a:extLst>
          </p:cNvPr>
          <p:cNvSpPr txBox="1"/>
          <p:nvPr/>
        </p:nvSpPr>
        <p:spPr>
          <a:xfrm>
            <a:off x="3690242" y="3598281"/>
            <a:ext cx="1981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rgbClr val="0099CC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مشاركتهم أحزانهم</a:t>
            </a:r>
          </a:p>
        </p:txBody>
      </p:sp>
    </p:spTree>
    <p:extLst>
      <p:ext uri="{BB962C8B-B14F-4D97-AF65-F5344CB8AC3E}">
        <p14:creationId xmlns:p14="http://schemas.microsoft.com/office/powerpoint/2010/main" val="22585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57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83920" y="66260"/>
            <a:ext cx="10424160" cy="6725480"/>
          </a:xfrm>
          <a:prstGeom prst="rect">
            <a:avLst/>
          </a:prstGeom>
        </p:spPr>
      </p:pic>
      <p:sp>
        <p:nvSpPr>
          <p:cNvPr id="10" name="زر الإجراء: الانتقال للصفحة الرئيسية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0AED60-4626-49FA-954D-2FE506FF5E70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C4F2194-D2BF-4E93-A635-43E2077709F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569833" y="1903490"/>
            <a:ext cx="9052334" cy="33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0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83920" y="66260"/>
            <a:ext cx="10424160" cy="6725480"/>
          </a:xfrm>
          <a:prstGeom prst="rect">
            <a:avLst/>
          </a:prstGeom>
        </p:spPr>
      </p:pic>
      <p:sp>
        <p:nvSpPr>
          <p:cNvPr id="10" name="زر الإجراء: الانتقال للصفحة الرئيسية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0AED60-4626-49FA-954D-2FE506FF5E70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50A682-0005-44DA-ACD4-2A091D4580D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425941" y="1181687"/>
            <a:ext cx="9340118" cy="247413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C88E258-D88C-4051-B6F0-DCE94A4BC5BD}"/>
              </a:ext>
            </a:extLst>
          </p:cNvPr>
          <p:cNvSpPr/>
          <p:nvPr/>
        </p:nvSpPr>
        <p:spPr>
          <a:xfrm>
            <a:off x="2443397" y="3896073"/>
            <a:ext cx="73052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600" b="1" dirty="0">
                <a:ln/>
                <a:solidFill>
                  <a:schemeClr val="accent4"/>
                </a:solidFill>
              </a:rPr>
              <a:t>وردت هذه القصة في درس سابق من تذكرنا به؟</a:t>
            </a:r>
            <a:endParaRPr lang="ar-SA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1609F1C-7AD9-4CAA-9444-6432FC27A485}"/>
              </a:ext>
            </a:extLst>
          </p:cNvPr>
          <p:cNvSpPr/>
          <p:nvPr/>
        </p:nvSpPr>
        <p:spPr>
          <a:xfrm>
            <a:off x="2564845" y="4623618"/>
            <a:ext cx="74735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وردت في الدرس الأول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 رحمة النبي 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GA Arabesque" panose="05010101010101010101" pitchFamily="2" charset="2"/>
              </a:rPr>
              <a:t>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للصغار وملاطفته لهم ) ص64 </a:t>
            </a:r>
          </a:p>
        </p:txBody>
      </p:sp>
    </p:spTree>
    <p:extLst>
      <p:ext uri="{BB962C8B-B14F-4D97-AF65-F5344CB8AC3E}">
        <p14:creationId xmlns:p14="http://schemas.microsoft.com/office/powerpoint/2010/main" val="18020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83920" y="66260"/>
            <a:ext cx="10424160" cy="6725480"/>
          </a:xfrm>
          <a:prstGeom prst="rect">
            <a:avLst/>
          </a:prstGeom>
        </p:spPr>
      </p:pic>
      <p:sp>
        <p:nvSpPr>
          <p:cNvPr id="10" name="زر الإجراء: الانتقال للصفحة الرئيسية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0AED60-4626-49FA-954D-2FE506FF5E70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CE775E7-EFBB-470A-96AB-46D6D2C6763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598185" y="2612987"/>
            <a:ext cx="9227857" cy="20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83920" y="66260"/>
            <a:ext cx="10424160" cy="6725480"/>
          </a:xfrm>
          <a:prstGeom prst="rect">
            <a:avLst/>
          </a:prstGeom>
        </p:spPr>
      </p:pic>
      <p:sp>
        <p:nvSpPr>
          <p:cNvPr id="10" name="زر الإجراء: الانتقال للصفحة الرئيسية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0AED60-4626-49FA-954D-2FE506FF5E70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72AED8C-0270-44DA-8225-EBF58DE4B67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1978855" y="363035"/>
            <a:ext cx="8684455" cy="613193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C27444C-B815-4982-A5D0-B9A188D6E1F7}"/>
              </a:ext>
            </a:extLst>
          </p:cNvPr>
          <p:cNvSpPr/>
          <p:nvPr/>
        </p:nvSpPr>
        <p:spPr>
          <a:xfrm>
            <a:off x="7776162" y="405054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FEC150F-8E0B-4124-AE27-B657E85CAE2A}"/>
              </a:ext>
            </a:extLst>
          </p:cNvPr>
          <p:cNvSpPr/>
          <p:nvPr/>
        </p:nvSpPr>
        <p:spPr>
          <a:xfrm>
            <a:off x="6760418" y="4149021"/>
            <a:ext cx="1484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الزيارة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0EBE904-C522-4DAE-87DF-E52D0858D25E}"/>
              </a:ext>
            </a:extLst>
          </p:cNvPr>
          <p:cNvSpPr/>
          <p:nvPr/>
        </p:nvSpPr>
        <p:spPr>
          <a:xfrm>
            <a:off x="5130164" y="4599045"/>
            <a:ext cx="4745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التواصل عن طريق وسائل </a:t>
            </a:r>
            <a:r>
              <a:rPr lang="ar-SA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الإتصال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0837628-47E1-4958-804B-DB778AC650C8}"/>
              </a:ext>
            </a:extLst>
          </p:cNvPr>
          <p:cNvSpPr/>
          <p:nvPr/>
        </p:nvSpPr>
        <p:spPr>
          <a:xfrm>
            <a:off x="5679999" y="5049069"/>
            <a:ext cx="36455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صلتهم بالمال وقت الحاجة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D4C4157-50B5-462E-9696-177D0A455D3B}"/>
              </a:ext>
            </a:extLst>
          </p:cNvPr>
          <p:cNvSpPr/>
          <p:nvPr/>
        </p:nvSpPr>
        <p:spPr>
          <a:xfrm>
            <a:off x="5806308" y="5499093"/>
            <a:ext cx="36695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السؤال عنهم وقت المرض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74F5ACA-9888-40D4-BBB8-41FBC0B89D54}"/>
              </a:ext>
            </a:extLst>
          </p:cNvPr>
          <p:cNvSpPr/>
          <p:nvPr/>
        </p:nvSpPr>
        <p:spPr>
          <a:xfrm>
            <a:off x="3354155" y="4149021"/>
            <a:ext cx="7777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كثيرة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1A0F79E-6FD3-4E13-B16B-7F4F0558264B}"/>
              </a:ext>
            </a:extLst>
          </p:cNvPr>
          <p:cNvSpPr/>
          <p:nvPr/>
        </p:nvSpPr>
        <p:spPr>
          <a:xfrm>
            <a:off x="3210092" y="4606768"/>
            <a:ext cx="11031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متوسطة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DF15472-429A-4064-8F43-8196B1E8B6C7}"/>
              </a:ext>
            </a:extLst>
          </p:cNvPr>
          <p:cNvSpPr/>
          <p:nvPr/>
        </p:nvSpPr>
        <p:spPr>
          <a:xfrm>
            <a:off x="3330378" y="5094830"/>
            <a:ext cx="7777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كثيرة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53A71E7-EBF7-4111-A748-2C492E8309B8}"/>
              </a:ext>
            </a:extLst>
          </p:cNvPr>
          <p:cNvSpPr/>
          <p:nvPr/>
        </p:nvSpPr>
        <p:spPr>
          <a:xfrm>
            <a:off x="3393696" y="5533287"/>
            <a:ext cx="6511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قليلة</a:t>
            </a:r>
          </a:p>
        </p:txBody>
      </p:sp>
    </p:spTree>
    <p:extLst>
      <p:ext uri="{BB962C8B-B14F-4D97-AF65-F5344CB8AC3E}">
        <p14:creationId xmlns:p14="http://schemas.microsoft.com/office/powerpoint/2010/main" val="110096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83920" y="66260"/>
            <a:ext cx="10424160" cy="6725480"/>
          </a:xfrm>
          <a:prstGeom prst="rect">
            <a:avLst/>
          </a:prstGeom>
        </p:spPr>
      </p:pic>
      <p:sp>
        <p:nvSpPr>
          <p:cNvPr id="10" name="زر الإجراء: الانتقال للصفحة الرئيسية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0AED60-4626-49FA-954D-2FE506FF5E70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C27444C-B815-4982-A5D0-B9A188D6E1F7}"/>
              </a:ext>
            </a:extLst>
          </p:cNvPr>
          <p:cNvSpPr/>
          <p:nvPr/>
        </p:nvSpPr>
        <p:spPr>
          <a:xfrm>
            <a:off x="7776162" y="405054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6BE818C-5AC0-4DCA-83C6-9F841364D0B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22364" y="986228"/>
            <a:ext cx="9749798" cy="488554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46F9BCD-5005-42FF-AFD1-5B40642CA374}"/>
              </a:ext>
            </a:extLst>
          </p:cNvPr>
          <p:cNvSpPr/>
          <p:nvPr/>
        </p:nvSpPr>
        <p:spPr>
          <a:xfrm>
            <a:off x="2867702" y="2913633"/>
            <a:ext cx="4074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√</a:t>
            </a:r>
            <a:endParaRPr lang="ar-SA" sz="40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D960F14-F20C-408C-9DF6-072CE423E9FF}"/>
              </a:ext>
            </a:extLst>
          </p:cNvPr>
          <p:cNvSpPr/>
          <p:nvPr/>
        </p:nvSpPr>
        <p:spPr>
          <a:xfrm>
            <a:off x="2867701" y="4038759"/>
            <a:ext cx="4074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√</a:t>
            </a:r>
            <a:endParaRPr lang="ar-SA" sz="40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EB37765-3CDD-43F0-8E43-11C70BF6341D}"/>
              </a:ext>
            </a:extLst>
          </p:cNvPr>
          <p:cNvSpPr/>
          <p:nvPr/>
        </p:nvSpPr>
        <p:spPr>
          <a:xfrm>
            <a:off x="2894149" y="2351070"/>
            <a:ext cx="3545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x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8E3242A-7D67-4279-9B7F-1C7DA96188DE}"/>
              </a:ext>
            </a:extLst>
          </p:cNvPr>
          <p:cNvSpPr/>
          <p:nvPr/>
        </p:nvSpPr>
        <p:spPr>
          <a:xfrm>
            <a:off x="2920600" y="3417016"/>
            <a:ext cx="3545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x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FEF0684-E125-40D4-9624-6130CE0C81BC}"/>
              </a:ext>
            </a:extLst>
          </p:cNvPr>
          <p:cNvSpPr/>
          <p:nvPr/>
        </p:nvSpPr>
        <p:spPr>
          <a:xfrm>
            <a:off x="2894149" y="4546886"/>
            <a:ext cx="3545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x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5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زر الإجراء: الانتقال للصفحة الرئيسية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AF21E39-4497-49EC-B407-19F936EA3782}"/>
              </a:ext>
            </a:extLst>
          </p:cNvPr>
          <p:cNvSpPr/>
          <p:nvPr/>
        </p:nvSpPr>
        <p:spPr>
          <a:xfrm>
            <a:off x="257557" y="6237299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24" name="Google Shape;227;p12">
            <a:extLst>
              <a:ext uri="{FF2B5EF4-FFF2-40B4-BE49-F238E27FC236}">
                <a16:creationId xmlns:a16="http://schemas.microsoft.com/office/drawing/2014/main" id="{82FB612D-6D9B-4D78-B021-0359B2E2B4A0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1126884" y="37576"/>
            <a:ext cx="10424160" cy="67254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24EADDE-E01E-4A23-B2AE-DF25B89C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73" y="1090621"/>
            <a:ext cx="8888423" cy="467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55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زر الإجراء: الانتقال للصفحة الرئيسية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AF21E39-4497-49EC-B407-19F936EA3782}"/>
              </a:ext>
            </a:extLst>
          </p:cNvPr>
          <p:cNvSpPr/>
          <p:nvPr/>
        </p:nvSpPr>
        <p:spPr>
          <a:xfrm>
            <a:off x="16421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DC6C80D-E927-4904-9078-204A82C8F47D}"/>
              </a:ext>
            </a:extLst>
          </p:cNvPr>
          <p:cNvSpPr/>
          <p:nvPr/>
        </p:nvSpPr>
        <p:spPr>
          <a:xfrm>
            <a:off x="5300022" y="1023043"/>
            <a:ext cx="54601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4"/>
                </a:solidFill>
              </a:rPr>
              <a:t>جهود المملكة العربية السعودية</a:t>
            </a:r>
            <a:r>
              <a:rPr lang="ar-SA" sz="4000" b="1" cap="none" spc="0" dirty="0">
                <a:ln/>
                <a:solidFill>
                  <a:schemeClr val="accent4"/>
                </a:solidFill>
                <a:effectLst/>
              </a:rPr>
              <a:t>:</a:t>
            </a:r>
          </a:p>
        </p:txBody>
      </p:sp>
      <p:pic>
        <p:nvPicPr>
          <p:cNvPr id="5" name="صورة 4">
            <a:hlinkClick r:id="rId5"/>
            <a:extLst>
              <a:ext uri="{FF2B5EF4-FFF2-40B4-BE49-F238E27FC236}">
                <a16:creationId xmlns:a16="http://schemas.microsoft.com/office/drawing/2014/main" id="{7BA81AEC-C39F-41FB-A96A-8994D392D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78" y="2283668"/>
            <a:ext cx="2914369" cy="291436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129B7F4-EC9A-4078-B0FF-945F2307A0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15" t="41226" r="31000" b="15149"/>
          <a:stretch/>
        </p:blipFill>
        <p:spPr>
          <a:xfrm>
            <a:off x="1404125" y="2283668"/>
            <a:ext cx="6581013" cy="29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2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زر الإجراء: الانتقال للصفحة الرئيسية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AF21E39-4497-49EC-B407-19F936EA3782}"/>
              </a:ext>
            </a:extLst>
          </p:cNvPr>
          <p:cNvSpPr/>
          <p:nvPr/>
        </p:nvSpPr>
        <p:spPr>
          <a:xfrm>
            <a:off x="16421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5A6E1A35-C175-2842-BF46-6DC539981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73" y="1105430"/>
            <a:ext cx="4107849" cy="274085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CF3EFBA-2EED-174B-8911-288E57670D2E}"/>
              </a:ext>
            </a:extLst>
          </p:cNvPr>
          <p:cNvSpPr txBox="1"/>
          <p:nvPr/>
        </p:nvSpPr>
        <p:spPr>
          <a:xfrm>
            <a:off x="4267200" y="1752583"/>
            <a:ext cx="182880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/>
              <a:t>المهام الأدائية</a:t>
            </a:r>
            <a:endParaRPr lang="ar-AE" sz="4400" b="1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EC1FEBD-EF89-0B47-9803-1BF53E6F8733}"/>
              </a:ext>
            </a:extLst>
          </p:cNvPr>
          <p:cNvSpPr txBox="1"/>
          <p:nvPr/>
        </p:nvSpPr>
        <p:spPr>
          <a:xfrm>
            <a:off x="2149924" y="4104045"/>
            <a:ext cx="822234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مبدعتي قومي بتصميم خريطة مفاهيم لدرس اليوم لخصي فيها هدي النبي </a:t>
            </a:r>
            <a:r>
              <a:rPr lang="ar-SA" sz="4000" b="1" dirty="0">
                <a:solidFill>
                  <a:schemeClr val="bg1"/>
                </a:solidFill>
                <a:sym typeface="AGA Arabesque" panose="05010101010101010101" pitchFamily="2" charset="2"/>
              </a:rPr>
              <a:t></a:t>
            </a:r>
            <a:r>
              <a:rPr lang="ar-SA" sz="4000" b="1" dirty="0">
                <a:solidFill>
                  <a:schemeClr val="bg1"/>
                </a:solidFill>
              </a:rPr>
              <a:t> مع ذوي رحمه.</a:t>
            </a:r>
            <a:endParaRPr lang="ar-A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8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veal 1"/>
          <p:cNvSpPr>
            <a:spLocks/>
          </p:cNvSpPr>
          <p:nvPr/>
        </p:nvSpPr>
        <p:spPr>
          <a:xfrm>
            <a:off x="2077503" y="1794467"/>
            <a:ext cx="2160000" cy="5036820"/>
          </a:xfrm>
          <a:custGeom>
            <a:avLst/>
            <a:gdLst>
              <a:gd name="connsiteX0" fmla="*/ 1620000 w 3240000"/>
              <a:gd name="connsiteY0" fmla="*/ 0 h 5185566"/>
              <a:gd name="connsiteX1" fmla="*/ 3231636 w 3240000"/>
              <a:gd name="connsiteY1" fmla="*/ 1454364 h 5185566"/>
              <a:gd name="connsiteX2" fmla="*/ 3238261 w 3240000"/>
              <a:gd name="connsiteY2" fmla="*/ 1585566 h 5185566"/>
              <a:gd name="connsiteX3" fmla="*/ 3240000 w 3240000"/>
              <a:gd name="connsiteY3" fmla="*/ 1585566 h 5185566"/>
              <a:gd name="connsiteX4" fmla="*/ 3240000 w 3240000"/>
              <a:gd name="connsiteY4" fmla="*/ 1620000 h 5185566"/>
              <a:gd name="connsiteX5" fmla="*/ 3240000 w 3240000"/>
              <a:gd name="connsiteY5" fmla="*/ 5185566 h 5185566"/>
              <a:gd name="connsiteX6" fmla="*/ 0 w 3240000"/>
              <a:gd name="connsiteY6" fmla="*/ 5185566 h 5185566"/>
              <a:gd name="connsiteX7" fmla="*/ 0 w 3240000"/>
              <a:gd name="connsiteY7" fmla="*/ 1620000 h 5185566"/>
              <a:gd name="connsiteX8" fmla="*/ 0 w 3240000"/>
              <a:gd name="connsiteY8" fmla="*/ 1585566 h 5185566"/>
              <a:gd name="connsiteX9" fmla="*/ 1739 w 3240000"/>
              <a:gd name="connsiteY9" fmla="*/ 1585566 h 5185566"/>
              <a:gd name="connsiteX10" fmla="*/ 8364 w 3240000"/>
              <a:gd name="connsiteY10" fmla="*/ 1454364 h 5185566"/>
              <a:gd name="connsiteX11" fmla="*/ 1620000 w 3240000"/>
              <a:gd name="connsiteY11" fmla="*/ 0 h 518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0000" h="5185566">
                <a:moveTo>
                  <a:pt x="1620000" y="0"/>
                </a:moveTo>
                <a:cubicBezTo>
                  <a:pt x="2458782" y="0"/>
                  <a:pt x="3148676" y="637470"/>
                  <a:pt x="3231636" y="1454364"/>
                </a:cubicBezTo>
                <a:lnTo>
                  <a:pt x="3238261" y="1585566"/>
                </a:lnTo>
                <a:lnTo>
                  <a:pt x="3240000" y="1585566"/>
                </a:lnTo>
                <a:lnTo>
                  <a:pt x="3240000" y="1620000"/>
                </a:lnTo>
                <a:lnTo>
                  <a:pt x="3240000" y="5185566"/>
                </a:lnTo>
                <a:lnTo>
                  <a:pt x="0" y="5185566"/>
                </a:lnTo>
                <a:lnTo>
                  <a:pt x="0" y="1620000"/>
                </a:lnTo>
                <a:lnTo>
                  <a:pt x="0" y="1585566"/>
                </a:lnTo>
                <a:lnTo>
                  <a:pt x="1739" y="1585566"/>
                </a:lnTo>
                <a:lnTo>
                  <a:pt x="8364" y="1454364"/>
                </a:lnTo>
                <a:cubicBezTo>
                  <a:pt x="91324" y="637470"/>
                  <a:pt x="781218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صواب أم خطأ: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كان النبي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GA Arabesque" panose="05010101010101010101" pitchFamily="2" charset="2"/>
              </a:rPr>
              <a:t>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لا يخدم الكبير من ذوي رحمه. 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Doorway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26" y="1512219"/>
            <a:ext cx="2835000" cy="5353987"/>
          </a:xfrm>
          <a:prstGeom prst="rect">
            <a:avLst/>
          </a:prstGeom>
        </p:spPr>
      </p:pic>
      <p:pic>
        <p:nvPicPr>
          <p:cNvPr id="224" name="Door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28" y="1817054"/>
            <a:ext cx="2241000" cy="5016218"/>
          </a:xfrm>
          <a:prstGeom prst="rect">
            <a:avLst/>
          </a:prstGeom>
        </p:spPr>
      </p:pic>
      <p:sp>
        <p:nvSpPr>
          <p:cNvPr id="336" name="Number 1"/>
          <p:cNvSpPr/>
          <p:nvPr/>
        </p:nvSpPr>
        <p:spPr>
          <a:xfrm>
            <a:off x="2734756" y="2726275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Arial" panose="020B0604020202020204" pitchFamily="34" charset="0"/>
              </a:rPr>
              <a:t>٣</a:t>
            </a:r>
            <a:endParaRPr kumimoji="0" lang="en-US" sz="80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endParaRPr>
          </a:p>
        </p:txBody>
      </p:sp>
      <p:sp>
        <p:nvSpPr>
          <p:cNvPr id="263" name="Reveal 2"/>
          <p:cNvSpPr>
            <a:spLocks/>
          </p:cNvSpPr>
          <p:nvPr/>
        </p:nvSpPr>
        <p:spPr>
          <a:xfrm>
            <a:off x="5013551" y="1821180"/>
            <a:ext cx="2160000" cy="5036820"/>
          </a:xfrm>
          <a:custGeom>
            <a:avLst/>
            <a:gdLst>
              <a:gd name="connsiteX0" fmla="*/ 1620000 w 3240000"/>
              <a:gd name="connsiteY0" fmla="*/ 0 h 5185566"/>
              <a:gd name="connsiteX1" fmla="*/ 3231636 w 3240000"/>
              <a:gd name="connsiteY1" fmla="*/ 1454364 h 5185566"/>
              <a:gd name="connsiteX2" fmla="*/ 3238261 w 3240000"/>
              <a:gd name="connsiteY2" fmla="*/ 1585566 h 5185566"/>
              <a:gd name="connsiteX3" fmla="*/ 3240000 w 3240000"/>
              <a:gd name="connsiteY3" fmla="*/ 1585566 h 5185566"/>
              <a:gd name="connsiteX4" fmla="*/ 3240000 w 3240000"/>
              <a:gd name="connsiteY4" fmla="*/ 1620000 h 5185566"/>
              <a:gd name="connsiteX5" fmla="*/ 3240000 w 3240000"/>
              <a:gd name="connsiteY5" fmla="*/ 5185566 h 5185566"/>
              <a:gd name="connsiteX6" fmla="*/ 0 w 3240000"/>
              <a:gd name="connsiteY6" fmla="*/ 5185566 h 5185566"/>
              <a:gd name="connsiteX7" fmla="*/ 0 w 3240000"/>
              <a:gd name="connsiteY7" fmla="*/ 1620000 h 5185566"/>
              <a:gd name="connsiteX8" fmla="*/ 0 w 3240000"/>
              <a:gd name="connsiteY8" fmla="*/ 1585566 h 5185566"/>
              <a:gd name="connsiteX9" fmla="*/ 1739 w 3240000"/>
              <a:gd name="connsiteY9" fmla="*/ 1585566 h 5185566"/>
              <a:gd name="connsiteX10" fmla="*/ 8364 w 3240000"/>
              <a:gd name="connsiteY10" fmla="*/ 1454364 h 5185566"/>
              <a:gd name="connsiteX11" fmla="*/ 1620000 w 3240000"/>
              <a:gd name="connsiteY11" fmla="*/ 0 h 518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0000" h="5185566">
                <a:moveTo>
                  <a:pt x="1620000" y="0"/>
                </a:moveTo>
                <a:cubicBezTo>
                  <a:pt x="2458782" y="0"/>
                  <a:pt x="3148676" y="637470"/>
                  <a:pt x="3231636" y="1454364"/>
                </a:cubicBezTo>
                <a:lnTo>
                  <a:pt x="3238261" y="1585566"/>
                </a:lnTo>
                <a:lnTo>
                  <a:pt x="3240000" y="1585566"/>
                </a:lnTo>
                <a:lnTo>
                  <a:pt x="3240000" y="1620000"/>
                </a:lnTo>
                <a:lnTo>
                  <a:pt x="3240000" y="5185566"/>
                </a:lnTo>
                <a:lnTo>
                  <a:pt x="0" y="5185566"/>
                </a:lnTo>
                <a:lnTo>
                  <a:pt x="0" y="1620000"/>
                </a:lnTo>
                <a:lnTo>
                  <a:pt x="0" y="1585566"/>
                </a:lnTo>
                <a:lnTo>
                  <a:pt x="1739" y="1585566"/>
                </a:lnTo>
                <a:lnTo>
                  <a:pt x="8364" y="1454364"/>
                </a:lnTo>
                <a:cubicBezTo>
                  <a:pt x="91324" y="637470"/>
                  <a:pt x="781218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صواب أم خطأ: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كان النبي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GA Arabesque" panose="05010101010101010101" pitchFamily="2" charset="2"/>
              </a:rPr>
              <a:t>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يصل ذوي رحمه.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4" name="Doorway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52" y="1487601"/>
            <a:ext cx="2835000" cy="5353987"/>
          </a:xfrm>
          <a:prstGeom prst="rect">
            <a:avLst/>
          </a:prstGeom>
        </p:spPr>
      </p:pic>
      <p:pic>
        <p:nvPicPr>
          <p:cNvPr id="265" name="Doo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11" y="1817054"/>
            <a:ext cx="2241000" cy="5016218"/>
          </a:xfrm>
          <a:prstGeom prst="rect">
            <a:avLst/>
          </a:prstGeom>
        </p:spPr>
      </p:pic>
      <p:sp>
        <p:nvSpPr>
          <p:cNvPr id="266" name="Number 2"/>
          <p:cNvSpPr/>
          <p:nvPr/>
        </p:nvSpPr>
        <p:spPr>
          <a:xfrm>
            <a:off x="5714827" y="2726275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Arial" panose="020B0604020202020204" pitchFamily="34" charset="0"/>
              </a:rPr>
              <a:t>٢</a:t>
            </a:r>
            <a:endParaRPr kumimoji="0" lang="en-US" sz="80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endParaRPr>
          </a:p>
        </p:txBody>
      </p:sp>
      <p:sp>
        <p:nvSpPr>
          <p:cNvPr id="267" name="Reveal 3"/>
          <p:cNvSpPr>
            <a:spLocks/>
          </p:cNvSpPr>
          <p:nvPr/>
        </p:nvSpPr>
        <p:spPr>
          <a:xfrm>
            <a:off x="7954497" y="1804768"/>
            <a:ext cx="2160000" cy="5036820"/>
          </a:xfrm>
          <a:custGeom>
            <a:avLst/>
            <a:gdLst>
              <a:gd name="connsiteX0" fmla="*/ 1620000 w 3240000"/>
              <a:gd name="connsiteY0" fmla="*/ 0 h 5185566"/>
              <a:gd name="connsiteX1" fmla="*/ 3231636 w 3240000"/>
              <a:gd name="connsiteY1" fmla="*/ 1454364 h 5185566"/>
              <a:gd name="connsiteX2" fmla="*/ 3238261 w 3240000"/>
              <a:gd name="connsiteY2" fmla="*/ 1585566 h 5185566"/>
              <a:gd name="connsiteX3" fmla="*/ 3240000 w 3240000"/>
              <a:gd name="connsiteY3" fmla="*/ 1585566 h 5185566"/>
              <a:gd name="connsiteX4" fmla="*/ 3240000 w 3240000"/>
              <a:gd name="connsiteY4" fmla="*/ 1620000 h 5185566"/>
              <a:gd name="connsiteX5" fmla="*/ 3240000 w 3240000"/>
              <a:gd name="connsiteY5" fmla="*/ 5185566 h 5185566"/>
              <a:gd name="connsiteX6" fmla="*/ 0 w 3240000"/>
              <a:gd name="connsiteY6" fmla="*/ 5185566 h 5185566"/>
              <a:gd name="connsiteX7" fmla="*/ 0 w 3240000"/>
              <a:gd name="connsiteY7" fmla="*/ 1620000 h 5185566"/>
              <a:gd name="connsiteX8" fmla="*/ 0 w 3240000"/>
              <a:gd name="connsiteY8" fmla="*/ 1585566 h 5185566"/>
              <a:gd name="connsiteX9" fmla="*/ 1739 w 3240000"/>
              <a:gd name="connsiteY9" fmla="*/ 1585566 h 5185566"/>
              <a:gd name="connsiteX10" fmla="*/ 8364 w 3240000"/>
              <a:gd name="connsiteY10" fmla="*/ 1454364 h 5185566"/>
              <a:gd name="connsiteX11" fmla="*/ 1620000 w 3240000"/>
              <a:gd name="connsiteY11" fmla="*/ 0 h 518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0000" h="5185566">
                <a:moveTo>
                  <a:pt x="1620000" y="0"/>
                </a:moveTo>
                <a:cubicBezTo>
                  <a:pt x="2458782" y="0"/>
                  <a:pt x="3148676" y="637470"/>
                  <a:pt x="3231636" y="1454364"/>
                </a:cubicBezTo>
                <a:lnTo>
                  <a:pt x="3238261" y="1585566"/>
                </a:lnTo>
                <a:lnTo>
                  <a:pt x="3240000" y="1585566"/>
                </a:lnTo>
                <a:lnTo>
                  <a:pt x="3240000" y="1620000"/>
                </a:lnTo>
                <a:lnTo>
                  <a:pt x="3240000" y="5185566"/>
                </a:lnTo>
                <a:lnTo>
                  <a:pt x="0" y="5185566"/>
                </a:lnTo>
                <a:lnTo>
                  <a:pt x="0" y="1620000"/>
                </a:lnTo>
                <a:lnTo>
                  <a:pt x="0" y="1585566"/>
                </a:lnTo>
                <a:lnTo>
                  <a:pt x="1739" y="1585566"/>
                </a:lnTo>
                <a:lnTo>
                  <a:pt x="8364" y="1454364"/>
                </a:lnTo>
                <a:cubicBezTo>
                  <a:pt x="91324" y="637470"/>
                  <a:pt x="781218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صواب أم خطأ: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كان النبي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GA Arabesque" panose="05010101010101010101" pitchFamily="2" charset="2"/>
              </a:rPr>
              <a:t>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لا يثني على ذوي رحمه .</a:t>
            </a:r>
            <a:r>
              <a:rPr kumimoji="0" lang="ar-SA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
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8" name="Doorway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00" y="1512219"/>
            <a:ext cx="2835000" cy="5353987"/>
          </a:xfrm>
          <a:prstGeom prst="rect">
            <a:avLst/>
          </a:prstGeom>
        </p:spPr>
      </p:pic>
      <p:pic>
        <p:nvPicPr>
          <p:cNvPr id="269" name="Doo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42" y="1825370"/>
            <a:ext cx="2241000" cy="5016218"/>
          </a:xfrm>
          <a:prstGeom prst="rect">
            <a:avLst/>
          </a:prstGeom>
        </p:spPr>
      </p:pic>
      <p:sp>
        <p:nvSpPr>
          <p:cNvPr id="270" name="Number 3"/>
          <p:cNvSpPr/>
          <p:nvPr/>
        </p:nvSpPr>
        <p:spPr>
          <a:xfrm>
            <a:off x="8729963" y="2603510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Arial" panose="020B0604020202020204" pitchFamily="34" charset="0"/>
              </a:rPr>
              <a:t>١</a:t>
            </a:r>
            <a:endParaRPr kumimoji="0" lang="en-US" sz="80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endParaRPr>
          </a:p>
        </p:txBody>
      </p:sp>
      <p:sp>
        <p:nvSpPr>
          <p:cNvPr id="15" name="زر الإجراء: الانتقال للصفحة الرئيسية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658D089-F3E9-4C1D-88C7-C7DB510EC46D}"/>
              </a:ext>
            </a:extLst>
          </p:cNvPr>
          <p:cNvSpPr/>
          <p:nvPr/>
        </p:nvSpPr>
        <p:spPr>
          <a:xfrm>
            <a:off x="948832" y="6151098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17" name="مستطيل 16">
            <a:hlinkClick r:id="rId7"/>
            <a:extLst>
              <a:ext uri="{FF2B5EF4-FFF2-40B4-BE49-F238E27FC236}">
                <a16:creationId xmlns:a16="http://schemas.microsoft.com/office/drawing/2014/main" id="{E4A5B827-D8E0-4322-A3BB-2C20CA7A4E4D}"/>
              </a:ext>
            </a:extLst>
          </p:cNvPr>
          <p:cNvSpPr/>
          <p:nvPr/>
        </p:nvSpPr>
        <p:spPr>
          <a:xfrm>
            <a:off x="3743101" y="553189"/>
            <a:ext cx="44807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https://wheelofnames.com/ar/</a:t>
            </a:r>
            <a:endParaRPr lang="ar-SA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7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</p:childTnLst>
        </p:cTn>
      </p:par>
    </p:tnLst>
    <p:bldLst>
      <p:bldP spid="336" grpId="0"/>
      <p:bldP spid="336" grpId="1"/>
      <p:bldP spid="266" grpId="0"/>
      <p:bldP spid="266" grpId="1"/>
      <p:bldP spid="270" grpId="0"/>
      <p:bldP spid="27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D07CD7F-13FA-4568-9930-1A0C38505992}"/>
              </a:ext>
            </a:extLst>
          </p:cNvPr>
          <p:cNvSpPr txBox="1"/>
          <p:nvPr/>
        </p:nvSpPr>
        <p:spPr>
          <a:xfrm>
            <a:off x="3684488" y="1615504"/>
            <a:ext cx="4823024" cy="27930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3600" dirty="0">
                <a:solidFill>
                  <a:srgbClr val="FFC000"/>
                </a:solidFill>
                <a:cs typeface="PT Bold Heading" panose="02010400000000000000" pitchFamily="2" charset="-78"/>
              </a:rPr>
              <a:t>الواجب المنزلي:</a:t>
            </a:r>
          </a:p>
          <a:p>
            <a:pPr algn="ctr">
              <a:lnSpc>
                <a:spcPct val="150000"/>
              </a:lnSpc>
            </a:pPr>
            <a:r>
              <a:rPr lang="ar-SA" sz="3600" dirty="0">
                <a:cs typeface="PT Bold Heading" panose="02010400000000000000" pitchFamily="2" charset="-78"/>
              </a:rPr>
              <a:t>حل أسئلة التقويم ص74</a:t>
            </a:r>
          </a:p>
          <a:p>
            <a:pPr>
              <a:lnSpc>
                <a:spcPct val="150000"/>
              </a:lnSpc>
            </a:pPr>
            <a:r>
              <a:rPr lang="ar-SA" sz="3600" dirty="0">
                <a:cs typeface="PT Bold Heading" panose="02010400000000000000" pitchFamily="2" charset="-78"/>
              </a:rPr>
              <a:t>+ واجب منصة</a:t>
            </a:r>
          </a:p>
        </p:txBody>
      </p:sp>
      <p:sp>
        <p:nvSpPr>
          <p:cNvPr id="8" name="زر الإجراء: الانتقال للصفحة الرئيسية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A0393EA-C5F9-4877-88E1-3AB55311ADB1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7BF9F07-8DC3-47C0-A6B9-0A3EB4D507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72549" y="3682483"/>
            <a:ext cx="1792822" cy="7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زر الإجراء: الانتقال للصفحة الرئيسية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A0393EA-C5F9-4877-88E1-3AB55311ADB1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16FF0E7-518B-48D0-A973-1B237718E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1" y="161314"/>
            <a:ext cx="6535371" cy="65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4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874" y="497476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زر الإجراء: الانتقال للصفحة الرئيسية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AE002ED-8708-4404-A606-0D4D6766C07D}"/>
              </a:ext>
            </a:extLst>
          </p:cNvPr>
          <p:cNvSpPr/>
          <p:nvPr/>
        </p:nvSpPr>
        <p:spPr>
          <a:xfrm>
            <a:off x="329420" y="5897880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10" name="عنصر نائب للمحتوى 4">
            <a:extLst>
              <a:ext uri="{FF2B5EF4-FFF2-40B4-BE49-F238E27FC236}">
                <a16:creationId xmlns:a16="http://schemas.microsoft.com/office/drawing/2014/main" id="{804A9A0C-304D-48F0-95FC-86A34787A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30702" y="3204136"/>
            <a:ext cx="9588504" cy="21978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8BB0F2B-1A37-4718-9277-B9D3E2020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89726" y="867202"/>
            <a:ext cx="2130391" cy="191735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2AF0F79-5328-4E0A-B6D4-9404051C6F52}"/>
              </a:ext>
            </a:extLst>
          </p:cNvPr>
          <p:cNvSpPr txBox="1"/>
          <p:nvPr/>
        </p:nvSpPr>
        <p:spPr>
          <a:xfrm>
            <a:off x="9320348" y="1713336"/>
            <a:ext cx="10691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</a:rPr>
              <a:t>شريط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</a:rPr>
              <a:t>الذكريات</a:t>
            </a: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82023F08-BB0B-446F-9EC7-06CADFF6E779}"/>
              </a:ext>
            </a:extLst>
          </p:cNvPr>
          <p:cNvSpPr txBox="1">
            <a:spLocks/>
          </p:cNvSpPr>
          <p:nvPr/>
        </p:nvSpPr>
        <p:spPr>
          <a:xfrm>
            <a:off x="4169838" y="2183223"/>
            <a:ext cx="3852323" cy="793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fsaneh Font" panose="02000700000000000000" pitchFamily="2" charset="-78"/>
                <a:cs typeface="Afsaneh Font" panose="02000700000000000000" pitchFamily="2" charset="-78"/>
              </a:rPr>
              <a:t>مراجعة الدرس السابق: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B424ADC-100A-4959-91E4-67276C105707}"/>
              </a:ext>
            </a:extLst>
          </p:cNvPr>
          <p:cNvSpPr txBox="1"/>
          <p:nvPr/>
        </p:nvSpPr>
        <p:spPr>
          <a:xfrm>
            <a:off x="7924988" y="3669700"/>
            <a:ext cx="283631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>
              <a:defRPr/>
            </a:pP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</a:rPr>
              <a:t>صواب أم خطأ:</a:t>
            </a:r>
          </a:p>
          <a:p>
            <a:pPr lvl="0" algn="ctr" rtl="0">
              <a:defRPr/>
            </a:pPr>
            <a:r>
              <a:rPr lang="ar-SA" sz="2400" dirty="0">
                <a:latin typeface="Arial" panose="020B0604020202020204" pitchFamily="34" charset="0"/>
              </a:rPr>
              <a:t>من صور الرحمة بالصغير</a:t>
            </a:r>
          </a:p>
          <a:p>
            <a:pPr lvl="0" algn="ctr" rtl="0">
              <a:defRPr/>
            </a:pPr>
            <a:r>
              <a:rPr lang="ar-SA" sz="2400" dirty="0">
                <a:latin typeface="Arial" panose="020B0604020202020204" pitchFamily="34" charset="0"/>
              </a:rPr>
              <a:t>الاهتمام بمأكله ومشربه.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898B570-E896-4D81-9D55-8E00B7D03E15}"/>
              </a:ext>
            </a:extLst>
          </p:cNvPr>
          <p:cNvSpPr txBox="1"/>
          <p:nvPr/>
        </p:nvSpPr>
        <p:spPr>
          <a:xfrm>
            <a:off x="4928756" y="3854365"/>
            <a:ext cx="26902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noProof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ما المقصود بقوله </a:t>
            </a:r>
            <a:r>
              <a:rPr lang="ar-SA" sz="2400" noProof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  <a:sym typeface="AGA Arabesque" panose="05010101010101010101" pitchFamily="2" charset="2"/>
              </a:rPr>
              <a:t>: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GA Arabesque" panose="05010101010101010101" pitchFamily="2" charset="2"/>
              </a:rPr>
              <a:t>( يعرف شرف كبيرنا ).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CE21FA1-0E41-4AEC-9E3B-F79C3B4BEF4A}"/>
              </a:ext>
            </a:extLst>
          </p:cNvPr>
          <p:cNvSpPr txBox="1"/>
          <p:nvPr/>
        </p:nvSpPr>
        <p:spPr>
          <a:xfrm>
            <a:off x="1586008" y="3789936"/>
            <a:ext cx="283631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صواب أم خطأ: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latin typeface="Calibri" panose="020F0502020204030204"/>
                <a:cs typeface="Arial" panose="020B0604020202020204" pitchFamily="34" charset="0"/>
              </a:rPr>
              <a:t>الرحمة تعني العطف والشفقة</a:t>
            </a:r>
            <a:r>
              <a:rPr lang="ar-SA" sz="2400" noProof="0" dirty="0">
                <a:latin typeface="Calibri" panose="020F0502020204030204"/>
                <a:cs typeface="Arial" panose="020B0604020202020204" pitchFamily="34" charset="0"/>
              </a:rPr>
              <a:t>.</a:t>
            </a:r>
            <a:r>
              <a:rPr kumimoji="0" lang="ar-SA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عنوان 1">
            <a:extLst>
              <a:ext uri="{FF2B5EF4-FFF2-40B4-BE49-F238E27FC236}">
                <a16:creationId xmlns:a16="http://schemas.microsoft.com/office/drawing/2014/main" id="{DF29BE59-16C5-494F-8903-C8F7148BAC91}"/>
              </a:ext>
            </a:extLst>
          </p:cNvPr>
          <p:cNvSpPr txBox="1">
            <a:spLocks/>
          </p:cNvSpPr>
          <p:nvPr/>
        </p:nvSpPr>
        <p:spPr>
          <a:xfrm>
            <a:off x="4226114" y="1162310"/>
            <a:ext cx="3852323" cy="7933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fsaneh Font" panose="02000700000000000000" pitchFamily="2" charset="-78"/>
              </a:rPr>
              <a:t>حل أسئلة التقويم ص70</a:t>
            </a:r>
          </a:p>
        </p:txBody>
      </p:sp>
    </p:spTree>
    <p:extLst>
      <p:ext uri="{BB962C8B-B14F-4D97-AF65-F5344CB8AC3E}">
        <p14:creationId xmlns:p14="http://schemas.microsoft.com/office/powerpoint/2010/main" val="344955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4" y="497476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زر الإجراء: الانتقال للصفحة الرئيسية 1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AE002ED-8708-4404-A606-0D4D6766C07D}"/>
              </a:ext>
            </a:extLst>
          </p:cNvPr>
          <p:cNvSpPr/>
          <p:nvPr/>
        </p:nvSpPr>
        <p:spPr>
          <a:xfrm>
            <a:off x="329420" y="5897880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2" name="video_2021-09-15_15-56-26">
            <a:hlinkClick r:id="" action="ppaction://media"/>
            <a:extLst>
              <a:ext uri="{FF2B5EF4-FFF2-40B4-BE49-F238E27FC236}">
                <a16:creationId xmlns:a16="http://schemas.microsoft.com/office/drawing/2014/main" id="{3402D22A-22FA-4EA3-9254-39DD0D9B2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5581" y="840899"/>
            <a:ext cx="9298745" cy="523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470660C-8B85-4E66-AB29-276FB2941E85}"/>
              </a:ext>
            </a:extLst>
          </p:cNvPr>
          <p:cNvSpPr txBox="1"/>
          <p:nvPr/>
        </p:nvSpPr>
        <p:spPr>
          <a:xfrm>
            <a:off x="1752339" y="2669954"/>
            <a:ext cx="8687322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SA" sz="2800" b="1" dirty="0">
                <a:latin typeface="HelveticaNeue"/>
              </a:rPr>
              <a:t>أن يبيّن الطالب المراد بذوي الرحم.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SA" sz="2800" b="1" dirty="0">
                <a:latin typeface="HelveticaNeue"/>
              </a:rPr>
              <a:t> أن يذكر الطالب معنى صلة الرحم.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SA" sz="2800" b="1" dirty="0">
                <a:latin typeface="HelveticaNeue"/>
              </a:rPr>
              <a:t> أن يستنبط الطالب نموذج واحد من صلته صلى الله عليه و سلم لرحمه.</a:t>
            </a:r>
          </a:p>
        </p:txBody>
      </p:sp>
      <p:pic>
        <p:nvPicPr>
          <p:cNvPr id="13" name="Picture 2" descr="استراتيجية الظهر بالظهر – تقنيات التعليم للجميع">
            <a:extLst>
              <a:ext uri="{FF2B5EF4-FFF2-40B4-BE49-F238E27FC236}">
                <a16:creationId xmlns:a16="http://schemas.microsoft.com/office/drawing/2014/main" id="{87F4EE61-4FED-42C1-930D-3D862A422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8" t="25142" r="17621" b="24068"/>
          <a:stretch/>
        </p:blipFill>
        <p:spPr bwMode="auto">
          <a:xfrm>
            <a:off x="9401188" y="895985"/>
            <a:ext cx="1535270" cy="14730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B40F57-96F8-48F5-8036-17CDFB50307F}"/>
              </a:ext>
            </a:extLst>
          </p:cNvPr>
          <p:cNvSpPr/>
          <p:nvPr/>
        </p:nvSpPr>
        <p:spPr>
          <a:xfrm>
            <a:off x="813309" y="1047724"/>
            <a:ext cx="846445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طالباتي المبدعات: </a:t>
            </a:r>
          </a:p>
          <a:p>
            <a:pPr algn="r"/>
            <a:r>
              <a:rPr lang="ar-SA" sz="28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لنفتح الكتاب صفحة 71 ونسجل التاريخ ونضع أهدافًا للدرس:</a:t>
            </a:r>
          </a:p>
        </p:txBody>
      </p:sp>
      <p:sp>
        <p:nvSpPr>
          <p:cNvPr id="15" name="زر الإجراء: الانتقال للصفحة الرئيسية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CE8EB69-8A79-42BD-86B6-79E931E458AD}"/>
              </a:ext>
            </a:extLst>
          </p:cNvPr>
          <p:cNvSpPr/>
          <p:nvPr/>
        </p:nvSpPr>
        <p:spPr>
          <a:xfrm>
            <a:off x="201539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298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زر الإجراء: الانتقال للصفحة الرئيسية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79E3EBB-ED1E-4DD3-98ED-BBFDB16F1DA5}"/>
              </a:ext>
            </a:extLst>
          </p:cNvPr>
          <p:cNvSpPr/>
          <p:nvPr/>
        </p:nvSpPr>
        <p:spPr>
          <a:xfrm>
            <a:off x="194194" y="5834575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21FEEE5-6831-45CD-A157-ACA1F5E0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856" y="1016250"/>
            <a:ext cx="8474044" cy="482549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AEFC9CC8-A9C8-4014-A103-87946EE93E53}"/>
              </a:ext>
            </a:extLst>
          </p:cNvPr>
          <p:cNvSpPr/>
          <p:nvPr/>
        </p:nvSpPr>
        <p:spPr>
          <a:xfrm>
            <a:off x="5760802" y="3544111"/>
            <a:ext cx="4389342" cy="11318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زيارة الأقارب ودعوتهم ومحبتهم ومودتهم</a:t>
            </a:r>
          </a:p>
          <a:p>
            <a:pPr algn="ctr">
              <a:lnSpc>
                <a:spcPct val="150000"/>
              </a:lnSpc>
            </a:pPr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واحترامهم وتوقيرهم وتواضعهم فيما بينهم</a:t>
            </a:r>
          </a:p>
        </p:txBody>
      </p:sp>
    </p:spTree>
    <p:extLst>
      <p:ext uri="{BB962C8B-B14F-4D97-AF65-F5344CB8AC3E}">
        <p14:creationId xmlns:p14="http://schemas.microsoft.com/office/powerpoint/2010/main" val="313303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زر الإجراء: الانتقال للصفحة الرئيسية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79E3EBB-ED1E-4DD3-98ED-BBFDB16F1DA5}"/>
              </a:ext>
            </a:extLst>
          </p:cNvPr>
          <p:cNvSpPr/>
          <p:nvPr/>
        </p:nvSpPr>
        <p:spPr>
          <a:xfrm>
            <a:off x="194194" y="5834575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0A5FE70-126B-4640-AAC0-9BD0A5ED9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306" y="1043014"/>
            <a:ext cx="8546471" cy="1928388"/>
          </a:xfrm>
          <a:prstGeom prst="rect">
            <a:avLst/>
          </a:prstGeom>
        </p:spPr>
      </p:pic>
      <p:pic>
        <p:nvPicPr>
          <p:cNvPr id="8" name="رسم 7">
            <a:extLst>
              <a:ext uri="{FF2B5EF4-FFF2-40B4-BE49-F238E27FC236}">
                <a16:creationId xmlns:a16="http://schemas.microsoft.com/office/drawing/2014/main" id="{B83E0D2E-40C1-44B4-B834-21C5B7A31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59131" y="4063239"/>
            <a:ext cx="1078125" cy="10781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ECE1CA1-7FC3-43BA-847E-58CB4BCDA9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253079" y="4617309"/>
            <a:ext cx="1428750" cy="142875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74BCBC4-3301-4B59-A0A7-B14546BDE5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3003" t="785" r="3263" b="9952"/>
          <a:stretch/>
        </p:blipFill>
        <p:spPr>
          <a:xfrm>
            <a:off x="5373482" y="4097718"/>
            <a:ext cx="1437637" cy="80432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E4FCCC7-0C6A-4824-BE96-599DFDEA9C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417200" y="4690201"/>
            <a:ext cx="1735302" cy="128296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60226C2-C60A-4E21-8FD7-1EBBC250A3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669006" y="4063239"/>
            <a:ext cx="1708378" cy="7552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0C6DF365-0DD7-4373-A1E0-C97B75697575}"/>
              </a:ext>
            </a:extLst>
          </p:cNvPr>
          <p:cNvSpPr/>
          <p:nvPr/>
        </p:nvSpPr>
        <p:spPr>
          <a:xfrm>
            <a:off x="3233959" y="3108072"/>
            <a:ext cx="63562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استعيني بالصور التالية للوصول إلى الحل: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2C14360-1EF2-462C-BCF6-40D30D868B4B}"/>
              </a:ext>
            </a:extLst>
          </p:cNvPr>
          <p:cNvSpPr/>
          <p:nvPr/>
        </p:nvSpPr>
        <p:spPr>
          <a:xfrm>
            <a:off x="9098538" y="5156153"/>
            <a:ext cx="13756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الإتصال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57FDD5D4-A8EF-4CC0-A002-E4C48E83AC1A}"/>
              </a:ext>
            </a:extLst>
          </p:cNvPr>
          <p:cNvSpPr/>
          <p:nvPr/>
        </p:nvSpPr>
        <p:spPr>
          <a:xfrm>
            <a:off x="7318039" y="3913232"/>
            <a:ext cx="1463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الواتساب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2CB35898-0B6F-4751-A2F2-F9D938388718}"/>
              </a:ext>
            </a:extLst>
          </p:cNvPr>
          <p:cNvSpPr/>
          <p:nvPr/>
        </p:nvSpPr>
        <p:spPr>
          <a:xfrm>
            <a:off x="5486877" y="5253824"/>
            <a:ext cx="13003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الرسائل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2E3835E-DCE9-415C-B17E-2C0E50E6A747}"/>
              </a:ext>
            </a:extLst>
          </p:cNvPr>
          <p:cNvSpPr/>
          <p:nvPr/>
        </p:nvSpPr>
        <p:spPr>
          <a:xfrm>
            <a:off x="3770927" y="3915665"/>
            <a:ext cx="1027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الهدايا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C122B4B-4701-430A-8323-FDF03D618C45}"/>
              </a:ext>
            </a:extLst>
          </p:cNvPr>
          <p:cNvSpPr/>
          <p:nvPr/>
        </p:nvSpPr>
        <p:spPr>
          <a:xfrm>
            <a:off x="1940236" y="5127303"/>
            <a:ext cx="9653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النقود</a:t>
            </a:r>
          </a:p>
        </p:txBody>
      </p:sp>
    </p:spTree>
    <p:extLst>
      <p:ext uri="{BB962C8B-B14F-4D97-AF65-F5344CB8AC3E}">
        <p14:creationId xmlns:p14="http://schemas.microsoft.com/office/powerpoint/2010/main" val="4510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زر الإجراء: الانتقال للصفحة الرئيسية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AF21E39-4497-49EC-B407-19F936EA3782}"/>
              </a:ext>
            </a:extLst>
          </p:cNvPr>
          <p:cNvSpPr/>
          <p:nvPr/>
        </p:nvSpPr>
        <p:spPr>
          <a:xfrm>
            <a:off x="272150" y="5817953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3F9CF1D-EA0A-4F6C-AFCE-2DB65F1FDC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51" r="2393" b="71698"/>
          <a:stretch/>
        </p:blipFill>
        <p:spPr>
          <a:xfrm>
            <a:off x="7166258" y="928929"/>
            <a:ext cx="3770142" cy="7940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D8A35A-B0AF-4BF2-A31F-D4B309DA8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812" b="2883"/>
          <a:stretch/>
        </p:blipFill>
        <p:spPr>
          <a:xfrm>
            <a:off x="1444108" y="4718058"/>
            <a:ext cx="9455716" cy="124777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B17C346-8C20-4D50-BEFB-2E79C023C20B}"/>
              </a:ext>
            </a:extLst>
          </p:cNvPr>
          <p:cNvSpPr/>
          <p:nvPr/>
        </p:nvSpPr>
        <p:spPr>
          <a:xfrm>
            <a:off x="1574407" y="3023241"/>
            <a:ext cx="95205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>
                <a:ln/>
                <a:solidFill>
                  <a:schemeClr val="accent4"/>
                </a:solidFill>
                <a:effectLst/>
              </a:rPr>
              <a:t>هناك كلمة ناقصة في التعريف </a:t>
            </a:r>
            <a:r>
              <a:rPr lang="ar-SA" sz="3200" b="1" cap="none" spc="0" dirty="0" err="1">
                <a:ln/>
                <a:solidFill>
                  <a:schemeClr val="accent4"/>
                </a:solidFill>
                <a:effectLst/>
              </a:rPr>
              <a:t>أجيبي</a:t>
            </a:r>
            <a:r>
              <a:rPr lang="ar-SA" sz="3200" b="1" cap="none" spc="0" dirty="0">
                <a:ln/>
                <a:solidFill>
                  <a:schemeClr val="accent4"/>
                </a:solidFill>
                <a:effectLst/>
              </a:rPr>
              <a:t> عن الأسئلة التالية لتتعرفي عليها: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8507475-54B4-47F6-B662-25B325F7D8D0}"/>
              </a:ext>
            </a:extLst>
          </p:cNvPr>
          <p:cNvSpPr/>
          <p:nvPr/>
        </p:nvSpPr>
        <p:spPr>
          <a:xfrm>
            <a:off x="6700675" y="3850092"/>
            <a:ext cx="39356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dirty="0">
                <a:ln/>
                <a:solidFill>
                  <a:srgbClr val="92D050"/>
                </a:solidFill>
              </a:rPr>
              <a:t>عكس كلمة البعيد</a:t>
            </a:r>
            <a:r>
              <a:rPr lang="ar-SA" sz="3200" b="1" cap="none" spc="0" dirty="0">
                <a:ln/>
                <a:solidFill>
                  <a:srgbClr val="92D050"/>
                </a:solidFill>
                <a:effectLst/>
              </a:rPr>
              <a:t>:............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C189752-4B41-429E-BF29-781451339E64}"/>
              </a:ext>
            </a:extLst>
          </p:cNvPr>
          <p:cNvSpPr/>
          <p:nvPr/>
        </p:nvSpPr>
        <p:spPr>
          <a:xfrm>
            <a:off x="2779387" y="3803719"/>
            <a:ext cx="3252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dirty="0">
                <a:ln/>
                <a:solidFill>
                  <a:srgbClr val="92D050"/>
                </a:solidFill>
              </a:rPr>
              <a:t>جمع القريب</a:t>
            </a:r>
            <a:r>
              <a:rPr lang="ar-SA" sz="3200" b="1" cap="none" spc="0" dirty="0">
                <a:ln/>
                <a:solidFill>
                  <a:srgbClr val="92D050"/>
                </a:solidFill>
                <a:effectLst/>
              </a:rPr>
              <a:t>:............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307409E-F197-405C-9453-7E67EF099277}"/>
              </a:ext>
            </a:extLst>
          </p:cNvPr>
          <p:cNvSpPr/>
          <p:nvPr/>
        </p:nvSpPr>
        <p:spPr>
          <a:xfrm>
            <a:off x="7084305" y="3862682"/>
            <a:ext cx="10567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القريب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B292B45-46DC-42CF-9074-80E99A77E7C7}"/>
              </a:ext>
            </a:extLst>
          </p:cNvPr>
          <p:cNvSpPr/>
          <p:nvPr/>
        </p:nvSpPr>
        <p:spPr>
          <a:xfrm>
            <a:off x="3004807" y="3847630"/>
            <a:ext cx="11913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الأقارب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820964F-2363-42F4-AE00-E4AAD187D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02" t="33588" r="17453" b="47577"/>
          <a:stretch/>
        </p:blipFill>
        <p:spPr>
          <a:xfrm>
            <a:off x="2833899" y="2154353"/>
            <a:ext cx="4410183" cy="639007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11586D8-38F0-45D3-9F21-C5252695C3CC}"/>
              </a:ext>
            </a:extLst>
          </p:cNvPr>
          <p:cNvSpPr/>
          <p:nvPr/>
        </p:nvSpPr>
        <p:spPr>
          <a:xfrm>
            <a:off x="9608234" y="4764431"/>
            <a:ext cx="1139658" cy="665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CFDCC31-4E0F-401F-B1A9-61F13BEA2AB8}"/>
              </a:ext>
            </a:extLst>
          </p:cNvPr>
          <p:cNvSpPr/>
          <p:nvPr/>
        </p:nvSpPr>
        <p:spPr>
          <a:xfrm>
            <a:off x="7371983" y="1898336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4D686CD-A5CA-4D7D-BAF4-C0B293D14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82659" t="36210" r="4844" b="47429"/>
          <a:stretch/>
        </p:blipFill>
        <p:spPr>
          <a:xfrm>
            <a:off x="7261793" y="2146205"/>
            <a:ext cx="1732417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4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0" grpId="0"/>
      <p:bldP spid="18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2;p17">
            <a:extLst>
              <a:ext uri="{FF2B5EF4-FFF2-40B4-BE49-F238E27FC236}">
                <a16:creationId xmlns:a16="http://schemas.microsoft.com/office/drawing/2014/main" id="{A08CF7FB-0A6C-4264-B758-32DA6325C9E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r="45137" b="7458"/>
          <a:stretch/>
        </p:blipFill>
        <p:spPr>
          <a:xfrm>
            <a:off x="0" y="8892"/>
            <a:ext cx="12192000" cy="678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7;p12">
            <a:extLst>
              <a:ext uri="{FF2B5EF4-FFF2-40B4-BE49-F238E27FC236}">
                <a16:creationId xmlns:a16="http://schemas.microsoft.com/office/drawing/2014/main" id="{36D88D35-8064-49EF-8B25-8E5BB7BC1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20" y="470304"/>
            <a:ext cx="10424160" cy="5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1EEE22D-DD88-4CD1-9424-E88FBCD73B67}"/>
              </a:ext>
            </a:extLst>
          </p:cNvPr>
          <p:cNvSpPr txBox="1"/>
          <p:nvPr/>
        </p:nvSpPr>
        <p:spPr>
          <a:xfrm>
            <a:off x="1601371" y="1918876"/>
            <a:ext cx="9340948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dirty="0">
                <a:solidFill>
                  <a:schemeClr val="accent4"/>
                </a:solidFill>
                <a:cs typeface="PT Bold Heading" panose="02010400000000000000" pitchFamily="2" charset="-78"/>
              </a:rPr>
              <a:t>رائعتي بالرجوع إلى موقع معجم المعاني ابحثي عن معنى صلة الرحم:</a:t>
            </a:r>
          </a:p>
        </p:txBody>
      </p:sp>
      <p:sp>
        <p:nvSpPr>
          <p:cNvPr id="18" name="زر الإجراء: الانتقال للصفحة الرئيسية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92F8730-B7F5-4C63-9878-F237ECB65799}"/>
              </a:ext>
            </a:extLst>
          </p:cNvPr>
          <p:cNvSpPr/>
          <p:nvPr/>
        </p:nvSpPr>
        <p:spPr>
          <a:xfrm>
            <a:off x="136075" y="5831568"/>
            <a:ext cx="611770" cy="569742"/>
          </a:xfrm>
          <a:prstGeom prst="actionButtonHome">
            <a:avLst/>
          </a:prstGeom>
          <a:solidFill>
            <a:srgbClr val="53AE6E"/>
          </a:solidFill>
          <a:ln w="12700" cap="flat" cmpd="sng" algn="in">
            <a:solidFill>
              <a:srgbClr val="53AE6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8486F3E-38B0-434D-BABD-75C4F01F408E}"/>
              </a:ext>
            </a:extLst>
          </p:cNvPr>
          <p:cNvSpPr txBox="1"/>
          <p:nvPr/>
        </p:nvSpPr>
        <p:spPr>
          <a:xfrm>
            <a:off x="4485835" y="4052251"/>
            <a:ext cx="3220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https://www.almaany.com/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hlinkClick r:id="rId5"/>
            <a:extLst>
              <a:ext uri="{FF2B5EF4-FFF2-40B4-BE49-F238E27FC236}">
                <a16:creationId xmlns:a16="http://schemas.microsoft.com/office/drawing/2014/main" id="{1765AC32-6C66-4F28-B66A-46D4F55FCB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7779" y="2476499"/>
            <a:ext cx="2076450" cy="1905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56959C0-76CE-4AE3-AEB8-5B9A3CD55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1525" y="993810"/>
            <a:ext cx="3548958" cy="69436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2A60927-7166-4184-9714-E14438491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371" y="4971014"/>
            <a:ext cx="9210156" cy="684803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D48111B-DB58-4F61-89AF-310A87C713BF}"/>
              </a:ext>
            </a:extLst>
          </p:cNvPr>
          <p:cNvSpPr/>
          <p:nvPr/>
        </p:nvSpPr>
        <p:spPr>
          <a:xfrm>
            <a:off x="7301133" y="5001789"/>
            <a:ext cx="3390314" cy="623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78A3DF35-BB54-4209-A082-1D89EE837939}"/>
              </a:ext>
            </a:extLst>
          </p:cNvPr>
          <p:cNvCxnSpPr>
            <a:cxnSpLocks/>
          </p:cNvCxnSpPr>
          <p:nvPr/>
        </p:nvCxnSpPr>
        <p:spPr>
          <a:xfrm flipH="1">
            <a:off x="1601371" y="5623003"/>
            <a:ext cx="3043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5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الشارة">
  <a:themeElements>
    <a:clrScheme name="الشارة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الشارة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شارة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1488</TotalTime>
  <Words>327</Words>
  <Application>Microsoft Office PowerPoint</Application>
  <PresentationFormat>شاشة عريضة</PresentationFormat>
  <Paragraphs>96</Paragraphs>
  <Slides>19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19</vt:i4>
      </vt:variant>
    </vt:vector>
  </HeadingPairs>
  <TitlesOfParts>
    <vt:vector size="30" baseType="lpstr">
      <vt:lpstr>HGMaruGothicMPRO</vt:lpstr>
      <vt:lpstr>Afsaneh Font</vt:lpstr>
      <vt:lpstr>Agency FB</vt:lpstr>
      <vt:lpstr>Arial</vt:lpstr>
      <vt:lpstr>Calibri</vt:lpstr>
      <vt:lpstr>Calibri Light</vt:lpstr>
      <vt:lpstr>Gill Sans MT</vt:lpstr>
      <vt:lpstr>HelveticaNeue</vt:lpstr>
      <vt:lpstr>Impact</vt:lpstr>
      <vt:lpstr>نسق Office</vt:lpstr>
      <vt:lpstr>الشارة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همس الحنين w</dc:creator>
  <cp:lastModifiedBy>همس الحنين w</cp:lastModifiedBy>
  <cp:revision>12</cp:revision>
  <dcterms:created xsi:type="dcterms:W3CDTF">2021-08-30T09:49:46Z</dcterms:created>
  <dcterms:modified xsi:type="dcterms:W3CDTF">2021-09-17T00:47:36Z</dcterms:modified>
</cp:coreProperties>
</file>