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4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4" r:id="rId29"/>
    <p:sldId id="283" r:id="rId30"/>
    <p:sldId id="285" r:id="rId31"/>
    <p:sldId id="286" r:id="rId32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4660"/>
  </p:normalViewPr>
  <p:slideViewPr>
    <p:cSldViewPr snapToGrid="0">
      <p:cViewPr>
        <p:scale>
          <a:sx n="1" d="2"/>
          <a:sy n="1" d="2"/>
        </p:scale>
        <p:origin x="-1476" y="-43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AD8A0-A39F-4AAD-B08F-7E7A2E358CB0}" type="datetimeFigureOut">
              <a:rPr lang="ar-SA" smtClean="0"/>
              <a:pPr/>
              <a:t>3/17/1443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04940-BEA5-45D2-AE71-0B0CD0253234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xmlns="" val="20909048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AD8A0-A39F-4AAD-B08F-7E7A2E358CB0}" type="datetimeFigureOut">
              <a:rPr lang="ar-SA" smtClean="0"/>
              <a:pPr/>
              <a:t>3/17/1443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04940-BEA5-45D2-AE71-0B0CD0253234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xmlns="" val="22384357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AD8A0-A39F-4AAD-B08F-7E7A2E358CB0}" type="datetimeFigureOut">
              <a:rPr lang="ar-SA" smtClean="0"/>
              <a:pPr/>
              <a:t>3/17/1443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04940-BEA5-45D2-AE71-0B0CD0253234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xmlns="" val="38976305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AD8A0-A39F-4AAD-B08F-7E7A2E358CB0}" type="datetimeFigureOut">
              <a:rPr lang="ar-SA" smtClean="0"/>
              <a:pPr/>
              <a:t>3/17/1443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04940-BEA5-45D2-AE71-0B0CD0253234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xmlns="" val="1201294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AD8A0-A39F-4AAD-B08F-7E7A2E358CB0}" type="datetimeFigureOut">
              <a:rPr lang="ar-SA" smtClean="0"/>
              <a:pPr/>
              <a:t>3/17/1443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04940-BEA5-45D2-AE71-0B0CD0253234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xmlns="" val="22604189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AD8A0-A39F-4AAD-B08F-7E7A2E358CB0}" type="datetimeFigureOut">
              <a:rPr lang="ar-SA" smtClean="0"/>
              <a:pPr/>
              <a:t>3/17/1443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04940-BEA5-45D2-AE71-0B0CD0253234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xmlns="" val="13480980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AD8A0-A39F-4AAD-B08F-7E7A2E358CB0}" type="datetimeFigureOut">
              <a:rPr lang="ar-SA" smtClean="0"/>
              <a:pPr/>
              <a:t>3/17/1443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04940-BEA5-45D2-AE71-0B0CD0253234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xmlns="" val="8472668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AD8A0-A39F-4AAD-B08F-7E7A2E358CB0}" type="datetimeFigureOut">
              <a:rPr lang="ar-SA" smtClean="0"/>
              <a:pPr/>
              <a:t>3/17/1443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04940-BEA5-45D2-AE71-0B0CD0253234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xmlns="" val="2958221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AD8A0-A39F-4AAD-B08F-7E7A2E358CB0}" type="datetimeFigureOut">
              <a:rPr lang="ar-SA" smtClean="0"/>
              <a:pPr/>
              <a:t>3/17/1443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04940-BEA5-45D2-AE71-0B0CD0253234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xmlns="" val="29476016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AD8A0-A39F-4AAD-B08F-7E7A2E358CB0}" type="datetimeFigureOut">
              <a:rPr lang="ar-SA" smtClean="0"/>
              <a:pPr/>
              <a:t>3/17/1443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04940-BEA5-45D2-AE71-0B0CD0253234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xmlns="" val="14544771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AD8A0-A39F-4AAD-B08F-7E7A2E358CB0}" type="datetimeFigureOut">
              <a:rPr lang="ar-SA" smtClean="0"/>
              <a:pPr/>
              <a:t>3/17/1443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04940-BEA5-45D2-AE71-0B0CD0253234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xmlns="" val="26163250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AAD8A0-A39F-4AAD-B08F-7E7A2E358CB0}" type="datetimeFigureOut">
              <a:rPr lang="ar-SA" smtClean="0"/>
              <a:pPr/>
              <a:t>3/17/1443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704940-BEA5-45D2-AE71-0B0CD0253234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xmlns="" val="2752863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2605723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xmlns="" id="{C41CE420-63A6-44A9-8053-5827FB4FCC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082" y="2972487"/>
            <a:ext cx="4804718" cy="3472206"/>
          </a:xfrm>
        </p:spPr>
        <p:txBody>
          <a:bodyPr/>
          <a:lstStyle/>
          <a:p>
            <a:r>
              <a:rPr lang="ar-SA" b="1">
                <a:solidFill>
                  <a:schemeClr val="bg1"/>
                </a:solidFill>
              </a:rPr>
              <a:t>تحلية مياة البحر .</a:t>
            </a:r>
          </a:p>
          <a:p>
            <a:r>
              <a:rPr lang="ar-SA" b="1">
                <a:solidFill>
                  <a:schemeClr val="bg1"/>
                </a:solidFill>
              </a:rPr>
              <a:t>المياة السطحية والمياة الجوفية .</a:t>
            </a:r>
          </a:p>
          <a:p>
            <a:r>
              <a:rPr lang="ar-SA" b="1">
                <a:solidFill>
                  <a:schemeClr val="bg1"/>
                </a:solidFill>
              </a:rPr>
              <a:t>وهي غير كافية لجميع السكان وذلك بسبب الزيادة في الكثافة السكانية ولقلة الوعي في أهمية ترشيد استهلاك الماء .</a:t>
            </a:r>
          </a:p>
        </p:txBody>
      </p:sp>
    </p:spTree>
    <p:extLst>
      <p:ext uri="{BB962C8B-B14F-4D97-AF65-F5344CB8AC3E}">
        <p14:creationId xmlns:p14="http://schemas.microsoft.com/office/powerpoint/2010/main" xmlns="" val="3849219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506072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526569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9953121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7375629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99E15C05-BC41-48A5-8DB1-ED38D5C69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2919" y="2336800"/>
            <a:ext cx="6549081" cy="1325563"/>
          </a:xfrm>
        </p:spPr>
        <p:txBody>
          <a:bodyPr>
            <a:normAutofit/>
          </a:bodyPr>
          <a:lstStyle/>
          <a:p>
            <a:r>
              <a:rPr lang="ar-SA" sz="2800" b="1">
                <a:solidFill>
                  <a:schemeClr val="accent2">
                    <a:lumMod val="75000"/>
                  </a:schemeClr>
                </a:solidFill>
                <a:cs typeface="Times New Roman"/>
              </a:rPr>
              <a:t>ارشادهم الى خطر لعبهم بالماء والحرص على المحافظة عليه .</a:t>
            </a:r>
            <a:endParaRPr lang="ar-SA" sz="2800" b="1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عنوان 1">
            <a:extLst>
              <a:ext uri="{FF2B5EF4-FFF2-40B4-BE49-F238E27FC236}">
                <a16:creationId xmlns:a16="http://schemas.microsoft.com/office/drawing/2014/main" xmlns="" id="{09DE2C01-4C14-0843-BB02-6B6D7E41E8B8}"/>
              </a:ext>
            </a:extLst>
          </p:cNvPr>
          <p:cNvSpPr txBox="1">
            <a:spLocks/>
          </p:cNvSpPr>
          <p:nvPr/>
        </p:nvSpPr>
        <p:spPr>
          <a:xfrm>
            <a:off x="562918" y="3972011"/>
            <a:ext cx="6549081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SA" sz="2800" b="1">
                <a:solidFill>
                  <a:schemeClr val="accent2">
                    <a:lumMod val="75000"/>
                  </a:schemeClr>
                </a:solidFill>
                <a:cs typeface="Times New Roman"/>
              </a:rPr>
              <a:t>اصلاح التسريب بأسرع وقت ممكن .</a:t>
            </a:r>
            <a:endParaRPr lang="ar-SA" sz="2800" b="1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عنوان 1">
            <a:extLst>
              <a:ext uri="{FF2B5EF4-FFF2-40B4-BE49-F238E27FC236}">
                <a16:creationId xmlns:a16="http://schemas.microsoft.com/office/drawing/2014/main" xmlns="" id="{40F501FE-7B16-DB40-8DC4-8745DF772E02}"/>
              </a:ext>
            </a:extLst>
          </p:cNvPr>
          <p:cNvSpPr txBox="1">
            <a:spLocks/>
          </p:cNvSpPr>
          <p:nvPr/>
        </p:nvSpPr>
        <p:spPr>
          <a:xfrm>
            <a:off x="562918" y="5607222"/>
            <a:ext cx="6549081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SA" sz="2800" b="1">
                <a:solidFill>
                  <a:schemeClr val="accent2">
                    <a:lumMod val="75000"/>
                  </a:schemeClr>
                </a:solidFill>
                <a:cs typeface="Times New Roman"/>
              </a:rPr>
              <a:t>يجب إستخدام وعاء بدلاً من الصنبور .</a:t>
            </a:r>
            <a:endParaRPr lang="ar-SA" sz="2800" b="1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18521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وان 1">
            <a:extLst>
              <a:ext uri="{FF2B5EF4-FFF2-40B4-BE49-F238E27FC236}">
                <a16:creationId xmlns:a16="http://schemas.microsoft.com/office/drawing/2014/main" xmlns="" id="{32E2A2BF-EBBB-B84D-A0C4-61B590FB58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2919" y="2693773"/>
            <a:ext cx="6549081" cy="1325563"/>
          </a:xfrm>
        </p:spPr>
        <p:txBody>
          <a:bodyPr>
            <a:normAutofit/>
          </a:bodyPr>
          <a:lstStyle/>
          <a:p>
            <a:r>
              <a:rPr lang="ar-SA" sz="2800" b="1">
                <a:solidFill>
                  <a:schemeClr val="accent2">
                    <a:lumMod val="75000"/>
                  </a:schemeClr>
                </a:solidFill>
                <a:cs typeface="Times New Roman"/>
              </a:rPr>
              <a:t>استخدام نظام الري بالتنقيط .</a:t>
            </a:r>
            <a:endParaRPr lang="ar-SA" sz="2800" b="1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" name="عنوان 1">
            <a:extLst>
              <a:ext uri="{FF2B5EF4-FFF2-40B4-BE49-F238E27FC236}">
                <a16:creationId xmlns:a16="http://schemas.microsoft.com/office/drawing/2014/main" xmlns="" id="{DCFE51C1-2FE2-2A46-ADF7-31E6BBCEC383}"/>
              </a:ext>
            </a:extLst>
          </p:cNvPr>
          <p:cNvSpPr txBox="1">
            <a:spLocks/>
          </p:cNvSpPr>
          <p:nvPr/>
        </p:nvSpPr>
        <p:spPr>
          <a:xfrm>
            <a:off x="562919" y="4718908"/>
            <a:ext cx="654908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SA" sz="2800" b="1">
                <a:solidFill>
                  <a:schemeClr val="accent2">
                    <a:lumMod val="75000"/>
                  </a:schemeClr>
                </a:solidFill>
                <a:cs typeface="Times New Roman"/>
              </a:rPr>
              <a:t>غلق الصنبور أثناء تنظيف اﻷسنان .</a:t>
            </a:r>
            <a:endParaRPr lang="ar-SA" sz="2800" b="1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69284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xmlns="" id="{1BB914BD-56B2-4723-9C75-0A82E0F0D3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3081" y="2492375"/>
            <a:ext cx="6785919" cy="3027363"/>
          </a:xfrm>
        </p:spPr>
        <p:txBody>
          <a:bodyPr vert="horz" lIns="91440" tIns="45720" rIns="91440" bIns="45720" rtlCol="1" anchor="t">
            <a:normAutofit/>
          </a:bodyPr>
          <a:lstStyle/>
          <a:p>
            <a:r>
              <a:rPr lang="ar-SA" sz="3600" b="1">
                <a:solidFill>
                  <a:schemeClr val="accent2">
                    <a:lumMod val="75000"/>
                  </a:schemeClr>
                </a:solidFill>
                <a:cs typeface="Arial"/>
              </a:rPr>
              <a:t>اﻹسراف في غسل السيارات .</a:t>
            </a:r>
          </a:p>
          <a:p>
            <a:r>
              <a:rPr lang="ar-SA" sz="3600" b="1">
                <a:solidFill>
                  <a:schemeClr val="accent2">
                    <a:lumMod val="75000"/>
                  </a:schemeClr>
                </a:solidFill>
                <a:cs typeface="Arial"/>
              </a:rPr>
              <a:t>الاسراف في غسل الاواني .</a:t>
            </a:r>
          </a:p>
          <a:p>
            <a:r>
              <a:rPr lang="ar-SA" sz="3600" b="1">
                <a:solidFill>
                  <a:schemeClr val="accent2">
                    <a:lumMod val="75000"/>
                  </a:schemeClr>
                </a:solidFill>
                <a:cs typeface="Arial"/>
              </a:rPr>
              <a:t>الاسراف في الوضوء والاستحمام .</a:t>
            </a:r>
          </a:p>
          <a:p>
            <a:r>
              <a:rPr lang="ar-SA" sz="3600" b="1">
                <a:solidFill>
                  <a:schemeClr val="accent2">
                    <a:lumMod val="75000"/>
                  </a:schemeClr>
                </a:solidFill>
                <a:cs typeface="Arial"/>
              </a:rPr>
              <a:t>ترك الصنبور مفتوحاً أثناء تنظيف الاسنان .</a:t>
            </a:r>
          </a:p>
        </p:txBody>
      </p:sp>
    </p:spTree>
    <p:extLst>
      <p:ext uri="{BB962C8B-B14F-4D97-AF65-F5344CB8AC3E}">
        <p14:creationId xmlns:p14="http://schemas.microsoft.com/office/powerpoint/2010/main" xmlns="" val="4106608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xmlns="" id="{73E6059D-AF90-4E10-975B-6D3C45D2A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6629" y="1962922"/>
            <a:ext cx="5229225" cy="4351338"/>
          </a:xfrm>
        </p:spPr>
        <p:txBody>
          <a:bodyPr vert="horz" lIns="91440" tIns="45720" rIns="91440" bIns="45720" rtlCol="1" anchor="t">
            <a:normAutofit/>
          </a:bodyPr>
          <a:lstStyle/>
          <a:p>
            <a:r>
              <a:rPr lang="ar-SA" b="1">
                <a:solidFill>
                  <a:schemeClr val="bg1"/>
                </a:solidFill>
                <a:cs typeface="Arial"/>
              </a:rPr>
              <a:t>القطرة السعيدة : مرحباً أيتها القطرة ما بك ؟ مالي أراك حزينة ؟</a:t>
            </a:r>
          </a:p>
          <a:p>
            <a:r>
              <a:rPr lang="ar-SA" b="1">
                <a:solidFill>
                  <a:schemeClr val="bg1"/>
                </a:solidFill>
                <a:cs typeface="Arial"/>
              </a:rPr>
              <a:t>القطرة الحزينة : اهلاً بك , أشعر الحزن ﻷنهم أضاعوني وأهملوني وأسرفوا في إستخدامي .</a:t>
            </a:r>
          </a:p>
          <a:p>
            <a:r>
              <a:rPr lang="ar-SA" b="1">
                <a:solidFill>
                  <a:schemeClr val="bg1"/>
                </a:solidFill>
                <a:cs typeface="Arial"/>
              </a:rPr>
              <a:t>القطرة السعيدة : إن هذا اﻷمر جداً محزن , أتمنى أن يحسنوا استخدامك كما تم الحفاظ علي وذلك سبب سعادتي .</a:t>
            </a:r>
          </a:p>
        </p:txBody>
      </p:sp>
    </p:spTree>
    <p:extLst>
      <p:ext uri="{BB962C8B-B14F-4D97-AF65-F5344CB8AC3E}">
        <p14:creationId xmlns:p14="http://schemas.microsoft.com/office/powerpoint/2010/main" xmlns="" val="4027442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C84A8C84-8493-462A-B4C4-C4BE604016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xmlns="" id="{C8E78731-8716-47A1-9F64-635F6C58C8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xmlns="" val="1576589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6838C28A-414A-4946-8ED0-E353119468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xmlns="" id="{4E4A1601-EEE7-49F3-9EAE-663E95A17F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xmlns="" val="35603361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3DC61374-9542-42D2-A576-C574C8C38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1041400"/>
            <a:ext cx="4124325" cy="1335088"/>
          </a:xfrm>
        </p:spPr>
        <p:txBody>
          <a:bodyPr/>
          <a:lstStyle/>
          <a:p>
            <a:pPr algn="ctr"/>
            <a:r>
              <a:rPr lang="ar-SA" b="1">
                <a:solidFill>
                  <a:schemeClr val="bg1"/>
                </a:solidFill>
                <a:cs typeface="Times New Roman"/>
              </a:rPr>
              <a:t>ترك السخان مفتوح أثناء فترة الصيف </a:t>
            </a:r>
            <a:endParaRPr lang="ar-SA" b="1">
              <a:solidFill>
                <a:schemeClr val="bg1"/>
              </a:solidFill>
            </a:endParaRPr>
          </a:p>
        </p:txBody>
      </p:sp>
      <p:sp>
        <p:nvSpPr>
          <p:cNvPr id="4" name="عنوان 1">
            <a:extLst>
              <a:ext uri="{FF2B5EF4-FFF2-40B4-BE49-F238E27FC236}">
                <a16:creationId xmlns:a16="http://schemas.microsoft.com/office/drawing/2014/main" xmlns="" id="{0C6CBB9F-BD40-A64A-ABDB-D565E6FE56FF}"/>
              </a:ext>
            </a:extLst>
          </p:cNvPr>
          <p:cNvSpPr txBox="1">
            <a:spLocks/>
          </p:cNvSpPr>
          <p:nvPr/>
        </p:nvSpPr>
        <p:spPr>
          <a:xfrm>
            <a:off x="7520545" y="4310449"/>
            <a:ext cx="4124325" cy="1335088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SA" b="1">
                <a:solidFill>
                  <a:schemeClr val="bg1"/>
                </a:solidFill>
                <a:cs typeface="Times New Roman"/>
              </a:rPr>
              <a:t>ترك المكواة تعمل واﻹنشغال عنها</a:t>
            </a:r>
            <a:endParaRPr lang="ar-SA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10743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وان 1">
            <a:extLst>
              <a:ext uri="{FF2B5EF4-FFF2-40B4-BE49-F238E27FC236}">
                <a16:creationId xmlns:a16="http://schemas.microsoft.com/office/drawing/2014/main" xmlns="" id="{E6836E41-3F5C-BC44-9A5A-ED3114805E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1041400"/>
            <a:ext cx="4124325" cy="1335088"/>
          </a:xfrm>
        </p:spPr>
        <p:txBody>
          <a:bodyPr/>
          <a:lstStyle/>
          <a:p>
            <a:pPr algn="ctr"/>
            <a:r>
              <a:rPr lang="ar-SA" b="1">
                <a:solidFill>
                  <a:schemeClr val="bg1"/>
                </a:solidFill>
                <a:cs typeface="Times New Roman"/>
              </a:rPr>
              <a:t>ترك المصابيح تعمل أثناء النوم</a:t>
            </a:r>
            <a:endParaRPr lang="ar-SA" b="1">
              <a:solidFill>
                <a:schemeClr val="bg1"/>
              </a:solidFill>
            </a:endParaRPr>
          </a:p>
        </p:txBody>
      </p:sp>
      <p:sp>
        <p:nvSpPr>
          <p:cNvPr id="5" name="عنوان 1">
            <a:extLst>
              <a:ext uri="{FF2B5EF4-FFF2-40B4-BE49-F238E27FC236}">
                <a16:creationId xmlns:a16="http://schemas.microsoft.com/office/drawing/2014/main" xmlns="" id="{024D7AB0-FDC8-3B48-AFC5-7D3C36843852}"/>
              </a:ext>
            </a:extLst>
          </p:cNvPr>
          <p:cNvSpPr txBox="1">
            <a:spLocks/>
          </p:cNvSpPr>
          <p:nvPr/>
        </p:nvSpPr>
        <p:spPr>
          <a:xfrm>
            <a:off x="7458761" y="4248665"/>
            <a:ext cx="4124325" cy="1335088"/>
          </a:xfrm>
          <a:prstGeom prst="rect">
            <a:avLst/>
          </a:prstGeom>
        </p:spPr>
        <p:txBody>
          <a:bodyPr vert="horz" lIns="91440" tIns="45720" rIns="91440" bIns="45720" rtlCol="1" anchor="ctr">
            <a:normAutofit fontScale="92500"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SA" b="1">
                <a:solidFill>
                  <a:schemeClr val="bg1"/>
                </a:solidFill>
                <a:cs typeface="Times New Roman"/>
              </a:rPr>
              <a:t>ترك اﻷجهزة والاضاءة تعمل خلال خلو الغرفة </a:t>
            </a:r>
            <a:endParaRPr lang="ar-SA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64450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4436630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7A2CC983-7899-41D7-BBA5-9514B6411D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9053" y="3091420"/>
            <a:ext cx="6104839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ar-SA" b="1">
                <a:solidFill>
                  <a:schemeClr val="accent2">
                    <a:lumMod val="75000"/>
                  </a:schemeClr>
                </a:solidFill>
                <a:cs typeface="Times New Roman"/>
              </a:rPr>
              <a:t>تصبح الحركة صعبة لصعوبة الرؤية ، الشعور بالخوف والوحدة .</a:t>
            </a:r>
          </a:p>
        </p:txBody>
      </p:sp>
    </p:spTree>
    <p:extLst>
      <p:ext uri="{BB962C8B-B14F-4D97-AF65-F5344CB8AC3E}">
        <p14:creationId xmlns:p14="http://schemas.microsoft.com/office/powerpoint/2010/main" xmlns="" val="4150706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5D024944-29D3-48FC-9A4D-DF26D96A4A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7067" y="2766218"/>
            <a:ext cx="5943600" cy="1325563"/>
          </a:xfrm>
        </p:spPr>
        <p:txBody>
          <a:bodyPr>
            <a:normAutofit/>
          </a:bodyPr>
          <a:lstStyle/>
          <a:p>
            <a:r>
              <a:rPr lang="ar-SA" sz="3600" b="1">
                <a:solidFill>
                  <a:schemeClr val="bg1"/>
                </a:solidFill>
                <a:cs typeface="Times New Roman"/>
              </a:rPr>
              <a:t>زيادة استخدام ضوء النهار الطبيعي بدلاً من المصابيح</a:t>
            </a:r>
          </a:p>
        </p:txBody>
      </p:sp>
      <p:sp>
        <p:nvSpPr>
          <p:cNvPr id="6" name="عنوان 1">
            <a:extLst>
              <a:ext uri="{FF2B5EF4-FFF2-40B4-BE49-F238E27FC236}">
                <a16:creationId xmlns:a16="http://schemas.microsoft.com/office/drawing/2014/main" xmlns="" id="{FDB8DB2C-81A6-3F47-B43E-5AFC5CD16141}"/>
              </a:ext>
            </a:extLst>
          </p:cNvPr>
          <p:cNvSpPr txBox="1">
            <a:spLocks/>
          </p:cNvSpPr>
          <p:nvPr/>
        </p:nvSpPr>
        <p:spPr>
          <a:xfrm>
            <a:off x="4987067" y="4586780"/>
            <a:ext cx="5943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SA" sz="3600" b="1">
                <a:solidFill>
                  <a:schemeClr val="bg1"/>
                </a:solidFill>
                <a:cs typeface="Times New Roman"/>
              </a:rPr>
              <a:t>عدم ترك السخان الكهربائي يعمل أثناء الصيف .</a:t>
            </a:r>
          </a:p>
        </p:txBody>
      </p:sp>
    </p:spTree>
    <p:extLst>
      <p:ext uri="{BB962C8B-B14F-4D97-AF65-F5344CB8AC3E}">
        <p14:creationId xmlns:p14="http://schemas.microsoft.com/office/powerpoint/2010/main" xmlns="" val="699825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وان 1">
            <a:extLst>
              <a:ext uri="{FF2B5EF4-FFF2-40B4-BE49-F238E27FC236}">
                <a16:creationId xmlns:a16="http://schemas.microsoft.com/office/drawing/2014/main" xmlns="" id="{64BF1705-7EC6-5C44-BED2-9C5CA299B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5121" y="3212434"/>
            <a:ext cx="5943600" cy="1325563"/>
          </a:xfrm>
        </p:spPr>
        <p:txBody>
          <a:bodyPr>
            <a:normAutofit/>
          </a:bodyPr>
          <a:lstStyle/>
          <a:p>
            <a:r>
              <a:rPr lang="ar-SA" sz="3600" b="1">
                <a:solidFill>
                  <a:schemeClr val="bg1"/>
                </a:solidFill>
                <a:cs typeface="Times New Roman"/>
              </a:rPr>
              <a:t>إستخدام العزل الحراري للحوائط يقلل من إستعمال التكييف والتدفئة .</a:t>
            </a:r>
          </a:p>
        </p:txBody>
      </p:sp>
      <p:sp>
        <p:nvSpPr>
          <p:cNvPr id="5" name="عنوان 1">
            <a:extLst>
              <a:ext uri="{FF2B5EF4-FFF2-40B4-BE49-F238E27FC236}">
                <a16:creationId xmlns:a16="http://schemas.microsoft.com/office/drawing/2014/main" xmlns="" id="{3E389407-8C77-1443-950E-A702A919C9CD}"/>
              </a:ext>
            </a:extLst>
          </p:cNvPr>
          <p:cNvSpPr txBox="1">
            <a:spLocks/>
          </p:cNvSpPr>
          <p:nvPr/>
        </p:nvSpPr>
        <p:spPr>
          <a:xfrm>
            <a:off x="5035121" y="4962976"/>
            <a:ext cx="5943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SA" sz="3600" b="1">
                <a:solidFill>
                  <a:schemeClr val="bg1"/>
                </a:solidFill>
                <a:cs typeface="Times New Roman"/>
              </a:rPr>
              <a:t>استخدام الطاقة الشمسية للحصول على الطاقة والتقليل من فاتورة الكهرباء.</a:t>
            </a:r>
          </a:p>
        </p:txBody>
      </p:sp>
    </p:spTree>
    <p:extLst>
      <p:ext uri="{BB962C8B-B14F-4D97-AF65-F5344CB8AC3E}">
        <p14:creationId xmlns:p14="http://schemas.microsoft.com/office/powerpoint/2010/main" xmlns="" val="2799915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عنوان 1">
            <a:extLst>
              <a:ext uri="{FF2B5EF4-FFF2-40B4-BE49-F238E27FC236}">
                <a16:creationId xmlns:a16="http://schemas.microsoft.com/office/drawing/2014/main" xmlns="" id="{75F5763A-D809-3D43-845C-302FA338A6DE}"/>
              </a:ext>
            </a:extLst>
          </p:cNvPr>
          <p:cNvSpPr txBox="1">
            <a:spLocks/>
          </p:cNvSpPr>
          <p:nvPr/>
        </p:nvSpPr>
        <p:spPr>
          <a:xfrm>
            <a:off x="8478110" y="4385962"/>
            <a:ext cx="3228545" cy="1335088"/>
          </a:xfrm>
          <a:prstGeom prst="rect">
            <a:avLst/>
          </a:prstGeom>
        </p:spPr>
        <p:txBody>
          <a:bodyPr vert="horz" lIns="91440" tIns="45720" rIns="91440" bIns="45720" rtlCol="1" anchor="ctr">
            <a:normAutofit fontScale="92500"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SA" b="1">
                <a:solidFill>
                  <a:schemeClr val="bg1"/>
                </a:solidFill>
                <a:cs typeface="Times New Roman"/>
              </a:rPr>
              <a:t>تشغيل التلفاز عند متابعة برنامج فقط </a:t>
            </a:r>
            <a:endParaRPr lang="ar-SA" b="1">
              <a:solidFill>
                <a:schemeClr val="bg1"/>
              </a:solidFill>
            </a:endParaRPr>
          </a:p>
        </p:txBody>
      </p:sp>
      <p:sp>
        <p:nvSpPr>
          <p:cNvPr id="11" name="عنوان 1">
            <a:extLst>
              <a:ext uri="{FF2B5EF4-FFF2-40B4-BE49-F238E27FC236}">
                <a16:creationId xmlns:a16="http://schemas.microsoft.com/office/drawing/2014/main" xmlns="" id="{9A8CCAE6-51A6-3340-BC99-1E2AE796F7C0}"/>
              </a:ext>
            </a:extLst>
          </p:cNvPr>
          <p:cNvSpPr txBox="1">
            <a:spLocks/>
          </p:cNvSpPr>
          <p:nvPr/>
        </p:nvSpPr>
        <p:spPr>
          <a:xfrm>
            <a:off x="4481727" y="659713"/>
            <a:ext cx="3228545" cy="2302476"/>
          </a:xfrm>
          <a:prstGeom prst="rect">
            <a:avLst/>
          </a:prstGeom>
        </p:spPr>
        <p:txBody>
          <a:bodyPr vert="horz" lIns="91440" tIns="45720" rIns="91440" bIns="45720" rtlCol="1" anchor="ctr">
            <a:normAutofit lnSpcReduction="10000"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SA" b="1">
                <a:solidFill>
                  <a:schemeClr val="bg1"/>
                </a:solidFill>
                <a:cs typeface="Times New Roman"/>
              </a:rPr>
              <a:t>ضبط أجهزة التكييف عند درجة لا تقل عن ٢٤ </a:t>
            </a:r>
            <a:endParaRPr lang="ar-SA" b="1">
              <a:solidFill>
                <a:schemeClr val="bg1"/>
              </a:solidFill>
            </a:endParaRPr>
          </a:p>
        </p:txBody>
      </p:sp>
      <p:sp>
        <p:nvSpPr>
          <p:cNvPr id="13" name="عنوان 1">
            <a:extLst>
              <a:ext uri="{FF2B5EF4-FFF2-40B4-BE49-F238E27FC236}">
                <a16:creationId xmlns:a16="http://schemas.microsoft.com/office/drawing/2014/main" xmlns="" id="{0CB26D72-E64E-564B-8B35-78E90A99182C}"/>
              </a:ext>
            </a:extLst>
          </p:cNvPr>
          <p:cNvSpPr txBox="1">
            <a:spLocks/>
          </p:cNvSpPr>
          <p:nvPr/>
        </p:nvSpPr>
        <p:spPr>
          <a:xfrm>
            <a:off x="485345" y="4133271"/>
            <a:ext cx="3228545" cy="1840470"/>
          </a:xfrm>
          <a:prstGeom prst="rect">
            <a:avLst/>
          </a:prstGeom>
        </p:spPr>
        <p:txBody>
          <a:bodyPr vert="horz" lIns="91440" tIns="45720" rIns="91440" bIns="45720" rtlCol="1" anchor="ctr">
            <a:normAutofit lnSpcReduction="10000"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SA" b="1">
                <a:solidFill>
                  <a:schemeClr val="bg1"/>
                </a:solidFill>
                <a:cs typeface="Times New Roman"/>
              </a:rPr>
              <a:t>تشغيل السخان فقط وقت الشتاء وعند الحاجة</a:t>
            </a:r>
            <a:endParaRPr lang="ar-SA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52293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  <p:bldP spid="1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عنوان 1">
            <a:extLst>
              <a:ext uri="{FF2B5EF4-FFF2-40B4-BE49-F238E27FC236}">
                <a16:creationId xmlns:a16="http://schemas.microsoft.com/office/drawing/2014/main" xmlns="" id="{20569E5D-4237-0041-B2AD-714E556AA560}"/>
              </a:ext>
            </a:extLst>
          </p:cNvPr>
          <p:cNvSpPr txBox="1">
            <a:spLocks/>
          </p:cNvSpPr>
          <p:nvPr/>
        </p:nvSpPr>
        <p:spPr>
          <a:xfrm>
            <a:off x="8478110" y="4385962"/>
            <a:ext cx="3228545" cy="1335088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SA" b="1">
                <a:solidFill>
                  <a:schemeClr val="bg1"/>
                </a:solidFill>
                <a:cs typeface="Times New Roman"/>
              </a:rPr>
              <a:t>ايقاف الحاسوب عند الانتهاء منه </a:t>
            </a:r>
            <a:endParaRPr lang="ar-SA" b="1">
              <a:solidFill>
                <a:schemeClr val="bg1"/>
              </a:solidFill>
            </a:endParaRPr>
          </a:p>
        </p:txBody>
      </p:sp>
      <p:sp>
        <p:nvSpPr>
          <p:cNvPr id="7" name="عنوان 1">
            <a:extLst>
              <a:ext uri="{FF2B5EF4-FFF2-40B4-BE49-F238E27FC236}">
                <a16:creationId xmlns:a16="http://schemas.microsoft.com/office/drawing/2014/main" xmlns="" id="{14E0553D-BDA1-BE4A-A73B-D41BF5B3B48A}"/>
              </a:ext>
            </a:extLst>
          </p:cNvPr>
          <p:cNvSpPr txBox="1">
            <a:spLocks/>
          </p:cNvSpPr>
          <p:nvPr/>
        </p:nvSpPr>
        <p:spPr>
          <a:xfrm>
            <a:off x="550564" y="4385962"/>
            <a:ext cx="3228545" cy="1785552"/>
          </a:xfrm>
          <a:prstGeom prst="rect">
            <a:avLst/>
          </a:prstGeom>
        </p:spPr>
        <p:txBody>
          <a:bodyPr vert="horz" lIns="91440" tIns="45720" rIns="91440" bIns="45720" rtlCol="1" anchor="ctr">
            <a:normAutofit lnSpcReduction="10000"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SA" b="1">
                <a:solidFill>
                  <a:schemeClr val="bg1"/>
                </a:solidFill>
                <a:cs typeface="Times New Roman"/>
              </a:rPr>
              <a:t>اطفاء الانوار عند الخروج من الغرفة</a:t>
            </a:r>
            <a:endParaRPr lang="ar-SA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42996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xmlns="" id="{896008AC-FBD6-4107-AA63-C5B5EB10C5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06" y="3329459"/>
            <a:ext cx="4770395" cy="1709351"/>
          </a:xfrm>
        </p:spPr>
        <p:txBody>
          <a:bodyPr/>
          <a:lstStyle/>
          <a:p>
            <a:pPr algn="ctr"/>
            <a:r>
              <a:rPr lang="ar-SA" b="1">
                <a:solidFill>
                  <a:schemeClr val="bg1"/>
                </a:solidFill>
              </a:rPr>
              <a:t>للتقليل من أستخدام الكهرباء , وﻹطالة عمر انظمة الإضاءة بالتالي تقليل تكلفة فاتورة الكهرباء.</a:t>
            </a:r>
          </a:p>
        </p:txBody>
      </p:sp>
      <p:sp>
        <p:nvSpPr>
          <p:cNvPr id="5" name="عنصر نائب للمحتوى 2">
            <a:extLst>
              <a:ext uri="{FF2B5EF4-FFF2-40B4-BE49-F238E27FC236}">
                <a16:creationId xmlns:a16="http://schemas.microsoft.com/office/drawing/2014/main" xmlns="" id="{CDF12EA7-A23B-5844-ADA1-AE55636C7F6A}"/>
              </a:ext>
            </a:extLst>
          </p:cNvPr>
          <p:cNvSpPr txBox="1">
            <a:spLocks/>
          </p:cNvSpPr>
          <p:nvPr/>
        </p:nvSpPr>
        <p:spPr>
          <a:xfrm>
            <a:off x="6379517" y="5416378"/>
            <a:ext cx="5599672" cy="1263136"/>
          </a:xfrm>
          <a:prstGeom prst="rect">
            <a:avLst/>
          </a:prstGeom>
        </p:spPr>
        <p:txBody>
          <a:bodyPr vert="horz" lIns="91440" tIns="45720" rIns="91440" bIns="45720" rtlCol="1">
            <a:normAutofit fontScale="92500" lnSpcReduction="20000"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ar-SA" b="1">
                <a:solidFill>
                  <a:schemeClr val="accent1">
                    <a:lumMod val="50000"/>
                  </a:schemeClr>
                </a:solidFill>
              </a:rPr>
              <a:t>واجب على منصة مدرستي </a:t>
            </a:r>
          </a:p>
          <a:p>
            <a:pPr marL="0" indent="0" algn="ctr">
              <a:buNone/>
            </a:pPr>
            <a:r>
              <a:rPr lang="ar-SA" b="1">
                <a:solidFill>
                  <a:schemeClr val="accent1">
                    <a:lumMod val="50000"/>
                  </a:schemeClr>
                </a:solidFill>
              </a:rPr>
              <a:t>النشاط ٥ </a:t>
            </a:r>
          </a:p>
          <a:p>
            <a:pPr marL="0" indent="0" algn="ctr">
              <a:buNone/>
            </a:pPr>
            <a:r>
              <a:rPr lang="ar-SA" b="1">
                <a:solidFill>
                  <a:schemeClr val="accent1">
                    <a:lumMod val="50000"/>
                  </a:schemeClr>
                </a:solidFill>
              </a:rPr>
              <a:t>الصفحة ٥١</a:t>
            </a:r>
          </a:p>
        </p:txBody>
      </p:sp>
    </p:spTree>
    <p:extLst>
      <p:ext uri="{BB962C8B-B14F-4D97-AF65-F5344CB8AC3E}">
        <p14:creationId xmlns:p14="http://schemas.microsoft.com/office/powerpoint/2010/main" xmlns="" val="2704918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F251B3ED-7B5F-4738-89A3-506411E48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9535298" y="1436044"/>
            <a:ext cx="2958070" cy="1325563"/>
          </a:xfrm>
        </p:spPr>
        <p:txBody>
          <a:bodyPr/>
          <a:lstStyle/>
          <a:p>
            <a:r>
              <a:rPr lang="ar-SA" b="1">
                <a:solidFill>
                  <a:schemeClr val="accent1">
                    <a:lumMod val="50000"/>
                  </a:schemeClr>
                </a:solidFill>
                <a:cs typeface="Times New Roman"/>
              </a:rPr>
              <a:t>لغة اﻹشارة </a:t>
            </a:r>
            <a:endParaRPr lang="ar-SA" b="1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4D885AC1-8F57-9E43-8AFE-8D20D5FFED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4379" y="1283730"/>
            <a:ext cx="7710096" cy="4434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96847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6998AB91-56A8-482D-A6D7-CA586B431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xmlns="" id="{032950B7-E954-44DF-BE83-F85C38AA13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xmlns="" val="30884279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F251B3ED-7B5F-4738-89A3-506411E48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9535298" y="1436044"/>
            <a:ext cx="2958070" cy="1325563"/>
          </a:xfrm>
        </p:spPr>
        <p:txBody>
          <a:bodyPr/>
          <a:lstStyle/>
          <a:p>
            <a:r>
              <a:rPr lang="ar-SA" b="1">
                <a:solidFill>
                  <a:schemeClr val="accent1">
                    <a:lumMod val="50000"/>
                  </a:schemeClr>
                </a:solidFill>
                <a:cs typeface="Times New Roman"/>
              </a:rPr>
              <a:t>لغة اﻹشارة </a:t>
            </a:r>
            <a:endParaRPr lang="ar-SA" b="1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xmlns="" id="{ADEC050A-CE18-B247-B784-4A2A50F750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4885" y="619790"/>
            <a:ext cx="8128000" cy="4950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930216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F251B3ED-7B5F-4738-89A3-506411E48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9535298" y="1436044"/>
            <a:ext cx="2958070" cy="1325563"/>
          </a:xfrm>
        </p:spPr>
        <p:txBody>
          <a:bodyPr/>
          <a:lstStyle/>
          <a:p>
            <a:r>
              <a:rPr lang="ar-SA" b="1">
                <a:solidFill>
                  <a:schemeClr val="accent1">
                    <a:lumMod val="50000"/>
                  </a:schemeClr>
                </a:solidFill>
                <a:cs typeface="Times New Roman"/>
              </a:rPr>
              <a:t>لغة اﻹشارة </a:t>
            </a:r>
            <a:endParaRPr lang="ar-SA" b="1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xmlns="" id="{76F5B81C-5523-E546-A1B8-C348571A44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4885" y="619790"/>
            <a:ext cx="8128000" cy="4842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653741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8358023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261852F9-A31C-4B7B-B8AD-719B11A785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xmlns="" id="{D1A7BFEA-055E-45F5-9252-F1E6BAB29F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xmlns="" val="41103368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9BE1B8A0-D581-4904-A873-BC2D5C3281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xmlns="" id="{D25D5814-627D-4C17-8B29-F612B55C9A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xmlns="" val="4294200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CFD071F5-3673-45C9-8684-44FA09FBFF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xmlns="" id="{A738F1E6-8EC6-4F9D-B92D-0C17C504B9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xmlns="" val="34629866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A34C2CD6-D8ED-419A-AFA9-D095A7B4B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xmlns="" id="{E6D95F73-9A25-4A44-AD2F-65EFCE0FE7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xmlns="" val="13580517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59A0B166-1CDE-4913-9643-00B809A5A8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xmlns="" id="{F518E80B-DA44-413E-A203-5CEDBBBF2F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xmlns="" val="3453649510"/>
      </p:ext>
    </p:extLst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264</Words>
  <Application>Microsoft Office PowerPoint</Application>
  <PresentationFormat>مخصص</PresentationFormat>
  <Paragraphs>36</Paragraphs>
  <Slides>31</Slides>
  <Notes>0</Notes>
  <HiddenSlides>0</HiddenSlides>
  <MMClips>0</MMClips>
  <ScaleCrop>false</ScaleCrop>
  <HeadingPairs>
    <vt:vector size="4" baseType="variant">
      <vt:variant>
        <vt:lpstr>سمة</vt:lpstr>
      </vt:variant>
      <vt:variant>
        <vt:i4>1</vt:i4>
      </vt:variant>
      <vt:variant>
        <vt:lpstr>عناوين الشرائح</vt:lpstr>
      </vt:variant>
      <vt:variant>
        <vt:i4>31</vt:i4>
      </vt:variant>
    </vt:vector>
  </HeadingPairs>
  <TitlesOfParts>
    <vt:vector size="32" baseType="lpstr">
      <vt:lpstr>نسق Office</vt:lpstr>
      <vt:lpstr>الشريحة 1</vt:lpstr>
      <vt:lpstr>الشريحة 2</vt:lpstr>
      <vt:lpstr>الشريحة 3</vt:lpstr>
      <vt:lpstr>الشريحة 4</vt:lpstr>
      <vt:lpstr>الشريحة 5</vt:lpstr>
      <vt:lpstr>الشريحة 6</vt:lpstr>
      <vt:lpstr>الشريحة 7</vt:lpstr>
      <vt:lpstr>الشريحة 8</vt:lpstr>
      <vt:lpstr>الشريحة 9</vt:lpstr>
      <vt:lpstr>الشريحة 10</vt:lpstr>
      <vt:lpstr>الشريحة 11</vt:lpstr>
      <vt:lpstr>الشريحة 12</vt:lpstr>
      <vt:lpstr>الشريحة 13</vt:lpstr>
      <vt:lpstr>الشريحة 14</vt:lpstr>
      <vt:lpstr>ارشادهم الى خطر لعبهم بالماء والحرص على المحافظة عليه .</vt:lpstr>
      <vt:lpstr>استخدام نظام الري بالتنقيط .</vt:lpstr>
      <vt:lpstr>الشريحة 17</vt:lpstr>
      <vt:lpstr>الشريحة 18</vt:lpstr>
      <vt:lpstr>الشريحة 19</vt:lpstr>
      <vt:lpstr>ترك السخان مفتوح أثناء فترة الصيف </vt:lpstr>
      <vt:lpstr>ترك المصابيح تعمل أثناء النوم</vt:lpstr>
      <vt:lpstr>الشريحة 22</vt:lpstr>
      <vt:lpstr>تصبح الحركة صعبة لصعوبة الرؤية ، الشعور بالخوف والوحدة .</vt:lpstr>
      <vt:lpstr>زيادة استخدام ضوء النهار الطبيعي بدلاً من المصابيح</vt:lpstr>
      <vt:lpstr>إستخدام العزل الحراري للحوائط يقلل من إستعمال التكييف والتدفئة .</vt:lpstr>
      <vt:lpstr>الشريحة 26</vt:lpstr>
      <vt:lpstr>الشريحة 27</vt:lpstr>
      <vt:lpstr>الشريحة 28</vt:lpstr>
      <vt:lpstr>لغة اﻹشارة </vt:lpstr>
      <vt:lpstr>لغة اﻹشارة </vt:lpstr>
      <vt:lpstr>لغة اﻹشارة 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/>
  <cp:lastModifiedBy>CEC</cp:lastModifiedBy>
  <cp:revision>3</cp:revision>
  <dcterms:created xsi:type="dcterms:W3CDTF">2021-10-06T08:13:02Z</dcterms:created>
  <dcterms:modified xsi:type="dcterms:W3CDTF">2021-10-23T18:52:08Z</dcterms:modified>
</cp:coreProperties>
</file>