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6"/>
  </p:notesMasterIdLst>
  <p:sldIdLst>
    <p:sldId id="257" r:id="rId2"/>
    <p:sldId id="337" r:id="rId3"/>
    <p:sldId id="339" r:id="rId4"/>
    <p:sldId id="338" r:id="rId5"/>
    <p:sldId id="340" r:id="rId6"/>
    <p:sldId id="341" r:id="rId7"/>
    <p:sldId id="342" r:id="rId8"/>
    <p:sldId id="336" r:id="rId9"/>
    <p:sldId id="343" r:id="rId10"/>
    <p:sldId id="355" r:id="rId11"/>
    <p:sldId id="344" r:id="rId12"/>
    <p:sldId id="356" r:id="rId13"/>
    <p:sldId id="259" r:id="rId14"/>
    <p:sldId id="270" r:id="rId15"/>
    <p:sldId id="347" r:id="rId16"/>
    <p:sldId id="353" r:id="rId17"/>
    <p:sldId id="348" r:id="rId18"/>
    <p:sldId id="260" r:id="rId19"/>
    <p:sldId id="354" r:id="rId20"/>
    <p:sldId id="323" r:id="rId21"/>
    <p:sldId id="349" r:id="rId22"/>
    <p:sldId id="350" r:id="rId23"/>
    <p:sldId id="313" r:id="rId24"/>
    <p:sldId id="357" r:id="rId25"/>
    <p:sldId id="325" r:id="rId26"/>
    <p:sldId id="282" r:id="rId27"/>
    <p:sldId id="307" r:id="rId28"/>
    <p:sldId id="359" r:id="rId29"/>
    <p:sldId id="296" r:id="rId30"/>
    <p:sldId id="264" r:id="rId31"/>
    <p:sldId id="351" r:id="rId32"/>
    <p:sldId id="267" r:id="rId33"/>
    <p:sldId id="352" r:id="rId34"/>
    <p:sldId id="358" r:id="rId3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90" autoAdjust="0"/>
    <p:restoredTop sz="94660"/>
  </p:normalViewPr>
  <p:slideViewPr>
    <p:cSldViewPr>
      <p:cViewPr varScale="1">
        <p:scale>
          <a:sx n="68" d="100"/>
          <a:sy n="68" d="100"/>
        </p:scale>
        <p:origin x="58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6DEBFBB-B961-4FD8-AB4E-1522BEC730E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ECA11D6-75A7-4419-BBB5-484465BD82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944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A11D6-75A7-4419-BBB5-484465BD82F2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71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D66F7-75FA-4DA5-A0C5-FB998F0BA471}" type="datetimeFigureOut">
              <a:rPr lang="ar-SA" smtClean="0"/>
              <a:pPr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85F3A-98AD-4B60-BDCD-ED5A0594872A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طقس والمناخ">
            <a:hlinkClick r:id="" action="ppaction://media"/>
            <a:extLst>
              <a:ext uri="{FF2B5EF4-FFF2-40B4-BE49-F238E27FC236}">
                <a16:creationId xmlns:a16="http://schemas.microsoft.com/office/drawing/2014/main" id="{AF7A6118-ECCA-48BE-BF43-FD1B372BA4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857250"/>
            <a:ext cx="8064896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5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422436" y="260648"/>
            <a:ext cx="2210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يقارن الطلبة بين: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921263C-0741-4257-B4FE-9D27E794E4F3}"/>
              </a:ext>
            </a:extLst>
          </p:cNvPr>
          <p:cNvSpPr/>
          <p:nvPr/>
        </p:nvSpPr>
        <p:spPr>
          <a:xfrm>
            <a:off x="6246454" y="620688"/>
            <a:ext cx="17075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الطقس</a:t>
            </a:r>
            <a:endParaRPr lang="ar-SA" sz="54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5CB5267-E4BE-41E4-9B5C-29DF6C14F2CA}"/>
              </a:ext>
            </a:extLst>
          </p:cNvPr>
          <p:cNvSpPr/>
          <p:nvPr/>
        </p:nvSpPr>
        <p:spPr>
          <a:xfrm>
            <a:off x="1115616" y="620688"/>
            <a:ext cx="15327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المناخ</a:t>
            </a:r>
            <a:endParaRPr lang="ar-SA" sz="5400" dirty="0"/>
          </a:p>
        </p:txBody>
      </p:sp>
    </p:spTree>
    <p:extLst>
      <p:ext uri="{BB962C8B-B14F-4D97-AF65-F5344CB8AC3E}">
        <p14:creationId xmlns:p14="http://schemas.microsoft.com/office/powerpoint/2010/main" val="112460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FE4C592-CE85-4B72-A038-6E35AB1782CF}"/>
              </a:ext>
            </a:extLst>
          </p:cNvPr>
          <p:cNvSpPr/>
          <p:nvPr/>
        </p:nvSpPr>
        <p:spPr>
          <a:xfrm>
            <a:off x="6804248" y="1393612"/>
            <a:ext cx="974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الطقس</a:t>
            </a:r>
            <a:endParaRPr lang="ar-SA" sz="2800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A3C3B81-9B40-4551-B5BE-5C90649DC178}"/>
              </a:ext>
            </a:extLst>
          </p:cNvPr>
          <p:cNvSpPr/>
          <p:nvPr/>
        </p:nvSpPr>
        <p:spPr>
          <a:xfrm>
            <a:off x="1364806" y="1393612"/>
            <a:ext cx="886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المناخ</a:t>
            </a:r>
            <a:endParaRPr lang="ar-SA" sz="28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FF0AD41-C012-4053-9849-E9C79CEB2601}"/>
              </a:ext>
            </a:extLst>
          </p:cNvPr>
          <p:cNvSpPr/>
          <p:nvPr/>
        </p:nvSpPr>
        <p:spPr>
          <a:xfrm>
            <a:off x="3733596" y="2996952"/>
            <a:ext cx="16304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Akhbar MT" pitchFamily="2" charset="-78"/>
              </a:rPr>
              <a:t>وصف </a:t>
            </a:r>
          </a:p>
          <a:p>
            <a:pPr algn="ctr"/>
            <a:r>
              <a:rPr lang="ar-S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Akhbar MT" pitchFamily="2" charset="-78"/>
              </a:rPr>
              <a:t>لحالة الجو بعناصره المختلفة في منطقة معينة </a:t>
            </a:r>
            <a:endParaRPr lang="ar-SA" sz="3200" dirty="0">
              <a:solidFill>
                <a:srgbClr val="002060"/>
              </a:solidFill>
              <a:cs typeface="Akhbar MT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7F23B54-2EB0-4498-A66F-7217EA696AC8}"/>
              </a:ext>
            </a:extLst>
          </p:cNvPr>
          <p:cNvSpPr/>
          <p:nvPr/>
        </p:nvSpPr>
        <p:spPr>
          <a:xfrm>
            <a:off x="5337178" y="3136612"/>
            <a:ext cx="26154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khbar MT" pitchFamily="2" charset="-78"/>
              </a:rPr>
              <a:t>في مدة زمنية </a:t>
            </a:r>
            <a:r>
              <a:rPr lang="ar-SA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قصيرة</a:t>
            </a:r>
          </a:p>
          <a:p>
            <a:pPr algn="ctr"/>
            <a:r>
              <a:rPr lang="ar-S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khbar MT" pitchFamily="2" charset="-78"/>
              </a:rPr>
              <a:t>( عدد من الساعات إلى مدة تصل إلى أسبوعين كحد أقصى ) </a:t>
            </a:r>
            <a:endParaRPr lang="ar-SA" sz="3200" dirty="0">
              <a:solidFill>
                <a:srgbClr val="00B050"/>
              </a:solidFill>
              <a:cs typeface="Akhbar MT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14BE3DB-77B8-470B-8F29-02FDFB10F46A}"/>
              </a:ext>
            </a:extLst>
          </p:cNvPr>
          <p:cNvSpPr/>
          <p:nvPr/>
        </p:nvSpPr>
        <p:spPr>
          <a:xfrm>
            <a:off x="1145060" y="3243172"/>
            <a:ext cx="2615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khbar MT" pitchFamily="2" charset="-78"/>
              </a:rPr>
              <a:t>في مدة زمنية </a:t>
            </a:r>
            <a:r>
              <a:rPr lang="ar-SA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طويلة </a:t>
            </a:r>
          </a:p>
          <a:p>
            <a:pPr algn="ctr"/>
            <a:r>
              <a:rPr lang="ar-S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khbar MT" pitchFamily="2" charset="-78"/>
              </a:rPr>
              <a:t>( شهر أو فصل أو سنة) </a:t>
            </a:r>
            <a:endParaRPr lang="ar-SA" sz="3200" dirty="0">
              <a:solidFill>
                <a:srgbClr val="00B050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9833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00034" y="500042"/>
            <a:ext cx="61436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صفـ   ـي مناخ المملكة </a:t>
            </a: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العربية السعودية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490868" y="2492896"/>
            <a:ext cx="61622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لمعرفة الطقس أثر مهم في حياتنا</a:t>
            </a:r>
          </a:p>
        </p:txBody>
      </p:sp>
    </p:spTree>
    <p:extLst>
      <p:ext uri="{BB962C8B-B14F-4D97-AF65-F5344CB8AC3E}">
        <p14:creationId xmlns:p14="http://schemas.microsoft.com/office/powerpoint/2010/main" val="395518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940152" y="4149080"/>
            <a:ext cx="26997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ابحثـ   ـي في الكتاب عن الجهة الرسمية التي</a:t>
            </a:r>
          </a:p>
          <a:p>
            <a:pPr algn="ctr"/>
            <a:r>
              <a:rPr lang="ar-S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برصد أحوال الطقس</a:t>
            </a:r>
            <a:endParaRPr lang="ar-SA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96245"/>
            <a:ext cx="3833664" cy="34290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080358" y="4241413"/>
            <a:ext cx="16161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المركز الوطني</a:t>
            </a:r>
          </a:p>
          <a:p>
            <a:pPr algn="ctr"/>
            <a:r>
              <a:rPr lang="ar-S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للأرصاد</a:t>
            </a:r>
            <a:endParaRPr lang="ar-SA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27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645391" y="950314"/>
            <a:ext cx="195758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اجهزة</a:t>
            </a:r>
          </a:p>
          <a:p>
            <a:pPr algn="ctr"/>
            <a:r>
              <a:rPr lang="ar-S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قياس</a:t>
            </a:r>
          </a:p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الطقس</a:t>
            </a:r>
          </a:p>
          <a:p>
            <a:pPr algn="ctr"/>
            <a:r>
              <a:rPr lang="ar-S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وفائدتها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5DB5DD"/>
              </a:clrFrom>
              <a:clrTo>
                <a:srgbClr val="5DB5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20" y="1772816"/>
            <a:ext cx="2403351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1"/>
          <a:stretch/>
        </p:blipFill>
        <p:spPr bwMode="auto">
          <a:xfrm rot="241075">
            <a:off x="178356" y="2215170"/>
            <a:ext cx="2840675" cy="430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156">
            <a:off x="5615639" y="4955665"/>
            <a:ext cx="1210216" cy="127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765" y="5026484"/>
            <a:ext cx="1284164" cy="150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65" y="548680"/>
            <a:ext cx="1625600" cy="170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04" y="4997631"/>
            <a:ext cx="162718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07" y="364220"/>
            <a:ext cx="3429000" cy="207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72BACAA1-7ED5-4CB3-B46B-8AE5D02C2068}"/>
              </a:ext>
            </a:extLst>
          </p:cNvPr>
          <p:cNvSpPr/>
          <p:nvPr/>
        </p:nvSpPr>
        <p:spPr>
          <a:xfrm>
            <a:off x="7255028" y="161222"/>
            <a:ext cx="1697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بالون الطقس</a:t>
            </a:r>
            <a:endParaRPr lang="ar-SA" sz="2800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9E4A385-CC1B-4027-9E33-323EF8132A0E}"/>
              </a:ext>
            </a:extLst>
          </p:cNvPr>
          <p:cNvSpPr/>
          <p:nvPr/>
        </p:nvSpPr>
        <p:spPr>
          <a:xfrm>
            <a:off x="323528" y="72725"/>
            <a:ext cx="1893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القمر الصناعي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69369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164288" y="116632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FC89C7B-6B18-4D23-81DA-E29FA820A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16632"/>
            <a:ext cx="1920406" cy="82303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325C093-127D-4848-8C43-2690583AB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82" y="1340768"/>
            <a:ext cx="6962235" cy="122879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65D67A8-C5E0-4FE2-B23A-4E9EDFEC6A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1725" y="2896814"/>
            <a:ext cx="6303615" cy="748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563888" y="1556792"/>
            <a:ext cx="4658900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برأيك ما سبب اختلاف درجات الحرارة على سطح الأرض , رغم أن المصدر واحد ( الشمس </a:t>
            </a:r>
            <a:r>
              <a:rPr lang="ar-SA" sz="2000" b="1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؟؟؟؟؟</a:t>
            </a:r>
            <a:endParaRPr lang="ar-SA" sz="2000" b="1" cap="none" spc="0" dirty="0">
              <a:ln w="900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366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95536" y="404664"/>
            <a:ext cx="36968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طالبتي .. يا أمل المستقبل تعاوني مع مجموعتك</a:t>
            </a:r>
          </a:p>
          <a:p>
            <a:pPr algn="ctr"/>
            <a:r>
              <a:rPr lang="ar-S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وسجلي أهم نقاط الدرس السابق</a:t>
            </a:r>
            <a:endParaRPr lang="ar-SA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8956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00100" y="5643578"/>
            <a:ext cx="77428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العوامل المؤثرة في الطقس والمناخ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 rot="791029">
            <a:off x="2271875" y="2100481"/>
            <a:ext cx="492474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.. يا أمل المستقبل</a:t>
            </a:r>
          </a:p>
          <a:p>
            <a:pPr algn="ctr"/>
            <a:r>
              <a:rPr lang="ar-SA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صمـ  ـي خارطة مفاهيم </a:t>
            </a:r>
          </a:p>
          <a:p>
            <a:pPr algn="ctr"/>
            <a:r>
              <a:rPr lang="ar-SA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للعوامل المؤثرة في المناخ</a:t>
            </a:r>
            <a:endParaRPr lang="ar-SA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17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83568" y="836712"/>
            <a:ext cx="6753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الموقع بالنسبة لدوائر العرض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643087" y="2348880"/>
            <a:ext cx="7427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الارتفاع عن مستوى سطح البحر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54177" y="3789040"/>
            <a:ext cx="6492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القرب من المسطحات المائية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281603" y="5301208"/>
            <a:ext cx="2837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اتجاه الرياح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5404110" y="188640"/>
            <a:ext cx="211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العوامل المؤثرة في المناخ</a:t>
            </a:r>
          </a:p>
        </p:txBody>
      </p:sp>
    </p:spTree>
    <p:extLst>
      <p:ext uri="{BB962C8B-B14F-4D97-AF65-F5344CB8AC3E}">
        <p14:creationId xmlns:p14="http://schemas.microsoft.com/office/powerpoint/2010/main" val="161628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01609"/>
            <a:ext cx="1000125" cy="78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012" y="1106508"/>
            <a:ext cx="19812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96" y="4077071"/>
            <a:ext cx="2582416" cy="8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96691"/>
            <a:ext cx="468052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2377468" y="5877272"/>
            <a:ext cx="40847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الموقع بالنسبة لدوائر العرض</a:t>
            </a:r>
          </a:p>
          <a:p>
            <a:pPr algn="ctr"/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5E8E819-D495-4567-8437-139F8273680A}"/>
              </a:ext>
            </a:extLst>
          </p:cNvPr>
          <p:cNvSpPr/>
          <p:nvPr/>
        </p:nvSpPr>
        <p:spPr>
          <a:xfrm>
            <a:off x="3082021" y="4725144"/>
            <a:ext cx="53431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عللـ  ـي : كل ما اقتربنا من خط الاستواء تزيد درجة الحرارة , </a:t>
            </a:r>
          </a:p>
          <a:p>
            <a:pPr algn="ctr"/>
            <a:r>
              <a:rPr lang="ar-SA" sz="2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وتقل درجة الحرارة كلما ابتعدنا عنه باتجاه القطبين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E0B3D94-2232-480A-BF31-02ED10CD5ADC}"/>
              </a:ext>
            </a:extLst>
          </p:cNvPr>
          <p:cNvSpPr/>
          <p:nvPr/>
        </p:nvSpPr>
        <p:spPr>
          <a:xfrm>
            <a:off x="899592" y="1916832"/>
            <a:ext cx="16754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من الأسرع ؟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923D2AE-4694-4A1D-8B92-45E239C32A7F}"/>
              </a:ext>
            </a:extLst>
          </p:cNvPr>
          <p:cNvSpPr/>
          <p:nvPr/>
        </p:nvSpPr>
        <p:spPr>
          <a:xfrm>
            <a:off x="467544" y="404664"/>
            <a:ext cx="14911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نشاط فردي</a:t>
            </a:r>
          </a:p>
        </p:txBody>
      </p:sp>
    </p:spTree>
    <p:extLst>
      <p:ext uri="{BB962C8B-B14F-4D97-AF65-F5344CB8AC3E}">
        <p14:creationId xmlns:p14="http://schemas.microsoft.com/office/powerpoint/2010/main" val="2306479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ىلالارربرب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645024"/>
            <a:ext cx="8022684" cy="32129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06CDEDE-F62B-4D05-B5A4-CD0850C6F960}"/>
              </a:ext>
            </a:extLst>
          </p:cNvPr>
          <p:cNvSpPr/>
          <p:nvPr/>
        </p:nvSpPr>
        <p:spPr>
          <a:xfrm>
            <a:off x="2552056" y="4989902"/>
            <a:ext cx="40398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الارتفاع عن مستوى سطح البحر </a:t>
            </a:r>
            <a:endParaRPr lang="ar-SA" sz="2800" b="1" cap="none" spc="0" dirty="0">
              <a:ln w="10160">
                <a:solidFill>
                  <a:schemeClr val="tx1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D0F9765-8500-4D01-9B05-078689684257}"/>
              </a:ext>
            </a:extLst>
          </p:cNvPr>
          <p:cNvSpPr/>
          <p:nvPr/>
        </p:nvSpPr>
        <p:spPr>
          <a:xfrm>
            <a:off x="4283968" y="980728"/>
            <a:ext cx="37799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في</a:t>
            </a:r>
          </a:p>
          <a:p>
            <a:pPr algn="ctr"/>
            <a:r>
              <a:rPr lang="ar-SA" sz="32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 رحاب آية</a:t>
            </a:r>
            <a:endParaRPr lang="ar-SA" sz="32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khbar MT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7A4595B-EB89-458E-8D1E-5C12EC129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0" t="13124" r="5582" b="18216"/>
          <a:stretch/>
        </p:blipFill>
        <p:spPr>
          <a:xfrm>
            <a:off x="395536" y="2852936"/>
            <a:ext cx="7992888" cy="35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2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000760" y="1285860"/>
            <a:ext cx="314324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تحمل</a:t>
            </a:r>
          </a:p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الرياح خصائص</a:t>
            </a:r>
          </a:p>
          <a:p>
            <a:pPr algn="ctr"/>
            <a:r>
              <a:rPr lang="ar-S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المنطقة التي</a:t>
            </a:r>
          </a:p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تهب منها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-611411" y="1295699"/>
            <a:ext cx="37799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تقمصـ   ـي</a:t>
            </a:r>
          </a:p>
          <a:p>
            <a:pPr algn="ctr"/>
            <a:r>
              <a:rPr lang="ar-S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دور الرياح </a:t>
            </a:r>
          </a:p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حسب ما يلي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64088" y="404664"/>
            <a:ext cx="35605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الطقس والمناخ</a:t>
            </a:r>
          </a:p>
        </p:txBody>
      </p:sp>
    </p:spTree>
    <p:extLst>
      <p:ext uri="{BB962C8B-B14F-4D97-AF65-F5344CB8AC3E}">
        <p14:creationId xmlns:p14="http://schemas.microsoft.com/office/powerpoint/2010/main" val="2183096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arav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86116" cy="6858000"/>
          </a:xfrm>
          <a:prstGeom prst="rect">
            <a:avLst/>
          </a:prstGeom>
        </p:spPr>
      </p:pic>
      <p:pic>
        <p:nvPicPr>
          <p:cNvPr id="3" name="صورة 2" descr="874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0"/>
            <a:ext cx="3357586" cy="6858000"/>
          </a:xfrm>
          <a:prstGeom prst="rect">
            <a:avLst/>
          </a:prstGeom>
        </p:spPr>
      </p:pic>
      <p:pic>
        <p:nvPicPr>
          <p:cNvPr id="4" name="صورة 3" descr="sne9j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702" y="0"/>
            <a:ext cx="311562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76B5C4C-C886-4A6E-8424-0C76CD724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16632"/>
            <a:ext cx="1920406" cy="82303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7B6F0F6-AC02-4404-B478-FC9EE2D31281}"/>
              </a:ext>
            </a:extLst>
          </p:cNvPr>
          <p:cNvSpPr/>
          <p:nvPr/>
        </p:nvSpPr>
        <p:spPr>
          <a:xfrm>
            <a:off x="7164288" y="116632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E3CDB26-2C36-4381-B68D-24C05B255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982" y="1628800"/>
            <a:ext cx="6779340" cy="39017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B1458F8-8884-41BC-A2DB-E32796B34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700" y="2214923"/>
            <a:ext cx="6986622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5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679768" y="1340768"/>
            <a:ext cx="178446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اكملي جدول التعلم</a:t>
            </a:r>
          </a:p>
        </p:txBody>
      </p:sp>
    </p:spTree>
    <p:extLst>
      <p:ext uri="{BB962C8B-B14F-4D97-AF65-F5344CB8AC3E}">
        <p14:creationId xmlns:p14="http://schemas.microsoft.com/office/powerpoint/2010/main" val="780450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C330D85D-A01D-4E76-B58C-53C4EC71A914}"/>
              </a:ext>
            </a:extLst>
          </p:cNvPr>
          <p:cNvSpPr/>
          <p:nvPr/>
        </p:nvSpPr>
        <p:spPr>
          <a:xfrm>
            <a:off x="7133786" y="96883"/>
            <a:ext cx="12362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000" b="1" cap="none" spc="0" dirty="0">
                <a:ln/>
                <a:solidFill>
                  <a:srgbClr val="FF0000"/>
                </a:solidFill>
                <a:effectLst/>
              </a:rPr>
              <a:t>واجب إثرائي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AC9B30C-DC2A-44C2-9DDF-D83A3F52CAFE}"/>
              </a:ext>
            </a:extLst>
          </p:cNvPr>
          <p:cNvSpPr/>
          <p:nvPr/>
        </p:nvSpPr>
        <p:spPr>
          <a:xfrm>
            <a:off x="5364088" y="529712"/>
            <a:ext cx="37799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يبحث الطلبة عن المجالات يؤثر المناخ في حياة الإنسان مع إعطاء نبذة مختصرة عن أحد هذه المجالات </a:t>
            </a:r>
            <a:endParaRPr lang="ar-SA" sz="24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541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علامة استفها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300790"/>
            <a:ext cx="2113262" cy="11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2300790"/>
            <a:ext cx="210978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61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0500"/>
            <a:ext cx="60007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958632" y="1093520"/>
            <a:ext cx="7625992" cy="2906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يتوقع  من الطلبة في نهاية الدرس أن :</a:t>
            </a:r>
          </a:p>
          <a:p>
            <a:pPr marL="742950" indent="-742950" algn="ctr">
              <a:buAutoNum type="arabicParenR"/>
            </a:pPr>
            <a:r>
              <a:rPr lang="ar-SA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يوجدوا  العلاقة بين حركة الأرض واختلاف الطقس والمناخ</a:t>
            </a:r>
          </a:p>
          <a:p>
            <a:pPr marL="742950" indent="-742950" algn="ctr">
              <a:buAutoNum type="arabicParenR"/>
            </a:pPr>
            <a:r>
              <a:rPr lang="ar-SA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يرتبوا  عناصر المناخ حسب الأهمية </a:t>
            </a:r>
          </a:p>
          <a:p>
            <a:pPr marL="742950" indent="-742950" algn="ctr">
              <a:buAutoNum type="arabicParenR"/>
            </a:pPr>
            <a:r>
              <a:rPr lang="ar-SA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يقارنوا  بين الطقس والمناخ</a:t>
            </a:r>
          </a:p>
          <a:p>
            <a:pPr marL="742950" indent="-742950" algn="ctr">
              <a:buAutoNum type="arabicParenR"/>
            </a:pPr>
            <a:r>
              <a:rPr lang="ar-SA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يسموا  الجهة الرسمية التي تعنى بدراسة المناخ في وطني</a:t>
            </a:r>
          </a:p>
          <a:p>
            <a:pPr marL="742950" indent="-742950" algn="ctr">
              <a:buAutoNum type="arabicParenR"/>
            </a:pPr>
            <a:r>
              <a:rPr lang="ar-SA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يعددوا أبرز أدوات قياس الطقس</a:t>
            </a:r>
          </a:p>
          <a:p>
            <a:pPr marL="742950" indent="-742950" algn="ctr">
              <a:buAutoNum type="arabicParenR"/>
            </a:pPr>
            <a:r>
              <a:rPr lang="ar-SA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يصمموا  خارطة مفاهيم للعوامل المؤثرة في المناخ</a:t>
            </a:r>
          </a:p>
          <a:p>
            <a:pPr marL="742950" indent="-742950" algn="ctr">
              <a:buAutoNum type="arabicParenR"/>
            </a:pPr>
            <a:r>
              <a:rPr lang="ar-SA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يدركوا  تأثير الطقس والمناخ على حياتنا اليومية </a:t>
            </a:r>
          </a:p>
          <a:p>
            <a:pPr algn="ctr"/>
            <a:endParaRPr lang="ar-SA" sz="20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24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530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991282" y="1268760"/>
            <a:ext cx="3161442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الطقس</a:t>
            </a:r>
          </a:p>
          <a:p>
            <a:pPr algn="ctr"/>
            <a:r>
              <a:rPr lang="ar-SA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المناخ</a:t>
            </a:r>
          </a:p>
          <a:p>
            <a:pPr algn="ctr"/>
            <a:r>
              <a:rPr lang="ar-SA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بالون الطقس</a:t>
            </a:r>
          </a:p>
          <a:p>
            <a:pPr algn="ctr"/>
            <a:r>
              <a:rPr lang="ar-SA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القمر الصناعي</a:t>
            </a:r>
          </a:p>
          <a:p>
            <a:pPr algn="ctr"/>
            <a:r>
              <a:rPr lang="ar-SA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خط الاستواء</a:t>
            </a:r>
          </a:p>
          <a:p>
            <a:pPr algn="ctr"/>
            <a:r>
              <a:rPr lang="ar-SA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مسطحات مائية</a:t>
            </a:r>
            <a:endParaRPr lang="ar-SA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4123701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643174" y="4786322"/>
            <a:ext cx="531320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يتأمل الطلبة الصورة </a:t>
            </a:r>
          </a:p>
          <a:p>
            <a:pPr algn="ctr"/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،ثم </a:t>
            </a:r>
            <a:r>
              <a:rPr lang="ar-SA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يستنتجوا</a:t>
            </a:r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أسباب تغير درجات الحرارة على سطح الأرض</a:t>
            </a:r>
            <a:endParaRPr lang="ar-SA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7828" name="Picture 4" descr="نتيجة بحث الصور عن دوران الارض حول الشمس متحر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4572000" cy="4148630"/>
          </a:xfrm>
          <a:prstGeom prst="rect">
            <a:avLst/>
          </a:prstGeom>
          <a:noFill/>
        </p:spPr>
      </p:pic>
      <p:pic>
        <p:nvPicPr>
          <p:cNvPr id="77830" name="Picture 6" descr="نتيجة بحث الصور عن ام خماس كرتون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143380"/>
            <a:ext cx="2857520" cy="2181208"/>
          </a:xfrm>
          <a:prstGeom prst="rect">
            <a:avLst/>
          </a:prstGeom>
          <a:noFill/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3E20640-1483-4D0D-A52D-DFA5D8387D83}"/>
              </a:ext>
            </a:extLst>
          </p:cNvPr>
          <p:cNvSpPr/>
          <p:nvPr/>
        </p:nvSpPr>
        <p:spPr>
          <a:xfrm>
            <a:off x="2643174" y="5001765"/>
            <a:ext cx="531320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1) حركة الأرض اليومية و السنوية</a:t>
            </a:r>
          </a:p>
          <a:p>
            <a:pPr algn="ctr"/>
            <a:r>
              <a:rPr lang="ar-SA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2) تنوع طبقات الغلاف الجوي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DF32119-56B1-49B2-B340-3663482EE0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5896" y="232513"/>
            <a:ext cx="5391150" cy="226038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7EBE94B-4962-4590-B4F4-7C1C71A3183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8104" y="2276872"/>
            <a:ext cx="3048000" cy="2025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531440"/>
            <a:ext cx="5868144" cy="2170311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75856" y="-201800"/>
            <a:ext cx="3315776" cy="1268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يخلط الكثير بين مفهومي الطقس والمناخ </a:t>
            </a:r>
          </a:p>
          <a:p>
            <a:pPr algn="ctr"/>
            <a:r>
              <a:rPr lang="ar-SA" sz="1600" b="1" dirty="0"/>
              <a:t>ويعتبر الطقس مرادف للمناخ إلا أن الفرق بينهما كبير نتعرف إليه من خلال العرض المرئي</a:t>
            </a:r>
          </a:p>
        </p:txBody>
      </p:sp>
    </p:spTree>
    <p:extLst>
      <p:ext uri="{BB962C8B-B14F-4D97-AF65-F5344CB8AC3E}">
        <p14:creationId xmlns:p14="http://schemas.microsoft.com/office/powerpoint/2010/main" val="42686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334</Words>
  <Application>Microsoft Office PowerPoint</Application>
  <PresentationFormat>عرض على الشاشة (4:3)</PresentationFormat>
  <Paragraphs>77</Paragraphs>
  <Slides>34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8" baseType="lpstr">
      <vt:lpstr>Arial</vt:lpstr>
      <vt:lpstr>Calibri</vt:lpstr>
      <vt:lpstr>Tahoma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الوعد للحاسبات</dc:creator>
  <cp:lastModifiedBy>faisal hbk</cp:lastModifiedBy>
  <cp:revision>62</cp:revision>
  <dcterms:created xsi:type="dcterms:W3CDTF">2016-10-18T16:06:04Z</dcterms:created>
  <dcterms:modified xsi:type="dcterms:W3CDTF">2021-09-23T07:22:14Z</dcterms:modified>
</cp:coreProperties>
</file>