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972" r:id="rId1"/>
  </p:sldMasterIdLst>
  <p:notesMasterIdLst>
    <p:notesMasterId r:id="rId23"/>
  </p:notesMasterIdLst>
  <p:sldIdLst>
    <p:sldId id="363" r:id="rId2"/>
    <p:sldId id="407" r:id="rId3"/>
    <p:sldId id="394" r:id="rId4"/>
    <p:sldId id="365" r:id="rId5"/>
    <p:sldId id="381" r:id="rId6"/>
    <p:sldId id="413" r:id="rId7"/>
    <p:sldId id="382" r:id="rId8"/>
    <p:sldId id="354" r:id="rId9"/>
    <p:sldId id="383" r:id="rId10"/>
    <p:sldId id="417" r:id="rId11"/>
    <p:sldId id="408" r:id="rId12"/>
    <p:sldId id="398" r:id="rId13"/>
    <p:sldId id="418" r:id="rId14"/>
    <p:sldId id="415" r:id="rId15"/>
    <p:sldId id="419" r:id="rId16"/>
    <p:sldId id="414" r:id="rId17"/>
    <p:sldId id="420" r:id="rId18"/>
    <p:sldId id="411" r:id="rId19"/>
    <p:sldId id="406" r:id="rId20"/>
    <p:sldId id="377" r:id="rId21"/>
    <p:sldId id="416" r:id="rId22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C2C2"/>
    <a:srgbClr val="E87EBD"/>
    <a:srgbClr val="D699DB"/>
    <a:srgbClr val="F8EA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985" autoAdjust="0"/>
    <p:restoredTop sz="94301" autoAdjust="0"/>
  </p:normalViewPr>
  <p:slideViewPr>
    <p:cSldViewPr snapToGrid="0">
      <p:cViewPr varScale="1">
        <p:scale>
          <a:sx n="69" d="100"/>
          <a:sy n="69" d="100"/>
        </p:scale>
        <p:origin x="61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7A2B79E-2BCA-4199-A264-D47C9B6938CE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A145F4C-F7EC-4C13-A904-C1C39343026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70690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0422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7361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608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6387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488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718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477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7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679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4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906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662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0151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0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6857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9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491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8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289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6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47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1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1442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5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3857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71700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25811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04997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5353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14447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24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239721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23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365406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22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470599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21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10541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20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120891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9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93898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8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673456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7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277104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6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307206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5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858991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4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353856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3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210826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2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688573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1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143357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0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016625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9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309867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8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173098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7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647532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6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17893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5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605677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4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089623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3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4301280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2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208565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  <a:prstGeom prst="rect">
            <a:avLst/>
          </a:prstGeom>
        </p:spPr>
        <p:txBody>
          <a:bodyPr anchor="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  <a:prstGeom prst="rect">
            <a:avLst/>
          </a:prstGeom>
        </p:spPr>
        <p:txBody>
          <a:bodyPr anchor="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3120739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7659291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  <a:prstGeom prst="rect">
            <a:avLst/>
          </a:prstGeom>
        </p:spPr>
        <p:txBody>
          <a:bodyPr anchor="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  <a:prstGeom prst="rect">
            <a:avLst/>
          </a:prstGeom>
        </p:spPr>
        <p:txBody>
          <a:bodyPr anchor="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137165275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35753100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368259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9198623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149159774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أعمد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31065526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أعمدة صو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12/02/43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2226855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6">
            <a:alphaModFix amt="71000"/>
            <a:lum/>
          </a:blip>
          <a:srcRect/>
          <a:stretch>
            <a:fillRect l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4879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4010" r:id="rId8"/>
    <p:sldLayoutId id="2147483997" r:id="rId9"/>
    <p:sldLayoutId id="2147483995" r:id="rId10"/>
    <p:sldLayoutId id="2147483993" r:id="rId11"/>
    <p:sldLayoutId id="2147484014" r:id="rId12"/>
    <p:sldLayoutId id="2147484013" r:id="rId13"/>
    <p:sldLayoutId id="2147484011" r:id="rId14"/>
    <p:sldLayoutId id="2147484000" r:id="rId15"/>
    <p:sldLayoutId id="2147484017" r:id="rId16"/>
    <p:sldLayoutId id="2147483999" r:id="rId17"/>
    <p:sldLayoutId id="2147483980" r:id="rId18"/>
    <p:sldLayoutId id="2147483981" r:id="rId19"/>
    <p:sldLayoutId id="2147483982" r:id="rId20"/>
    <p:sldLayoutId id="2147483983" r:id="rId21"/>
    <p:sldLayoutId id="2147483984" r:id="rId22"/>
    <p:sldLayoutId id="2147484016" r:id="rId23"/>
    <p:sldLayoutId id="2147484015" r:id="rId24"/>
    <p:sldLayoutId id="2147484012" r:id="rId25"/>
    <p:sldLayoutId id="2147484009" r:id="rId26"/>
    <p:sldLayoutId id="2147484008" r:id="rId27"/>
    <p:sldLayoutId id="2147484007" r:id="rId28"/>
    <p:sldLayoutId id="2147484006" r:id="rId29"/>
    <p:sldLayoutId id="2147484005" r:id="rId30"/>
    <p:sldLayoutId id="2147484004" r:id="rId31"/>
    <p:sldLayoutId id="2147484003" r:id="rId32"/>
    <p:sldLayoutId id="2147484002" r:id="rId33"/>
    <p:sldLayoutId id="2147484001" r:id="rId34"/>
    <p:sldLayoutId id="2147483998" r:id="rId35"/>
    <p:sldLayoutId id="2147483996" r:id="rId36"/>
    <p:sldLayoutId id="2147483994" r:id="rId37"/>
    <p:sldLayoutId id="2147483992" r:id="rId38"/>
    <p:sldLayoutId id="2147483991" r:id="rId39"/>
    <p:sldLayoutId id="2147483990" r:id="rId40"/>
    <p:sldLayoutId id="2147483989" r:id="rId41"/>
    <p:sldLayoutId id="2147483988" r:id="rId42"/>
    <p:sldLayoutId id="2147483987" r:id="rId43"/>
    <p:sldLayoutId id="2147483986" r:id="rId44"/>
    <p:sldLayoutId id="2147483985" r:id="rId45"/>
    <p:sldLayoutId id="2147483939" r:id="rId46"/>
    <p:sldLayoutId id="2147483953" r:id="rId47"/>
    <p:sldLayoutId id="2147483940" r:id="rId48"/>
    <p:sldLayoutId id="2147483942" r:id="rId49"/>
    <p:sldLayoutId id="2147483946" r:id="rId50"/>
    <p:sldLayoutId id="2147483947" r:id="rId51"/>
    <p:sldLayoutId id="2147483948" r:id="rId52"/>
    <p:sldLayoutId id="2147483949" r:id="rId53"/>
    <p:sldLayoutId id="2147483950" r:id="rId54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th/%E0%B8%9E%E0%B8%B7%E0%B9%89%E0%B8%99%E0%B8%AB%E0%B8%A5%E0%B8%B1%E0%B8%87-%E0%B8%AB%E0%B8%8D%E0%B9%89%E0%B8%B2-%E0%B8%98%E0%B8%A3%E0%B8%A3%E0%B8%A1%E0%B8%8A%E0%B8%B2%E0%B8%95%E0%B8%B4-313701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blackboard-chalk-school-chalkboard-2712823/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3.xml"/><Relationship Id="rId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صورة 14">
            <a:extLst>
              <a:ext uri="{FF2B5EF4-FFF2-40B4-BE49-F238E27FC236}">
                <a16:creationId xmlns:a16="http://schemas.microsoft.com/office/drawing/2014/main" id="{BA6F4916-887A-4039-8508-279D830141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52011"/>
          <a:stretch/>
        </p:blipFill>
        <p:spPr>
          <a:xfrm>
            <a:off x="6636327" y="5943983"/>
            <a:ext cx="3345032" cy="895254"/>
          </a:xfrm>
          <a:prstGeom prst="rect">
            <a:avLst/>
          </a:prstGeom>
        </p:spPr>
      </p:pic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33E7B84D-E45C-4129-9262-1E87C27E2A10}"/>
              </a:ext>
            </a:extLst>
          </p:cNvPr>
          <p:cNvGrpSpPr/>
          <p:nvPr/>
        </p:nvGrpSpPr>
        <p:grpSpPr>
          <a:xfrm>
            <a:off x="6656947" y="18763"/>
            <a:ext cx="3100324" cy="1524000"/>
            <a:chOff x="6884652" y="18763"/>
            <a:chExt cx="3100324" cy="1524000"/>
          </a:xfrm>
        </p:grpSpPr>
        <p:sp>
          <p:nvSpPr>
            <p:cNvPr id="6" name="سهم: خماسي 5">
              <a:extLst>
                <a:ext uri="{FF2B5EF4-FFF2-40B4-BE49-F238E27FC236}">
                  <a16:creationId xmlns:a16="http://schemas.microsoft.com/office/drawing/2014/main" id="{CCE64D30-BE93-46D1-8ED7-58A56455A7F5}"/>
                </a:ext>
              </a:extLst>
            </p:cNvPr>
            <p:cNvSpPr/>
            <p:nvPr/>
          </p:nvSpPr>
          <p:spPr>
            <a:xfrm rot="5400000">
              <a:off x="7672814" y="-769399"/>
              <a:ext cx="1524000" cy="3100324"/>
            </a:xfrm>
            <a:prstGeom prst="homePlat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BBE36809-2C6D-4846-B9E9-B7ACB0240880}"/>
                </a:ext>
              </a:extLst>
            </p:cNvPr>
            <p:cNvSpPr txBox="1"/>
            <p:nvPr/>
          </p:nvSpPr>
          <p:spPr>
            <a:xfrm>
              <a:off x="7021650" y="59774"/>
              <a:ext cx="2826327" cy="107721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SA" sz="3200" b="1" dirty="0">
                  <a:solidFill>
                    <a:schemeClr val="bg1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cs typeface="A Amine" panose="00000400000000000000" pitchFamily="2" charset="-78"/>
                </a:rPr>
                <a:t>المهارات الحياتية و الأسرية</a:t>
              </a:r>
            </a:p>
          </p:txBody>
        </p:sp>
      </p:grp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AE0CB874-7E12-473E-8226-E1B2D7D65E7B}"/>
              </a:ext>
            </a:extLst>
          </p:cNvPr>
          <p:cNvGrpSpPr/>
          <p:nvPr/>
        </p:nvGrpSpPr>
        <p:grpSpPr>
          <a:xfrm>
            <a:off x="7149634" y="2618196"/>
            <a:ext cx="2894360" cy="726926"/>
            <a:chOff x="7768188" y="2274294"/>
            <a:chExt cx="2894360" cy="726926"/>
          </a:xfrm>
        </p:grpSpPr>
        <p:sp>
          <p:nvSpPr>
            <p:cNvPr id="2" name="سهم: خماسي 1">
              <a:extLst>
                <a:ext uri="{FF2B5EF4-FFF2-40B4-BE49-F238E27FC236}">
                  <a16:creationId xmlns:a16="http://schemas.microsoft.com/office/drawing/2014/main" id="{DDE2465D-71E3-4B3C-B6ED-064CD6B4E491}"/>
                </a:ext>
              </a:extLst>
            </p:cNvPr>
            <p:cNvSpPr/>
            <p:nvPr/>
          </p:nvSpPr>
          <p:spPr>
            <a:xfrm flipH="1">
              <a:off x="7768188" y="2274294"/>
              <a:ext cx="2848303" cy="726926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5429199A-C062-43DB-BE0D-C761D260EA9B}"/>
                </a:ext>
              </a:extLst>
            </p:cNvPr>
            <p:cNvSpPr txBox="1"/>
            <p:nvPr/>
          </p:nvSpPr>
          <p:spPr>
            <a:xfrm>
              <a:off x="8922327" y="2296845"/>
              <a:ext cx="1740221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SA" sz="3200" b="1" dirty="0">
                  <a:solidFill>
                    <a:schemeClr val="bg1"/>
                  </a:solidFill>
                  <a:effectLst>
                    <a:glow rad="139700">
                      <a:schemeClr val="accent2">
                        <a:satMod val="175000"/>
                        <a:alpha val="40000"/>
                      </a:schemeClr>
                    </a:glow>
                  </a:effectLst>
                  <a:cs typeface="A Amine" panose="00000400000000000000" pitchFamily="2" charset="-78"/>
                </a:rPr>
                <a:t>التاريخ:</a:t>
              </a:r>
            </a:p>
          </p:txBody>
        </p:sp>
      </p:grp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2B11C226-0283-411F-992F-D3BDE1C80348}"/>
              </a:ext>
            </a:extLst>
          </p:cNvPr>
          <p:cNvGrpSpPr/>
          <p:nvPr/>
        </p:nvGrpSpPr>
        <p:grpSpPr>
          <a:xfrm>
            <a:off x="7125438" y="3660812"/>
            <a:ext cx="2848303" cy="726926"/>
            <a:chOff x="5181600" y="3175570"/>
            <a:chExt cx="2848303" cy="726926"/>
          </a:xfrm>
        </p:grpSpPr>
        <p:sp>
          <p:nvSpPr>
            <p:cNvPr id="24" name="سهم: خماسي 23">
              <a:extLst>
                <a:ext uri="{FF2B5EF4-FFF2-40B4-BE49-F238E27FC236}">
                  <a16:creationId xmlns:a16="http://schemas.microsoft.com/office/drawing/2014/main" id="{043FDD51-DCFD-43EF-AC47-09059657B9A0}"/>
                </a:ext>
              </a:extLst>
            </p:cNvPr>
            <p:cNvSpPr/>
            <p:nvPr/>
          </p:nvSpPr>
          <p:spPr>
            <a:xfrm flipH="1">
              <a:off x="5181600" y="3175570"/>
              <a:ext cx="2848303" cy="726926"/>
            </a:xfrm>
            <a:prstGeom prst="homePlat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12AC8464-0367-446F-8511-B6371B9F7868}"/>
                </a:ext>
              </a:extLst>
            </p:cNvPr>
            <p:cNvSpPr txBox="1"/>
            <p:nvPr/>
          </p:nvSpPr>
          <p:spPr>
            <a:xfrm>
              <a:off x="6263271" y="3257412"/>
              <a:ext cx="1740221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SA" sz="3200" b="1" dirty="0">
                  <a:solidFill>
                    <a:schemeClr val="bg1"/>
                  </a:solidFill>
                  <a:effectLst>
                    <a:glow rad="139700">
                      <a:schemeClr val="accent2">
                        <a:satMod val="175000"/>
                        <a:alpha val="40000"/>
                      </a:schemeClr>
                    </a:glow>
                  </a:effectLst>
                  <a:cs typeface="A Amine" panose="00000400000000000000" pitchFamily="2" charset="-78"/>
                </a:rPr>
                <a:t>اليوم:</a:t>
              </a:r>
            </a:p>
          </p:txBody>
        </p:sp>
      </p:grp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B266C063-0B9B-446B-94E7-D146BFB7C63E}"/>
              </a:ext>
            </a:extLst>
          </p:cNvPr>
          <p:cNvGrpSpPr/>
          <p:nvPr/>
        </p:nvGrpSpPr>
        <p:grpSpPr>
          <a:xfrm>
            <a:off x="7130663" y="4951382"/>
            <a:ext cx="2886243" cy="726926"/>
            <a:chOff x="3521463" y="4120141"/>
            <a:chExt cx="2886243" cy="726926"/>
          </a:xfrm>
        </p:grpSpPr>
        <p:sp>
          <p:nvSpPr>
            <p:cNvPr id="26" name="سهم: خماسي 25">
              <a:extLst>
                <a:ext uri="{FF2B5EF4-FFF2-40B4-BE49-F238E27FC236}">
                  <a16:creationId xmlns:a16="http://schemas.microsoft.com/office/drawing/2014/main" id="{AC0CAC41-9380-47BE-AB55-45C139E92317}"/>
                </a:ext>
              </a:extLst>
            </p:cNvPr>
            <p:cNvSpPr/>
            <p:nvPr/>
          </p:nvSpPr>
          <p:spPr>
            <a:xfrm flipH="1">
              <a:off x="3521463" y="4120141"/>
              <a:ext cx="2848303" cy="726926"/>
            </a:xfrm>
            <a:prstGeom prst="homePlat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9" name="مربع نص 28">
              <a:extLst>
                <a:ext uri="{FF2B5EF4-FFF2-40B4-BE49-F238E27FC236}">
                  <a16:creationId xmlns:a16="http://schemas.microsoft.com/office/drawing/2014/main" id="{693A52B0-782F-44DB-A83D-F444CEB4D8E6}"/>
                </a:ext>
              </a:extLst>
            </p:cNvPr>
            <p:cNvSpPr txBox="1"/>
            <p:nvPr/>
          </p:nvSpPr>
          <p:spPr>
            <a:xfrm>
              <a:off x="4667485" y="4203959"/>
              <a:ext cx="1740221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SA" sz="3200" b="1" dirty="0">
                  <a:solidFill>
                    <a:schemeClr val="bg1"/>
                  </a:solidFill>
                  <a:effectLst>
                    <a:glow rad="139700">
                      <a:schemeClr val="accent2">
                        <a:satMod val="175000"/>
                        <a:alpha val="40000"/>
                      </a:schemeClr>
                    </a:glow>
                  </a:effectLst>
                  <a:cs typeface="A Amine" panose="00000400000000000000" pitchFamily="2" charset="-78"/>
                </a:rPr>
                <a:t>الحصة:</a:t>
              </a:r>
            </a:p>
          </p:txBody>
        </p:sp>
      </p:grpSp>
      <p:sp>
        <p:nvSpPr>
          <p:cNvPr id="20" name="عنوان 1">
            <a:extLst>
              <a:ext uri="{FF2B5EF4-FFF2-40B4-BE49-F238E27FC236}">
                <a16:creationId xmlns:a16="http://schemas.microsoft.com/office/drawing/2014/main" id="{894A7121-C4D4-4158-8EBA-06DD0211259E}"/>
              </a:ext>
            </a:extLst>
          </p:cNvPr>
          <p:cNvSpPr txBox="1">
            <a:spLocks/>
          </p:cNvSpPr>
          <p:nvPr/>
        </p:nvSpPr>
        <p:spPr>
          <a:xfrm>
            <a:off x="414923" y="2042969"/>
            <a:ext cx="3392178" cy="999565"/>
          </a:xfrm>
          <a:prstGeom prst="rect">
            <a:avLst/>
          </a:prstGeom>
          <a:solidFill>
            <a:schemeClr val="bg2"/>
          </a:solidFill>
          <a:effectLst>
            <a:softEdge rad="317500"/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 cap="none" spc="0" baseline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z="4800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C2C2C2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cs typeface="+mn-cs"/>
              </a:rPr>
              <a:t>الوحدة الثانية</a:t>
            </a:r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6834C73A-EEF7-48F4-B28E-41DCDF358B55}"/>
              </a:ext>
            </a:extLst>
          </p:cNvPr>
          <p:cNvGrpSpPr/>
          <p:nvPr/>
        </p:nvGrpSpPr>
        <p:grpSpPr>
          <a:xfrm>
            <a:off x="706777" y="-13557"/>
            <a:ext cx="3100324" cy="1524000"/>
            <a:chOff x="740250" y="2367"/>
            <a:chExt cx="3100324" cy="1524000"/>
          </a:xfrm>
        </p:grpSpPr>
        <p:sp>
          <p:nvSpPr>
            <p:cNvPr id="21" name="سهم: خماسي 20">
              <a:extLst>
                <a:ext uri="{FF2B5EF4-FFF2-40B4-BE49-F238E27FC236}">
                  <a16:creationId xmlns:a16="http://schemas.microsoft.com/office/drawing/2014/main" id="{37B9C86F-5922-468F-9FB1-14A029FFC0D5}"/>
                </a:ext>
              </a:extLst>
            </p:cNvPr>
            <p:cNvSpPr/>
            <p:nvPr/>
          </p:nvSpPr>
          <p:spPr>
            <a:xfrm rot="5400000">
              <a:off x="1528412" y="-785795"/>
              <a:ext cx="1524000" cy="3100324"/>
            </a:xfrm>
            <a:prstGeom prst="homePlat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9E091372-9DE7-4ED5-BAE7-A04912BB3D96}"/>
                </a:ext>
              </a:extLst>
            </p:cNvPr>
            <p:cNvSpPr txBox="1"/>
            <p:nvPr/>
          </p:nvSpPr>
          <p:spPr>
            <a:xfrm>
              <a:off x="997133" y="18763"/>
              <a:ext cx="2259251" cy="107721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SA" sz="3200" b="1" dirty="0">
                  <a:solidFill>
                    <a:schemeClr val="bg1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cs typeface="A Amine" panose="00000400000000000000" pitchFamily="2" charset="-78"/>
                </a:rPr>
                <a:t>أهلاً وسهلاً</a:t>
              </a:r>
            </a:p>
            <a:p>
              <a:pPr algn="ctr" rtl="1"/>
              <a:r>
                <a:rPr lang="ar-SA" sz="3200" b="1" dirty="0">
                  <a:solidFill>
                    <a:schemeClr val="bg1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cs typeface="A Amine" panose="00000400000000000000" pitchFamily="2" charset="-78"/>
                </a:rPr>
                <a:t>طالبتي</a:t>
              </a:r>
            </a:p>
          </p:txBody>
        </p:sp>
      </p:grp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34804A5C-22BC-45BB-A0C3-7C43EB8FD199}"/>
              </a:ext>
            </a:extLst>
          </p:cNvPr>
          <p:cNvSpPr txBox="1"/>
          <p:nvPr/>
        </p:nvSpPr>
        <p:spPr>
          <a:xfrm>
            <a:off x="429942" y="3191187"/>
            <a:ext cx="4631396" cy="212365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1">
            <a:spAutoFit/>
          </a:bodyPr>
          <a:lstStyle/>
          <a:p>
            <a:pPr algn="ctr"/>
            <a:r>
              <a:rPr lang="ar-SA" sz="6600" b="1" dirty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درس</a:t>
            </a:r>
          </a:p>
          <a:p>
            <a:pPr algn="ctr"/>
            <a:r>
              <a:rPr lang="ar-SA" sz="6600" b="1" dirty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المسكن الصحي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C595B0D5-7F90-4C34-97FF-37B6497AAD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968" y="196424"/>
            <a:ext cx="2130062" cy="21300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043019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النشيد الوطني السعودي 🇸🇦 _ بلغة الاشارة">
            <a:hlinkClick r:id="" action="ppaction://media"/>
            <a:extLst>
              <a:ext uri="{FF2B5EF4-FFF2-40B4-BE49-F238E27FC236}">
                <a16:creationId xmlns:a16="http://schemas.microsoft.com/office/drawing/2014/main" id="{4E78AFCC-EA91-4EA9-BC04-AE5BCB9BFA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220717"/>
            <a:ext cx="9900745" cy="513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5688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نجمة: 10 نقاط 2">
            <a:extLst>
              <a:ext uri="{FF2B5EF4-FFF2-40B4-BE49-F238E27FC236}">
                <a16:creationId xmlns:a16="http://schemas.microsoft.com/office/drawing/2014/main" id="{248B215F-FED9-4B34-9E66-E88887C75136}"/>
              </a:ext>
            </a:extLst>
          </p:cNvPr>
          <p:cNvSpPr/>
          <p:nvPr/>
        </p:nvSpPr>
        <p:spPr>
          <a:xfrm>
            <a:off x="7455567" y="0"/>
            <a:ext cx="2452255" cy="2064328"/>
          </a:xfrm>
          <a:prstGeom prst="star10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اليوم الوطني</a:t>
            </a:r>
          </a:p>
        </p:txBody>
      </p:sp>
      <p:pic>
        <p:nvPicPr>
          <p:cNvPr id="2" name="تصميم فيديو اليوم الوطني السعودي 91 هي لنا دار _ مجاني بدون اسماء 2021 (1)">
            <a:hlinkClick r:id="" action="ppaction://media"/>
            <a:extLst>
              <a:ext uri="{FF2B5EF4-FFF2-40B4-BE49-F238E27FC236}">
                <a16:creationId xmlns:a16="http://schemas.microsoft.com/office/drawing/2014/main" id="{8CD85068-A0D6-4DE0-95AA-EA3A973F42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7315200" cy="537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5543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3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C1C0C071-06AE-4429-B6D1-50215D6C7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9143" y="1847005"/>
            <a:ext cx="2821015" cy="1965340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E142D54A-238C-4A25-95A6-30BC5CD7A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3064" y="99631"/>
            <a:ext cx="2813230" cy="1965340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7D73D72C-ED5E-4B6E-B0BB-01B75BC03C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384" y="2992312"/>
            <a:ext cx="2821015" cy="1999675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3C1FA775-8639-46C3-8CE1-EAE6AD27A0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5278" y="2322372"/>
            <a:ext cx="2821015" cy="1999676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E0E4A47F-D6B6-475C-B35F-B868C67360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5278" y="4579449"/>
            <a:ext cx="2878735" cy="1999675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959D7758-B7D8-433C-8A02-7D4633984D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582" y="4175781"/>
            <a:ext cx="2926135" cy="2005553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2EC6E043-4DBD-41A4-8DCF-8FF99CD9B22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50" y="98328"/>
            <a:ext cx="4395713" cy="1263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85374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25E6D131-3880-4B27-B902-1ED1EE9F0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05" y="285823"/>
            <a:ext cx="9322603" cy="1025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4EFFA0BE-720E-43D3-AA13-CE2C3FECF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05" y="285823"/>
            <a:ext cx="2291124" cy="2291124"/>
          </a:xfrm>
          <a:prstGeom prst="rect">
            <a:avLst/>
          </a:prstGeom>
        </p:spPr>
      </p:pic>
      <p:sp>
        <p:nvSpPr>
          <p:cNvPr id="9" name="مستطيل 8">
            <a:extLst>
              <a:ext uri="{FF2B5EF4-FFF2-40B4-BE49-F238E27FC236}">
                <a16:creationId xmlns:a16="http://schemas.microsoft.com/office/drawing/2014/main" id="{99846D59-3904-4675-9AA7-B55ACBD6ECA0}"/>
              </a:ext>
            </a:extLst>
          </p:cNvPr>
          <p:cNvSpPr/>
          <p:nvPr/>
        </p:nvSpPr>
        <p:spPr>
          <a:xfrm>
            <a:off x="638815" y="3457736"/>
            <a:ext cx="86837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1- عددي مواصفات المسكن الصحي؟ </a:t>
            </a:r>
          </a:p>
        </p:txBody>
      </p:sp>
    </p:spTree>
    <p:extLst>
      <p:ext uri="{BB962C8B-B14F-4D97-AF65-F5344CB8AC3E}">
        <p14:creationId xmlns:p14="http://schemas.microsoft.com/office/powerpoint/2010/main" val="28812709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ثلث قائم الزاوية 6">
            <a:extLst>
              <a:ext uri="{FF2B5EF4-FFF2-40B4-BE49-F238E27FC236}">
                <a16:creationId xmlns:a16="http://schemas.microsoft.com/office/drawing/2014/main" id="{A9D4FF9A-EB50-4EC8-ACA0-35654CD489CE}"/>
              </a:ext>
            </a:extLst>
          </p:cNvPr>
          <p:cNvSpPr/>
          <p:nvPr/>
        </p:nvSpPr>
        <p:spPr>
          <a:xfrm rot="5400000">
            <a:off x="572344" y="-541210"/>
            <a:ext cx="1342696" cy="248738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ar-SA" sz="2400" b="1" dirty="0"/>
              <a:t>التهيئة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C323F1E1-A247-485C-8E9D-B527B7000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2268" y="231429"/>
            <a:ext cx="4486275" cy="33688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6B29C3B3-DFF0-4E97-8098-BB8F2B388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447" y="3429000"/>
            <a:ext cx="4616276" cy="33688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175ABB66-4943-409F-8F9F-712EF5B401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7385" y="31134"/>
            <a:ext cx="1600200" cy="2113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98393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2326BC5-FB14-4265-9307-232282AB1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21611" y="0"/>
            <a:ext cx="8387255" cy="5641727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120FB88A-CFBF-4B53-BC54-F9B0F62EC492}"/>
              </a:ext>
            </a:extLst>
          </p:cNvPr>
          <p:cNvSpPr txBox="1"/>
          <p:nvPr/>
        </p:nvSpPr>
        <p:spPr>
          <a:xfrm>
            <a:off x="6914935" y="696277"/>
            <a:ext cx="2209259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التاريخ:   /      /      هـ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02603B61-D9CB-4B49-83E8-2B11F35CA18C}"/>
              </a:ext>
            </a:extLst>
          </p:cNvPr>
          <p:cNvSpPr txBox="1"/>
          <p:nvPr/>
        </p:nvSpPr>
        <p:spPr>
          <a:xfrm>
            <a:off x="6870464" y="1216273"/>
            <a:ext cx="229819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الحصة:</a:t>
            </a:r>
          </a:p>
        </p:txBody>
      </p: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F601B87A-9C57-4F3B-9DA5-8F0E9DE367C9}"/>
              </a:ext>
            </a:extLst>
          </p:cNvPr>
          <p:cNvGrpSpPr/>
          <p:nvPr/>
        </p:nvGrpSpPr>
        <p:grpSpPr>
          <a:xfrm>
            <a:off x="6269005" y="1994533"/>
            <a:ext cx="3501116" cy="1277191"/>
            <a:chOff x="6608618" y="3010295"/>
            <a:chExt cx="3832192" cy="1277191"/>
          </a:xfrm>
        </p:grpSpPr>
        <p:pic>
          <p:nvPicPr>
            <p:cNvPr id="7" name="صورة 6">
              <a:extLst>
                <a:ext uri="{FF2B5EF4-FFF2-40B4-BE49-F238E27FC236}">
                  <a16:creationId xmlns:a16="http://schemas.microsoft.com/office/drawing/2014/main" id="{641EF394-71A1-44C6-A77B-6D31BE1AC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8618" y="3010295"/>
              <a:ext cx="3832192" cy="1277191"/>
            </a:xfrm>
            <a:prstGeom prst="rect">
              <a:avLst/>
            </a:prstGeom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9B2D160D-CB08-4EF8-B706-65213517E6C2}"/>
                </a:ext>
              </a:extLst>
            </p:cNvPr>
            <p:cNvSpPr txBox="1"/>
            <p:nvPr/>
          </p:nvSpPr>
          <p:spPr>
            <a:xfrm>
              <a:off x="7420084" y="3361014"/>
              <a:ext cx="2220480" cy="46166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sz="2400" b="1" dirty="0">
                  <a:solidFill>
                    <a:schemeClr val="accent5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موضوع درسنا اليوم</a:t>
              </a:r>
            </a:p>
          </p:txBody>
        </p:sp>
      </p:grp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0667DAD7-4CC9-4AA1-88AE-4E495360325F}"/>
              </a:ext>
            </a:extLst>
          </p:cNvPr>
          <p:cNvSpPr txBox="1"/>
          <p:nvPr/>
        </p:nvSpPr>
        <p:spPr>
          <a:xfrm>
            <a:off x="3049796" y="2764494"/>
            <a:ext cx="3520516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تابع المسكن الصحي</a:t>
            </a:r>
          </a:p>
        </p:txBody>
      </p: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1767D504-8685-4CF7-B565-1664CB6FAC9B}"/>
              </a:ext>
            </a:extLst>
          </p:cNvPr>
          <p:cNvSpPr/>
          <p:nvPr/>
        </p:nvSpPr>
        <p:spPr>
          <a:xfrm>
            <a:off x="2665621" y="3818198"/>
            <a:ext cx="3408218" cy="6786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افتحي الكتاب صفحة </a:t>
            </a:r>
            <a:r>
              <a:rPr lang="ar-SA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</a:t>
            </a:r>
            <a:r>
              <a:rPr lang="ar-S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ودوني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969884E5-438E-4A82-B66D-F4DAF1949A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730" y="195546"/>
            <a:ext cx="2200582" cy="1371791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52041035-CB72-48D2-BB05-81FDDBEEEF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5913" y="1551100"/>
            <a:ext cx="4320250" cy="5092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61586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>
            <a:extLst>
              <a:ext uri="{FF2B5EF4-FFF2-40B4-BE49-F238E27FC236}">
                <a16:creationId xmlns:a16="http://schemas.microsoft.com/office/drawing/2014/main" id="{15DBEDEF-2A00-4D3F-98F1-5BC1BEB53353}"/>
              </a:ext>
            </a:extLst>
          </p:cNvPr>
          <p:cNvSpPr/>
          <p:nvPr/>
        </p:nvSpPr>
        <p:spPr>
          <a:xfrm>
            <a:off x="461764" y="0"/>
            <a:ext cx="8573097" cy="95866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>
            <a:softEdge rad="1270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000" b="1" u="sng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ndalus" panose="02020603050405020304" pitchFamily="18" charset="-78"/>
              </a:rPr>
              <a:t>طالبتي الصغيرة هيا بنا نطبق (استراتيجية –تصفح الدرس) </a:t>
            </a:r>
          </a:p>
          <a:p>
            <a:pPr algn="ctr">
              <a:lnSpc>
                <a:spcPct val="150000"/>
              </a:lnSpc>
            </a:pPr>
            <a:r>
              <a:rPr lang="ar-SA" sz="2000" b="1" u="sng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ndalus" panose="02020603050405020304" pitchFamily="18" charset="-78"/>
              </a:rPr>
              <a:t>لمعرفة ماذا سنتعلم</a:t>
            </a:r>
            <a:endParaRPr lang="ar-EG" sz="2000" b="1" u="sng" dirty="0">
              <a:ln w="9525">
                <a:solidFill>
                  <a:schemeClr val="tx1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ndalus" panose="02020603050405020304" pitchFamily="18" charset="-78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C5B76DF4-C29C-4FDC-8545-D1B560BC88EE}"/>
              </a:ext>
            </a:extLst>
          </p:cNvPr>
          <p:cNvSpPr txBox="1"/>
          <p:nvPr/>
        </p:nvSpPr>
        <p:spPr>
          <a:xfrm>
            <a:off x="2535382" y="1499755"/>
            <a:ext cx="69785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</a:rPr>
              <a:t>مفهوم   السجاد – الباركيه - الموكيت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788D2837-4801-4E6D-B34D-16C5611E9DA7}"/>
              </a:ext>
            </a:extLst>
          </p:cNvPr>
          <p:cNvSpPr txBox="1"/>
          <p:nvPr/>
        </p:nvSpPr>
        <p:spPr>
          <a:xfrm>
            <a:off x="2535382" y="2186327"/>
            <a:ext cx="69785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</a:rPr>
              <a:t>أنواع الأرضيات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94E57B2B-3941-49BE-A998-11DB17E97AAC}"/>
              </a:ext>
            </a:extLst>
          </p:cNvPr>
          <p:cNvSpPr txBox="1"/>
          <p:nvPr/>
        </p:nvSpPr>
        <p:spPr>
          <a:xfrm>
            <a:off x="2535382" y="2872899"/>
            <a:ext cx="69785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</a:rPr>
              <a:t>المقارنة بين الرخام والسيراميك.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359AF99A-EABA-4452-B690-4E32FB86D87C}"/>
              </a:ext>
            </a:extLst>
          </p:cNvPr>
          <p:cNvSpPr txBox="1"/>
          <p:nvPr/>
        </p:nvSpPr>
        <p:spPr>
          <a:xfrm>
            <a:off x="2535382" y="3559471"/>
            <a:ext cx="69785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</a:rPr>
              <a:t>طريقة العناية بالسجاد والموكيت.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59788D11-7B46-4676-ADD1-16B3D95ECABA}"/>
              </a:ext>
            </a:extLst>
          </p:cNvPr>
          <p:cNvSpPr txBox="1"/>
          <p:nvPr/>
        </p:nvSpPr>
        <p:spPr>
          <a:xfrm>
            <a:off x="2535382" y="4246043"/>
            <a:ext cx="69785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</a:rPr>
              <a:t>الارتباط بين الصحة العامة ونظافة المسكن.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15D51368-556D-446A-AE6C-BB0ADE219E93}"/>
              </a:ext>
            </a:extLst>
          </p:cNvPr>
          <p:cNvSpPr txBox="1"/>
          <p:nvPr/>
        </p:nvSpPr>
        <p:spPr>
          <a:xfrm>
            <a:off x="2535382" y="4932615"/>
            <a:ext cx="69785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</a:rPr>
              <a:t>مراحل التنظيف في إحدى غرف المسكن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C2E998B6-56C7-40A2-8DA4-7CA79B341530}"/>
              </a:ext>
            </a:extLst>
          </p:cNvPr>
          <p:cNvSpPr txBox="1"/>
          <p:nvPr/>
        </p:nvSpPr>
        <p:spPr>
          <a:xfrm>
            <a:off x="2535382" y="5619186"/>
            <a:ext cx="69785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ar-SA" sz="2800" b="1" dirty="0">
                <a:solidFill>
                  <a:schemeClr val="accent5">
                    <a:lumMod val="50000"/>
                  </a:schemeClr>
                </a:solidFill>
              </a:rPr>
              <a:t> القواعد السليمة أثناء التنظيف.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6350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5" grpId="0"/>
      <p:bldP spid="27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8DFAE149-446A-46F9-A84D-CAF0DE512385}"/>
              </a:ext>
            </a:extLst>
          </p:cNvPr>
          <p:cNvSpPr/>
          <p:nvPr/>
        </p:nvSpPr>
        <p:spPr>
          <a:xfrm>
            <a:off x="7914403" y="2249573"/>
            <a:ext cx="1973832" cy="80096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السجاد</a:t>
            </a:r>
            <a:endParaRPr lang="ar-SA" sz="4400" b="1" dirty="0"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19" name="جدول 25">
            <a:extLst>
              <a:ext uri="{FF2B5EF4-FFF2-40B4-BE49-F238E27FC236}">
                <a16:creationId xmlns:a16="http://schemas.microsoft.com/office/drawing/2014/main" id="{A6D44AA1-8ED2-4D25-BE51-661250197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857025"/>
              </p:ext>
            </p:extLst>
          </p:nvPr>
        </p:nvGraphicFramePr>
        <p:xfrm>
          <a:off x="0" y="55073"/>
          <a:ext cx="3270275" cy="74168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652988">
                  <a:extLst>
                    <a:ext uri="{9D8B030D-6E8A-4147-A177-3AD203B41FA5}">
                      <a16:colId xmlns:a16="http://schemas.microsoft.com/office/drawing/2014/main" val="3167737288"/>
                    </a:ext>
                  </a:extLst>
                </a:gridCol>
                <a:gridCol w="1617287">
                  <a:extLst>
                    <a:ext uri="{9D8B030D-6E8A-4147-A177-3AD203B41FA5}">
                      <a16:colId xmlns:a16="http://schemas.microsoft.com/office/drawing/2014/main" val="3432046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الكتاب صفحة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77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الاستراتيجية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الارتباط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6783440"/>
                  </a:ext>
                </a:extLst>
              </a:tr>
            </a:tbl>
          </a:graphicData>
        </a:graphic>
      </p:graphicFrame>
      <p:pic>
        <p:nvPicPr>
          <p:cNvPr id="3" name="صورة 2">
            <a:extLst>
              <a:ext uri="{FF2B5EF4-FFF2-40B4-BE49-F238E27FC236}">
                <a16:creationId xmlns:a16="http://schemas.microsoft.com/office/drawing/2014/main" id="{018897B4-5224-4715-A2EB-3B91642172A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29460"/>
            <a:ext cx="3636809" cy="6577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D2D7C037-A783-4882-835F-A42BA454B02D}"/>
              </a:ext>
            </a:extLst>
          </p:cNvPr>
          <p:cNvSpPr/>
          <p:nvPr/>
        </p:nvSpPr>
        <p:spPr>
          <a:xfrm>
            <a:off x="7914402" y="3655734"/>
            <a:ext cx="1973832" cy="800963"/>
          </a:xfrm>
          <a:prstGeom prst="roundRect">
            <a:avLst/>
          </a:prstGeom>
          <a:solidFill>
            <a:srgbClr val="E87E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الموكيت</a:t>
            </a:r>
            <a:endParaRPr lang="ar-SA" sz="4400" b="1" dirty="0"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F1192497-232B-4BB6-A4F6-3B0CC43879EF}"/>
              </a:ext>
            </a:extLst>
          </p:cNvPr>
          <p:cNvSpPr/>
          <p:nvPr/>
        </p:nvSpPr>
        <p:spPr>
          <a:xfrm>
            <a:off x="7914402" y="5222209"/>
            <a:ext cx="1973833" cy="80096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الباركيه</a:t>
            </a: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EADCD4A9-C087-482E-A6E1-0310D900B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928" y="1152217"/>
            <a:ext cx="3126021" cy="23319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D695C01F-B5FF-473D-812F-BD3DA7FE34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62" y="2511715"/>
            <a:ext cx="3009521" cy="23319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D62DCA8E-A6AA-471A-8FEF-EF8C7C9136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929" y="4456697"/>
            <a:ext cx="3127601" cy="23319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رابط كسهم مستقيم 6">
            <a:extLst>
              <a:ext uri="{FF2B5EF4-FFF2-40B4-BE49-F238E27FC236}">
                <a16:creationId xmlns:a16="http://schemas.microsoft.com/office/drawing/2014/main" id="{4E01A969-EEBE-40FD-AAA7-62D165B06B0E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5585389" y="2650055"/>
            <a:ext cx="2329014" cy="0"/>
          </a:xfrm>
          <a:prstGeom prst="straightConnector1">
            <a:avLst/>
          </a:prstGeom>
          <a:ln w="762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>
            <a:extLst>
              <a:ext uri="{FF2B5EF4-FFF2-40B4-BE49-F238E27FC236}">
                <a16:creationId xmlns:a16="http://schemas.microsoft.com/office/drawing/2014/main" id="{645CB255-0E86-4869-8001-031687DA5382}"/>
              </a:ext>
            </a:extLst>
          </p:cNvPr>
          <p:cNvCxnSpPr>
            <a:cxnSpLocks/>
          </p:cNvCxnSpPr>
          <p:nvPr/>
        </p:nvCxnSpPr>
        <p:spPr>
          <a:xfrm flipH="1">
            <a:off x="2377314" y="4056215"/>
            <a:ext cx="5537088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رابط كسهم مستقيم 19">
            <a:extLst>
              <a:ext uri="{FF2B5EF4-FFF2-40B4-BE49-F238E27FC236}">
                <a16:creationId xmlns:a16="http://schemas.microsoft.com/office/drawing/2014/main" id="{6E1E8374-EC1F-4062-8B46-451580AE1FC7}"/>
              </a:ext>
            </a:extLst>
          </p:cNvPr>
          <p:cNvCxnSpPr>
            <a:cxnSpLocks/>
          </p:cNvCxnSpPr>
          <p:nvPr/>
        </p:nvCxnSpPr>
        <p:spPr>
          <a:xfrm flipH="1">
            <a:off x="5585388" y="5612672"/>
            <a:ext cx="2329014" cy="0"/>
          </a:xfrm>
          <a:prstGeom prst="straightConnector1">
            <a:avLst/>
          </a:prstGeom>
          <a:ln w="762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42194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3EDA6550-3B55-4986-99BF-BA4A4B7F35D1}"/>
              </a:ext>
            </a:extLst>
          </p:cNvPr>
          <p:cNvSpPr txBox="1"/>
          <p:nvPr/>
        </p:nvSpPr>
        <p:spPr>
          <a:xfrm>
            <a:off x="6774873" y="178500"/>
            <a:ext cx="3033939" cy="830997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SA" sz="4800" b="1" i="0" u="none" strike="noStrike" baseline="0" dirty="0">
                <a:solidFill>
                  <a:schemeClr val="tx1"/>
                </a:solidFill>
                <a:latin typeface="AlBayan-Bold"/>
              </a:rPr>
              <a:t>الأرضيات</a:t>
            </a:r>
            <a:endParaRPr lang="ar-SA" dirty="0"/>
          </a:p>
        </p:txBody>
      </p:sp>
      <p:graphicFrame>
        <p:nvGraphicFramePr>
          <p:cNvPr id="3" name="جدول 25">
            <a:extLst>
              <a:ext uri="{FF2B5EF4-FFF2-40B4-BE49-F238E27FC236}">
                <a16:creationId xmlns:a16="http://schemas.microsoft.com/office/drawing/2014/main" id="{F5BF8151-299F-4103-8A10-137981DECA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501010"/>
              </p:ext>
            </p:extLst>
          </p:nvPr>
        </p:nvGraphicFramePr>
        <p:xfrm>
          <a:off x="93937" y="93961"/>
          <a:ext cx="3668523" cy="111252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601705">
                  <a:extLst>
                    <a:ext uri="{9D8B030D-6E8A-4147-A177-3AD203B41FA5}">
                      <a16:colId xmlns:a16="http://schemas.microsoft.com/office/drawing/2014/main" val="3167737288"/>
                    </a:ext>
                  </a:extLst>
                </a:gridCol>
                <a:gridCol w="2066818">
                  <a:extLst>
                    <a:ext uri="{9D8B030D-6E8A-4147-A177-3AD203B41FA5}">
                      <a16:colId xmlns:a16="http://schemas.microsoft.com/office/drawing/2014/main" val="3432046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الكتاب صفحة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77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الاستراتيجية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قراءة الصورة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6783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مرتبط بمادة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العلوم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6944540"/>
                  </a:ext>
                </a:extLst>
              </a:tr>
            </a:tbl>
          </a:graphicData>
        </a:graphic>
      </p:graphicFrame>
      <p:pic>
        <p:nvPicPr>
          <p:cNvPr id="4" name="صورة 3">
            <a:extLst>
              <a:ext uri="{FF2B5EF4-FFF2-40B4-BE49-F238E27FC236}">
                <a16:creationId xmlns:a16="http://schemas.microsoft.com/office/drawing/2014/main" id="{807CB8EC-480D-4A7B-B07F-E8D399F0C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508" y="1309017"/>
            <a:ext cx="5711597" cy="1298561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57AA10B2-4F69-4458-86B3-08ED749F6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055" y="3065681"/>
            <a:ext cx="8161038" cy="1848306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9EAFB687-C310-4212-AFCA-6F78634D05A9}"/>
              </a:ext>
            </a:extLst>
          </p:cNvPr>
          <p:cNvSpPr txBox="1"/>
          <p:nvPr/>
        </p:nvSpPr>
        <p:spPr>
          <a:xfrm>
            <a:off x="6953013" y="5016523"/>
            <a:ext cx="2175163" cy="83099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الباركيه</a:t>
            </a:r>
          </a:p>
          <a:p>
            <a:pPr algn="ctr"/>
            <a:r>
              <a:rPr lang="ar-S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(الأرضية الخشب)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C45AF054-017E-4175-A40F-1CBB67F34678}"/>
              </a:ext>
            </a:extLst>
          </p:cNvPr>
          <p:cNvSpPr txBox="1"/>
          <p:nvPr/>
        </p:nvSpPr>
        <p:spPr>
          <a:xfrm>
            <a:off x="4194144" y="5008173"/>
            <a:ext cx="2175163" cy="46166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الرخام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E997A195-5B3A-4DC8-90E4-80BE35854DCB}"/>
              </a:ext>
            </a:extLst>
          </p:cNvPr>
          <p:cNvSpPr txBox="1"/>
          <p:nvPr/>
        </p:nvSpPr>
        <p:spPr>
          <a:xfrm>
            <a:off x="1435276" y="5016523"/>
            <a:ext cx="2175163" cy="46166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السيراميك</a:t>
            </a:r>
          </a:p>
        </p:txBody>
      </p:sp>
    </p:spTree>
    <p:extLst>
      <p:ext uri="{BB962C8B-B14F-4D97-AF65-F5344CB8AC3E}">
        <p14:creationId xmlns:p14="http://schemas.microsoft.com/office/powerpoint/2010/main" val="21801633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جدول 25">
            <a:extLst>
              <a:ext uri="{FF2B5EF4-FFF2-40B4-BE49-F238E27FC236}">
                <a16:creationId xmlns:a16="http://schemas.microsoft.com/office/drawing/2014/main" id="{6362D9B2-BCFB-4AD3-95DC-C9B7881F57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049864"/>
              </p:ext>
            </p:extLst>
          </p:nvPr>
        </p:nvGraphicFramePr>
        <p:xfrm>
          <a:off x="93937" y="93961"/>
          <a:ext cx="3668523" cy="74168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601705">
                  <a:extLst>
                    <a:ext uri="{9D8B030D-6E8A-4147-A177-3AD203B41FA5}">
                      <a16:colId xmlns:a16="http://schemas.microsoft.com/office/drawing/2014/main" val="3167737288"/>
                    </a:ext>
                  </a:extLst>
                </a:gridCol>
                <a:gridCol w="2066818">
                  <a:extLst>
                    <a:ext uri="{9D8B030D-6E8A-4147-A177-3AD203B41FA5}">
                      <a16:colId xmlns:a16="http://schemas.microsoft.com/office/drawing/2014/main" val="3432046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الكتاب صفحة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31-32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77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الاستراتيجية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تمثيل الادوار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6783440"/>
                  </a:ext>
                </a:extLst>
              </a:tr>
            </a:tbl>
          </a:graphicData>
        </a:graphic>
      </p:graphicFrame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19ECF73F-8556-412B-B4B4-95EE67912D9B}"/>
              </a:ext>
            </a:extLst>
          </p:cNvPr>
          <p:cNvGrpSpPr/>
          <p:nvPr/>
        </p:nvGrpSpPr>
        <p:grpSpPr>
          <a:xfrm>
            <a:off x="1682463" y="943257"/>
            <a:ext cx="2238808" cy="1533525"/>
            <a:chOff x="4869008" y="726955"/>
            <a:chExt cx="2238808" cy="1533525"/>
          </a:xfrm>
        </p:grpSpPr>
        <p:pic>
          <p:nvPicPr>
            <p:cNvPr id="1028" name="Picture 4" descr="نصائح اختيار سيراميك ارضيات لمنزلك بالصور - سحر الكون">
              <a:extLst>
                <a:ext uri="{FF2B5EF4-FFF2-40B4-BE49-F238E27FC236}">
                  <a16:creationId xmlns:a16="http://schemas.microsoft.com/office/drawing/2014/main" id="{82BD3DA0-9E67-4056-B628-C48716A6B1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9008" y="726955"/>
              <a:ext cx="2238808" cy="1533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مربع نص 4">
              <a:extLst>
                <a:ext uri="{FF2B5EF4-FFF2-40B4-BE49-F238E27FC236}">
                  <a16:creationId xmlns:a16="http://schemas.microsoft.com/office/drawing/2014/main" id="{F3C56868-2E6B-45CC-BD27-8955529BDABD}"/>
                </a:ext>
              </a:extLst>
            </p:cNvPr>
            <p:cNvSpPr txBox="1"/>
            <p:nvPr/>
          </p:nvSpPr>
          <p:spPr>
            <a:xfrm>
              <a:off x="5444836" y="1634836"/>
              <a:ext cx="889987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sz="2000" b="1" dirty="0"/>
                <a:t>سيراميك</a:t>
              </a:r>
            </a:p>
          </p:txBody>
        </p:sp>
      </p:grp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44EF651E-F075-4FE6-8D4D-ECE4F2DCCBBA}"/>
              </a:ext>
            </a:extLst>
          </p:cNvPr>
          <p:cNvGrpSpPr/>
          <p:nvPr/>
        </p:nvGrpSpPr>
        <p:grpSpPr>
          <a:xfrm>
            <a:off x="7016462" y="876060"/>
            <a:ext cx="2109328" cy="1533525"/>
            <a:chOff x="7556789" y="747710"/>
            <a:chExt cx="2109328" cy="1533525"/>
          </a:xfrm>
        </p:grpSpPr>
        <p:pic>
          <p:nvPicPr>
            <p:cNvPr id="2" name="صورة 1">
              <a:extLst>
                <a:ext uri="{FF2B5EF4-FFF2-40B4-BE49-F238E27FC236}">
                  <a16:creationId xmlns:a16="http://schemas.microsoft.com/office/drawing/2014/main" id="{B169D4C0-55CE-4B18-9121-109E9766D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56789" y="747710"/>
              <a:ext cx="2109328" cy="1533525"/>
            </a:xfrm>
            <a:prstGeom prst="rect">
              <a:avLst/>
            </a:prstGeom>
          </p:spPr>
        </p:pic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7B72BD5B-93A0-44A4-AC4B-6A5605A87EBA}"/>
                </a:ext>
              </a:extLst>
            </p:cNvPr>
            <p:cNvSpPr txBox="1"/>
            <p:nvPr/>
          </p:nvSpPr>
          <p:spPr>
            <a:xfrm>
              <a:off x="7980218" y="1634836"/>
              <a:ext cx="583814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sz="2000" b="1" dirty="0"/>
                <a:t>رخام</a:t>
              </a:r>
            </a:p>
          </p:txBody>
        </p:sp>
      </p:grpSp>
      <p:pic>
        <p:nvPicPr>
          <p:cNvPr id="13" name="صورة 12">
            <a:extLst>
              <a:ext uri="{FF2B5EF4-FFF2-40B4-BE49-F238E27FC236}">
                <a16:creationId xmlns:a16="http://schemas.microsoft.com/office/drawing/2014/main" id="{E265435D-D719-48C9-BB44-0C4D7DC29A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5469" y="2601653"/>
            <a:ext cx="4059382" cy="14318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55B234A2-B97D-4B7F-9C05-6D131B26C50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02" t="6920" r="984" b="8459"/>
          <a:stretch/>
        </p:blipFill>
        <p:spPr>
          <a:xfrm>
            <a:off x="0" y="2584399"/>
            <a:ext cx="5015345" cy="14318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F413F081-04C0-4EF2-8CA4-7EE2A84775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8541" y="4108817"/>
            <a:ext cx="4059382" cy="14318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BB721F93-82F8-4EF4-86FA-BFDAA9F649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0566" y="4069795"/>
            <a:ext cx="5055911" cy="14318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مربع نص 21">
            <a:extLst>
              <a:ext uri="{FF2B5EF4-FFF2-40B4-BE49-F238E27FC236}">
                <a16:creationId xmlns:a16="http://schemas.microsoft.com/office/drawing/2014/main" id="{5091A7F0-CA71-488C-BC38-785ED5D9135D}"/>
              </a:ext>
            </a:extLst>
          </p:cNvPr>
          <p:cNvSpPr txBox="1"/>
          <p:nvPr/>
        </p:nvSpPr>
        <p:spPr>
          <a:xfrm>
            <a:off x="6278032" y="87529"/>
            <a:ext cx="3491345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SA" sz="2400" b="1" dirty="0"/>
              <a:t>الفرق بين الرخام والسيراميك</a:t>
            </a:r>
          </a:p>
        </p:txBody>
      </p:sp>
      <p:grpSp>
        <p:nvGrpSpPr>
          <p:cNvPr id="23" name="مجموعة 22">
            <a:extLst>
              <a:ext uri="{FF2B5EF4-FFF2-40B4-BE49-F238E27FC236}">
                <a16:creationId xmlns:a16="http://schemas.microsoft.com/office/drawing/2014/main" id="{9CDA962C-AD61-4925-94E4-E22ACE3BF4F2}"/>
              </a:ext>
            </a:extLst>
          </p:cNvPr>
          <p:cNvGrpSpPr/>
          <p:nvPr/>
        </p:nvGrpSpPr>
        <p:grpSpPr>
          <a:xfrm>
            <a:off x="4107873" y="5426108"/>
            <a:ext cx="2286000" cy="1431891"/>
            <a:chOff x="4107873" y="5426108"/>
            <a:chExt cx="2286000" cy="1431891"/>
          </a:xfrm>
        </p:grpSpPr>
        <p:pic>
          <p:nvPicPr>
            <p:cNvPr id="20" name="صورة 19">
              <a:extLst>
                <a:ext uri="{FF2B5EF4-FFF2-40B4-BE49-F238E27FC236}">
                  <a16:creationId xmlns:a16="http://schemas.microsoft.com/office/drawing/2014/main" id="{471F6D75-BA4C-4F33-814F-421334ADA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107873" y="5426108"/>
              <a:ext cx="2286000" cy="143189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B65F8347-7F35-4260-8D14-B6530E4B5E8C}"/>
                </a:ext>
              </a:extLst>
            </p:cNvPr>
            <p:cNvSpPr txBox="1"/>
            <p:nvPr/>
          </p:nvSpPr>
          <p:spPr>
            <a:xfrm>
              <a:off x="4833931" y="5580382"/>
              <a:ext cx="914033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sz="2000" b="1" dirty="0"/>
                <a:t>بورسلان</a:t>
              </a:r>
              <a:endParaRPr lang="ar-SA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0378652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جدول 25">
            <a:extLst>
              <a:ext uri="{FF2B5EF4-FFF2-40B4-BE49-F238E27FC236}">
                <a16:creationId xmlns:a16="http://schemas.microsoft.com/office/drawing/2014/main" id="{6362D9B2-BCFB-4AD3-95DC-C9B7881F57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351177"/>
              </p:ext>
            </p:extLst>
          </p:nvPr>
        </p:nvGraphicFramePr>
        <p:xfrm>
          <a:off x="93937" y="93961"/>
          <a:ext cx="3668523" cy="74168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601705">
                  <a:extLst>
                    <a:ext uri="{9D8B030D-6E8A-4147-A177-3AD203B41FA5}">
                      <a16:colId xmlns:a16="http://schemas.microsoft.com/office/drawing/2014/main" val="3167737288"/>
                    </a:ext>
                  </a:extLst>
                </a:gridCol>
                <a:gridCol w="2066818">
                  <a:extLst>
                    <a:ext uri="{9D8B030D-6E8A-4147-A177-3AD203B41FA5}">
                      <a16:colId xmlns:a16="http://schemas.microsoft.com/office/drawing/2014/main" val="3432046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الكتاب صفحة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77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الاستراتيجية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المناقشة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6783440"/>
                  </a:ext>
                </a:extLst>
              </a:tr>
            </a:tbl>
          </a:graphicData>
        </a:graphic>
      </p:graphicFrame>
      <p:pic>
        <p:nvPicPr>
          <p:cNvPr id="3" name="صورة 2">
            <a:extLst>
              <a:ext uri="{FF2B5EF4-FFF2-40B4-BE49-F238E27FC236}">
                <a16:creationId xmlns:a16="http://schemas.microsoft.com/office/drawing/2014/main" id="{6BA99BE1-8CDE-49B8-9BA3-4DB983DBE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0183" y="284692"/>
            <a:ext cx="2120392" cy="7018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E83821B7-C821-414E-B9DF-47EBA5492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4473" y="1100913"/>
            <a:ext cx="3005570" cy="43790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FDE20D8A-7347-4627-A332-0C589D6B6E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636" b="21414"/>
          <a:stretch/>
        </p:blipFill>
        <p:spPr>
          <a:xfrm>
            <a:off x="1928198" y="1100912"/>
            <a:ext cx="3186545" cy="43790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7D66A347-10CD-4B3C-8337-01AE188CF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3055" y="4803280"/>
            <a:ext cx="3208407" cy="676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86779F3A-DDA2-4BC9-A4E2-47283C934C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515" y="4803280"/>
            <a:ext cx="3447366" cy="676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33865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جدول 25">
            <a:extLst>
              <a:ext uri="{FF2B5EF4-FFF2-40B4-BE49-F238E27FC236}">
                <a16:creationId xmlns:a16="http://schemas.microsoft.com/office/drawing/2014/main" id="{6362D9B2-BCFB-4AD3-95DC-C9B7881F57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366398"/>
              </p:ext>
            </p:extLst>
          </p:nvPr>
        </p:nvGraphicFramePr>
        <p:xfrm>
          <a:off x="93937" y="93961"/>
          <a:ext cx="3668523" cy="74168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601705">
                  <a:extLst>
                    <a:ext uri="{9D8B030D-6E8A-4147-A177-3AD203B41FA5}">
                      <a16:colId xmlns:a16="http://schemas.microsoft.com/office/drawing/2014/main" val="3167737288"/>
                    </a:ext>
                  </a:extLst>
                </a:gridCol>
                <a:gridCol w="2066818">
                  <a:extLst>
                    <a:ext uri="{9D8B030D-6E8A-4147-A177-3AD203B41FA5}">
                      <a16:colId xmlns:a16="http://schemas.microsoft.com/office/drawing/2014/main" val="3432046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الكتاب صفحة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77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الاستراتيجية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قراءة الصورة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6783440"/>
                  </a:ext>
                </a:extLst>
              </a:tr>
            </a:tbl>
          </a:graphicData>
        </a:graphic>
      </p:graphicFrame>
      <p:pic>
        <p:nvPicPr>
          <p:cNvPr id="2050" name="Picture 2" descr="دار الفنار لغسيل السجاد الآلي (@yzan77) | Twitter">
            <a:extLst>
              <a:ext uri="{FF2B5EF4-FFF2-40B4-BE49-F238E27FC236}">
                <a16:creationId xmlns:a16="http://schemas.microsoft.com/office/drawing/2014/main" id="{59CC7006-98E4-4478-AD20-6C2B1DE8BE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93"/>
          <a:stretch/>
        </p:blipFill>
        <p:spPr bwMode="auto">
          <a:xfrm>
            <a:off x="6885709" y="1569179"/>
            <a:ext cx="3054927" cy="41527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A9F02F8F-8BA1-4B77-9BA8-9B887C0BF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7278" y="226676"/>
            <a:ext cx="4128667" cy="9093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2" descr="طرق تنظيف السجاد والموكيت وتعطيره">
            <a:extLst>
              <a:ext uri="{FF2B5EF4-FFF2-40B4-BE49-F238E27FC236}">
                <a16:creationId xmlns:a16="http://schemas.microsoft.com/office/drawing/2014/main" id="{BC4BA3EE-CC5D-4A19-A04F-23DBA0AF9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407" y="1569179"/>
            <a:ext cx="2927721" cy="35292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3A0DD862-7125-4B2A-9EBD-20A27FD0FC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106" y="1569180"/>
            <a:ext cx="2927721" cy="263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6F2A53A6-15FB-4201-B4A2-480A6CCB70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2691" y="5936820"/>
            <a:ext cx="2957945" cy="785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390A295E-33A7-4EF1-9BC7-1BC0F3CC9D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8347" y="5414460"/>
            <a:ext cx="2957946" cy="539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2EF0BA51-F90B-4BBD-8424-3002F16F7A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7363" y="4799817"/>
            <a:ext cx="2921464" cy="590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60420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جدول 25">
            <a:extLst>
              <a:ext uri="{FF2B5EF4-FFF2-40B4-BE49-F238E27FC236}">
                <a16:creationId xmlns:a16="http://schemas.microsoft.com/office/drawing/2014/main" id="{CD0952F4-EA7D-44EA-8F15-E915EAA3B1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072497"/>
              </p:ext>
            </p:extLst>
          </p:nvPr>
        </p:nvGraphicFramePr>
        <p:xfrm>
          <a:off x="93937" y="93961"/>
          <a:ext cx="3668523" cy="74168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601705">
                  <a:extLst>
                    <a:ext uri="{9D8B030D-6E8A-4147-A177-3AD203B41FA5}">
                      <a16:colId xmlns:a16="http://schemas.microsoft.com/office/drawing/2014/main" val="3167737288"/>
                    </a:ext>
                  </a:extLst>
                </a:gridCol>
                <a:gridCol w="2066818">
                  <a:extLst>
                    <a:ext uri="{9D8B030D-6E8A-4147-A177-3AD203B41FA5}">
                      <a16:colId xmlns:a16="http://schemas.microsoft.com/office/drawing/2014/main" val="3432046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الكتاب صفحة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77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الاستراتيجية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الخبرة المعرفية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6783440"/>
                  </a:ext>
                </a:extLst>
              </a:tr>
            </a:tbl>
          </a:graphicData>
        </a:graphic>
      </p:graphicFrame>
      <p:sp>
        <p:nvSpPr>
          <p:cNvPr id="5" name="مستطيل 4">
            <a:extLst>
              <a:ext uri="{FF2B5EF4-FFF2-40B4-BE49-F238E27FC236}">
                <a16:creationId xmlns:a16="http://schemas.microsoft.com/office/drawing/2014/main" id="{2C3FB27E-8528-403C-9FD9-5215765937E7}"/>
              </a:ext>
            </a:extLst>
          </p:cNvPr>
          <p:cNvSpPr/>
          <p:nvPr/>
        </p:nvSpPr>
        <p:spPr>
          <a:xfrm>
            <a:off x="4054530" y="4124288"/>
            <a:ext cx="545053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برش ملح والانتظار الى ان يمتص القهوة</a:t>
            </a:r>
          </a:p>
        </p:txBody>
      </p: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BC824968-941A-461F-A6DA-F7E41E862A14}"/>
              </a:ext>
            </a:extLst>
          </p:cNvPr>
          <p:cNvGrpSpPr/>
          <p:nvPr/>
        </p:nvGrpSpPr>
        <p:grpSpPr>
          <a:xfrm>
            <a:off x="7123390" y="0"/>
            <a:ext cx="2705478" cy="1438476"/>
            <a:chOff x="7123390" y="0"/>
            <a:chExt cx="2705478" cy="1438476"/>
          </a:xfrm>
        </p:grpSpPr>
        <p:pic>
          <p:nvPicPr>
            <p:cNvPr id="3" name="صورة 2">
              <a:extLst>
                <a:ext uri="{FF2B5EF4-FFF2-40B4-BE49-F238E27FC236}">
                  <a16:creationId xmlns:a16="http://schemas.microsoft.com/office/drawing/2014/main" id="{9D5E92D1-82E5-4BED-8753-8B0E34BEE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3390" y="0"/>
              <a:ext cx="2705478" cy="1438476"/>
            </a:xfrm>
            <a:prstGeom prst="rect">
              <a:avLst/>
            </a:prstGeom>
          </p:spPr>
        </p:pic>
        <p:sp>
          <p:nvSpPr>
            <p:cNvPr id="2" name="شكل بيضاوي 1">
              <a:extLst>
                <a:ext uri="{FF2B5EF4-FFF2-40B4-BE49-F238E27FC236}">
                  <a16:creationId xmlns:a16="http://schemas.microsoft.com/office/drawing/2014/main" id="{F79D6E69-9C8A-46F6-9C4C-5B4EFAD185AF}"/>
                </a:ext>
              </a:extLst>
            </p:cNvPr>
            <p:cNvSpPr/>
            <p:nvPr/>
          </p:nvSpPr>
          <p:spPr>
            <a:xfrm>
              <a:off x="7481455" y="668462"/>
              <a:ext cx="526473" cy="57141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2800" b="1" dirty="0"/>
                <a:t>6</a:t>
              </a:r>
            </a:p>
          </p:txBody>
        </p:sp>
      </p:grpSp>
      <p:pic>
        <p:nvPicPr>
          <p:cNvPr id="11" name="صورة 10">
            <a:extLst>
              <a:ext uri="{FF2B5EF4-FFF2-40B4-BE49-F238E27FC236}">
                <a16:creationId xmlns:a16="http://schemas.microsoft.com/office/drawing/2014/main" id="{42FFEEA5-BA51-47E4-8CC8-D9A3DBC5B16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237018" y="1930759"/>
            <a:ext cx="4442208" cy="549206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187B6DB3-F651-475D-9DED-AEE1FBE88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8198" y="1694152"/>
            <a:ext cx="2905125" cy="1571625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DF420644-7311-4610-A577-EED3DCC0C2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7625" y="3592224"/>
            <a:ext cx="1694835" cy="2969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645607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58E281F-16FB-4382-B0D8-41E83992E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8993" y="-20327"/>
            <a:ext cx="3201698" cy="685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F039521D-F72B-47D4-B16F-A80CD434D4CB}"/>
              </a:ext>
            </a:extLst>
          </p:cNvPr>
          <p:cNvSpPr txBox="1"/>
          <p:nvPr/>
        </p:nvSpPr>
        <p:spPr>
          <a:xfrm>
            <a:off x="1" y="958605"/>
            <a:ext cx="10030690" cy="36933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r" rtl="1"/>
            <a:r>
              <a:rPr lang="ar-SA" b="1" dirty="0"/>
              <a:t> ان لنظافة المنزل اهميه كبرى في المحافظة على صحه افراد الأسرة ولجمال منظره ورائحته لذلك لا بد من العناية به باتباع ما يأتي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8845CA6F-2814-454F-A077-64C9ECAA6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3241" y="1427704"/>
            <a:ext cx="2457450" cy="2469988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05C37FF2-6666-4C07-9374-1519F1B9E1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53"/>
          <a:stretch/>
        </p:blipFill>
        <p:spPr>
          <a:xfrm>
            <a:off x="3794051" y="1327937"/>
            <a:ext cx="2432772" cy="2469987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5D67B271-34DD-4533-B5F1-F2FCB43A81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27705"/>
            <a:ext cx="2447634" cy="2469987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F7421DC7-2B68-4090-B80D-FD33800B6E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1825" y="4355052"/>
            <a:ext cx="2432772" cy="2502948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5725E380-2EEE-4254-B8BE-6B8F36EB03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3165" y="4337762"/>
            <a:ext cx="2327272" cy="2491240"/>
          </a:xfrm>
          <a:prstGeom prst="rect">
            <a:avLst/>
          </a:prstGeom>
        </p:spPr>
      </p:pic>
      <p:sp>
        <p:nvSpPr>
          <p:cNvPr id="16" name="مربع نص 15">
            <a:extLst>
              <a:ext uri="{FF2B5EF4-FFF2-40B4-BE49-F238E27FC236}">
                <a16:creationId xmlns:a16="http://schemas.microsoft.com/office/drawing/2014/main" id="{9BAE1834-1EF7-44D8-8F13-7C322DA5005C}"/>
              </a:ext>
            </a:extLst>
          </p:cNvPr>
          <p:cNvSpPr txBox="1"/>
          <p:nvPr/>
        </p:nvSpPr>
        <p:spPr>
          <a:xfrm>
            <a:off x="8134337" y="3897692"/>
            <a:ext cx="1534394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SA" sz="2000" b="1" dirty="0"/>
              <a:t>1- تهوية الغرفة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827CEC61-32E5-43BF-B02C-E4C1D8362974}"/>
              </a:ext>
            </a:extLst>
          </p:cNvPr>
          <p:cNvSpPr txBox="1"/>
          <p:nvPr/>
        </p:nvSpPr>
        <p:spPr>
          <a:xfrm>
            <a:off x="3794051" y="3867788"/>
            <a:ext cx="2217275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SA" sz="2000" b="1" dirty="0"/>
              <a:t>2- الترتيب ونفض الغبار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E9CC3A71-47B8-43C5-A2DE-55BD8F5F82E5}"/>
              </a:ext>
            </a:extLst>
          </p:cNvPr>
          <p:cNvSpPr txBox="1"/>
          <p:nvPr/>
        </p:nvSpPr>
        <p:spPr>
          <a:xfrm>
            <a:off x="596085" y="3898981"/>
            <a:ext cx="1611339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SA" sz="2000" b="1" dirty="0"/>
              <a:t>3- كنس الأرضية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57A42421-8AB6-4B58-913A-0F168D6ABED1}"/>
              </a:ext>
            </a:extLst>
          </p:cNvPr>
          <p:cNvSpPr txBox="1"/>
          <p:nvPr/>
        </p:nvSpPr>
        <p:spPr>
          <a:xfrm>
            <a:off x="7429094" y="6167625"/>
            <a:ext cx="1622560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SA" sz="2000" b="1" dirty="0"/>
              <a:t>4- مسح الأرضية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47FB67A5-5F48-4170-A144-D5D2D2454B0A}"/>
              </a:ext>
            </a:extLst>
          </p:cNvPr>
          <p:cNvSpPr txBox="1"/>
          <p:nvPr/>
        </p:nvSpPr>
        <p:spPr>
          <a:xfrm>
            <a:off x="1660398" y="5967570"/>
            <a:ext cx="159851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SA" sz="2000" b="1" dirty="0"/>
              <a:t>5- اغلاق النوافذ</a:t>
            </a:r>
          </a:p>
        </p:txBody>
      </p:sp>
      <p:graphicFrame>
        <p:nvGraphicFramePr>
          <p:cNvPr id="21" name="جدول 25">
            <a:extLst>
              <a:ext uri="{FF2B5EF4-FFF2-40B4-BE49-F238E27FC236}">
                <a16:creationId xmlns:a16="http://schemas.microsoft.com/office/drawing/2014/main" id="{D64B26D4-7D1F-4E66-A0D8-A5C6E04B4A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336076"/>
              </p:ext>
            </p:extLst>
          </p:nvPr>
        </p:nvGraphicFramePr>
        <p:xfrm>
          <a:off x="93937" y="93961"/>
          <a:ext cx="3668523" cy="74168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601705">
                  <a:extLst>
                    <a:ext uri="{9D8B030D-6E8A-4147-A177-3AD203B41FA5}">
                      <a16:colId xmlns:a16="http://schemas.microsoft.com/office/drawing/2014/main" val="3167737288"/>
                    </a:ext>
                  </a:extLst>
                </a:gridCol>
                <a:gridCol w="2066818">
                  <a:extLst>
                    <a:ext uri="{9D8B030D-6E8A-4147-A177-3AD203B41FA5}">
                      <a16:colId xmlns:a16="http://schemas.microsoft.com/office/drawing/2014/main" val="3432046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الكتاب صفحة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34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77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الاستراتيجية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قراءة الصورة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6783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65209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زر الإجراء: فيديو 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623FECF-B87F-41AF-96CF-F5406A03DA31}"/>
              </a:ext>
            </a:extLst>
          </p:cNvPr>
          <p:cNvSpPr/>
          <p:nvPr/>
        </p:nvSpPr>
        <p:spPr>
          <a:xfrm>
            <a:off x="7966364" y="0"/>
            <a:ext cx="1524000" cy="803564"/>
          </a:xfrm>
          <a:prstGeom prst="actionButtonMovi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" name="الوضع السليم للجسم- مسكني-2">
            <a:hlinkClick r:id="" action="ppaction://media"/>
            <a:extLst>
              <a:ext uri="{FF2B5EF4-FFF2-40B4-BE49-F238E27FC236}">
                <a16:creationId xmlns:a16="http://schemas.microsoft.com/office/drawing/2014/main" id="{B26C6B32-316F-43ED-B3B9-2EA570345AF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903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42108"/>
            <a:ext cx="9767454" cy="446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001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0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D3E3062E-7FEF-473F-BF92-7603500FCB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14" b="1"/>
          <a:stretch/>
        </p:blipFill>
        <p:spPr>
          <a:xfrm>
            <a:off x="6096000" y="193963"/>
            <a:ext cx="3957758" cy="1039091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BA431FAC-D4A6-4A58-A87C-8196269F42C5}"/>
              </a:ext>
            </a:extLst>
          </p:cNvPr>
          <p:cNvSpPr txBox="1"/>
          <p:nvPr/>
        </p:nvSpPr>
        <p:spPr>
          <a:xfrm>
            <a:off x="6373090" y="482675"/>
            <a:ext cx="313258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القواعد السليمة أثناء التنظيف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A13971C-3F33-4875-8969-75E3E2CD8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239" y="1200033"/>
            <a:ext cx="3523743" cy="28727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6E677D2F-FA18-4CB1-8B9F-1542304457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7318" y="1200033"/>
            <a:ext cx="3523743" cy="28727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70A044D2-4ED2-4E4F-82C9-D93A373FF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3425" y="4221582"/>
            <a:ext cx="3105150" cy="25850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شكل حر: شكل 7">
            <a:extLst>
              <a:ext uri="{FF2B5EF4-FFF2-40B4-BE49-F238E27FC236}">
                <a16:creationId xmlns:a16="http://schemas.microsoft.com/office/drawing/2014/main" id="{D10F1FA6-1761-4B85-BCE9-120BC224A6D0}"/>
              </a:ext>
            </a:extLst>
          </p:cNvPr>
          <p:cNvSpPr/>
          <p:nvPr/>
        </p:nvSpPr>
        <p:spPr>
          <a:xfrm>
            <a:off x="5209309" y="5514109"/>
            <a:ext cx="1136073" cy="955964"/>
          </a:xfrm>
          <a:custGeom>
            <a:avLst/>
            <a:gdLst>
              <a:gd name="connsiteX0" fmla="*/ 304800 w 1136073"/>
              <a:gd name="connsiteY0" fmla="*/ 152400 h 955964"/>
              <a:gd name="connsiteX1" fmla="*/ 374073 w 1136073"/>
              <a:gd name="connsiteY1" fmla="*/ 83127 h 955964"/>
              <a:gd name="connsiteX2" fmla="*/ 429491 w 1136073"/>
              <a:gd name="connsiteY2" fmla="*/ 69273 h 955964"/>
              <a:gd name="connsiteX3" fmla="*/ 651164 w 1136073"/>
              <a:gd name="connsiteY3" fmla="*/ 0 h 955964"/>
              <a:gd name="connsiteX4" fmla="*/ 858982 w 1136073"/>
              <a:gd name="connsiteY4" fmla="*/ 13855 h 955964"/>
              <a:gd name="connsiteX5" fmla="*/ 969818 w 1136073"/>
              <a:gd name="connsiteY5" fmla="*/ 83127 h 955964"/>
              <a:gd name="connsiteX6" fmla="*/ 1094509 w 1136073"/>
              <a:gd name="connsiteY6" fmla="*/ 221673 h 955964"/>
              <a:gd name="connsiteX7" fmla="*/ 1108364 w 1136073"/>
              <a:gd name="connsiteY7" fmla="*/ 277091 h 955964"/>
              <a:gd name="connsiteX8" fmla="*/ 1136073 w 1136073"/>
              <a:gd name="connsiteY8" fmla="*/ 318655 h 955964"/>
              <a:gd name="connsiteX9" fmla="*/ 1108364 w 1136073"/>
              <a:gd name="connsiteY9" fmla="*/ 762000 h 955964"/>
              <a:gd name="connsiteX10" fmla="*/ 1039091 w 1136073"/>
              <a:gd name="connsiteY10" fmla="*/ 831273 h 955964"/>
              <a:gd name="connsiteX11" fmla="*/ 817418 w 1136073"/>
              <a:gd name="connsiteY11" fmla="*/ 928255 h 955964"/>
              <a:gd name="connsiteX12" fmla="*/ 457200 w 1136073"/>
              <a:gd name="connsiteY12" fmla="*/ 955964 h 955964"/>
              <a:gd name="connsiteX13" fmla="*/ 13855 w 1136073"/>
              <a:gd name="connsiteY13" fmla="*/ 803564 h 955964"/>
              <a:gd name="connsiteX14" fmla="*/ 0 w 1136073"/>
              <a:gd name="connsiteY14" fmla="*/ 706582 h 955964"/>
              <a:gd name="connsiteX15" fmla="*/ 69273 w 1136073"/>
              <a:gd name="connsiteY15" fmla="*/ 374073 h 955964"/>
              <a:gd name="connsiteX16" fmla="*/ 138546 w 1136073"/>
              <a:gd name="connsiteY16" fmla="*/ 290946 h 955964"/>
              <a:gd name="connsiteX17" fmla="*/ 263236 w 1136073"/>
              <a:gd name="connsiteY17" fmla="*/ 180109 h 955964"/>
              <a:gd name="connsiteX18" fmla="*/ 678873 w 1136073"/>
              <a:gd name="connsiteY18" fmla="*/ 207818 h 955964"/>
              <a:gd name="connsiteX19" fmla="*/ 789709 w 1136073"/>
              <a:gd name="connsiteY19" fmla="*/ 290946 h 955964"/>
              <a:gd name="connsiteX20" fmla="*/ 886691 w 1136073"/>
              <a:gd name="connsiteY20" fmla="*/ 346364 h 955964"/>
              <a:gd name="connsiteX21" fmla="*/ 942109 w 1136073"/>
              <a:gd name="connsiteY21" fmla="*/ 471055 h 955964"/>
              <a:gd name="connsiteX22" fmla="*/ 900546 w 1136073"/>
              <a:gd name="connsiteY22" fmla="*/ 762000 h 955964"/>
              <a:gd name="connsiteX23" fmla="*/ 845127 w 1136073"/>
              <a:gd name="connsiteY23" fmla="*/ 817418 h 955964"/>
              <a:gd name="connsiteX24" fmla="*/ 235527 w 1136073"/>
              <a:gd name="connsiteY24" fmla="*/ 665018 h 955964"/>
              <a:gd name="connsiteX25" fmla="*/ 180109 w 1136073"/>
              <a:gd name="connsiteY25" fmla="*/ 554182 h 955964"/>
              <a:gd name="connsiteX26" fmla="*/ 235527 w 1136073"/>
              <a:gd name="connsiteY26" fmla="*/ 387927 h 955964"/>
              <a:gd name="connsiteX27" fmla="*/ 443346 w 1136073"/>
              <a:gd name="connsiteY27" fmla="*/ 277091 h 955964"/>
              <a:gd name="connsiteX28" fmla="*/ 678873 w 1136073"/>
              <a:gd name="connsiteY28" fmla="*/ 374073 h 955964"/>
              <a:gd name="connsiteX29" fmla="*/ 706582 w 1136073"/>
              <a:gd name="connsiteY29" fmla="*/ 443346 h 955964"/>
              <a:gd name="connsiteX30" fmla="*/ 651164 w 1136073"/>
              <a:gd name="connsiteY30" fmla="*/ 665018 h 955964"/>
              <a:gd name="connsiteX31" fmla="*/ 595746 w 1136073"/>
              <a:gd name="connsiteY31" fmla="*/ 692727 h 955964"/>
              <a:gd name="connsiteX32" fmla="*/ 415636 w 1136073"/>
              <a:gd name="connsiteY32" fmla="*/ 651164 h 955964"/>
              <a:gd name="connsiteX33" fmla="*/ 429491 w 1136073"/>
              <a:gd name="connsiteY33" fmla="*/ 457200 h 955964"/>
              <a:gd name="connsiteX34" fmla="*/ 540327 w 1136073"/>
              <a:gd name="connsiteY34" fmla="*/ 498764 h 955964"/>
              <a:gd name="connsiteX35" fmla="*/ 554182 w 1136073"/>
              <a:gd name="connsiteY35" fmla="*/ 540327 h 955964"/>
              <a:gd name="connsiteX36" fmla="*/ 554182 w 1136073"/>
              <a:gd name="connsiteY36" fmla="*/ 623455 h 955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136073" h="955964">
                <a:moveTo>
                  <a:pt x="304800" y="152400"/>
                </a:moveTo>
                <a:cubicBezTo>
                  <a:pt x="327891" y="129309"/>
                  <a:pt x="346902" y="101241"/>
                  <a:pt x="374073" y="83127"/>
                </a:cubicBezTo>
                <a:cubicBezTo>
                  <a:pt x="389916" y="72565"/>
                  <a:pt x="411596" y="75780"/>
                  <a:pt x="429491" y="69273"/>
                </a:cubicBezTo>
                <a:cubicBezTo>
                  <a:pt x="628115" y="-2954"/>
                  <a:pt x="416470" y="52154"/>
                  <a:pt x="651164" y="0"/>
                </a:cubicBezTo>
                <a:cubicBezTo>
                  <a:pt x="720437" y="4618"/>
                  <a:pt x="791804" y="-3670"/>
                  <a:pt x="858982" y="13855"/>
                </a:cubicBezTo>
                <a:cubicBezTo>
                  <a:pt x="901139" y="24852"/>
                  <a:pt x="935560" y="56210"/>
                  <a:pt x="969818" y="83127"/>
                </a:cubicBezTo>
                <a:cubicBezTo>
                  <a:pt x="1030357" y="130693"/>
                  <a:pt x="1052365" y="165481"/>
                  <a:pt x="1094509" y="221673"/>
                </a:cubicBezTo>
                <a:cubicBezTo>
                  <a:pt x="1099127" y="240146"/>
                  <a:pt x="1100863" y="259589"/>
                  <a:pt x="1108364" y="277091"/>
                </a:cubicBezTo>
                <a:cubicBezTo>
                  <a:pt x="1114923" y="292396"/>
                  <a:pt x="1136073" y="302004"/>
                  <a:pt x="1136073" y="318655"/>
                </a:cubicBezTo>
                <a:cubicBezTo>
                  <a:pt x="1136073" y="466725"/>
                  <a:pt x="1135889" y="616511"/>
                  <a:pt x="1108364" y="762000"/>
                </a:cubicBezTo>
                <a:cubicBezTo>
                  <a:pt x="1102294" y="794086"/>
                  <a:pt x="1065940" y="812685"/>
                  <a:pt x="1039091" y="831273"/>
                </a:cubicBezTo>
                <a:cubicBezTo>
                  <a:pt x="1009934" y="851459"/>
                  <a:pt x="855194" y="922700"/>
                  <a:pt x="817418" y="928255"/>
                </a:cubicBezTo>
                <a:cubicBezTo>
                  <a:pt x="698272" y="945777"/>
                  <a:pt x="577273" y="946728"/>
                  <a:pt x="457200" y="955964"/>
                </a:cubicBezTo>
                <a:cubicBezTo>
                  <a:pt x="236997" y="923342"/>
                  <a:pt x="95513" y="994100"/>
                  <a:pt x="13855" y="803564"/>
                </a:cubicBezTo>
                <a:cubicBezTo>
                  <a:pt x="991" y="773549"/>
                  <a:pt x="4618" y="738909"/>
                  <a:pt x="0" y="706582"/>
                </a:cubicBezTo>
                <a:cubicBezTo>
                  <a:pt x="23091" y="595746"/>
                  <a:pt x="33471" y="481479"/>
                  <a:pt x="69273" y="374073"/>
                </a:cubicBezTo>
                <a:cubicBezTo>
                  <a:pt x="80679" y="339855"/>
                  <a:pt x="114173" y="317535"/>
                  <a:pt x="138546" y="290946"/>
                </a:cubicBezTo>
                <a:cubicBezTo>
                  <a:pt x="213113" y="209600"/>
                  <a:pt x="197708" y="223795"/>
                  <a:pt x="263236" y="180109"/>
                </a:cubicBezTo>
                <a:cubicBezTo>
                  <a:pt x="401782" y="189345"/>
                  <a:pt x="542998" y="179213"/>
                  <a:pt x="678873" y="207818"/>
                </a:cubicBezTo>
                <a:cubicBezTo>
                  <a:pt x="724064" y="217332"/>
                  <a:pt x="751283" y="265329"/>
                  <a:pt x="789709" y="290946"/>
                </a:cubicBezTo>
                <a:cubicBezTo>
                  <a:pt x="820689" y="311599"/>
                  <a:pt x="854364" y="327891"/>
                  <a:pt x="886691" y="346364"/>
                </a:cubicBezTo>
                <a:cubicBezTo>
                  <a:pt x="905164" y="387928"/>
                  <a:pt x="927726" y="427905"/>
                  <a:pt x="942109" y="471055"/>
                </a:cubicBezTo>
                <a:cubicBezTo>
                  <a:pt x="975781" y="572071"/>
                  <a:pt x="942707" y="661868"/>
                  <a:pt x="900546" y="762000"/>
                </a:cubicBezTo>
                <a:cubicBezTo>
                  <a:pt x="890408" y="786077"/>
                  <a:pt x="863600" y="798945"/>
                  <a:pt x="845127" y="817418"/>
                </a:cubicBezTo>
                <a:cubicBezTo>
                  <a:pt x="352505" y="804104"/>
                  <a:pt x="405355" y="942919"/>
                  <a:pt x="235527" y="665018"/>
                </a:cubicBezTo>
                <a:cubicBezTo>
                  <a:pt x="213988" y="629772"/>
                  <a:pt x="198582" y="591127"/>
                  <a:pt x="180109" y="554182"/>
                </a:cubicBezTo>
                <a:cubicBezTo>
                  <a:pt x="198582" y="498764"/>
                  <a:pt x="203124" y="436532"/>
                  <a:pt x="235527" y="387927"/>
                </a:cubicBezTo>
                <a:cubicBezTo>
                  <a:pt x="288189" y="308934"/>
                  <a:pt x="363892" y="299792"/>
                  <a:pt x="443346" y="277091"/>
                </a:cubicBezTo>
                <a:cubicBezTo>
                  <a:pt x="706474" y="342873"/>
                  <a:pt x="635700" y="258945"/>
                  <a:pt x="678873" y="374073"/>
                </a:cubicBezTo>
                <a:cubicBezTo>
                  <a:pt x="687605" y="397359"/>
                  <a:pt x="697346" y="420255"/>
                  <a:pt x="706582" y="443346"/>
                </a:cubicBezTo>
                <a:cubicBezTo>
                  <a:pt x="688109" y="517237"/>
                  <a:pt x="682097" y="595418"/>
                  <a:pt x="651164" y="665018"/>
                </a:cubicBezTo>
                <a:cubicBezTo>
                  <a:pt x="642776" y="683891"/>
                  <a:pt x="616363" y="693940"/>
                  <a:pt x="595746" y="692727"/>
                </a:cubicBezTo>
                <a:cubicBezTo>
                  <a:pt x="534238" y="689109"/>
                  <a:pt x="475673" y="665018"/>
                  <a:pt x="415636" y="651164"/>
                </a:cubicBezTo>
                <a:cubicBezTo>
                  <a:pt x="420254" y="586509"/>
                  <a:pt x="388445" y="507367"/>
                  <a:pt x="429491" y="457200"/>
                </a:cubicBezTo>
                <a:cubicBezTo>
                  <a:pt x="454477" y="426661"/>
                  <a:pt x="507496" y="476877"/>
                  <a:pt x="540327" y="498764"/>
                </a:cubicBezTo>
                <a:cubicBezTo>
                  <a:pt x="552478" y="506865"/>
                  <a:pt x="552569" y="525813"/>
                  <a:pt x="554182" y="540327"/>
                </a:cubicBezTo>
                <a:cubicBezTo>
                  <a:pt x="557242" y="567867"/>
                  <a:pt x="554182" y="595746"/>
                  <a:pt x="554182" y="623455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20CA11D2-FF94-47E4-A0AE-87342BEAAC4D}"/>
              </a:ext>
            </a:extLst>
          </p:cNvPr>
          <p:cNvSpPr txBox="1"/>
          <p:nvPr/>
        </p:nvSpPr>
        <p:spPr>
          <a:xfrm>
            <a:off x="8314459" y="5156564"/>
            <a:ext cx="1338029" cy="715089"/>
          </a:xfrm>
          <a:prstGeom prst="wedgeRoundRectCallout">
            <a:avLst>
              <a:gd name="adj1" fmla="val -38436"/>
              <a:gd name="adj2" fmla="val -268805"/>
              <a:gd name="adj3" fmla="val 16667"/>
            </a:avLst>
          </a:prstGeom>
          <a:solidFill>
            <a:srgbClr val="92D05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SA" b="1" dirty="0"/>
              <a:t>أداة التنظيف</a:t>
            </a:r>
          </a:p>
          <a:p>
            <a:pPr algn="ctr" rtl="1"/>
            <a:r>
              <a:rPr lang="ar-SA" b="1" dirty="0"/>
              <a:t> مناسبة لطولنا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10D2F4D7-E35F-4E27-8370-FD546F986293}"/>
              </a:ext>
            </a:extLst>
          </p:cNvPr>
          <p:cNvSpPr txBox="1"/>
          <p:nvPr/>
        </p:nvSpPr>
        <p:spPr>
          <a:xfrm>
            <a:off x="545827" y="3506493"/>
            <a:ext cx="1383402" cy="715089"/>
          </a:xfrm>
          <a:prstGeom prst="wedgeRoundRectCallout">
            <a:avLst>
              <a:gd name="adj1" fmla="val 150844"/>
              <a:gd name="adj2" fmla="val -237806"/>
              <a:gd name="adj3" fmla="val 16667"/>
            </a:avLst>
          </a:prstGeom>
          <a:solidFill>
            <a:srgbClr val="92D05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SA" b="1" dirty="0"/>
              <a:t>لا نعتمد على</a:t>
            </a:r>
          </a:p>
          <a:p>
            <a:pPr algn="ctr" rtl="1"/>
            <a:r>
              <a:rPr lang="ar-SA" b="1" dirty="0"/>
              <a:t> عضلات الظهر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2D8A3A73-2F69-4ED1-A751-00CDF2B6D025}"/>
              </a:ext>
            </a:extLst>
          </p:cNvPr>
          <p:cNvSpPr txBox="1"/>
          <p:nvPr/>
        </p:nvSpPr>
        <p:spPr>
          <a:xfrm>
            <a:off x="2204751" y="5514108"/>
            <a:ext cx="1826921" cy="715089"/>
          </a:xfrm>
          <a:prstGeom prst="wedgeRoundRectCallout">
            <a:avLst>
              <a:gd name="adj1" fmla="val 107959"/>
              <a:gd name="adj2" fmla="val -90560"/>
              <a:gd name="adj3" fmla="val 16667"/>
            </a:avLst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pPr algn="ctr" rtl="1"/>
            <a:r>
              <a:rPr lang="ar-SA" b="1" dirty="0"/>
              <a:t>نمسح بحركة دائرية انسيابية</a:t>
            </a:r>
          </a:p>
        </p:txBody>
      </p:sp>
      <p:graphicFrame>
        <p:nvGraphicFramePr>
          <p:cNvPr id="13" name="جدول 25">
            <a:extLst>
              <a:ext uri="{FF2B5EF4-FFF2-40B4-BE49-F238E27FC236}">
                <a16:creationId xmlns:a16="http://schemas.microsoft.com/office/drawing/2014/main" id="{6DB57AAC-30A0-4131-848B-ED0679103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199452"/>
              </p:ext>
            </p:extLst>
          </p:nvPr>
        </p:nvGraphicFramePr>
        <p:xfrm>
          <a:off x="93937" y="93961"/>
          <a:ext cx="3668523" cy="74168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601705">
                  <a:extLst>
                    <a:ext uri="{9D8B030D-6E8A-4147-A177-3AD203B41FA5}">
                      <a16:colId xmlns:a16="http://schemas.microsoft.com/office/drawing/2014/main" val="3167737288"/>
                    </a:ext>
                  </a:extLst>
                </a:gridCol>
                <a:gridCol w="2066818">
                  <a:extLst>
                    <a:ext uri="{9D8B030D-6E8A-4147-A177-3AD203B41FA5}">
                      <a16:colId xmlns:a16="http://schemas.microsoft.com/office/drawing/2014/main" val="3432046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الكتاب صفحة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35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77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الاستراتيجية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b="1" dirty="0"/>
                        <a:t>قراءة الصورة</a:t>
                      </a: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6783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80204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69C15B47-1BD6-46DB-8662-EA810BE3B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9" y="267065"/>
            <a:ext cx="4124901" cy="2391109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E323FE76-CB6F-4E34-BD66-4E00690A2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4090" y="1843521"/>
            <a:ext cx="5091428" cy="357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18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جدول 25">
            <a:extLst>
              <a:ext uri="{FF2B5EF4-FFF2-40B4-BE49-F238E27FC236}">
                <a16:creationId xmlns:a16="http://schemas.microsoft.com/office/drawing/2014/main" id="{D79EF9A2-BD4C-44B7-A528-5F8A7EFB29AF}"/>
              </a:ext>
            </a:extLst>
          </p:cNvPr>
          <p:cNvGraphicFramePr>
            <a:graphicFrameLocks noGrp="1"/>
          </p:cNvGraphicFramePr>
          <p:nvPr/>
        </p:nvGraphicFramePr>
        <p:xfrm>
          <a:off x="1768006" y="0"/>
          <a:ext cx="4230254" cy="37084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2138218">
                  <a:extLst>
                    <a:ext uri="{9D8B030D-6E8A-4147-A177-3AD203B41FA5}">
                      <a16:colId xmlns:a16="http://schemas.microsoft.com/office/drawing/2014/main" val="3167737288"/>
                    </a:ext>
                  </a:extLst>
                </a:gridCol>
                <a:gridCol w="2092036">
                  <a:extLst>
                    <a:ext uri="{9D8B030D-6E8A-4147-A177-3AD203B41FA5}">
                      <a16:colId xmlns:a16="http://schemas.microsoft.com/office/drawing/2014/main" val="3432046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الكتاب صفحة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35-36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774473"/>
                  </a:ext>
                </a:extLst>
              </a:tr>
            </a:tbl>
          </a:graphicData>
        </a:graphic>
      </p:graphicFrame>
      <p:pic>
        <p:nvPicPr>
          <p:cNvPr id="3" name="صورة 2">
            <a:extLst>
              <a:ext uri="{FF2B5EF4-FFF2-40B4-BE49-F238E27FC236}">
                <a16:creationId xmlns:a16="http://schemas.microsoft.com/office/drawing/2014/main" id="{7D1C86A6-1F69-47D0-889A-969A80CF5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9455" y="0"/>
            <a:ext cx="3704539" cy="1962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9E29AA26-EFAD-40AB-92E6-F3023C535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3491" y="2122343"/>
            <a:ext cx="6367030" cy="45139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35565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A928D31B-6C54-44A6-9FC0-C802ECAA5EBB}"/>
              </a:ext>
            </a:extLst>
          </p:cNvPr>
          <p:cNvSpPr/>
          <p:nvPr/>
        </p:nvSpPr>
        <p:spPr>
          <a:xfrm>
            <a:off x="5889813" y="112469"/>
            <a:ext cx="4077354" cy="5060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التقويم الختامي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A0253925-77E1-40A6-99DF-518292129924}"/>
              </a:ext>
            </a:extLst>
          </p:cNvPr>
          <p:cNvSpPr txBox="1"/>
          <p:nvPr/>
        </p:nvSpPr>
        <p:spPr>
          <a:xfrm>
            <a:off x="4364183" y="1138535"/>
            <a:ext cx="51139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السجاد الآلي غالي الثمن لدقته ومتانته .</a:t>
            </a:r>
          </a:p>
          <a:p>
            <a:pPr marL="342900" indent="-342900" algn="r" rtl="1">
              <a:buFont typeface="+mj-cs"/>
              <a:buAutoNum type="arabic2Minus"/>
            </a:pPr>
            <a:r>
              <a:rPr lang="ar-SA" b="1" dirty="0"/>
              <a:t> صح</a:t>
            </a:r>
          </a:p>
          <a:p>
            <a:pPr marL="342900" indent="-342900" algn="r" rtl="1">
              <a:buFont typeface="+mj-cs"/>
              <a:buAutoNum type="arabic2Minus"/>
            </a:pPr>
            <a:r>
              <a:rPr lang="ar-SA" b="1" dirty="0"/>
              <a:t> خطأ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819DA67A-F305-4531-9001-EC8744673A85}"/>
              </a:ext>
            </a:extLst>
          </p:cNvPr>
          <p:cNvSpPr txBox="1"/>
          <p:nvPr/>
        </p:nvSpPr>
        <p:spPr>
          <a:xfrm>
            <a:off x="4254977" y="2612613"/>
            <a:ext cx="52231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 نعتمد على عضلات الظهر أكثر من غيرها أثناء التنظيف .</a:t>
            </a:r>
          </a:p>
          <a:p>
            <a:pPr marL="457200" indent="-457200" algn="r" rtl="1">
              <a:buFont typeface="+mj-cs"/>
              <a:buAutoNum type="arabic2Minus"/>
            </a:pPr>
            <a:r>
              <a:rPr lang="ar-SA" sz="2000" b="1" dirty="0"/>
              <a:t> صح</a:t>
            </a:r>
          </a:p>
          <a:p>
            <a:pPr marL="457200" indent="-457200" algn="r" rtl="1">
              <a:buFont typeface="+mj-cs"/>
              <a:buAutoNum type="arabic2Minus"/>
            </a:pPr>
            <a:r>
              <a:rPr lang="ar-SA" sz="2000" b="1" dirty="0"/>
              <a:t> خطأ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250E9ABA-44AA-4935-8132-0DA4C97F0064}"/>
              </a:ext>
            </a:extLst>
          </p:cNvPr>
          <p:cNvSpPr txBox="1"/>
          <p:nvPr/>
        </p:nvSpPr>
        <p:spPr>
          <a:xfrm>
            <a:off x="3382141" y="4148247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3-عند تلميع الأثاث والأرضيات نستعمل الحركات الدائرية والانسيابية .</a:t>
            </a:r>
          </a:p>
          <a:p>
            <a:pPr marL="457200" indent="-457200" algn="r" rtl="1">
              <a:buFont typeface="+mj-cs"/>
              <a:buAutoNum type="arabic2Minus"/>
            </a:pPr>
            <a:r>
              <a:rPr lang="ar-SA" sz="2000" b="1" dirty="0"/>
              <a:t> صح</a:t>
            </a:r>
          </a:p>
          <a:p>
            <a:pPr marL="457200" indent="-457200" algn="r" rtl="1">
              <a:buFont typeface="+mj-cs"/>
              <a:buAutoNum type="arabic2Minus"/>
            </a:pPr>
            <a:r>
              <a:rPr lang="ar-SA" sz="2000" b="1" dirty="0"/>
              <a:t> خطأ</a:t>
            </a:r>
          </a:p>
        </p:txBody>
      </p:sp>
    </p:spTree>
    <p:extLst>
      <p:ext uri="{BB962C8B-B14F-4D97-AF65-F5344CB8AC3E}">
        <p14:creationId xmlns:p14="http://schemas.microsoft.com/office/powerpoint/2010/main" val="32309233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7625A021-0325-4607-9601-D9561DFF5DFA}"/>
              </a:ext>
            </a:extLst>
          </p:cNvPr>
          <p:cNvSpPr/>
          <p:nvPr/>
        </p:nvSpPr>
        <p:spPr>
          <a:xfrm>
            <a:off x="1937605" y="3191924"/>
            <a:ext cx="60388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الكتاب صفحة 36  رقم 6 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29F638E5-3279-4CD7-8E89-92F50F6B7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489" y="1031187"/>
            <a:ext cx="2896004" cy="15813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423937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49"/>
  <p:tag name="ARTICULATE_PROJECT_OPEN" val="0"/>
  <p:tag name="INKNOELEADERBOARD" val="16180164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معرض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معرض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3775</TotalTime>
  <Words>283</Words>
  <Application>Microsoft Office PowerPoint</Application>
  <PresentationFormat>شاشة عريضة</PresentationFormat>
  <Paragraphs>99</Paragraphs>
  <Slides>21</Slides>
  <Notes>0</Notes>
  <HiddenSlides>0</HiddenSlides>
  <MMClips>3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8" baseType="lpstr">
      <vt:lpstr>AlBayan-Bold</vt:lpstr>
      <vt:lpstr>Andalus</vt:lpstr>
      <vt:lpstr>Arial</vt:lpstr>
      <vt:lpstr>Calibri</vt:lpstr>
      <vt:lpstr>Gill Sans MT</vt:lpstr>
      <vt:lpstr>Wingdings</vt:lpstr>
      <vt:lpstr>معرض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أحلام بنت الحازمي</cp:lastModifiedBy>
  <cp:revision>271</cp:revision>
  <dcterms:created xsi:type="dcterms:W3CDTF">2015-03-15T08:01:51Z</dcterms:created>
  <dcterms:modified xsi:type="dcterms:W3CDTF">2021-09-18T22:17:17Z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EECA788B-2240-4F1C-8DA0-7F8ADEAB4B21</vt:lpwstr>
  </property>
  <property fmtid="{D5CDD505-2E9C-101B-9397-08002B2CF9AE}" pid="3" name="ArticulatePath">
    <vt:lpwstr>عرض تقديمي1</vt:lpwstr>
  </property>
</Properties>
</file>