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9" r:id="rId3"/>
    <p:sldId id="264" r:id="rId4"/>
    <p:sldId id="265" r:id="rId5"/>
    <p:sldId id="275" r:id="rId6"/>
    <p:sldId id="261" r:id="rId7"/>
    <p:sldId id="276" r:id="rId8"/>
    <p:sldId id="266" r:id="rId9"/>
    <p:sldId id="284" r:id="rId10"/>
    <p:sldId id="338" r:id="rId11"/>
    <p:sldId id="339" r:id="rId12"/>
    <p:sldId id="340" r:id="rId13"/>
    <p:sldId id="296" r:id="rId14"/>
    <p:sldId id="342" r:id="rId15"/>
    <p:sldId id="282" r:id="rId16"/>
    <p:sldId id="341" r:id="rId17"/>
    <p:sldId id="343" r:id="rId18"/>
    <p:sldId id="354" r:id="rId19"/>
    <p:sldId id="382" r:id="rId20"/>
    <p:sldId id="344" r:id="rId21"/>
    <p:sldId id="357" r:id="rId22"/>
    <p:sldId id="285" r:id="rId23"/>
    <p:sldId id="358" r:id="rId24"/>
    <p:sldId id="345" r:id="rId25"/>
    <p:sldId id="359" r:id="rId26"/>
    <p:sldId id="348" r:id="rId27"/>
    <p:sldId id="356" r:id="rId28"/>
    <p:sldId id="355" r:id="rId29"/>
    <p:sldId id="360" r:id="rId30"/>
    <p:sldId id="298" r:id="rId31"/>
    <p:sldId id="287" r:id="rId32"/>
    <p:sldId id="346" r:id="rId33"/>
    <p:sldId id="289" r:id="rId34"/>
    <p:sldId id="288" r:id="rId35"/>
    <p:sldId id="347" r:id="rId36"/>
    <p:sldId id="361" r:id="rId37"/>
    <p:sldId id="290" r:id="rId38"/>
    <p:sldId id="291" r:id="rId39"/>
    <p:sldId id="399" r:id="rId40"/>
    <p:sldId id="352" r:id="rId41"/>
    <p:sldId id="400" r:id="rId42"/>
    <p:sldId id="401" r:id="rId43"/>
    <p:sldId id="351" r:id="rId44"/>
    <p:sldId id="350" r:id="rId45"/>
    <p:sldId id="349" r:id="rId46"/>
    <p:sldId id="362" r:id="rId47"/>
    <p:sldId id="353" r:id="rId48"/>
    <p:sldId id="402" r:id="rId49"/>
    <p:sldId id="363" r:id="rId50"/>
    <p:sldId id="364" r:id="rId51"/>
    <p:sldId id="307" r:id="rId52"/>
    <p:sldId id="321" r:id="rId53"/>
    <p:sldId id="322" r:id="rId54"/>
    <p:sldId id="323" r:id="rId55"/>
    <p:sldId id="324" r:id="rId56"/>
    <p:sldId id="325" r:id="rId57"/>
    <p:sldId id="326" r:id="rId58"/>
    <p:sldId id="327" r:id="rId59"/>
    <p:sldId id="375" r:id="rId60"/>
    <p:sldId id="365" r:id="rId61"/>
    <p:sldId id="366" r:id="rId62"/>
    <p:sldId id="369" r:id="rId63"/>
    <p:sldId id="370" r:id="rId64"/>
    <p:sldId id="368" r:id="rId65"/>
    <p:sldId id="371" r:id="rId66"/>
    <p:sldId id="305" r:id="rId67"/>
    <p:sldId id="373" r:id="rId68"/>
    <p:sldId id="374" r:id="rId69"/>
    <p:sldId id="376" r:id="rId70"/>
    <p:sldId id="372" r:id="rId71"/>
    <p:sldId id="367" r:id="rId72"/>
    <p:sldId id="306" r:id="rId73"/>
    <p:sldId id="328" r:id="rId74"/>
    <p:sldId id="377" r:id="rId75"/>
    <p:sldId id="378" r:id="rId76"/>
    <p:sldId id="379" r:id="rId77"/>
    <p:sldId id="329" r:id="rId78"/>
    <p:sldId id="380" r:id="rId79"/>
    <p:sldId id="381" r:id="rId80"/>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ghabour" initials="sg" lastIdx="1" clrIdx="0">
    <p:extLst>
      <p:ext uri="{19B8F6BF-5375-455C-9EA6-DF929625EA0E}">
        <p15:presenceInfo xmlns:p15="http://schemas.microsoft.com/office/powerpoint/2012/main" userId="836dd63ededad0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CC66"/>
    <a:srgbClr val="E9A6D5"/>
    <a:srgbClr val="4FA0CB"/>
    <a:srgbClr val="0000CC"/>
    <a:srgbClr val="EDC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5" d="100"/>
          <a:sy n="75" d="100"/>
        </p:scale>
        <p:origin x="10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28T15:13:31.088" idx="1">
    <p:pos x="575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04371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41683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51268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62775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56143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18/02/1443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1720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p:cNvSpPr>
            <a:spLocks noGrp="1"/>
          </p:cNvSpPr>
          <p:nvPr>
            <p:ph type="dt" sz="half" idx="10"/>
          </p:nvPr>
        </p:nvSpPr>
        <p:spPr/>
        <p:txBody>
          <a:bodyPr/>
          <a:lstStyle/>
          <a:p>
            <a:fld id="{51AAED5F-5347-4CC4-84E6-00676B004256}" type="datetimeFigureOut">
              <a:rPr lang="ar-EG" smtClean="0"/>
              <a:t>18/02/1443</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4208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51AAED5F-5347-4CC4-84E6-00676B004256}" type="datetimeFigureOut">
              <a:rPr lang="ar-EG" smtClean="0"/>
              <a:t>18/02/1443</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0125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1AAED5F-5347-4CC4-84E6-00676B004256}" type="datetimeFigureOut">
              <a:rPr lang="ar-EG" smtClean="0"/>
              <a:t>18/02/1443</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2134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18/02/1443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33273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18/02/1443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8782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06B87F-97B9-4994-9B6C-8B3F6820BBE4}" type="slidenum">
              <a:rPr lang="ar-EG" smtClean="0"/>
              <a:t>‹#›</a:t>
            </a:fld>
            <a:endParaRPr lang="ar-EG"/>
          </a:p>
        </p:txBody>
      </p:sp>
    </p:spTree>
    <p:extLst>
      <p:ext uri="{BB962C8B-B14F-4D97-AF65-F5344CB8AC3E}">
        <p14:creationId xmlns:p14="http://schemas.microsoft.com/office/powerpoint/2010/main" val="270313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220072" y="548680"/>
            <a:ext cx="3456384" cy="792088"/>
          </a:xfrm>
          <a:prstGeom prst="roundRect">
            <a:avLst>
              <a:gd name="adj" fmla="val 10739"/>
            </a:avLst>
          </a:prstGeom>
          <a:solidFill>
            <a:srgbClr val="E9A6D5"/>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noAutofit/>
          </a:bodyPr>
          <a:lstStyle/>
          <a:p>
            <a:r>
              <a:rPr lang="ar-EG" b="1" dirty="0">
                <a:solidFill>
                  <a:srgbClr val="002060"/>
                </a:solidFill>
                <a:effectLst>
                  <a:outerShdw blurRad="38100" dist="38100" dir="2700000" algn="tl">
                    <a:srgbClr val="000000">
                      <a:alpha val="43137"/>
                    </a:srgbClr>
                  </a:outerShdw>
                </a:effectLst>
                <a:latin typeface="+mn-lt"/>
                <a:ea typeface="+mn-ea"/>
                <a:cs typeface="+mn-cs"/>
              </a:rPr>
              <a:t>الدرس الرابع</a:t>
            </a:r>
          </a:p>
        </p:txBody>
      </p:sp>
      <p:sp>
        <p:nvSpPr>
          <p:cNvPr id="7" name="عنوان 1">
            <a:extLst>
              <a:ext uri="{FF2B5EF4-FFF2-40B4-BE49-F238E27FC236}">
                <a16:creationId xmlns:a16="http://schemas.microsoft.com/office/drawing/2014/main" id="{7F73354C-D7DF-40CD-A931-52D0520E04DE}"/>
              </a:ext>
            </a:extLst>
          </p:cNvPr>
          <p:cNvSpPr txBox="1">
            <a:spLocks/>
          </p:cNvSpPr>
          <p:nvPr/>
        </p:nvSpPr>
        <p:spPr>
          <a:xfrm>
            <a:off x="3203848" y="4077072"/>
            <a:ext cx="5256584" cy="936104"/>
          </a:xfrm>
          <a:prstGeom prst="roundRect">
            <a:avLst/>
          </a:prstGeom>
          <a:solidFill>
            <a:schemeClr val="bg1"/>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6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4000" dirty="0">
                <a:solidFill>
                  <a:srgbClr val="002060"/>
                </a:solidFill>
                <a:effectLst>
                  <a:outerShdw blurRad="38100" dist="38100" dir="2700000" algn="tl">
                    <a:srgbClr val="000000">
                      <a:alpha val="43137"/>
                    </a:srgbClr>
                  </a:outerShdw>
                </a:effectLst>
              </a:rPr>
              <a:t>التفكير المنهجي حاجة إنسانية</a:t>
            </a:r>
            <a:endParaRPr lang="en-US" sz="40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634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43841"/>
            <a:ext cx="7776865" cy="1446550"/>
          </a:xfrm>
          <a:prstGeom prst="rect">
            <a:avLst/>
          </a:prstGeom>
          <a:noFill/>
          <a:ln w="57150">
            <a:noFill/>
            <a:prstDash val="dashDot"/>
          </a:ln>
        </p:spPr>
        <p:txBody>
          <a:bodyPr wrap="square" rtlCol="0">
            <a:spAutoFit/>
          </a:bodyPr>
          <a:lstStyle/>
          <a:p>
            <a:pPr algn="ctr"/>
            <a:r>
              <a:rPr lang="ar-EG" sz="4400" b="1" dirty="0"/>
              <a:t>2- بالاستناد إلى النشاط الأول أستخلص الفكرة الأساسية للنص:</a:t>
            </a:r>
            <a:endParaRPr lang="en-US" sz="4400" b="1" dirty="0"/>
          </a:p>
        </p:txBody>
      </p:sp>
    </p:spTree>
    <p:extLst>
      <p:ext uri="{BB962C8B-B14F-4D97-AF65-F5344CB8AC3E}">
        <p14:creationId xmlns:p14="http://schemas.microsoft.com/office/powerpoint/2010/main" val="319442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700808"/>
            <a:ext cx="7776865" cy="1754326"/>
          </a:xfrm>
          <a:prstGeom prst="rect">
            <a:avLst/>
          </a:prstGeom>
          <a:noFill/>
          <a:ln w="57150">
            <a:noFill/>
            <a:prstDash val="dashDot"/>
          </a:ln>
        </p:spPr>
        <p:txBody>
          <a:bodyPr wrap="square" rtlCol="0">
            <a:spAutoFit/>
          </a:bodyPr>
          <a:lstStyle/>
          <a:p>
            <a:pPr algn="ctr"/>
            <a:r>
              <a:rPr lang="ar-EG" sz="3600" b="1" dirty="0"/>
              <a:t>3- استنادًا إلى النص، اتأمل مع مجموعتي المفاهيم التالية وأبين علاقتها بالعقل وأستعين بالإضاءات المرافقة خلال النقاش مع مجموعتي.</a:t>
            </a:r>
            <a:endParaRPr lang="en-US" sz="3600" b="1" dirty="0"/>
          </a:p>
        </p:txBody>
      </p:sp>
    </p:spTree>
    <p:extLst>
      <p:ext uri="{BB962C8B-B14F-4D97-AF65-F5344CB8AC3E}">
        <p14:creationId xmlns:p14="http://schemas.microsoft.com/office/powerpoint/2010/main" val="1340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89C9AE0F-4065-42C9-BE59-91AFF06F5951}"/>
              </a:ext>
            </a:extLst>
          </p:cNvPr>
          <p:cNvSpPr/>
          <p:nvPr/>
        </p:nvSpPr>
        <p:spPr>
          <a:xfrm>
            <a:off x="4788024" y="980728"/>
            <a:ext cx="3384376" cy="2232248"/>
          </a:xfrm>
          <a:prstGeom prst="roundRect">
            <a:avLst/>
          </a:prstGeom>
          <a:solidFill>
            <a:srgbClr val="990000"/>
          </a:solidFill>
          <a:ln>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t>الكلام</a:t>
            </a:r>
          </a:p>
        </p:txBody>
      </p:sp>
      <p:sp>
        <p:nvSpPr>
          <p:cNvPr id="4" name="مستطيل: زوايا مستديرة 3">
            <a:extLst>
              <a:ext uri="{FF2B5EF4-FFF2-40B4-BE49-F238E27FC236}">
                <a16:creationId xmlns:a16="http://schemas.microsoft.com/office/drawing/2014/main" id="{D6AB06AD-2A83-4EEF-9DAD-5DC3E5C55219}"/>
              </a:ext>
            </a:extLst>
          </p:cNvPr>
          <p:cNvSpPr/>
          <p:nvPr/>
        </p:nvSpPr>
        <p:spPr>
          <a:xfrm>
            <a:off x="4788024" y="3781384"/>
            <a:ext cx="3384376" cy="22322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t>الاستدلال</a:t>
            </a:r>
          </a:p>
        </p:txBody>
      </p:sp>
      <p:sp>
        <p:nvSpPr>
          <p:cNvPr id="5" name="مستطيل: زوايا مستديرة 4">
            <a:extLst>
              <a:ext uri="{FF2B5EF4-FFF2-40B4-BE49-F238E27FC236}">
                <a16:creationId xmlns:a16="http://schemas.microsoft.com/office/drawing/2014/main" id="{55E4C6D0-6CF4-4AD5-9618-DC0664EC900A}"/>
              </a:ext>
            </a:extLst>
          </p:cNvPr>
          <p:cNvSpPr/>
          <p:nvPr/>
        </p:nvSpPr>
        <p:spPr>
          <a:xfrm>
            <a:off x="1117798" y="3786424"/>
            <a:ext cx="3384376" cy="2232248"/>
          </a:xfrm>
          <a:prstGeom prst="roundRect">
            <a:avLst/>
          </a:prstGeom>
          <a:solidFill>
            <a:srgbClr val="990000"/>
          </a:solidFill>
          <a:ln>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t>فهم الحياة الاجتماعية</a:t>
            </a:r>
          </a:p>
        </p:txBody>
      </p:sp>
      <p:sp>
        <p:nvSpPr>
          <p:cNvPr id="6" name="مستطيل: زوايا مستديرة 5">
            <a:extLst>
              <a:ext uri="{FF2B5EF4-FFF2-40B4-BE49-F238E27FC236}">
                <a16:creationId xmlns:a16="http://schemas.microsoft.com/office/drawing/2014/main" id="{B324870A-C93B-49EE-974F-0B9913194E4F}"/>
              </a:ext>
            </a:extLst>
          </p:cNvPr>
          <p:cNvSpPr/>
          <p:nvPr/>
        </p:nvSpPr>
        <p:spPr>
          <a:xfrm>
            <a:off x="1117798" y="986496"/>
            <a:ext cx="3384376" cy="22322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t>الحوار</a:t>
            </a:r>
          </a:p>
        </p:txBody>
      </p:sp>
    </p:spTree>
    <p:extLst>
      <p:ext uri="{BB962C8B-B14F-4D97-AF65-F5344CB8AC3E}">
        <p14:creationId xmlns:p14="http://schemas.microsoft.com/office/powerpoint/2010/main" val="5891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31778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D08474B5-D51F-44CA-A3EC-7A16C7957E10}"/>
              </a:ext>
            </a:extLst>
          </p:cNvPr>
          <p:cNvPicPr>
            <a:picLocks noChangeAspect="1"/>
          </p:cNvPicPr>
          <p:nvPr/>
        </p:nvPicPr>
        <p:blipFill>
          <a:blip r:embed="rId3"/>
          <a:stretch>
            <a:fillRect/>
          </a:stretch>
        </p:blipFill>
        <p:spPr>
          <a:xfrm>
            <a:off x="899592" y="3985460"/>
            <a:ext cx="2232248" cy="2209596"/>
          </a:xfrm>
          <a:prstGeom prst="rect">
            <a:avLst/>
          </a:prstGeom>
        </p:spPr>
      </p:pic>
      <p:sp>
        <p:nvSpPr>
          <p:cNvPr id="2" name="مربع نص 1">
            <a:extLst>
              <a:ext uri="{FF2B5EF4-FFF2-40B4-BE49-F238E27FC236}">
                <a16:creationId xmlns:a16="http://schemas.microsoft.com/office/drawing/2014/main" id="{A1C5396F-D895-482E-94FD-C71C65D670E2}"/>
              </a:ext>
            </a:extLst>
          </p:cNvPr>
          <p:cNvSpPr txBox="1"/>
          <p:nvPr/>
        </p:nvSpPr>
        <p:spPr>
          <a:xfrm>
            <a:off x="1331640" y="696176"/>
            <a:ext cx="6912768" cy="5509200"/>
          </a:xfrm>
          <a:prstGeom prst="rect">
            <a:avLst/>
          </a:prstGeom>
          <a:noFill/>
        </p:spPr>
        <p:txBody>
          <a:bodyPr wrap="square" rtlCol="1">
            <a:spAutoFit/>
          </a:bodyPr>
          <a:lstStyle/>
          <a:p>
            <a:pPr marL="342900" indent="-342900">
              <a:buFont typeface="Arial" panose="020B0604020202020204" pitchFamily="34" charset="0"/>
              <a:buChar char="•"/>
            </a:pPr>
            <a:r>
              <a:rPr lang="ar-EG" sz="3200" b="1" dirty="0"/>
              <a:t>إن الإنسان يفكر بالكلام في أثناء حديثة وليس التفكير يضاف إلى الكلام، بل الفكر هو الألفاظ نفسها وما تتضمنه من معان. لذا يقال إن التفكير هو كلمات غير منطوقة أما الكلام فهو تفكير منطوق.</a:t>
            </a:r>
          </a:p>
          <a:p>
            <a:pPr marL="342900" indent="-342900">
              <a:buFont typeface="Arial" panose="020B0604020202020204" pitchFamily="34" charset="0"/>
              <a:buChar char="•"/>
            </a:pPr>
            <a:r>
              <a:rPr lang="ar-EG" sz="3200" b="1" dirty="0"/>
              <a:t>ما يميز التفكير المنطقي هو الحرص والالتزام بقوانين الاستدلال الصحيح.</a:t>
            </a:r>
          </a:p>
          <a:p>
            <a:pPr marL="342900" indent="-342900">
              <a:buFont typeface="Arial" panose="020B0604020202020204" pitchFamily="34" charset="0"/>
              <a:buChar char="•"/>
            </a:pPr>
            <a:r>
              <a:rPr lang="ar-EG" sz="3200" b="1" dirty="0"/>
              <a:t>يلجأ الفرد إلى التفكير من أجل اكتساب معرفة وفهم مختلف جوانب الحياة الاجتماعية والتربوية والأخلاقية، ومن أجل فهم وجهات النظر وتقييمها وحل المشكلات.</a:t>
            </a:r>
          </a:p>
        </p:txBody>
      </p:sp>
    </p:spTree>
    <p:extLst>
      <p:ext uri="{BB962C8B-B14F-4D97-AF65-F5344CB8AC3E}">
        <p14:creationId xmlns:p14="http://schemas.microsoft.com/office/powerpoint/2010/main" val="386909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righ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right)">
                                      <p:cBhvr>
                                        <p:cTn id="17" dur="500"/>
                                        <p:tgtEl>
                                          <p:spTgt spid="2">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C673858-9A35-4F88-AA6F-E684710A5D5B}"/>
              </a:ext>
            </a:extLst>
          </p:cNvPr>
          <p:cNvGrpSpPr/>
          <p:nvPr/>
        </p:nvGrpSpPr>
        <p:grpSpPr>
          <a:xfrm>
            <a:off x="2592268" y="1065510"/>
            <a:ext cx="4078414" cy="5001744"/>
            <a:chOff x="2592268" y="1065510"/>
            <a:chExt cx="4078414" cy="5001744"/>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92268" y="1065510"/>
              <a:ext cx="4078414" cy="4078414"/>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592268" y="5143924"/>
              <a:ext cx="3959464" cy="923330"/>
            </a:xfrm>
            <a:prstGeom prst="rect">
              <a:avLst/>
            </a:prstGeom>
            <a:solidFill>
              <a:srgbClr val="00206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chemeClr val="accent3">
                      <a:lumMod val="60000"/>
                      <a:lumOff val="40000"/>
                    </a:schemeClr>
                  </a:solidFill>
                </a:rPr>
                <a:t>أفكر وأتدبر</a:t>
              </a:r>
            </a:p>
          </p:txBody>
        </p:sp>
      </p:grpSp>
    </p:spTree>
    <p:extLst>
      <p:ext uri="{BB962C8B-B14F-4D97-AF65-F5344CB8AC3E}">
        <p14:creationId xmlns:p14="http://schemas.microsoft.com/office/powerpoint/2010/main" val="33436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67FC57FF-1D79-4871-B0C9-4A668763F227}"/>
              </a:ext>
            </a:extLst>
          </p:cNvPr>
          <p:cNvSpPr/>
          <p:nvPr/>
        </p:nvSpPr>
        <p:spPr>
          <a:xfrm>
            <a:off x="1493657" y="1312673"/>
            <a:ext cx="6156685" cy="3495402"/>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tx1"/>
                </a:solidFill>
              </a:rPr>
              <a:t>1- استنادًا إلى النص هناك عدد من العوائق التي قد تمنع الإنسان من التفكير أو تحد من قدرته على ذلك، أناقش مجموعتي وأدون كيف أن العوامل التالية قد تحد أو تعوق قدرة الإنسان على التفكير.</a:t>
            </a:r>
          </a:p>
        </p:txBody>
      </p:sp>
    </p:spTree>
    <p:extLst>
      <p:ext uri="{BB962C8B-B14F-4D97-AF65-F5344CB8AC3E}">
        <p14:creationId xmlns:p14="http://schemas.microsoft.com/office/powerpoint/2010/main" val="198696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8BD8F691-3841-4D4B-935D-6FCC82A1D93C}"/>
              </a:ext>
            </a:extLst>
          </p:cNvPr>
          <p:cNvGraphicFramePr>
            <a:graphicFrameLocks noGrp="1"/>
          </p:cNvGraphicFramePr>
          <p:nvPr>
            <p:extLst>
              <p:ext uri="{D42A27DB-BD31-4B8C-83A1-F6EECF244321}">
                <p14:modId xmlns:p14="http://schemas.microsoft.com/office/powerpoint/2010/main" val="1276967486"/>
              </p:ext>
            </p:extLst>
          </p:nvPr>
        </p:nvGraphicFramePr>
        <p:xfrm>
          <a:off x="1211796" y="1412776"/>
          <a:ext cx="6720408" cy="4104456"/>
        </p:xfrm>
        <a:graphic>
          <a:graphicData uri="http://schemas.openxmlformats.org/drawingml/2006/table">
            <a:tbl>
              <a:tblPr rtl="1" firstRow="1" bandRow="1">
                <a:tableStyleId>{5C22544A-7EE6-4342-B048-85BDC9FD1C3A}</a:tableStyleId>
              </a:tblPr>
              <a:tblGrid>
                <a:gridCol w="3360204">
                  <a:extLst>
                    <a:ext uri="{9D8B030D-6E8A-4147-A177-3AD203B41FA5}">
                      <a16:colId xmlns:a16="http://schemas.microsoft.com/office/drawing/2014/main" val="2297100375"/>
                    </a:ext>
                  </a:extLst>
                </a:gridCol>
                <a:gridCol w="3360204">
                  <a:extLst>
                    <a:ext uri="{9D8B030D-6E8A-4147-A177-3AD203B41FA5}">
                      <a16:colId xmlns:a16="http://schemas.microsoft.com/office/drawing/2014/main" val="4018861849"/>
                    </a:ext>
                  </a:extLst>
                </a:gridCol>
              </a:tblGrid>
              <a:tr h="883466">
                <a:tc>
                  <a:txBody>
                    <a:bodyPr/>
                    <a:lstStyle/>
                    <a:p>
                      <a:pPr algn="ctr" rtl="1"/>
                      <a:r>
                        <a:rPr lang="ar-EG" sz="2400" b="1" dirty="0"/>
                        <a:t>عوائق ذاتية تتصل بالفرد:</a:t>
                      </a:r>
                    </a:p>
                  </a:txBody>
                  <a:tcPr anchor="ctr"/>
                </a:tc>
                <a:tc>
                  <a:txBody>
                    <a:bodyPr/>
                    <a:lstStyle/>
                    <a:p>
                      <a:pPr algn="ctr" rtl="1"/>
                      <a:r>
                        <a:rPr lang="ar-EG" sz="2400" b="1" dirty="0"/>
                        <a:t>عوائق خارجية:</a:t>
                      </a:r>
                    </a:p>
                  </a:txBody>
                  <a:tcPr anchor="ctr"/>
                </a:tc>
                <a:extLst>
                  <a:ext uri="{0D108BD9-81ED-4DB2-BD59-A6C34878D82A}">
                    <a16:rowId xmlns:a16="http://schemas.microsoft.com/office/drawing/2014/main" val="2367021759"/>
                  </a:ext>
                </a:extLst>
              </a:tr>
              <a:tr h="1610495">
                <a:tc>
                  <a:txBody>
                    <a:bodyPr/>
                    <a:lstStyle/>
                    <a:p>
                      <a:pPr algn="ctr" rtl="1"/>
                      <a:r>
                        <a:rPr lang="ar-EG" sz="2400" b="1" dirty="0"/>
                        <a:t>الحفظ</a:t>
                      </a:r>
                    </a:p>
                    <a:p>
                      <a:pPr algn="ctr" rtl="1"/>
                      <a:r>
                        <a:rPr lang="en-US" sz="2400" b="1" dirty="0"/>
                        <a:t>……………</a:t>
                      </a:r>
                      <a:endParaRPr lang="ar-EG" sz="2400" b="1" dirty="0"/>
                    </a:p>
                  </a:txBody>
                  <a:tcPr anchor="ctr"/>
                </a:tc>
                <a:tc>
                  <a:txBody>
                    <a:bodyPr/>
                    <a:lstStyle/>
                    <a:p>
                      <a:pPr algn="ctr" rtl="1"/>
                      <a:r>
                        <a:rPr lang="ar-EG" sz="2400" b="1" dirty="0"/>
                        <a:t>مسايرة الآخرين</a:t>
                      </a:r>
                    </a:p>
                    <a:p>
                      <a:pPr algn="ctr" rtl="1"/>
                      <a:r>
                        <a:rPr lang="en-US" sz="2400" b="1" dirty="0"/>
                        <a:t>………………</a:t>
                      </a:r>
                      <a:endParaRPr lang="ar-EG" sz="2400" b="1" dirty="0"/>
                    </a:p>
                  </a:txBody>
                  <a:tcPr anchor="ctr"/>
                </a:tc>
                <a:extLst>
                  <a:ext uri="{0D108BD9-81ED-4DB2-BD59-A6C34878D82A}">
                    <a16:rowId xmlns:a16="http://schemas.microsoft.com/office/drawing/2014/main" val="1635820475"/>
                  </a:ext>
                </a:extLst>
              </a:tr>
              <a:tr h="1610495">
                <a:tc>
                  <a:txBody>
                    <a:bodyPr/>
                    <a:lstStyle/>
                    <a:p>
                      <a:pPr algn="ctr" rtl="1"/>
                      <a:r>
                        <a:rPr lang="ar-EG" sz="2400" b="1" dirty="0"/>
                        <a:t>الانفعال</a:t>
                      </a:r>
                    </a:p>
                    <a:p>
                      <a:pPr algn="ctr" rtl="1"/>
                      <a:r>
                        <a:rPr lang="en-US" sz="2400" b="1" dirty="0"/>
                        <a:t>.................</a:t>
                      </a:r>
                      <a:endParaRPr lang="ar-EG" sz="2400" b="1" dirty="0"/>
                    </a:p>
                  </a:txBody>
                  <a:tcPr anchor="ctr"/>
                </a:tc>
                <a:tc>
                  <a:txBody>
                    <a:bodyPr/>
                    <a:lstStyle/>
                    <a:p>
                      <a:pPr algn="ctr" rtl="1"/>
                      <a:r>
                        <a:rPr lang="ar-EG" sz="2400" b="1" dirty="0"/>
                        <a:t>العادات والتقاليد</a:t>
                      </a:r>
                    </a:p>
                    <a:p>
                      <a:pPr algn="ctr" rtl="1"/>
                      <a:r>
                        <a:rPr lang="en-US" sz="2400" b="1" dirty="0"/>
                        <a:t>……………….</a:t>
                      </a:r>
                      <a:endParaRPr lang="ar-EG" sz="2400" b="1" dirty="0"/>
                    </a:p>
                  </a:txBody>
                  <a:tcPr anchor="ctr"/>
                </a:tc>
                <a:extLst>
                  <a:ext uri="{0D108BD9-81ED-4DB2-BD59-A6C34878D82A}">
                    <a16:rowId xmlns:a16="http://schemas.microsoft.com/office/drawing/2014/main" val="1646576486"/>
                  </a:ext>
                </a:extLst>
              </a:tr>
            </a:tbl>
          </a:graphicData>
        </a:graphic>
      </p:graphicFrame>
    </p:spTree>
    <p:extLst>
      <p:ext uri="{BB962C8B-B14F-4D97-AF65-F5344CB8AC3E}">
        <p14:creationId xmlns:p14="http://schemas.microsoft.com/office/powerpoint/2010/main" val="195043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4A806AD-F32D-48BC-9A04-1FD99E2AD889}"/>
              </a:ext>
            </a:extLst>
          </p:cNvPr>
          <p:cNvPicPr>
            <a:picLocks noChangeAspect="1"/>
          </p:cNvPicPr>
          <p:nvPr/>
        </p:nvPicPr>
        <p:blipFill>
          <a:blip r:embed="rId3"/>
          <a:stretch>
            <a:fillRect/>
          </a:stretch>
        </p:blipFill>
        <p:spPr>
          <a:xfrm>
            <a:off x="2771800" y="1988840"/>
            <a:ext cx="3953024" cy="2352080"/>
          </a:xfrm>
          <a:prstGeom prst="rect">
            <a:avLst/>
          </a:prstGeom>
        </p:spPr>
      </p:pic>
    </p:spTree>
    <p:extLst>
      <p:ext uri="{BB962C8B-B14F-4D97-AF65-F5344CB8AC3E}">
        <p14:creationId xmlns:p14="http://schemas.microsoft.com/office/powerpoint/2010/main" val="2850752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924746" y="1819339"/>
            <a:ext cx="3131860" cy="3493523"/>
            <a:chOff x="2924746" y="1819339"/>
            <a:chExt cx="3131860" cy="3493523"/>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31840" y="1819339"/>
              <a:ext cx="2924765" cy="2570193"/>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chemeClr val="tx2">
                <a:lumMod val="40000"/>
                <a:lumOff val="60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تلميحات</a:t>
              </a:r>
            </a:p>
          </p:txBody>
        </p:sp>
      </p:grpSp>
    </p:spTree>
    <p:extLst>
      <p:ext uri="{BB962C8B-B14F-4D97-AF65-F5344CB8AC3E}">
        <p14:creationId xmlns:p14="http://schemas.microsoft.com/office/powerpoint/2010/main" val="316524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A1FC8AA7-CB79-4F3A-8DC6-C4871F668540}"/>
              </a:ext>
            </a:extLst>
          </p:cNvPr>
          <p:cNvSpPr txBox="1"/>
          <p:nvPr/>
        </p:nvSpPr>
        <p:spPr>
          <a:xfrm>
            <a:off x="971600" y="2924944"/>
            <a:ext cx="7164507" cy="3170099"/>
          </a:xfrm>
          <a:prstGeom prst="rect">
            <a:avLst/>
          </a:prstGeom>
          <a:noFill/>
        </p:spPr>
        <p:txBody>
          <a:bodyPr wrap="square" rtlCol="1">
            <a:spAutoFit/>
          </a:bodyPr>
          <a:lstStyle/>
          <a:p>
            <a:pPr marL="285750" indent="-285750">
              <a:buFont typeface="Arial" panose="020B0604020202020204" pitchFamily="34" charset="0"/>
              <a:buChar char="•"/>
            </a:pPr>
            <a:r>
              <a:rPr lang="ar-EG" sz="4000" b="1" dirty="0">
                <a:solidFill>
                  <a:srgbClr val="002060"/>
                </a:solidFill>
              </a:rPr>
              <a:t>أتعرف على قدرة الإنسان على التفكير.</a:t>
            </a:r>
          </a:p>
          <a:p>
            <a:pPr marL="285750" indent="-285750">
              <a:buFont typeface="Arial" panose="020B0604020202020204" pitchFamily="34" charset="0"/>
              <a:buChar char="•"/>
            </a:pPr>
            <a:r>
              <a:rPr lang="ar-EG" sz="4000" b="1" dirty="0">
                <a:solidFill>
                  <a:srgbClr val="002060"/>
                </a:solidFill>
              </a:rPr>
              <a:t>أميز بين امتلاك العقل واستعماله.</a:t>
            </a:r>
          </a:p>
          <a:p>
            <a:pPr marL="285750" indent="-285750">
              <a:buFont typeface="Arial" panose="020B0604020202020204" pitchFamily="34" charset="0"/>
              <a:buChar char="•"/>
            </a:pPr>
            <a:r>
              <a:rPr lang="ar-EG" sz="4000" b="1" dirty="0">
                <a:solidFill>
                  <a:srgbClr val="002060"/>
                </a:solidFill>
              </a:rPr>
              <a:t>أتعرف على معاني التفكير.</a:t>
            </a:r>
          </a:p>
          <a:p>
            <a:pPr marL="285750" indent="-285750">
              <a:buFont typeface="Arial" panose="020B0604020202020204" pitchFamily="34" charset="0"/>
              <a:buChar char="•"/>
            </a:pPr>
            <a:r>
              <a:rPr lang="ar-EG" sz="4000" b="1" dirty="0">
                <a:solidFill>
                  <a:srgbClr val="002060"/>
                </a:solidFill>
              </a:rPr>
              <a:t>أستخلص الحاجة إلى وضع قواعد للتفكير.</a:t>
            </a:r>
            <a:endParaRPr lang="en-US" sz="4000" b="1" dirty="0">
              <a:solidFill>
                <a:srgbClr val="002060"/>
              </a:solidFill>
            </a:endParaRPr>
          </a:p>
        </p:txBody>
      </p:sp>
      <p:grpSp>
        <p:nvGrpSpPr>
          <p:cNvPr id="8" name="مجموعة 7">
            <a:extLst>
              <a:ext uri="{FF2B5EF4-FFF2-40B4-BE49-F238E27FC236}">
                <a16:creationId xmlns:a16="http://schemas.microsoft.com/office/drawing/2014/main" id="{DBA5F7CF-413F-452E-B988-400F34A32F8C}"/>
              </a:ext>
            </a:extLst>
          </p:cNvPr>
          <p:cNvGrpSpPr/>
          <p:nvPr/>
        </p:nvGrpSpPr>
        <p:grpSpPr>
          <a:xfrm>
            <a:off x="1979712" y="692696"/>
            <a:ext cx="4356484" cy="1731087"/>
            <a:chOff x="1763688" y="380009"/>
            <a:chExt cx="4356484" cy="1731087"/>
          </a:xfrm>
        </p:grpSpPr>
        <p:sp>
          <p:nvSpPr>
            <p:cNvPr id="10" name="Rounded Rectangle 2">
              <a:extLst>
                <a:ext uri="{FF2B5EF4-FFF2-40B4-BE49-F238E27FC236}">
                  <a16:creationId xmlns:a16="http://schemas.microsoft.com/office/drawing/2014/main" id="{868D2C6C-5A71-4D95-87BD-04A5677CF1EB}"/>
                </a:ext>
              </a:extLst>
            </p:cNvPr>
            <p:cNvSpPr/>
            <p:nvPr/>
          </p:nvSpPr>
          <p:spPr bwMode="auto">
            <a:xfrm>
              <a:off x="3023828" y="792383"/>
              <a:ext cx="3096344" cy="930275"/>
            </a:xfrm>
            <a:prstGeom prst="roundRect">
              <a:avLst>
                <a:gd name="adj" fmla="val 33618"/>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defRPr/>
              </a:pPr>
              <a:r>
                <a:rPr lang="ar-EG" sz="6000" b="1" dirty="0">
                  <a:solidFill>
                    <a:schemeClr val="tx1"/>
                  </a:solidFill>
                </a:rPr>
                <a:t>الأهداف</a:t>
              </a:r>
              <a:endParaRPr lang="en-US" sz="6000" b="1" dirty="0">
                <a:solidFill>
                  <a:schemeClr val="tx1"/>
                </a:solidFill>
                <a:latin typeface="Calibri" pitchFamily="34" charset="0"/>
              </a:endParaRPr>
            </a:p>
          </p:txBody>
        </p:sp>
        <p:pic>
          <p:nvPicPr>
            <p:cNvPr id="11" name="صورة 10">
              <a:extLst>
                <a:ext uri="{FF2B5EF4-FFF2-40B4-BE49-F238E27FC236}">
                  <a16:creationId xmlns:a16="http://schemas.microsoft.com/office/drawing/2014/main" id="{2E5BB300-812F-45F7-9D38-BAF631CCF424}"/>
                </a:ext>
              </a:extLst>
            </p:cNvPr>
            <p:cNvPicPr>
              <a:picLocks noChangeAspect="1"/>
            </p:cNvPicPr>
            <p:nvPr/>
          </p:nvPicPr>
          <p:blipFill rotWithShape="1">
            <a:blip r:embed="rId3" cstate="print">
              <a:clrChange>
                <a:clrFrom>
                  <a:srgbClr val="F6FBFF"/>
                </a:clrFrom>
                <a:clrTo>
                  <a:srgbClr val="F6FBFF">
                    <a:alpha val="0"/>
                  </a:srgbClr>
                </a:clrTo>
              </a:clrChange>
              <a:extLst>
                <a:ext uri="{28A0092B-C50C-407E-A947-70E740481C1C}">
                  <a14:useLocalDpi xmlns:a14="http://schemas.microsoft.com/office/drawing/2010/main" val="0"/>
                </a:ext>
              </a:extLst>
            </a:blip>
            <a:srcRect l="17451" t="18501" r="17451" b="18501"/>
            <a:stretch/>
          </p:blipFill>
          <p:spPr>
            <a:xfrm>
              <a:off x="1763688" y="380009"/>
              <a:ext cx="1788790" cy="1731087"/>
            </a:xfrm>
            <a:prstGeom prst="rect">
              <a:avLst/>
            </a:prstGeom>
          </p:spPr>
        </p:pic>
      </p:grpSp>
    </p:spTree>
    <p:extLst>
      <p:ext uri="{BB962C8B-B14F-4D97-AF65-F5344CB8AC3E}">
        <p14:creationId xmlns:p14="http://schemas.microsoft.com/office/powerpoint/2010/main" val="25009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836712"/>
            <a:ext cx="7200800" cy="5509200"/>
          </a:xfrm>
          <a:prstGeom prst="rect">
            <a:avLst/>
          </a:prstGeom>
          <a:noFill/>
        </p:spPr>
        <p:txBody>
          <a:bodyPr wrap="square" rtlCol="1">
            <a:spAutoFit/>
          </a:bodyPr>
          <a:lstStyle/>
          <a:p>
            <a:pPr marL="342900" indent="-342900">
              <a:buFont typeface="Arial" panose="020B0604020202020204" pitchFamily="34" charset="0"/>
              <a:buChar char="•"/>
            </a:pPr>
            <a:r>
              <a:rPr lang="ar-EG" sz="3200" b="1" dirty="0"/>
              <a:t>يستقي القرد معارفه من الموروث الثقافي وعاداته وتقاليده، وما تلقاه منذ الطفولة من أفكار وآراء قد يكون – أحيانًا – حفظها دون أن يعمل العقل من خلال عملية التفكير فيها.</a:t>
            </a:r>
          </a:p>
          <a:p>
            <a:pPr marL="342900" indent="-342900">
              <a:buFont typeface="Arial" panose="020B0604020202020204" pitchFamily="34" charset="0"/>
              <a:buChar char="•"/>
            </a:pPr>
            <a:r>
              <a:rPr lang="ar-EG" sz="3200" b="1" dirty="0"/>
              <a:t>من شروط التفكير السليم تخطي العوائق مثل الحفظ، ومسايرة الآخرين، وقبول الصور النمطية عن بعض القضايا دون تمحيص.</a:t>
            </a:r>
          </a:p>
          <a:p>
            <a:pPr marL="342900" indent="-342900">
              <a:buFont typeface="Arial" panose="020B0604020202020204" pitchFamily="34" charset="0"/>
              <a:buChar char="•"/>
            </a:pPr>
            <a:r>
              <a:rPr lang="ar-EG" sz="3200" b="1" dirty="0"/>
              <a:t>للفرد الذي يفكر بعض السمات، علي سبيل المثال: الرغبة في اكتشاف الحقيقة، والانفتاح على أفكار جديدة، والاعتماد على ذاته في التفكير بصورة مستقلة.</a:t>
            </a:r>
          </a:p>
        </p:txBody>
      </p:sp>
    </p:spTree>
    <p:extLst>
      <p:ext uri="{BB962C8B-B14F-4D97-AF65-F5344CB8AC3E}">
        <p14:creationId xmlns:p14="http://schemas.microsoft.com/office/powerpoint/2010/main" val="426588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22268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007604" y="1196752"/>
            <a:ext cx="7128792" cy="3959545"/>
          </a:xfrm>
          <a:prstGeom prst="rect">
            <a:avLst/>
          </a:prstGeom>
          <a:noFill/>
        </p:spPr>
        <p:txBody>
          <a:bodyPr wrap="square" rtlCol="1">
            <a:spAutoFit/>
          </a:bodyPr>
          <a:lstStyle/>
          <a:p>
            <a:pPr marL="0" marR="0" algn="r" rtl="1">
              <a:lnSpc>
                <a:spcPct val="107000"/>
              </a:lnSpc>
              <a:spcBef>
                <a:spcPts val="0"/>
              </a:spcBef>
              <a:spcAft>
                <a:spcPts val="800"/>
              </a:spcAft>
            </a:pPr>
            <a:r>
              <a:rPr lang="ar-EG" sz="3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الصورة النمطية:</a:t>
            </a:r>
          </a:p>
          <a:p>
            <a:pPr marL="0" marR="0" algn="r" rtl="1">
              <a:lnSpc>
                <a:spcPct val="107000"/>
              </a:lnSpc>
              <a:spcBef>
                <a:spcPts val="0"/>
              </a:spcBef>
              <a:spcAft>
                <a:spcPts val="800"/>
              </a:spcAft>
            </a:pPr>
            <a:r>
              <a:rPr lang="ar-EG" sz="32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هي وصف أو تعميم أو أحكام مسبقة تطلق على مجموعة من الناس، أو الأعراق، أو الأفكار، أو القضايا دون تمحيص.</a:t>
            </a:r>
          </a:p>
          <a:p>
            <a:pPr marL="0" marR="0" algn="r" rtl="1">
              <a:lnSpc>
                <a:spcPct val="107000"/>
              </a:lnSpc>
              <a:spcBef>
                <a:spcPts val="0"/>
              </a:spcBef>
              <a:spcAft>
                <a:spcPts val="800"/>
              </a:spcAft>
            </a:pPr>
            <a:r>
              <a:rPr lang="ar-EG" sz="32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الصورة النمطية قد يكتسبها الفرد من المجتمعات أو الإعلام وتترسخ أكثر عندما يتناقلها الأفراد دون وعي.</a:t>
            </a:r>
            <a:endParaRPr lang="en-US" sz="32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878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62EAA1F-089B-46DC-9E13-8A289216A86F}"/>
              </a:ext>
            </a:extLst>
          </p:cNvPr>
          <p:cNvGrpSpPr/>
          <p:nvPr/>
        </p:nvGrpSpPr>
        <p:grpSpPr>
          <a:xfrm>
            <a:off x="1835697" y="620688"/>
            <a:ext cx="5359026" cy="5359026"/>
            <a:chOff x="1835697" y="620688"/>
            <a:chExt cx="5359026" cy="5359026"/>
          </a:xfrm>
        </p:grpSpPr>
        <p:pic>
          <p:nvPicPr>
            <p:cNvPr id="6" name="صورة 5">
              <a:extLst>
                <a:ext uri="{FF2B5EF4-FFF2-40B4-BE49-F238E27FC236}">
                  <a16:creationId xmlns:a16="http://schemas.microsoft.com/office/drawing/2014/main" id="{F77AA6D7-7E74-4BBB-BF94-BB6399011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7" y="620688"/>
              <a:ext cx="5359026" cy="5359026"/>
            </a:xfrm>
            <a:prstGeom prst="rect">
              <a:avLst/>
            </a:prstGeom>
          </p:spPr>
        </p:pic>
        <p:sp>
          <p:nvSpPr>
            <p:cNvPr id="5" name="عنوان 1">
              <a:extLst>
                <a:ext uri="{FF2B5EF4-FFF2-40B4-BE49-F238E27FC236}">
                  <a16:creationId xmlns:a16="http://schemas.microsoft.com/office/drawing/2014/main" id="{B4ACBC93-A8C5-4058-B816-D494C486E766}"/>
                </a:ext>
              </a:extLst>
            </p:cNvPr>
            <p:cNvSpPr txBox="1">
              <a:spLocks/>
            </p:cNvSpPr>
            <p:nvPr/>
          </p:nvSpPr>
          <p:spPr>
            <a:xfrm rot="21343192">
              <a:off x="3061299" y="3738202"/>
              <a:ext cx="2951013" cy="93610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8000" b="1" i="1" dirty="0">
                  <a:solidFill>
                    <a:schemeClr val="bg1"/>
                  </a:solidFill>
                  <a:effectLst>
                    <a:outerShdw blurRad="38100" dist="38100" dir="2700000" algn="tl">
                      <a:srgbClr val="000000">
                        <a:alpha val="43137"/>
                      </a:srgbClr>
                    </a:outerShdw>
                  </a:effectLst>
                  <a:cs typeface="PT Simple Bold Ruled" panose="02010400000000000000" pitchFamily="2" charset="-78"/>
                </a:rPr>
                <a:t>أقرأ (2)</a:t>
              </a:r>
            </a:p>
          </p:txBody>
        </p:sp>
      </p:grpSp>
    </p:spTree>
    <p:extLst>
      <p:ext uri="{BB962C8B-B14F-4D97-AF65-F5344CB8AC3E}">
        <p14:creationId xmlns:p14="http://schemas.microsoft.com/office/powerpoint/2010/main" val="9894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187624" y="764704"/>
            <a:ext cx="7128792" cy="5140382"/>
          </a:xfrm>
          <a:prstGeom prst="rect">
            <a:avLst/>
          </a:prstGeom>
          <a:noFill/>
        </p:spPr>
        <p:txBody>
          <a:bodyPr wrap="square" rtlCol="1">
            <a:spAutoFit/>
          </a:bodyPr>
          <a:lstStyle/>
          <a:p>
            <a:pPr>
              <a:lnSpc>
                <a:spcPct val="107000"/>
              </a:lnSpc>
              <a:spcAft>
                <a:spcPts val="800"/>
              </a:spcAft>
            </a:pPr>
            <a:r>
              <a:rPr lang="ar-EG" sz="28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إن الناس يندفعون ولا يتساءلون ولا يراجعون ولا يفصحون وإنما هم دائما واثقون ثقة عمياء مطلقة يستكينون للمسايرة ويحتمون بالتقليد ويكتفون بالمحاكاة لأن التفكير الجاد المستقل- كما يقول </a:t>
            </a:r>
            <a:r>
              <a:rPr lang="ar-EG" sz="2800" b="1"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دلجادو</a:t>
            </a:r>
            <a:r>
              <a:rPr lang="ar-EG" sz="28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يحتاج إلى الكثير من العناء والجهد ومن السهل أن يسير الإنسان مع القطيع وأن يستجيب لما يملى عليه. لذا فعلينا أن نعلم الناس كيف يحكمون علي المعلومات التي تقدم لهم ليصبحوا سادة وضعهم الخاص وفقا لما يسميه </a:t>
            </a:r>
            <a:r>
              <a:rPr lang="ar-EG" sz="2800" b="1"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دلجادو</a:t>
            </a:r>
            <a:r>
              <a:rPr lang="ar-EG" sz="28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مبدأ التأصيل النفساني الذي يزود كل فرد بالوعي الذي يدرك به إمكاناته والآليات العقلية وآليات البرمجة الذهنية والوجدانية التي تخطفه من ذاته قبل إشراق وعيه</a:t>
            </a:r>
            <a:r>
              <a:rPr lang="en-US" sz="2800" b="1" dirty="0">
                <a:solidFill>
                  <a:srgbClr val="002060"/>
                </a:solidFill>
                <a:latin typeface="Calibri" panose="020F0502020204030204" pitchFamily="34" charset="0"/>
                <a:ea typeface="Calibri" panose="020F0502020204030204" pitchFamily="34" charset="0"/>
                <a:cs typeface="Arial" panose="020B0604020202020204" pitchFamily="34" charset="0"/>
              </a:rPr>
              <a:t>…..</a:t>
            </a:r>
            <a:endParaRPr lang="en-US" sz="28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ستطيل: زوايا مستديرة 2">
            <a:extLst>
              <a:ext uri="{FF2B5EF4-FFF2-40B4-BE49-F238E27FC236}">
                <a16:creationId xmlns:a16="http://schemas.microsoft.com/office/drawing/2014/main" id="{C761DF90-A093-4F9E-A8A1-DEE4FA495015}"/>
              </a:ext>
            </a:extLst>
          </p:cNvPr>
          <p:cNvSpPr/>
          <p:nvPr/>
        </p:nvSpPr>
        <p:spPr>
          <a:xfrm>
            <a:off x="843382" y="5504221"/>
            <a:ext cx="4968552" cy="801729"/>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صحيفة الرياض، سلطة العوام أحد متابع الجهل والظلم والتخلف 26\12\2004م عبدالله </a:t>
            </a:r>
            <a:r>
              <a:rPr lang="ar-EG" sz="2000" b="1" dirty="0" err="1">
                <a:solidFill>
                  <a:schemeClr val="tx1"/>
                </a:solidFill>
              </a:rPr>
              <a:t>البليهي</a:t>
            </a:r>
            <a:endParaRPr lang="ar-EG" sz="2000" b="1" dirty="0">
              <a:solidFill>
                <a:schemeClr val="tx1"/>
              </a:solidFill>
            </a:endParaRPr>
          </a:p>
        </p:txBody>
      </p:sp>
    </p:spTree>
    <p:extLst>
      <p:ext uri="{BB962C8B-B14F-4D97-AF65-F5344CB8AC3E}">
        <p14:creationId xmlns:p14="http://schemas.microsoft.com/office/powerpoint/2010/main" val="336549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187624" y="1736471"/>
            <a:ext cx="7128792" cy="2835263"/>
          </a:xfrm>
          <a:prstGeom prst="rect">
            <a:avLst/>
          </a:prstGeom>
          <a:noFill/>
        </p:spPr>
        <p:txBody>
          <a:bodyPr wrap="square" rtlCol="1">
            <a:spAutoFit/>
          </a:bodyPr>
          <a:lstStyle/>
          <a:p>
            <a:pPr algn="ctr">
              <a:lnSpc>
                <a:spcPct val="107000"/>
              </a:lnSpc>
              <a:spcAft>
                <a:spcPts val="800"/>
              </a:spcAft>
            </a:pPr>
            <a:r>
              <a:rPr lang="ar-EG" sz="28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وهكذا نرى خطورة الاستجابة للعوام في الثقافات المغلقة لأنهم لا يقيمون سلطتهم على العلم الدقيق والتفكير الجاد والمراجعة المتأنية وإنما يندفعون خلف من يستخفهم إذا كان يذكى ما هو مستقر في أذهانهم ويتناسب مع اتجاهات وجدانهم وينسجم مع تصوراتهم عن الانسان وقدراته وعلاقاته وقيمه وعن الحياة وهدفها وكيفية ممارستها.</a:t>
            </a:r>
            <a:endParaRPr lang="en-US" sz="28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ستطيل: زوايا مستديرة 2">
            <a:extLst>
              <a:ext uri="{FF2B5EF4-FFF2-40B4-BE49-F238E27FC236}">
                <a16:creationId xmlns:a16="http://schemas.microsoft.com/office/drawing/2014/main" id="{BFB36CB2-3287-4D5F-AB8D-CB76B6F036CD}"/>
              </a:ext>
            </a:extLst>
          </p:cNvPr>
          <p:cNvSpPr/>
          <p:nvPr/>
        </p:nvSpPr>
        <p:spPr>
          <a:xfrm>
            <a:off x="2195736" y="5121529"/>
            <a:ext cx="4752528" cy="971767"/>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صحيفة الرياض، سلطة العوام أحد متابع الجهل والظلم والتخلف 26\12\2004م عبدالله </a:t>
            </a:r>
            <a:r>
              <a:rPr lang="ar-EG" sz="2000" b="1" dirty="0" err="1">
                <a:solidFill>
                  <a:schemeClr val="tx1"/>
                </a:solidFill>
              </a:rPr>
              <a:t>البليهي</a:t>
            </a:r>
            <a:endParaRPr lang="ar-EG" sz="2000" b="1" dirty="0">
              <a:solidFill>
                <a:schemeClr val="tx1"/>
              </a:solidFill>
            </a:endParaRPr>
          </a:p>
        </p:txBody>
      </p:sp>
    </p:spTree>
    <p:extLst>
      <p:ext uri="{BB962C8B-B14F-4D97-AF65-F5344CB8AC3E}">
        <p14:creationId xmlns:p14="http://schemas.microsoft.com/office/powerpoint/2010/main" val="419194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16DF8F84-AE43-4C12-99F5-830DC85045EF}"/>
              </a:ext>
            </a:extLst>
          </p:cNvPr>
          <p:cNvGrpSpPr/>
          <p:nvPr/>
        </p:nvGrpSpPr>
        <p:grpSpPr>
          <a:xfrm>
            <a:off x="2411760" y="1030424"/>
            <a:ext cx="4797152" cy="4797152"/>
            <a:chOff x="2411760" y="1030424"/>
            <a:chExt cx="4797152" cy="479715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030424"/>
              <a:ext cx="4797152" cy="479715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411760" y="4653136"/>
              <a:ext cx="3959464" cy="923330"/>
            </a:xfrm>
            <a:prstGeom prst="rect">
              <a:avLst/>
            </a:prstGeom>
            <a:solidFill>
              <a:srgbClr val="C00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أتدرب</a:t>
              </a:r>
            </a:p>
          </p:txBody>
        </p:sp>
      </p:grpSp>
    </p:spTree>
    <p:extLst>
      <p:ext uri="{BB962C8B-B14F-4D97-AF65-F5344CB8AC3E}">
        <p14:creationId xmlns:p14="http://schemas.microsoft.com/office/powerpoint/2010/main" val="412056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3669A7F-7FE1-47A7-95AA-D008B0E4070B}"/>
              </a:ext>
            </a:extLst>
          </p:cNvPr>
          <p:cNvSpPr txBox="1"/>
          <p:nvPr/>
        </p:nvSpPr>
        <p:spPr>
          <a:xfrm>
            <a:off x="683568" y="1556792"/>
            <a:ext cx="7776864" cy="3293209"/>
          </a:xfrm>
          <a:prstGeom prst="rect">
            <a:avLst/>
          </a:prstGeom>
          <a:noFill/>
        </p:spPr>
        <p:txBody>
          <a:bodyPr wrap="square" rtlCol="1">
            <a:spAutoFit/>
          </a:bodyPr>
          <a:lstStyle/>
          <a:p>
            <a:pPr algn="ctr"/>
            <a:r>
              <a:rPr lang="ar-EG" sz="3200" b="1" dirty="0"/>
              <a:t>1- أصنف العوامل التالية التي قد تحد من قدرة الإنسان على التفكير إلى عوامل: ذاتيه وخارجية.</a:t>
            </a:r>
          </a:p>
          <a:p>
            <a:pPr algn="ctr"/>
            <a:r>
              <a:rPr lang="ar-EG" sz="3600" b="1" dirty="0">
                <a:solidFill>
                  <a:srgbClr val="FF0000"/>
                </a:solidFill>
              </a:rPr>
              <a:t>الخوف من اتخاذ القرار- التعصب والتطرف- تغليب العاطفة على العقل- محدودية المصادر المعلوماتية- الخوف من الوقوع في الخطأ أو النقد – نمط حياة المجتمع- ضيق الوقت</a:t>
            </a:r>
          </a:p>
        </p:txBody>
      </p:sp>
    </p:spTree>
    <p:extLst>
      <p:ext uri="{BB962C8B-B14F-4D97-AF65-F5344CB8AC3E}">
        <p14:creationId xmlns:p14="http://schemas.microsoft.com/office/powerpoint/2010/main" val="232739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742A84E6-D8A5-4210-B26C-C6ED9CF545CB}"/>
              </a:ext>
            </a:extLst>
          </p:cNvPr>
          <p:cNvGraphicFramePr>
            <a:graphicFrameLocks noGrp="1"/>
          </p:cNvGraphicFramePr>
          <p:nvPr>
            <p:extLst>
              <p:ext uri="{D42A27DB-BD31-4B8C-83A1-F6EECF244321}">
                <p14:modId xmlns:p14="http://schemas.microsoft.com/office/powerpoint/2010/main" val="2901760637"/>
              </p:ext>
            </p:extLst>
          </p:nvPr>
        </p:nvGraphicFramePr>
        <p:xfrm>
          <a:off x="1139788" y="1224868"/>
          <a:ext cx="6864424" cy="4408264"/>
        </p:xfrm>
        <a:graphic>
          <a:graphicData uri="http://schemas.openxmlformats.org/drawingml/2006/table">
            <a:tbl>
              <a:tblPr rtl="1" firstRow="1" bandRow="1">
                <a:tableStyleId>{5C22544A-7EE6-4342-B048-85BDC9FD1C3A}</a:tableStyleId>
              </a:tblPr>
              <a:tblGrid>
                <a:gridCol w="3432212">
                  <a:extLst>
                    <a:ext uri="{9D8B030D-6E8A-4147-A177-3AD203B41FA5}">
                      <a16:colId xmlns:a16="http://schemas.microsoft.com/office/drawing/2014/main" val="975355515"/>
                    </a:ext>
                  </a:extLst>
                </a:gridCol>
                <a:gridCol w="3432212">
                  <a:extLst>
                    <a:ext uri="{9D8B030D-6E8A-4147-A177-3AD203B41FA5}">
                      <a16:colId xmlns:a16="http://schemas.microsoft.com/office/drawing/2014/main" val="3868549670"/>
                    </a:ext>
                  </a:extLst>
                </a:gridCol>
              </a:tblGrid>
              <a:tr h="629752">
                <a:tc>
                  <a:txBody>
                    <a:bodyPr/>
                    <a:lstStyle/>
                    <a:p>
                      <a:pPr algn="ctr" rtl="1"/>
                      <a:r>
                        <a:rPr lang="ar-EG" sz="2400" dirty="0"/>
                        <a:t>عوائق ذاتية (داخلية)</a:t>
                      </a:r>
                    </a:p>
                  </a:txBody>
                  <a:tcPr anchor="ctr"/>
                </a:tc>
                <a:tc>
                  <a:txBody>
                    <a:bodyPr/>
                    <a:lstStyle/>
                    <a:p>
                      <a:pPr algn="ctr" rtl="1"/>
                      <a:r>
                        <a:rPr lang="ar-EG" sz="2400" dirty="0"/>
                        <a:t>عوائق خارجية</a:t>
                      </a:r>
                    </a:p>
                  </a:txBody>
                  <a:tcPr anchor="ctr"/>
                </a:tc>
                <a:extLst>
                  <a:ext uri="{0D108BD9-81ED-4DB2-BD59-A6C34878D82A}">
                    <a16:rowId xmlns:a16="http://schemas.microsoft.com/office/drawing/2014/main" val="2386198941"/>
                  </a:ext>
                </a:extLst>
              </a:tr>
              <a:tr h="629752">
                <a:tc>
                  <a:txBody>
                    <a:bodyPr/>
                    <a:lstStyle/>
                    <a:p>
                      <a:pPr algn="ctr" rtl="1"/>
                      <a:r>
                        <a:rPr lang="en-US" sz="2400" dirty="0"/>
                        <a:t>……………..</a:t>
                      </a:r>
                      <a:endParaRPr lang="ar-EG" sz="2400" dirty="0"/>
                    </a:p>
                  </a:txBody>
                  <a:tcPr anchor="ctr"/>
                </a:tc>
                <a:tc>
                  <a:txBody>
                    <a:bodyPr/>
                    <a:lstStyle/>
                    <a:p>
                      <a:pPr algn="ctr" rtl="1"/>
                      <a:r>
                        <a:rPr lang="en-US" sz="2400" dirty="0"/>
                        <a:t>………………….</a:t>
                      </a:r>
                      <a:endParaRPr lang="ar-EG" sz="2400" dirty="0"/>
                    </a:p>
                  </a:txBody>
                  <a:tcPr anchor="ctr"/>
                </a:tc>
                <a:extLst>
                  <a:ext uri="{0D108BD9-81ED-4DB2-BD59-A6C34878D82A}">
                    <a16:rowId xmlns:a16="http://schemas.microsoft.com/office/drawing/2014/main" val="3372900070"/>
                  </a:ext>
                </a:extLst>
              </a:tr>
              <a:tr h="629752">
                <a:tc>
                  <a:txBody>
                    <a:bodyPr/>
                    <a:lstStyle/>
                    <a:p>
                      <a:pPr algn="ctr" rtl="1"/>
                      <a:r>
                        <a:rPr lang="en-US" sz="2400" dirty="0"/>
                        <a:t>……………..</a:t>
                      </a:r>
                      <a:endParaRPr lang="ar-EG" sz="2400" dirty="0"/>
                    </a:p>
                  </a:txBody>
                  <a:tcPr anchor="ctr"/>
                </a:tc>
                <a:tc>
                  <a:txBody>
                    <a:bodyPr/>
                    <a:lstStyle/>
                    <a:p>
                      <a:pPr algn="ctr" rtl="1"/>
                      <a:r>
                        <a:rPr lang="en-US" sz="2400" dirty="0"/>
                        <a:t>……………..</a:t>
                      </a:r>
                      <a:endParaRPr lang="ar-EG" sz="2400" dirty="0"/>
                    </a:p>
                  </a:txBody>
                  <a:tcPr anchor="ctr"/>
                </a:tc>
                <a:extLst>
                  <a:ext uri="{0D108BD9-81ED-4DB2-BD59-A6C34878D82A}">
                    <a16:rowId xmlns:a16="http://schemas.microsoft.com/office/drawing/2014/main" val="3152847917"/>
                  </a:ext>
                </a:extLst>
              </a:tr>
              <a:tr h="629752">
                <a:tc>
                  <a:txBody>
                    <a:bodyPr/>
                    <a:lstStyle/>
                    <a:p>
                      <a:pPr algn="ctr" rtl="1"/>
                      <a:r>
                        <a:rPr lang="en-US" sz="2400" dirty="0"/>
                        <a:t>…………………</a:t>
                      </a:r>
                      <a:endParaRPr lang="ar-EG" sz="2400" dirty="0"/>
                    </a:p>
                  </a:txBody>
                  <a:tcPr anchor="ctr"/>
                </a:tc>
                <a:tc>
                  <a:txBody>
                    <a:bodyPr/>
                    <a:lstStyle/>
                    <a:p>
                      <a:pPr algn="ctr" rtl="1"/>
                      <a:r>
                        <a:rPr lang="en-US" sz="2400" dirty="0"/>
                        <a:t>……………………</a:t>
                      </a:r>
                      <a:endParaRPr lang="ar-EG" sz="2400" dirty="0"/>
                    </a:p>
                  </a:txBody>
                  <a:tcPr anchor="ctr"/>
                </a:tc>
                <a:extLst>
                  <a:ext uri="{0D108BD9-81ED-4DB2-BD59-A6C34878D82A}">
                    <a16:rowId xmlns:a16="http://schemas.microsoft.com/office/drawing/2014/main" val="2562111462"/>
                  </a:ext>
                </a:extLst>
              </a:tr>
              <a:tr h="629752">
                <a:tc>
                  <a:txBody>
                    <a:bodyPr/>
                    <a:lstStyle/>
                    <a:p>
                      <a:pPr algn="ctr" rtl="1"/>
                      <a:r>
                        <a:rPr lang="en-US" sz="2400" dirty="0"/>
                        <a:t>……………………</a:t>
                      </a:r>
                      <a:endParaRPr lang="ar-EG" sz="2400" dirty="0"/>
                    </a:p>
                  </a:txBody>
                  <a:tcPr anchor="ctr"/>
                </a:tc>
                <a:tc>
                  <a:txBody>
                    <a:bodyPr/>
                    <a:lstStyle/>
                    <a:p>
                      <a:pPr algn="ctr" rtl="1"/>
                      <a:r>
                        <a:rPr lang="en-US" sz="2400" dirty="0"/>
                        <a:t>………………………</a:t>
                      </a:r>
                      <a:endParaRPr lang="ar-EG" sz="2400" dirty="0"/>
                    </a:p>
                  </a:txBody>
                  <a:tcPr anchor="ctr"/>
                </a:tc>
                <a:extLst>
                  <a:ext uri="{0D108BD9-81ED-4DB2-BD59-A6C34878D82A}">
                    <a16:rowId xmlns:a16="http://schemas.microsoft.com/office/drawing/2014/main" val="3624782666"/>
                  </a:ext>
                </a:extLst>
              </a:tr>
              <a:tr h="629752">
                <a:tc>
                  <a:txBody>
                    <a:bodyPr/>
                    <a:lstStyle/>
                    <a:p>
                      <a:pPr algn="ctr" rtl="1"/>
                      <a:r>
                        <a:rPr lang="en-US" sz="2400" dirty="0"/>
                        <a:t>……………………</a:t>
                      </a:r>
                      <a:endParaRPr lang="ar-EG" sz="2400" dirty="0"/>
                    </a:p>
                  </a:txBody>
                  <a:tcPr anchor="ctr"/>
                </a:tc>
                <a:tc>
                  <a:txBody>
                    <a:bodyPr/>
                    <a:lstStyle/>
                    <a:p>
                      <a:pPr algn="ctr" rtl="1"/>
                      <a:r>
                        <a:rPr lang="en-US" sz="2400" dirty="0"/>
                        <a:t>………………….</a:t>
                      </a:r>
                      <a:endParaRPr lang="ar-EG" sz="2400" dirty="0"/>
                    </a:p>
                  </a:txBody>
                  <a:tcPr anchor="ctr"/>
                </a:tc>
                <a:extLst>
                  <a:ext uri="{0D108BD9-81ED-4DB2-BD59-A6C34878D82A}">
                    <a16:rowId xmlns:a16="http://schemas.microsoft.com/office/drawing/2014/main" val="3651398827"/>
                  </a:ext>
                </a:extLst>
              </a:tr>
              <a:tr h="629752">
                <a:tc>
                  <a:txBody>
                    <a:bodyPr/>
                    <a:lstStyle/>
                    <a:p>
                      <a:pPr algn="ctr" rtl="1"/>
                      <a:r>
                        <a:rPr lang="en-US" sz="2400" dirty="0"/>
                        <a:t>…………………….</a:t>
                      </a:r>
                      <a:endParaRPr lang="ar-EG" sz="2400" dirty="0"/>
                    </a:p>
                  </a:txBody>
                  <a:tcPr anchor="ctr"/>
                </a:tc>
                <a:tc>
                  <a:txBody>
                    <a:bodyPr/>
                    <a:lstStyle/>
                    <a:p>
                      <a:pPr algn="ctr" rtl="1"/>
                      <a:r>
                        <a:rPr lang="en-US" sz="2400" dirty="0"/>
                        <a:t>……………………..</a:t>
                      </a:r>
                      <a:endParaRPr lang="ar-EG" sz="2400" dirty="0"/>
                    </a:p>
                  </a:txBody>
                  <a:tcPr anchor="ctr"/>
                </a:tc>
                <a:extLst>
                  <a:ext uri="{0D108BD9-81ED-4DB2-BD59-A6C34878D82A}">
                    <a16:rowId xmlns:a16="http://schemas.microsoft.com/office/drawing/2014/main" val="3837026671"/>
                  </a:ext>
                </a:extLst>
              </a:tr>
            </a:tbl>
          </a:graphicData>
        </a:graphic>
      </p:graphicFrame>
    </p:spTree>
    <p:extLst>
      <p:ext uri="{BB962C8B-B14F-4D97-AF65-F5344CB8AC3E}">
        <p14:creationId xmlns:p14="http://schemas.microsoft.com/office/powerpoint/2010/main" val="1194714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185682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3" cstate="print">
            <a:extLst>
              <a:ext uri="{28A0092B-C50C-407E-A947-70E740481C1C}">
                <a14:useLocalDpi xmlns:a14="http://schemas.microsoft.com/office/drawing/2010/main" val="0"/>
              </a:ext>
            </a:extLst>
          </a:blip>
          <a:srcRect l="2778" t="15980" r="9722" b="22603"/>
          <a:stretch/>
        </p:blipFill>
        <p:spPr>
          <a:xfrm>
            <a:off x="1691680" y="1257330"/>
            <a:ext cx="5472608" cy="4343340"/>
          </a:xfrm>
          <a:prstGeom prst="rect">
            <a:avLst/>
          </a:prstGeom>
        </p:spPr>
      </p:pic>
      <p:sp>
        <p:nvSpPr>
          <p:cNvPr id="6" name="عنوان 1">
            <a:extLst>
              <a:ext uri="{FF2B5EF4-FFF2-40B4-BE49-F238E27FC236}">
                <a16:creationId xmlns:a16="http://schemas.microsoft.com/office/drawing/2014/main" id="{33634818-CCB1-4B01-9AE4-101BDDF24770}"/>
              </a:ext>
            </a:extLst>
          </p:cNvPr>
          <p:cNvSpPr txBox="1">
            <a:spLocks/>
          </p:cNvSpPr>
          <p:nvPr/>
        </p:nvSpPr>
        <p:spPr>
          <a:xfrm>
            <a:off x="2483768" y="2564904"/>
            <a:ext cx="4176464" cy="1080121"/>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9600" b="1" dirty="0">
                <a:solidFill>
                  <a:srgbClr val="FFC000"/>
                </a:solidFill>
                <a:effectLst>
                  <a:outerShdw blurRad="38100" dist="38100" dir="2700000" algn="tl">
                    <a:srgbClr val="000000">
                      <a:alpha val="43137"/>
                    </a:srgbClr>
                  </a:outerShdw>
                </a:effectLst>
              </a:rPr>
              <a:t>تمهيد</a:t>
            </a:r>
          </a:p>
        </p:txBody>
      </p:sp>
    </p:spTree>
    <p:extLst>
      <p:ext uri="{BB962C8B-B14F-4D97-AF65-F5344CB8AC3E}">
        <p14:creationId xmlns:p14="http://schemas.microsoft.com/office/powerpoint/2010/main" val="33438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612844"/>
            <a:ext cx="7776865" cy="563231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Arial" panose="020B0604020202020204" pitchFamily="34" charset="0"/>
              <a:buChar char="•"/>
            </a:pPr>
            <a:r>
              <a:rPr lang="ar-EG" sz="3600" b="1" dirty="0">
                <a:solidFill>
                  <a:srgbClr val="002060"/>
                </a:solidFill>
              </a:rPr>
              <a:t>في بعض الأحيان قد لا يتمكن الإنسان من التفكير بسبب عوامل ذاتية أو خارجية وقد يرجع ذلك إلى تشبته بالآراء بتعصب أعمى، ورفض قبول أفكار جديدة بما ينمي قدراته الذاتية علي التفكير ويحررها من العادات السيئة المترسبة ومن العواطف والانفعالات المتسرعة التي تحد من فاعليتها.</a:t>
            </a:r>
          </a:p>
          <a:p>
            <a:pPr marL="457200" indent="-457200">
              <a:buFont typeface="Arial" panose="020B0604020202020204" pitchFamily="34" charset="0"/>
              <a:buChar char="•"/>
            </a:pPr>
            <a:r>
              <a:rPr lang="ar-EG" sz="3600" b="1" dirty="0">
                <a:solidFill>
                  <a:srgbClr val="002060"/>
                </a:solidFill>
              </a:rPr>
              <a:t>من مظاهر التفكير المستقل القدرة علي اتخاذ القرار الكفيل بفهم الواقع والنهوض به ضمانا لحسن العيش المشترك مع الآخرين.</a:t>
            </a:r>
            <a:endParaRPr lang="en-US" sz="3600" b="1" dirty="0">
              <a:solidFill>
                <a:srgbClr val="002060"/>
              </a:solidFill>
            </a:endParaRPr>
          </a:p>
        </p:txBody>
      </p:sp>
    </p:spTree>
    <p:extLst>
      <p:ext uri="{BB962C8B-B14F-4D97-AF65-F5344CB8AC3E}">
        <p14:creationId xmlns:p14="http://schemas.microsoft.com/office/powerpoint/2010/main" val="80144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564904"/>
            <a:ext cx="7776865" cy="1200329"/>
          </a:xfrm>
          <a:prstGeom prst="rect">
            <a:avLst/>
          </a:prstGeom>
          <a:solidFill>
            <a:schemeClr val="accent1">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rtl="1"/>
            <a:r>
              <a:rPr lang="ar-EG" sz="3600" b="1" dirty="0">
                <a:solidFill>
                  <a:srgbClr val="002060"/>
                </a:solidFill>
              </a:rPr>
              <a:t>2- أبين كيف يمكن للعوامل التالية أن تؤدي دورًا في التفكير السليم.</a:t>
            </a:r>
            <a:endParaRPr lang="en-US" sz="3600" b="1" dirty="0">
              <a:solidFill>
                <a:srgbClr val="002060"/>
              </a:solidFill>
            </a:endParaRPr>
          </a:p>
        </p:txBody>
      </p:sp>
    </p:spTree>
    <p:extLst>
      <p:ext uri="{BB962C8B-B14F-4D97-AF65-F5344CB8AC3E}">
        <p14:creationId xmlns:p14="http://schemas.microsoft.com/office/powerpoint/2010/main" val="167496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46718AD2-EFEC-4377-A139-68299C38E389}"/>
              </a:ext>
            </a:extLst>
          </p:cNvPr>
          <p:cNvGraphicFramePr>
            <a:graphicFrameLocks noGrp="1"/>
          </p:cNvGraphicFramePr>
          <p:nvPr>
            <p:extLst>
              <p:ext uri="{D42A27DB-BD31-4B8C-83A1-F6EECF244321}">
                <p14:modId xmlns:p14="http://schemas.microsoft.com/office/powerpoint/2010/main" val="2817748881"/>
              </p:ext>
            </p:extLst>
          </p:nvPr>
        </p:nvGraphicFramePr>
        <p:xfrm>
          <a:off x="725615" y="464489"/>
          <a:ext cx="7692770" cy="5929021"/>
        </p:xfrm>
        <a:graphic>
          <a:graphicData uri="http://schemas.openxmlformats.org/drawingml/2006/table">
            <a:tbl>
              <a:tblPr rtl="1" firstRow="1" bandRow="1">
                <a:tableStyleId>{5C22544A-7EE6-4342-B048-85BDC9FD1C3A}</a:tableStyleId>
              </a:tblPr>
              <a:tblGrid>
                <a:gridCol w="2137569">
                  <a:extLst>
                    <a:ext uri="{9D8B030D-6E8A-4147-A177-3AD203B41FA5}">
                      <a16:colId xmlns:a16="http://schemas.microsoft.com/office/drawing/2014/main" val="113202280"/>
                    </a:ext>
                  </a:extLst>
                </a:gridCol>
                <a:gridCol w="5555201">
                  <a:extLst>
                    <a:ext uri="{9D8B030D-6E8A-4147-A177-3AD203B41FA5}">
                      <a16:colId xmlns:a16="http://schemas.microsoft.com/office/drawing/2014/main" val="1874462556"/>
                    </a:ext>
                  </a:extLst>
                </a:gridCol>
              </a:tblGrid>
              <a:tr h="362677">
                <a:tc gridSpan="2">
                  <a:txBody>
                    <a:bodyPr/>
                    <a:lstStyle/>
                    <a:p>
                      <a:pPr algn="ctr" rtl="1"/>
                      <a:r>
                        <a:rPr lang="ar-EG" sz="2000" b="1" dirty="0"/>
                        <a:t>عوامل داخلية للتفكير السليم</a:t>
                      </a:r>
                    </a:p>
                  </a:txBody>
                  <a:tcPr/>
                </a:tc>
                <a:tc hMerge="1">
                  <a:txBody>
                    <a:bodyPr/>
                    <a:lstStyle/>
                    <a:p>
                      <a:pPr rtl="1"/>
                      <a:endParaRPr lang="ar-EG"/>
                    </a:p>
                  </a:txBody>
                  <a:tcPr/>
                </a:tc>
                <a:extLst>
                  <a:ext uri="{0D108BD9-81ED-4DB2-BD59-A6C34878D82A}">
                    <a16:rowId xmlns:a16="http://schemas.microsoft.com/office/drawing/2014/main" val="1502113217"/>
                  </a:ext>
                </a:extLst>
              </a:tr>
              <a:tr h="576242">
                <a:tc>
                  <a:txBody>
                    <a:bodyPr/>
                    <a:lstStyle/>
                    <a:p>
                      <a:pPr algn="ctr" rtl="1"/>
                      <a:r>
                        <a:rPr lang="ar-EG" sz="2000" b="1" dirty="0"/>
                        <a:t>الوعي بقدرات الإنسان</a:t>
                      </a:r>
                    </a:p>
                  </a:txBody>
                  <a:tcPr/>
                </a:tc>
                <a:tc>
                  <a:txBody>
                    <a:bodyPr/>
                    <a:lstStyle/>
                    <a:p>
                      <a:pPr algn="ctr" rtl="1"/>
                      <a:endParaRPr lang="ar-EG" sz="2000" b="1" dirty="0"/>
                    </a:p>
                  </a:txBody>
                  <a:tcPr/>
                </a:tc>
                <a:extLst>
                  <a:ext uri="{0D108BD9-81ED-4DB2-BD59-A6C34878D82A}">
                    <a16:rowId xmlns:a16="http://schemas.microsoft.com/office/drawing/2014/main" val="3812586861"/>
                  </a:ext>
                </a:extLst>
              </a:tr>
              <a:tr h="576242">
                <a:tc>
                  <a:txBody>
                    <a:bodyPr/>
                    <a:lstStyle/>
                    <a:p>
                      <a:pPr algn="ctr" rtl="1"/>
                      <a:r>
                        <a:rPr lang="ar-EG" sz="2000" b="1" dirty="0"/>
                        <a:t>التفكير تفكيرًا مستقلاً</a:t>
                      </a:r>
                    </a:p>
                  </a:txBody>
                  <a:tcPr/>
                </a:tc>
                <a:tc>
                  <a:txBody>
                    <a:bodyPr/>
                    <a:lstStyle/>
                    <a:p>
                      <a:pPr algn="ctr" rtl="1"/>
                      <a:endParaRPr lang="ar-EG" sz="2000" b="1" dirty="0"/>
                    </a:p>
                  </a:txBody>
                  <a:tcPr/>
                </a:tc>
                <a:extLst>
                  <a:ext uri="{0D108BD9-81ED-4DB2-BD59-A6C34878D82A}">
                    <a16:rowId xmlns:a16="http://schemas.microsoft.com/office/drawing/2014/main" val="1033120870"/>
                  </a:ext>
                </a:extLst>
              </a:tr>
              <a:tr h="641659">
                <a:tc>
                  <a:txBody>
                    <a:bodyPr/>
                    <a:lstStyle/>
                    <a:p>
                      <a:pPr algn="ctr" rtl="1"/>
                      <a:r>
                        <a:rPr lang="ar-EG" sz="2000" b="1" dirty="0"/>
                        <a:t>الرغبة في البحث عن الحقيقة</a:t>
                      </a:r>
                    </a:p>
                  </a:txBody>
                  <a:tcPr/>
                </a:tc>
                <a:tc>
                  <a:txBody>
                    <a:bodyPr/>
                    <a:lstStyle/>
                    <a:p>
                      <a:pPr algn="ctr" rtl="1"/>
                      <a:endParaRPr lang="ar-EG" sz="2000" b="1" dirty="0"/>
                    </a:p>
                  </a:txBody>
                  <a:tcPr/>
                </a:tc>
                <a:extLst>
                  <a:ext uri="{0D108BD9-81ED-4DB2-BD59-A6C34878D82A}">
                    <a16:rowId xmlns:a16="http://schemas.microsoft.com/office/drawing/2014/main" val="1433372728"/>
                  </a:ext>
                </a:extLst>
              </a:tr>
              <a:tr h="362677">
                <a:tc>
                  <a:txBody>
                    <a:bodyPr/>
                    <a:lstStyle/>
                    <a:p>
                      <a:pPr algn="ctr" rtl="1"/>
                      <a:r>
                        <a:rPr lang="ar-EG" sz="2000" b="1" dirty="0"/>
                        <a:t>الحرص على النقد</a:t>
                      </a:r>
                    </a:p>
                  </a:txBody>
                  <a:tcPr/>
                </a:tc>
                <a:tc>
                  <a:txBody>
                    <a:bodyPr/>
                    <a:lstStyle/>
                    <a:p>
                      <a:pPr algn="ctr" rtl="1"/>
                      <a:endParaRPr lang="ar-EG" sz="2000" b="1" dirty="0"/>
                    </a:p>
                  </a:txBody>
                  <a:tcPr/>
                </a:tc>
                <a:extLst>
                  <a:ext uri="{0D108BD9-81ED-4DB2-BD59-A6C34878D82A}">
                    <a16:rowId xmlns:a16="http://schemas.microsoft.com/office/drawing/2014/main" val="127143232"/>
                  </a:ext>
                </a:extLst>
              </a:tr>
              <a:tr h="362677">
                <a:tc>
                  <a:txBody>
                    <a:bodyPr/>
                    <a:lstStyle/>
                    <a:p>
                      <a:pPr algn="ctr" rtl="1"/>
                      <a:r>
                        <a:rPr lang="ar-EG" sz="2000" b="1" dirty="0"/>
                        <a:t>إدارة التفكير</a:t>
                      </a:r>
                    </a:p>
                  </a:txBody>
                  <a:tcPr/>
                </a:tc>
                <a:tc>
                  <a:txBody>
                    <a:bodyPr/>
                    <a:lstStyle/>
                    <a:p>
                      <a:pPr algn="ctr" rtl="1"/>
                      <a:endParaRPr lang="ar-EG" sz="2000" b="1" dirty="0"/>
                    </a:p>
                  </a:txBody>
                  <a:tcPr/>
                </a:tc>
                <a:extLst>
                  <a:ext uri="{0D108BD9-81ED-4DB2-BD59-A6C34878D82A}">
                    <a16:rowId xmlns:a16="http://schemas.microsoft.com/office/drawing/2014/main" val="2647597382"/>
                  </a:ext>
                </a:extLst>
              </a:tr>
              <a:tr h="362677">
                <a:tc gridSpan="2">
                  <a:txBody>
                    <a:bodyPr/>
                    <a:lstStyle/>
                    <a:p>
                      <a:pPr algn="ctr" rtl="1"/>
                      <a:r>
                        <a:rPr lang="ar-EG" sz="2000" b="1" dirty="0">
                          <a:solidFill>
                            <a:schemeClr val="bg1"/>
                          </a:solidFill>
                        </a:rPr>
                        <a:t>عوامل خارجية للتفكير السليم</a:t>
                      </a:r>
                    </a:p>
                  </a:txBody>
                  <a:tcPr>
                    <a:solidFill>
                      <a:schemeClr val="tx2">
                        <a:lumMod val="60000"/>
                        <a:lumOff val="40000"/>
                      </a:schemeClr>
                    </a:solidFill>
                  </a:tcPr>
                </a:tc>
                <a:tc hMerge="1">
                  <a:txBody>
                    <a:bodyPr/>
                    <a:lstStyle/>
                    <a:p>
                      <a:pPr rtl="1"/>
                      <a:endParaRPr lang="ar-EG"/>
                    </a:p>
                  </a:txBody>
                  <a:tcPr/>
                </a:tc>
                <a:extLst>
                  <a:ext uri="{0D108BD9-81ED-4DB2-BD59-A6C34878D82A}">
                    <a16:rowId xmlns:a16="http://schemas.microsoft.com/office/drawing/2014/main" val="2827717715"/>
                  </a:ext>
                </a:extLst>
              </a:tr>
              <a:tr h="641659">
                <a:tc>
                  <a:txBody>
                    <a:bodyPr/>
                    <a:lstStyle/>
                    <a:p>
                      <a:pPr algn="ctr" rtl="1"/>
                      <a:r>
                        <a:rPr lang="ar-EG" sz="2000" b="1" dirty="0"/>
                        <a:t>مشاغل الحياة دافع على التفكير</a:t>
                      </a:r>
                    </a:p>
                  </a:txBody>
                  <a:tcPr/>
                </a:tc>
                <a:tc>
                  <a:txBody>
                    <a:bodyPr/>
                    <a:lstStyle/>
                    <a:p>
                      <a:pPr algn="ctr" rtl="1"/>
                      <a:endParaRPr lang="ar-EG" sz="2000" b="1" dirty="0"/>
                    </a:p>
                  </a:txBody>
                  <a:tcPr/>
                </a:tc>
                <a:extLst>
                  <a:ext uri="{0D108BD9-81ED-4DB2-BD59-A6C34878D82A}">
                    <a16:rowId xmlns:a16="http://schemas.microsoft.com/office/drawing/2014/main" val="1603092054"/>
                  </a:ext>
                </a:extLst>
              </a:tr>
              <a:tr h="641659">
                <a:tc>
                  <a:txBody>
                    <a:bodyPr/>
                    <a:lstStyle/>
                    <a:p>
                      <a:pPr algn="ctr" rtl="1"/>
                      <a:r>
                        <a:rPr lang="ar-EG" sz="2000" b="1" dirty="0"/>
                        <a:t>التجارب الإنسانية حافز للتفكير</a:t>
                      </a:r>
                    </a:p>
                  </a:txBody>
                  <a:tcPr/>
                </a:tc>
                <a:tc>
                  <a:txBody>
                    <a:bodyPr/>
                    <a:lstStyle/>
                    <a:p>
                      <a:pPr algn="ctr" rtl="1"/>
                      <a:endParaRPr lang="ar-EG" sz="2000" b="1" dirty="0"/>
                    </a:p>
                  </a:txBody>
                  <a:tcPr/>
                </a:tc>
                <a:extLst>
                  <a:ext uri="{0D108BD9-81ED-4DB2-BD59-A6C34878D82A}">
                    <a16:rowId xmlns:a16="http://schemas.microsoft.com/office/drawing/2014/main" val="164312096"/>
                  </a:ext>
                </a:extLst>
              </a:tr>
              <a:tr h="1088457">
                <a:tc>
                  <a:txBody>
                    <a:bodyPr/>
                    <a:lstStyle/>
                    <a:p>
                      <a:pPr algn="ctr" rtl="1"/>
                      <a:r>
                        <a:rPr lang="ar-EG" sz="2000" b="1" dirty="0"/>
                        <a:t>التشجيع على "النقد" واقتراح حلول للممارسات اليومية</a:t>
                      </a:r>
                    </a:p>
                  </a:txBody>
                  <a:tcPr/>
                </a:tc>
                <a:tc>
                  <a:txBody>
                    <a:bodyPr/>
                    <a:lstStyle/>
                    <a:p>
                      <a:pPr algn="ctr" rtl="1"/>
                      <a:endParaRPr lang="ar-EG" sz="2000" b="1" dirty="0"/>
                    </a:p>
                  </a:txBody>
                  <a:tcPr/>
                </a:tc>
                <a:extLst>
                  <a:ext uri="{0D108BD9-81ED-4DB2-BD59-A6C34878D82A}">
                    <a16:rowId xmlns:a16="http://schemas.microsoft.com/office/drawing/2014/main" val="3509857962"/>
                  </a:ext>
                </a:extLst>
              </a:tr>
            </a:tbl>
          </a:graphicData>
        </a:graphic>
      </p:graphicFrame>
    </p:spTree>
    <p:extLst>
      <p:ext uri="{BB962C8B-B14F-4D97-AF65-F5344CB8AC3E}">
        <p14:creationId xmlns:p14="http://schemas.microsoft.com/office/powerpoint/2010/main" val="3459541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5C2B94FC-A517-4518-A252-C682F59999B6}"/>
              </a:ext>
            </a:extLst>
          </p:cNvPr>
          <p:cNvSpPr txBox="1"/>
          <p:nvPr/>
        </p:nvSpPr>
        <p:spPr>
          <a:xfrm>
            <a:off x="971600" y="1028045"/>
            <a:ext cx="7416824" cy="184082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marR="0" rtl="1">
              <a:lnSpc>
                <a:spcPct val="107000"/>
              </a:lnSpc>
              <a:spcBef>
                <a:spcPts val="0"/>
              </a:spcBef>
              <a:spcAft>
                <a:spcPts val="800"/>
              </a:spcAft>
            </a:pPr>
            <a:r>
              <a:rPr lang="ar-EG"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3- أوضح مدى صحة العبارات التالية في علاقة تفكير الفرد بصورة مستقلة أو في علاقة تفكيره بالآخرين.</a:t>
            </a:r>
            <a:endParaRPr lang="en-US"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6DB1EA79-0933-4E03-B5CF-F05A9457515A}"/>
              </a:ext>
            </a:extLst>
          </p:cNvPr>
          <p:cNvSpPr txBox="1"/>
          <p:nvPr/>
        </p:nvSpPr>
        <p:spPr>
          <a:xfrm>
            <a:off x="971600" y="3284984"/>
            <a:ext cx="7416824" cy="2536207"/>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marR="0" rtl="1">
              <a:lnSpc>
                <a:spcPct val="107000"/>
              </a:lnSpc>
              <a:spcBef>
                <a:spcPts val="0"/>
              </a:spcBef>
              <a:spcAft>
                <a:spcPts val="800"/>
              </a:spcAft>
            </a:pPr>
            <a:r>
              <a:rPr lang="ar-EG"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أضع علامة </a:t>
            </a:r>
            <a:r>
              <a:rPr lang="ar-EG"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a:t>
            </a:r>
            <a:r>
              <a:rPr lang="ar-EG"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أمام العبارة الصحيحة، وعلامة خطأ أمام العبارة الخاطئة مع التعليل.</a:t>
            </a:r>
          </a:p>
          <a:p>
            <a:pPr marL="0" marR="0" rtl="1">
              <a:lnSpc>
                <a:spcPct val="107000"/>
              </a:lnSpc>
              <a:spcBef>
                <a:spcPts val="0"/>
              </a:spcBef>
              <a:spcAft>
                <a:spcPts val="800"/>
              </a:spcAft>
            </a:pPr>
            <a:r>
              <a:rPr lang="ar-EG" sz="3600" b="1" dirty="0">
                <a:solidFill>
                  <a:srgbClr val="FF0000"/>
                </a:solidFill>
                <a:latin typeface="Calibri" panose="020F0502020204030204" pitchFamily="34" charset="0"/>
                <a:ea typeface="Calibri" panose="020F0502020204030204" pitchFamily="34" charset="0"/>
                <a:cs typeface="Arial" panose="020B0604020202020204" pitchFamily="34" charset="0"/>
              </a:rPr>
              <a:t>ملاحظة: السؤال قيد يحتمل أكثر من إجابة صحيحة</a:t>
            </a:r>
            <a:endParaRPr lang="en-US"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33662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E2A53018-B6DB-42DA-9141-29A504CDEE36}"/>
              </a:ext>
            </a:extLst>
          </p:cNvPr>
          <p:cNvGraphicFramePr>
            <a:graphicFrameLocks noGrp="1"/>
          </p:cNvGraphicFramePr>
          <p:nvPr>
            <p:extLst>
              <p:ext uri="{D42A27DB-BD31-4B8C-83A1-F6EECF244321}">
                <p14:modId xmlns:p14="http://schemas.microsoft.com/office/powerpoint/2010/main" val="407123602"/>
              </p:ext>
            </p:extLst>
          </p:nvPr>
        </p:nvGraphicFramePr>
        <p:xfrm>
          <a:off x="791580" y="1116856"/>
          <a:ext cx="7560839" cy="4624287"/>
        </p:xfrm>
        <a:graphic>
          <a:graphicData uri="http://schemas.openxmlformats.org/drawingml/2006/table">
            <a:tbl>
              <a:tblPr rtl="1" firstRow="1" bandRow="1">
                <a:tableStyleId>{5C22544A-7EE6-4342-B048-85BDC9FD1C3A}</a:tableStyleId>
              </a:tblPr>
              <a:tblGrid>
                <a:gridCol w="2505741">
                  <a:extLst>
                    <a:ext uri="{9D8B030D-6E8A-4147-A177-3AD203B41FA5}">
                      <a16:colId xmlns:a16="http://schemas.microsoft.com/office/drawing/2014/main" val="1912403120"/>
                    </a:ext>
                  </a:extLst>
                </a:gridCol>
                <a:gridCol w="740615">
                  <a:extLst>
                    <a:ext uri="{9D8B030D-6E8A-4147-A177-3AD203B41FA5}">
                      <a16:colId xmlns:a16="http://schemas.microsoft.com/office/drawing/2014/main" val="325274590"/>
                    </a:ext>
                  </a:extLst>
                </a:gridCol>
                <a:gridCol w="4314483">
                  <a:extLst>
                    <a:ext uri="{9D8B030D-6E8A-4147-A177-3AD203B41FA5}">
                      <a16:colId xmlns:a16="http://schemas.microsoft.com/office/drawing/2014/main" val="3839524946"/>
                    </a:ext>
                  </a:extLst>
                </a:gridCol>
              </a:tblGrid>
              <a:tr h="905913">
                <a:tc gridSpan="2">
                  <a:txBody>
                    <a:bodyPr/>
                    <a:lstStyle/>
                    <a:p>
                      <a:pPr rtl="1"/>
                      <a:r>
                        <a:rPr lang="ar-EG" sz="2400" b="1" dirty="0"/>
                        <a:t>الإجابة</a:t>
                      </a:r>
                    </a:p>
                  </a:txBody>
                  <a:tcPr anchor="ctr"/>
                </a:tc>
                <a:tc hMerge="1">
                  <a:txBody>
                    <a:bodyPr/>
                    <a:lstStyle/>
                    <a:p>
                      <a:pPr rtl="1"/>
                      <a:endParaRPr lang="ar-EG"/>
                    </a:p>
                  </a:txBody>
                  <a:tcPr/>
                </a:tc>
                <a:tc>
                  <a:txBody>
                    <a:bodyPr/>
                    <a:lstStyle/>
                    <a:p>
                      <a:pPr rtl="1"/>
                      <a:r>
                        <a:rPr lang="ar-EG" sz="2400" b="1" dirty="0"/>
                        <a:t>التعليل</a:t>
                      </a:r>
                    </a:p>
                  </a:txBody>
                  <a:tcPr anchor="ctr"/>
                </a:tc>
                <a:extLst>
                  <a:ext uri="{0D108BD9-81ED-4DB2-BD59-A6C34878D82A}">
                    <a16:rowId xmlns:a16="http://schemas.microsoft.com/office/drawing/2014/main" val="2474731058"/>
                  </a:ext>
                </a:extLst>
              </a:tr>
              <a:tr h="905913">
                <a:tc>
                  <a:txBody>
                    <a:bodyPr/>
                    <a:lstStyle/>
                    <a:p>
                      <a:pPr rtl="1"/>
                      <a:r>
                        <a:rPr lang="ar-EG" sz="2400" b="1" dirty="0"/>
                        <a:t>أن أفكر مثل الآخرين</a:t>
                      </a:r>
                    </a:p>
                  </a:txBody>
                  <a:tcPr anchor="ctr"/>
                </a:tc>
                <a:tc>
                  <a:txBody>
                    <a:bodyPr/>
                    <a:lstStyle/>
                    <a:p>
                      <a:pPr rtl="1"/>
                      <a:endParaRPr lang="ar-EG" sz="2400" b="1"/>
                    </a:p>
                  </a:txBody>
                  <a:tcPr anchor="ctr"/>
                </a:tc>
                <a:tc>
                  <a:txBody>
                    <a:bodyPr/>
                    <a:lstStyle/>
                    <a:p>
                      <a:pPr rtl="1"/>
                      <a:r>
                        <a:rPr lang="ar-EG" sz="2400" b="1" dirty="0"/>
                        <a:t>لأن:</a:t>
                      </a:r>
                      <a:r>
                        <a:rPr lang="en-US" sz="2400" b="1" dirty="0"/>
                        <a:t>………………………..</a:t>
                      </a:r>
                      <a:endParaRPr lang="ar-EG" sz="2400" b="1" dirty="0"/>
                    </a:p>
                  </a:txBody>
                  <a:tcPr anchor="ctr"/>
                </a:tc>
                <a:extLst>
                  <a:ext uri="{0D108BD9-81ED-4DB2-BD59-A6C34878D82A}">
                    <a16:rowId xmlns:a16="http://schemas.microsoft.com/office/drawing/2014/main" val="2464953728"/>
                  </a:ext>
                </a:extLst>
              </a:tr>
              <a:tr h="937487">
                <a:tc>
                  <a:txBody>
                    <a:bodyPr/>
                    <a:lstStyle/>
                    <a:p>
                      <a:pPr rtl="1"/>
                      <a:r>
                        <a:rPr lang="ar-EG" sz="2400" b="1" dirty="0"/>
                        <a:t>أن أفكر بشكل مغاير للآخرين</a:t>
                      </a:r>
                    </a:p>
                  </a:txBody>
                  <a:tcPr anchor="ctr"/>
                </a:tc>
                <a:tc>
                  <a:txBody>
                    <a:bodyPr/>
                    <a:lstStyle/>
                    <a:p>
                      <a:pPr rtl="1"/>
                      <a:endParaRPr lang="ar-EG" sz="2400" b="1"/>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b="1" dirty="0"/>
                        <a:t>لأن:</a:t>
                      </a:r>
                      <a:r>
                        <a:rPr lang="en-US" sz="2400" b="1" dirty="0"/>
                        <a:t>………………………..</a:t>
                      </a:r>
                      <a:endParaRPr lang="ar-EG" sz="2400" b="1" dirty="0"/>
                    </a:p>
                    <a:p>
                      <a:pPr rtl="1"/>
                      <a:endParaRPr lang="ar-EG" sz="2400" b="1" dirty="0"/>
                    </a:p>
                  </a:txBody>
                  <a:tcPr anchor="ctr"/>
                </a:tc>
                <a:extLst>
                  <a:ext uri="{0D108BD9-81ED-4DB2-BD59-A6C34878D82A}">
                    <a16:rowId xmlns:a16="http://schemas.microsoft.com/office/drawing/2014/main" val="3978975504"/>
                  </a:ext>
                </a:extLst>
              </a:tr>
              <a:tr h="937487">
                <a:tc>
                  <a:txBody>
                    <a:bodyPr/>
                    <a:lstStyle/>
                    <a:p>
                      <a:pPr rtl="1"/>
                      <a:r>
                        <a:rPr lang="ar-EG" sz="2400" b="1" dirty="0"/>
                        <a:t>أن أفكر بنفسي</a:t>
                      </a:r>
                    </a:p>
                  </a:txBody>
                  <a:tcPr anchor="ctr"/>
                </a:tc>
                <a:tc>
                  <a:txBody>
                    <a:bodyPr/>
                    <a:lstStyle/>
                    <a:p>
                      <a:pPr rtl="1"/>
                      <a:endParaRPr lang="ar-EG" sz="2400" b="1"/>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b="1" dirty="0"/>
                        <a:t>لأن:</a:t>
                      </a:r>
                      <a:r>
                        <a:rPr lang="en-US" sz="2400" b="1" dirty="0"/>
                        <a:t>………………………..</a:t>
                      </a:r>
                      <a:endParaRPr lang="ar-EG" sz="2400" b="1" dirty="0"/>
                    </a:p>
                    <a:p>
                      <a:pPr rtl="1"/>
                      <a:endParaRPr lang="ar-EG" sz="2400" b="1" dirty="0"/>
                    </a:p>
                  </a:txBody>
                  <a:tcPr anchor="ctr"/>
                </a:tc>
                <a:extLst>
                  <a:ext uri="{0D108BD9-81ED-4DB2-BD59-A6C34878D82A}">
                    <a16:rowId xmlns:a16="http://schemas.microsoft.com/office/drawing/2014/main" val="1469232544"/>
                  </a:ext>
                </a:extLst>
              </a:tr>
              <a:tr h="937487">
                <a:tc>
                  <a:txBody>
                    <a:bodyPr/>
                    <a:lstStyle/>
                    <a:p>
                      <a:pPr rtl="1"/>
                      <a:r>
                        <a:rPr lang="ar-EG" sz="2400" b="1" dirty="0"/>
                        <a:t>أن أفكر مع الآخرين</a:t>
                      </a:r>
                    </a:p>
                  </a:txBody>
                  <a:tcPr anchor="ctr"/>
                </a:tc>
                <a:tc>
                  <a:txBody>
                    <a:bodyPr/>
                    <a:lstStyle/>
                    <a:p>
                      <a:pPr rtl="1"/>
                      <a:endParaRPr lang="ar-EG" sz="2400" b="1"/>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b="1" dirty="0"/>
                        <a:t>لأن:</a:t>
                      </a:r>
                      <a:r>
                        <a:rPr lang="en-US" sz="2400" b="1" dirty="0"/>
                        <a:t>………………………..</a:t>
                      </a:r>
                      <a:endParaRPr lang="ar-EG" sz="2400" b="1" dirty="0"/>
                    </a:p>
                    <a:p>
                      <a:pPr rtl="1"/>
                      <a:endParaRPr lang="ar-EG" sz="2400" b="1" dirty="0"/>
                    </a:p>
                  </a:txBody>
                  <a:tcPr anchor="ctr"/>
                </a:tc>
                <a:extLst>
                  <a:ext uri="{0D108BD9-81ED-4DB2-BD59-A6C34878D82A}">
                    <a16:rowId xmlns:a16="http://schemas.microsoft.com/office/drawing/2014/main" val="1914335980"/>
                  </a:ext>
                </a:extLst>
              </a:tr>
            </a:tbl>
          </a:graphicData>
        </a:graphic>
      </p:graphicFrame>
    </p:spTree>
    <p:extLst>
      <p:ext uri="{BB962C8B-B14F-4D97-AF65-F5344CB8AC3E}">
        <p14:creationId xmlns:p14="http://schemas.microsoft.com/office/powerpoint/2010/main" val="2239241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7D19768-A571-4118-8D06-736826E979A4}"/>
              </a:ext>
            </a:extLst>
          </p:cNvPr>
          <p:cNvSpPr txBox="1"/>
          <p:nvPr/>
        </p:nvSpPr>
        <p:spPr>
          <a:xfrm>
            <a:off x="1475656" y="1412776"/>
            <a:ext cx="6552728" cy="2862322"/>
          </a:xfrm>
          <a:prstGeom prst="rect">
            <a:avLst/>
          </a:prstGeom>
          <a:noFill/>
        </p:spPr>
        <p:txBody>
          <a:bodyPr wrap="square" rtlCol="1">
            <a:spAutoFit/>
          </a:bodyPr>
          <a:lstStyle/>
          <a:p>
            <a:r>
              <a:rPr lang="ar-EG" sz="3600" b="1" dirty="0"/>
              <a:t>4- أناقش مجموعتي وأدون كيف يمكن للعناصر التالية أن تحفز على التفكير:</a:t>
            </a:r>
          </a:p>
          <a:p>
            <a:r>
              <a:rPr lang="ar-EG" sz="3600" b="1" dirty="0"/>
              <a:t>الذات لأن:</a:t>
            </a:r>
          </a:p>
          <a:p>
            <a:r>
              <a:rPr lang="ar-EG" sz="3600" b="1" dirty="0"/>
              <a:t>الحياة لأن:</a:t>
            </a:r>
          </a:p>
          <a:p>
            <a:r>
              <a:rPr lang="ar-EG" sz="3600" b="1" dirty="0"/>
              <a:t>الكتب لأن:</a:t>
            </a:r>
          </a:p>
        </p:txBody>
      </p:sp>
    </p:spTree>
    <p:extLst>
      <p:ext uri="{BB962C8B-B14F-4D97-AF65-F5344CB8AC3E}">
        <p14:creationId xmlns:p14="http://schemas.microsoft.com/office/powerpoint/2010/main" val="39765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420967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612844"/>
            <a:ext cx="7596844" cy="5632311"/>
          </a:xfrm>
          <a:prstGeom prst="rect">
            <a:avLst/>
          </a:prstGeom>
          <a:solidFill>
            <a:schemeClr val="accent6">
              <a:lumMod val="20000"/>
              <a:lumOff val="80000"/>
            </a:schemeClr>
          </a:solidFill>
          <a:ln w="57150">
            <a:noFill/>
            <a:prstDash val="dashDot"/>
          </a:ln>
        </p:spPr>
        <p:txBody>
          <a:bodyPr wrap="square" rtlCol="0">
            <a:spAutoFit/>
          </a:bodyPr>
          <a:lstStyle/>
          <a:p>
            <a:pPr rtl="1"/>
            <a:r>
              <a:rPr lang="ar-EG" sz="3600" b="1" dirty="0"/>
              <a:t>الاطلاع على كتب المبدعين في العلوم والفنون يعود بفوائد مختلفة علي الفرد، فالقراءة توسع مداركه وقدرته علي تحليل الأمور...غير أن الإنسان لا يسلك نهج الإبداع إلا إذا انخرط في ممارسة التفكير بنفسه مستقلاً عن كل أشكال الاتباع والتقليد الأعمى. التفكير وليد جهد ذاتي ينمو ويتطور في تفاعل مع الأحداث والمواقف والعلاقات مع الآخرين. إن الحياة اليومية هذه قد تدفعنا إلى التفكير والتقييم وحب المعرفة والثقة في الذات.</a:t>
            </a:r>
            <a:endParaRPr lang="en-US" sz="3600" b="1" dirty="0"/>
          </a:p>
        </p:txBody>
      </p:sp>
    </p:spTree>
    <p:extLst>
      <p:ext uri="{BB962C8B-B14F-4D97-AF65-F5344CB8AC3E}">
        <p14:creationId xmlns:p14="http://schemas.microsoft.com/office/powerpoint/2010/main" val="245710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A22AD86-6990-4397-9296-10F84C1F1293}"/>
              </a:ext>
            </a:extLst>
          </p:cNvPr>
          <p:cNvSpPr/>
          <p:nvPr/>
        </p:nvSpPr>
        <p:spPr bwMode="auto">
          <a:xfrm>
            <a:off x="1133618" y="1543230"/>
            <a:ext cx="6876764" cy="3771539"/>
          </a:xfrm>
          <a:prstGeom prst="roundRect">
            <a:avLst>
              <a:gd name="adj" fmla="val 13222"/>
            </a:avLst>
          </a:prstGeom>
          <a:solidFill>
            <a:srgbClr val="00CC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rtl="1">
              <a:lnSpc>
                <a:spcPct val="107000"/>
              </a:lnSpc>
              <a:spcBef>
                <a:spcPts val="0"/>
              </a:spcBef>
              <a:spcAft>
                <a:spcPts val="800"/>
              </a:spcAft>
            </a:pPr>
            <a:r>
              <a:rPr lang="ar-EG" sz="3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5- أقدم مع مجموعتي حججًا تدعم حاجة الإنسان إلى التفكير:</a:t>
            </a:r>
          </a:p>
          <a:p>
            <a:pPr marL="0" marR="0" rtl="1">
              <a:lnSpc>
                <a:spcPct val="107000"/>
              </a:lnSpc>
              <a:spcBef>
                <a:spcPts val="0"/>
              </a:spcBef>
              <a:spcAft>
                <a:spcPts val="800"/>
              </a:spcAft>
            </a:pPr>
            <a:r>
              <a:rPr lang="ar-EG" sz="3600" b="1" dirty="0">
                <a:solidFill>
                  <a:schemeClr val="bg1"/>
                </a:solidFill>
                <a:latin typeface="Calibri" panose="020F0502020204030204" pitchFamily="34" charset="0"/>
                <a:ea typeface="Calibri" panose="020F0502020204030204" pitchFamily="34" charset="0"/>
                <a:cs typeface="Arial" panose="020B0604020202020204" pitchFamily="34" charset="0"/>
              </a:rPr>
              <a:t>حجة من حياتك الشخصية</a:t>
            </a:r>
          </a:p>
          <a:p>
            <a:pPr marL="0" marR="0" rtl="1">
              <a:lnSpc>
                <a:spcPct val="107000"/>
              </a:lnSpc>
              <a:spcBef>
                <a:spcPts val="0"/>
              </a:spcBef>
              <a:spcAft>
                <a:spcPts val="800"/>
              </a:spcAft>
            </a:pPr>
            <a:r>
              <a:rPr lang="ar-EG" sz="3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حجة من المجتمع</a:t>
            </a:r>
          </a:p>
          <a:p>
            <a:pPr marL="0" marR="0" rtl="1">
              <a:lnSpc>
                <a:spcPct val="107000"/>
              </a:lnSpc>
              <a:spcBef>
                <a:spcPts val="0"/>
              </a:spcBef>
              <a:spcAft>
                <a:spcPts val="800"/>
              </a:spcAft>
            </a:pPr>
            <a:r>
              <a:rPr lang="ar-EG" sz="3600" b="1" dirty="0">
                <a:solidFill>
                  <a:schemeClr val="bg1"/>
                </a:solidFill>
                <a:latin typeface="Calibri" panose="020F0502020204030204" pitchFamily="34" charset="0"/>
                <a:ea typeface="Calibri" panose="020F0502020204030204" pitchFamily="34" charset="0"/>
                <a:cs typeface="Arial" panose="020B0604020202020204" pitchFamily="34" charset="0"/>
              </a:rPr>
              <a:t>حجة من التاريخ</a:t>
            </a:r>
            <a:endParaRPr lang="en-US" sz="36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92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F513053D-BDCB-4CFB-9237-F8FAC4010FEA}"/>
              </a:ext>
            </a:extLst>
          </p:cNvPr>
          <p:cNvGrpSpPr/>
          <p:nvPr/>
        </p:nvGrpSpPr>
        <p:grpSpPr>
          <a:xfrm>
            <a:off x="2749577" y="1228057"/>
            <a:ext cx="3644846" cy="4084805"/>
            <a:chOff x="2749577" y="1228057"/>
            <a:chExt cx="3644846" cy="4084805"/>
          </a:xfrm>
        </p:grpSpPr>
        <p:pic>
          <p:nvPicPr>
            <p:cNvPr id="7" name="صورة 6">
              <a:extLst>
                <a:ext uri="{FF2B5EF4-FFF2-40B4-BE49-F238E27FC236}">
                  <a16:creationId xmlns:a16="http://schemas.microsoft.com/office/drawing/2014/main" id="{94D3242C-99E3-4FF0-80A8-ABB8C655A6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49577" y="1228057"/>
              <a:ext cx="3644846" cy="3546601"/>
            </a:xfrm>
            <a:prstGeom prst="rect">
              <a:avLst/>
            </a:prstGeom>
          </p:spPr>
        </p:pic>
        <p:sp>
          <p:nvSpPr>
            <p:cNvPr id="8" name="عنوان 1">
              <a:extLst>
                <a:ext uri="{FF2B5EF4-FFF2-40B4-BE49-F238E27FC236}">
                  <a16:creationId xmlns:a16="http://schemas.microsoft.com/office/drawing/2014/main" id="{FBEB4C23-62C2-44DE-824D-DA63A0ACF15C}"/>
                </a:ext>
              </a:extLst>
            </p:cNvPr>
            <p:cNvSpPr txBox="1">
              <a:spLocks/>
            </p:cNvSpPr>
            <p:nvPr/>
          </p:nvSpPr>
          <p:spPr>
            <a:xfrm>
              <a:off x="2924746" y="4389532"/>
              <a:ext cx="3131860" cy="923330"/>
            </a:xfrm>
            <a:prstGeom prst="rect">
              <a:avLst/>
            </a:prstGeom>
            <a:solidFill>
              <a:srgbClr val="C00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أتذكر أن</a:t>
              </a:r>
            </a:p>
          </p:txBody>
        </p:sp>
      </p:grpSp>
    </p:spTree>
    <p:extLst>
      <p:ext uri="{BB962C8B-B14F-4D97-AF65-F5344CB8AC3E}">
        <p14:creationId xmlns:p14="http://schemas.microsoft.com/office/powerpoint/2010/main" val="394955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971600" y="612844"/>
            <a:ext cx="7200800" cy="5632311"/>
          </a:xfrm>
          <a:prstGeom prst="rect">
            <a:avLst/>
          </a:prstGeom>
          <a:noFill/>
          <a:ln w="57150">
            <a:solidFill>
              <a:srgbClr val="FF0000"/>
            </a:solidFill>
            <a:prstDash val="dashDot"/>
          </a:ln>
        </p:spPr>
        <p:txBody>
          <a:bodyPr wrap="square" rtlCol="0">
            <a:spAutoFit/>
          </a:bodyPr>
          <a:lstStyle/>
          <a:p>
            <a:pPr algn="ctr"/>
            <a:r>
              <a:rPr lang="ar-EG" sz="3600" b="1" dirty="0"/>
              <a:t>يتميز الإنسان بامتلاك العقل، وينخرط في أنواع مختلفة من التفكير تشير إلى قدرته على الاستدلال، وبناء موقف ما من العالم ومختلف التجارب الإنسانية من ناحية، واقتراح حلول لقضايا الحياه اليومية من ناحية أخرى، إن امتلاك العقل لا يعني بالضرورة أن يكون تفكير الفرد تفكيرا سليما، فقد يحتاج الأمر إلى وضع قواعد للتفكير تعصم الإنسان من الوقوع في الخطأ، وتجعله قادرا على فهم مقتضيات الحياة لاتخاذ القرارات الصائبة.  </a:t>
            </a:r>
            <a:endParaRPr lang="en-US" sz="3600" b="1" dirty="0"/>
          </a:p>
        </p:txBody>
      </p:sp>
    </p:spTree>
    <p:extLst>
      <p:ext uri="{BB962C8B-B14F-4D97-AF65-F5344CB8AC3E}">
        <p14:creationId xmlns:p14="http://schemas.microsoft.com/office/powerpoint/2010/main" val="258335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2721114"/>
            <a:ext cx="7596844" cy="707886"/>
          </a:xfrm>
          <a:prstGeom prst="rect">
            <a:avLst/>
          </a:prstGeom>
          <a:solidFill>
            <a:schemeClr val="accent6">
              <a:lumMod val="20000"/>
              <a:lumOff val="80000"/>
            </a:schemeClr>
          </a:solidFill>
          <a:ln w="57150">
            <a:noFill/>
            <a:prstDash val="dashDot"/>
          </a:ln>
        </p:spPr>
        <p:txBody>
          <a:bodyPr wrap="square" rtlCol="0">
            <a:spAutoFit/>
          </a:bodyPr>
          <a:lstStyle/>
          <a:p>
            <a:r>
              <a:rPr lang="ar-EG" sz="4000" b="1" dirty="0"/>
              <a:t>الحجة هي البرهان والدليل الذي يدعم رأيي.</a:t>
            </a:r>
            <a:endParaRPr lang="en-US" sz="4000" b="1" dirty="0"/>
          </a:p>
        </p:txBody>
      </p:sp>
    </p:spTree>
    <p:extLst>
      <p:ext uri="{BB962C8B-B14F-4D97-AF65-F5344CB8AC3E}">
        <p14:creationId xmlns:p14="http://schemas.microsoft.com/office/powerpoint/2010/main" val="359379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F513053D-BDCB-4CFB-9237-F8FAC4010FEA}"/>
              </a:ext>
            </a:extLst>
          </p:cNvPr>
          <p:cNvGrpSpPr/>
          <p:nvPr/>
        </p:nvGrpSpPr>
        <p:grpSpPr>
          <a:xfrm>
            <a:off x="2717375" y="1655699"/>
            <a:ext cx="3546601" cy="3657163"/>
            <a:chOff x="2717375" y="1655699"/>
            <a:chExt cx="3546601" cy="3657163"/>
          </a:xfrm>
        </p:grpSpPr>
        <p:pic>
          <p:nvPicPr>
            <p:cNvPr id="7" name="صورة 6">
              <a:extLst>
                <a:ext uri="{FF2B5EF4-FFF2-40B4-BE49-F238E27FC236}">
                  <a16:creationId xmlns:a16="http://schemas.microsoft.com/office/drawing/2014/main" id="{94D3242C-99E3-4FF0-80A8-ABB8C655A67F}"/>
                </a:ext>
              </a:extLst>
            </p:cNvPr>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p:blipFill>
          <p:spPr>
            <a:xfrm>
              <a:off x="2717375" y="1655699"/>
              <a:ext cx="3546601" cy="3546601"/>
            </a:xfrm>
            <a:prstGeom prst="rect">
              <a:avLst/>
            </a:prstGeom>
          </p:spPr>
        </p:pic>
        <p:sp>
          <p:nvSpPr>
            <p:cNvPr id="8" name="عنوان 1">
              <a:extLst>
                <a:ext uri="{FF2B5EF4-FFF2-40B4-BE49-F238E27FC236}">
                  <a16:creationId xmlns:a16="http://schemas.microsoft.com/office/drawing/2014/main" id="{FBEB4C23-62C2-44DE-824D-DA63A0ACF15C}"/>
                </a:ext>
              </a:extLst>
            </p:cNvPr>
            <p:cNvSpPr txBox="1">
              <a:spLocks/>
            </p:cNvSpPr>
            <p:nvPr/>
          </p:nvSpPr>
          <p:spPr>
            <a:xfrm>
              <a:off x="2924746" y="4389532"/>
              <a:ext cx="3131860" cy="923330"/>
            </a:xfrm>
            <a:prstGeom prst="rect">
              <a:avLst/>
            </a:prstGeom>
            <a:solidFill>
              <a:srgbClr val="00B05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اعلم أنك</a:t>
              </a:r>
            </a:p>
          </p:txBody>
        </p:sp>
      </p:grpSp>
    </p:spTree>
    <p:extLst>
      <p:ext uri="{BB962C8B-B14F-4D97-AF65-F5344CB8AC3E}">
        <p14:creationId xmlns:p14="http://schemas.microsoft.com/office/powerpoint/2010/main" val="129733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24BB5751-2908-4D09-9A59-858EA940715E}"/>
              </a:ext>
            </a:extLst>
          </p:cNvPr>
          <p:cNvSpPr txBox="1"/>
          <p:nvPr/>
        </p:nvSpPr>
        <p:spPr>
          <a:xfrm>
            <a:off x="773578" y="2767280"/>
            <a:ext cx="7596844" cy="1938992"/>
          </a:xfrm>
          <a:prstGeom prst="rect">
            <a:avLst/>
          </a:prstGeom>
          <a:solidFill>
            <a:schemeClr val="accent6">
              <a:lumMod val="20000"/>
              <a:lumOff val="80000"/>
            </a:schemeClr>
          </a:solidFill>
          <a:ln w="57150">
            <a:noFill/>
            <a:prstDash val="dashDot"/>
          </a:ln>
        </p:spPr>
        <p:txBody>
          <a:bodyPr wrap="square" rtlCol="0">
            <a:spAutoFit/>
          </a:bodyPr>
          <a:lstStyle/>
          <a:p>
            <a:r>
              <a:rPr lang="ar-EG" sz="4000" b="1" dirty="0"/>
              <a:t>لكي تقنع الآخرين فإنك تحتاج إلى أن تقدم حجتك والإثباتات المنطقية التي تدعم رأيك عند مناقشة أي قضية أو فكرة معينة.</a:t>
            </a:r>
            <a:endParaRPr lang="en-US" sz="4000" b="1" dirty="0"/>
          </a:p>
        </p:txBody>
      </p:sp>
    </p:spTree>
    <p:extLst>
      <p:ext uri="{BB962C8B-B14F-4D97-AF65-F5344CB8AC3E}">
        <p14:creationId xmlns:p14="http://schemas.microsoft.com/office/powerpoint/2010/main" val="227902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653445"/>
            <a:ext cx="7596844" cy="2677656"/>
          </a:xfrm>
          <a:prstGeom prst="rect">
            <a:avLst/>
          </a:prstGeom>
          <a:solidFill>
            <a:schemeClr val="accent6">
              <a:lumMod val="20000"/>
              <a:lumOff val="80000"/>
            </a:schemeClr>
          </a:solidFill>
          <a:ln w="57150">
            <a:noFill/>
            <a:prstDash val="dashDot"/>
          </a:ln>
        </p:spPr>
        <p:txBody>
          <a:bodyPr wrap="square" rtlCol="0">
            <a:spAutoFit/>
          </a:bodyPr>
          <a:lstStyle/>
          <a:p>
            <a:r>
              <a:rPr lang="ar-EG" sz="2800" b="1" dirty="0"/>
              <a:t>يختلف التفكير عن التذكر في أن التذكر هو العملية التي يتم عن طريقها استرجاع الخبرات الماضية، أما التفكير فإنه يذهب إلى أبعد من مجرد استرجاع هذه الخبرات إذ إنه يعيد تنظيم هذه الخبرات في كل جديد يناسب الموقف الذي واجهه الإنسان، التفكير هو العملية التي ينظم بها العقل خبرات الإنسان بطريقة جديدة لحل المشكلات وإدراك العلاقات.</a:t>
            </a:r>
            <a:endParaRPr lang="en-US" sz="2800" b="1" dirty="0"/>
          </a:p>
        </p:txBody>
      </p:sp>
      <p:sp>
        <p:nvSpPr>
          <p:cNvPr id="5" name="مستطيل: زوايا مستديرة 4">
            <a:extLst>
              <a:ext uri="{FF2B5EF4-FFF2-40B4-BE49-F238E27FC236}">
                <a16:creationId xmlns:a16="http://schemas.microsoft.com/office/drawing/2014/main" id="{D7D9EAFE-8173-498C-8E0F-7A8D92C6BCD9}"/>
              </a:ext>
            </a:extLst>
          </p:cNvPr>
          <p:cNvSpPr/>
          <p:nvPr/>
        </p:nvSpPr>
        <p:spPr>
          <a:xfrm>
            <a:off x="1043608" y="5772507"/>
            <a:ext cx="6948772"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تعليم التفكير: النظرية والتطبيق، صالح أبو جادو ومحمد نوفل،2017م</a:t>
            </a:r>
          </a:p>
        </p:txBody>
      </p:sp>
      <p:pic>
        <p:nvPicPr>
          <p:cNvPr id="3" name="صورة 2">
            <a:extLst>
              <a:ext uri="{FF2B5EF4-FFF2-40B4-BE49-F238E27FC236}">
                <a16:creationId xmlns:a16="http://schemas.microsoft.com/office/drawing/2014/main" id="{2C840951-C80B-4EFC-8588-43C106A56449}"/>
              </a:ext>
            </a:extLst>
          </p:cNvPr>
          <p:cNvPicPr>
            <a:picLocks noChangeAspect="1"/>
          </p:cNvPicPr>
          <p:nvPr/>
        </p:nvPicPr>
        <p:blipFill>
          <a:blip r:embed="rId3"/>
          <a:stretch>
            <a:fillRect/>
          </a:stretch>
        </p:blipFill>
        <p:spPr>
          <a:xfrm>
            <a:off x="2933480" y="3399435"/>
            <a:ext cx="3169028" cy="2258139"/>
          </a:xfrm>
          <a:prstGeom prst="rect">
            <a:avLst/>
          </a:prstGeom>
        </p:spPr>
      </p:pic>
    </p:spTree>
    <p:extLst>
      <p:ext uri="{BB962C8B-B14F-4D97-AF65-F5344CB8AC3E}">
        <p14:creationId xmlns:p14="http://schemas.microsoft.com/office/powerpoint/2010/main" val="292708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2060848"/>
            <a:ext cx="7596844" cy="2308324"/>
          </a:xfrm>
          <a:prstGeom prst="rect">
            <a:avLst/>
          </a:prstGeom>
          <a:solidFill>
            <a:schemeClr val="bg1"/>
          </a:solidFill>
          <a:ln w="57150">
            <a:noFill/>
            <a:prstDash val="dashDot"/>
          </a:ln>
        </p:spPr>
        <p:txBody>
          <a:bodyPr wrap="square" rtlCol="0">
            <a:spAutoFit/>
          </a:bodyPr>
          <a:lstStyle/>
          <a:p>
            <a:r>
              <a:rPr lang="ar-EG" sz="4800" b="1" dirty="0">
                <a:solidFill>
                  <a:srgbClr val="FF0000"/>
                </a:solidFill>
              </a:rPr>
              <a:t>6- أحلل مع مجموعتي قيمة التفكير وفوائده من خلال علاقته بجوانب الحياة التالية:</a:t>
            </a:r>
          </a:p>
        </p:txBody>
      </p:sp>
    </p:spTree>
    <p:extLst>
      <p:ext uri="{BB962C8B-B14F-4D97-AF65-F5344CB8AC3E}">
        <p14:creationId xmlns:p14="http://schemas.microsoft.com/office/powerpoint/2010/main" val="120006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5BCBFA50-72B1-4700-B423-E4BD9BBF39CB}"/>
              </a:ext>
            </a:extLst>
          </p:cNvPr>
          <p:cNvGraphicFramePr>
            <a:graphicFrameLocks noGrp="1"/>
          </p:cNvGraphicFramePr>
          <p:nvPr>
            <p:extLst>
              <p:ext uri="{D42A27DB-BD31-4B8C-83A1-F6EECF244321}">
                <p14:modId xmlns:p14="http://schemas.microsoft.com/office/powerpoint/2010/main" val="194765389"/>
              </p:ext>
            </p:extLst>
          </p:nvPr>
        </p:nvGraphicFramePr>
        <p:xfrm>
          <a:off x="1524000" y="1340768"/>
          <a:ext cx="6096000" cy="4420983"/>
        </p:xfrm>
        <a:graphic>
          <a:graphicData uri="http://schemas.openxmlformats.org/drawingml/2006/table">
            <a:tbl>
              <a:tblPr rtl="1" firstRow="1" bandRow="1">
                <a:tableStyleId>{5C22544A-7EE6-4342-B048-85BDC9FD1C3A}</a:tableStyleId>
              </a:tblPr>
              <a:tblGrid>
                <a:gridCol w="3048000">
                  <a:extLst>
                    <a:ext uri="{9D8B030D-6E8A-4147-A177-3AD203B41FA5}">
                      <a16:colId xmlns:a16="http://schemas.microsoft.com/office/drawing/2014/main" val="298419733"/>
                    </a:ext>
                  </a:extLst>
                </a:gridCol>
                <a:gridCol w="3048000">
                  <a:extLst>
                    <a:ext uri="{9D8B030D-6E8A-4147-A177-3AD203B41FA5}">
                      <a16:colId xmlns:a16="http://schemas.microsoft.com/office/drawing/2014/main" val="2191335310"/>
                    </a:ext>
                  </a:extLst>
                </a:gridCol>
              </a:tblGrid>
              <a:tr h="650701">
                <a:tc>
                  <a:txBody>
                    <a:bodyPr/>
                    <a:lstStyle/>
                    <a:p>
                      <a:pPr algn="ctr" rtl="1"/>
                      <a:r>
                        <a:rPr lang="ar-EG" sz="2400" b="1" dirty="0"/>
                        <a:t>جوانب الحياة</a:t>
                      </a:r>
                    </a:p>
                  </a:txBody>
                  <a:tcPr anchor="ctr"/>
                </a:tc>
                <a:tc>
                  <a:txBody>
                    <a:bodyPr/>
                    <a:lstStyle/>
                    <a:p>
                      <a:pPr algn="ctr" rtl="1"/>
                      <a:r>
                        <a:rPr lang="ar-EG" sz="2400" b="1" dirty="0"/>
                        <a:t>قيمة التفكير</a:t>
                      </a:r>
                    </a:p>
                  </a:txBody>
                  <a:tcPr anchor="ctr"/>
                </a:tc>
                <a:extLst>
                  <a:ext uri="{0D108BD9-81ED-4DB2-BD59-A6C34878D82A}">
                    <a16:rowId xmlns:a16="http://schemas.microsoft.com/office/drawing/2014/main" val="3946699272"/>
                  </a:ext>
                </a:extLst>
              </a:tr>
              <a:tr h="650701">
                <a:tc>
                  <a:txBody>
                    <a:bodyPr/>
                    <a:lstStyle/>
                    <a:p>
                      <a:pPr algn="ctr" rtl="1"/>
                      <a:r>
                        <a:rPr lang="ar-EG" sz="2400" b="1" dirty="0"/>
                        <a:t>الرغبات والشهوات الذاتية</a:t>
                      </a:r>
                    </a:p>
                  </a:txBody>
                  <a:tcPr anchor="ctr"/>
                </a:tc>
                <a:tc>
                  <a:txBody>
                    <a:bodyPr/>
                    <a:lstStyle/>
                    <a:p>
                      <a:pPr algn="ctr" rtl="1"/>
                      <a:endParaRPr lang="ar-EG" sz="2400" b="1" dirty="0"/>
                    </a:p>
                  </a:txBody>
                  <a:tcPr anchor="ctr"/>
                </a:tc>
                <a:extLst>
                  <a:ext uri="{0D108BD9-81ED-4DB2-BD59-A6C34878D82A}">
                    <a16:rowId xmlns:a16="http://schemas.microsoft.com/office/drawing/2014/main" val="1576174692"/>
                  </a:ext>
                </a:extLst>
              </a:tr>
              <a:tr h="650701">
                <a:tc>
                  <a:txBody>
                    <a:bodyPr/>
                    <a:lstStyle/>
                    <a:p>
                      <a:pPr algn="ctr" rtl="1"/>
                      <a:r>
                        <a:rPr lang="ar-EG" sz="2400" b="1" dirty="0"/>
                        <a:t>السلوك والتصرف مع الآخرين</a:t>
                      </a:r>
                    </a:p>
                  </a:txBody>
                  <a:tcPr anchor="ctr"/>
                </a:tc>
                <a:tc>
                  <a:txBody>
                    <a:bodyPr/>
                    <a:lstStyle/>
                    <a:p>
                      <a:pPr algn="ctr" rtl="1"/>
                      <a:endParaRPr lang="ar-EG" sz="2400" b="1" dirty="0"/>
                    </a:p>
                  </a:txBody>
                  <a:tcPr anchor="ctr"/>
                </a:tc>
                <a:extLst>
                  <a:ext uri="{0D108BD9-81ED-4DB2-BD59-A6C34878D82A}">
                    <a16:rowId xmlns:a16="http://schemas.microsoft.com/office/drawing/2014/main" val="2530012634"/>
                  </a:ext>
                </a:extLst>
              </a:tr>
              <a:tr h="650701">
                <a:tc>
                  <a:txBody>
                    <a:bodyPr/>
                    <a:lstStyle/>
                    <a:p>
                      <a:pPr algn="ctr" rtl="1"/>
                      <a:r>
                        <a:rPr lang="ar-EG" sz="2400" b="1" dirty="0"/>
                        <a:t>علاقة الفرد بالآخرين والآراء السائدة</a:t>
                      </a:r>
                    </a:p>
                  </a:txBody>
                  <a:tcPr anchor="ctr"/>
                </a:tc>
                <a:tc>
                  <a:txBody>
                    <a:bodyPr/>
                    <a:lstStyle/>
                    <a:p>
                      <a:pPr algn="ctr" rtl="1"/>
                      <a:endParaRPr lang="ar-EG" sz="2400" b="1" dirty="0"/>
                    </a:p>
                  </a:txBody>
                  <a:tcPr anchor="ctr"/>
                </a:tc>
                <a:extLst>
                  <a:ext uri="{0D108BD9-81ED-4DB2-BD59-A6C34878D82A}">
                    <a16:rowId xmlns:a16="http://schemas.microsoft.com/office/drawing/2014/main" val="2981302798"/>
                  </a:ext>
                </a:extLst>
              </a:tr>
              <a:tr h="650701">
                <a:tc>
                  <a:txBody>
                    <a:bodyPr/>
                    <a:lstStyle/>
                    <a:p>
                      <a:pPr algn="ctr" rtl="1"/>
                      <a:r>
                        <a:rPr lang="ar-EG" sz="2400" b="1" dirty="0"/>
                        <a:t>النجاح في الحياة الدراسية</a:t>
                      </a:r>
                    </a:p>
                  </a:txBody>
                  <a:tcPr anchor="ctr"/>
                </a:tc>
                <a:tc>
                  <a:txBody>
                    <a:bodyPr/>
                    <a:lstStyle/>
                    <a:p>
                      <a:pPr algn="ctr" rtl="1"/>
                      <a:endParaRPr lang="ar-EG" sz="2400" b="1" dirty="0"/>
                    </a:p>
                  </a:txBody>
                  <a:tcPr anchor="ctr"/>
                </a:tc>
                <a:extLst>
                  <a:ext uri="{0D108BD9-81ED-4DB2-BD59-A6C34878D82A}">
                    <a16:rowId xmlns:a16="http://schemas.microsoft.com/office/drawing/2014/main" val="168713422"/>
                  </a:ext>
                </a:extLst>
              </a:tr>
              <a:tr h="650701">
                <a:tc>
                  <a:txBody>
                    <a:bodyPr/>
                    <a:lstStyle/>
                    <a:p>
                      <a:pPr algn="ctr" rtl="1"/>
                      <a:r>
                        <a:rPr lang="ar-EG" sz="2400" b="1" dirty="0"/>
                        <a:t>تحقيق الإنجازات في الحياة العملية</a:t>
                      </a:r>
                    </a:p>
                  </a:txBody>
                  <a:tcPr anchor="ctr"/>
                </a:tc>
                <a:tc>
                  <a:txBody>
                    <a:bodyPr/>
                    <a:lstStyle/>
                    <a:p>
                      <a:pPr algn="ctr" rtl="1"/>
                      <a:endParaRPr lang="ar-EG" sz="2400" b="1" dirty="0"/>
                    </a:p>
                  </a:txBody>
                  <a:tcPr anchor="ctr"/>
                </a:tc>
                <a:extLst>
                  <a:ext uri="{0D108BD9-81ED-4DB2-BD59-A6C34878D82A}">
                    <a16:rowId xmlns:a16="http://schemas.microsoft.com/office/drawing/2014/main" val="2011562210"/>
                  </a:ext>
                </a:extLst>
              </a:tr>
            </a:tbl>
          </a:graphicData>
        </a:graphic>
      </p:graphicFrame>
    </p:spTree>
    <p:extLst>
      <p:ext uri="{BB962C8B-B14F-4D97-AF65-F5344CB8AC3E}">
        <p14:creationId xmlns:p14="http://schemas.microsoft.com/office/powerpoint/2010/main" val="4245189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187799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1916832"/>
            <a:ext cx="7596844" cy="2800767"/>
          </a:xfrm>
          <a:prstGeom prst="rect">
            <a:avLst/>
          </a:prstGeom>
          <a:solidFill>
            <a:schemeClr val="bg1"/>
          </a:solidFill>
          <a:ln w="57150">
            <a:noFill/>
            <a:prstDash val="dashDot"/>
          </a:ln>
        </p:spPr>
        <p:txBody>
          <a:bodyPr wrap="square" rtlCol="0">
            <a:spAutoFit/>
          </a:bodyPr>
          <a:lstStyle/>
          <a:p>
            <a:pPr algn="ctr"/>
            <a:r>
              <a:rPr lang="ar-EG" sz="4400" b="1" dirty="0"/>
              <a:t>ليس للإنسان أن يصون نفسه من التعصب والميل إلى الأهواء إلا بالتفكير الذي يمكنه من التمييز بين الآراء الزائفة والأفكار الصحيحة.</a:t>
            </a:r>
            <a:endParaRPr lang="en-US" sz="4400" b="1" dirty="0"/>
          </a:p>
        </p:txBody>
      </p:sp>
    </p:spTree>
    <p:extLst>
      <p:ext uri="{BB962C8B-B14F-4D97-AF65-F5344CB8AC3E}">
        <p14:creationId xmlns:p14="http://schemas.microsoft.com/office/powerpoint/2010/main" val="185328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F513053D-BDCB-4CFB-9237-F8FAC4010FEA}"/>
              </a:ext>
            </a:extLst>
          </p:cNvPr>
          <p:cNvGrpSpPr/>
          <p:nvPr/>
        </p:nvGrpSpPr>
        <p:grpSpPr>
          <a:xfrm>
            <a:off x="2717375" y="1655699"/>
            <a:ext cx="3546601" cy="3657163"/>
            <a:chOff x="2717375" y="1655699"/>
            <a:chExt cx="3546601" cy="3657163"/>
          </a:xfrm>
        </p:grpSpPr>
        <p:pic>
          <p:nvPicPr>
            <p:cNvPr id="7" name="صورة 6">
              <a:extLst>
                <a:ext uri="{FF2B5EF4-FFF2-40B4-BE49-F238E27FC236}">
                  <a16:creationId xmlns:a16="http://schemas.microsoft.com/office/drawing/2014/main" id="{94D3242C-99E3-4FF0-80A8-ABB8C655A67F}"/>
                </a:ext>
              </a:extLst>
            </p:cNvPr>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p:blipFill>
          <p:spPr>
            <a:xfrm>
              <a:off x="2717375" y="1655699"/>
              <a:ext cx="3546601" cy="3546601"/>
            </a:xfrm>
            <a:prstGeom prst="rect">
              <a:avLst/>
            </a:prstGeom>
          </p:spPr>
        </p:pic>
        <p:sp>
          <p:nvSpPr>
            <p:cNvPr id="8" name="عنوان 1">
              <a:extLst>
                <a:ext uri="{FF2B5EF4-FFF2-40B4-BE49-F238E27FC236}">
                  <a16:creationId xmlns:a16="http://schemas.microsoft.com/office/drawing/2014/main" id="{FBEB4C23-62C2-44DE-824D-DA63A0ACF15C}"/>
                </a:ext>
              </a:extLst>
            </p:cNvPr>
            <p:cNvSpPr txBox="1">
              <a:spLocks/>
            </p:cNvSpPr>
            <p:nvPr/>
          </p:nvSpPr>
          <p:spPr>
            <a:xfrm>
              <a:off x="2924746" y="4389532"/>
              <a:ext cx="3131860" cy="923330"/>
            </a:xfrm>
            <a:prstGeom prst="rect">
              <a:avLst/>
            </a:prstGeom>
            <a:solidFill>
              <a:srgbClr val="00B05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اعلم أن</a:t>
              </a:r>
            </a:p>
          </p:txBody>
        </p:sp>
      </p:grpSp>
    </p:spTree>
    <p:extLst>
      <p:ext uri="{BB962C8B-B14F-4D97-AF65-F5344CB8AC3E}">
        <p14:creationId xmlns:p14="http://schemas.microsoft.com/office/powerpoint/2010/main" val="187270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1916832"/>
            <a:ext cx="7596844" cy="2123658"/>
          </a:xfrm>
          <a:prstGeom prst="rect">
            <a:avLst/>
          </a:prstGeom>
          <a:solidFill>
            <a:schemeClr val="bg1"/>
          </a:solidFill>
          <a:ln w="57150">
            <a:noFill/>
            <a:prstDash val="dashDot"/>
          </a:ln>
        </p:spPr>
        <p:txBody>
          <a:bodyPr wrap="square" rtlCol="0">
            <a:spAutoFit/>
          </a:bodyPr>
          <a:lstStyle/>
          <a:p>
            <a:r>
              <a:rPr lang="ar-EG" sz="4400" b="1" dirty="0"/>
              <a:t>التفكير المستقل والثقة في الذات شرطان لازمان لحسن التدبير في الحياة الاجتماعية.</a:t>
            </a:r>
            <a:endParaRPr lang="en-US" sz="4400" b="1" dirty="0"/>
          </a:p>
        </p:txBody>
      </p:sp>
    </p:spTree>
    <p:extLst>
      <p:ext uri="{BB962C8B-B14F-4D97-AF65-F5344CB8AC3E}">
        <p14:creationId xmlns:p14="http://schemas.microsoft.com/office/powerpoint/2010/main" val="52196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62EAA1F-089B-46DC-9E13-8A289216A86F}"/>
              </a:ext>
            </a:extLst>
          </p:cNvPr>
          <p:cNvGrpSpPr/>
          <p:nvPr/>
        </p:nvGrpSpPr>
        <p:grpSpPr>
          <a:xfrm>
            <a:off x="1835697" y="620688"/>
            <a:ext cx="5359026" cy="5359026"/>
            <a:chOff x="1835697" y="620688"/>
            <a:chExt cx="5359026" cy="5359026"/>
          </a:xfrm>
        </p:grpSpPr>
        <p:pic>
          <p:nvPicPr>
            <p:cNvPr id="6" name="صورة 5">
              <a:extLst>
                <a:ext uri="{FF2B5EF4-FFF2-40B4-BE49-F238E27FC236}">
                  <a16:creationId xmlns:a16="http://schemas.microsoft.com/office/drawing/2014/main" id="{F77AA6D7-7E74-4BBB-BF94-BB6399011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7" y="620688"/>
              <a:ext cx="5359026" cy="5359026"/>
            </a:xfrm>
            <a:prstGeom prst="rect">
              <a:avLst/>
            </a:prstGeom>
          </p:spPr>
        </p:pic>
        <p:sp>
          <p:nvSpPr>
            <p:cNvPr id="5" name="عنوان 1">
              <a:extLst>
                <a:ext uri="{FF2B5EF4-FFF2-40B4-BE49-F238E27FC236}">
                  <a16:creationId xmlns:a16="http://schemas.microsoft.com/office/drawing/2014/main" id="{B4ACBC93-A8C5-4058-B816-D494C486E766}"/>
                </a:ext>
              </a:extLst>
            </p:cNvPr>
            <p:cNvSpPr txBox="1">
              <a:spLocks/>
            </p:cNvSpPr>
            <p:nvPr/>
          </p:nvSpPr>
          <p:spPr>
            <a:xfrm rot="20741800">
              <a:off x="3061653" y="3747672"/>
              <a:ext cx="2697223" cy="93610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8000" b="1" i="1" dirty="0">
                  <a:solidFill>
                    <a:schemeClr val="bg1"/>
                  </a:solidFill>
                  <a:effectLst>
                    <a:outerShdw blurRad="38100" dist="38100" dir="2700000" algn="tl">
                      <a:srgbClr val="000000">
                        <a:alpha val="43137"/>
                      </a:srgbClr>
                    </a:outerShdw>
                  </a:effectLst>
                  <a:cs typeface="PT Simple Bold Ruled" panose="02010400000000000000" pitchFamily="2" charset="-78"/>
                </a:rPr>
                <a:t>أقرأ(1)</a:t>
              </a:r>
            </a:p>
          </p:txBody>
        </p:sp>
      </p:grpSp>
    </p:spTree>
    <p:extLst>
      <p:ext uri="{BB962C8B-B14F-4D97-AF65-F5344CB8AC3E}">
        <p14:creationId xmlns:p14="http://schemas.microsoft.com/office/powerpoint/2010/main" val="35302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9D67F7F-1381-429B-994E-A706DAE55D57}"/>
              </a:ext>
            </a:extLst>
          </p:cNvPr>
          <p:cNvGrpSpPr/>
          <p:nvPr/>
        </p:nvGrpSpPr>
        <p:grpSpPr>
          <a:xfrm>
            <a:off x="2036503" y="1052736"/>
            <a:ext cx="5070994" cy="4235698"/>
            <a:chOff x="2123728" y="620688"/>
            <a:chExt cx="5070994" cy="4235698"/>
          </a:xfrm>
        </p:grpSpPr>
        <p:pic>
          <p:nvPicPr>
            <p:cNvPr id="5" name="صورة 4">
              <a:extLst>
                <a:ext uri="{FF2B5EF4-FFF2-40B4-BE49-F238E27FC236}">
                  <a16:creationId xmlns:a16="http://schemas.microsoft.com/office/drawing/2014/main" id="{3844A8CE-3E7E-4904-9C42-BE877AFBE1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1839" y="620688"/>
              <a:ext cx="4062883" cy="4062883"/>
            </a:xfrm>
            <a:prstGeom prst="rect">
              <a:avLst/>
            </a:prstGeom>
          </p:spPr>
        </p:pic>
        <p:sp>
          <p:nvSpPr>
            <p:cNvPr id="7" name="عنوان 1">
              <a:extLst>
                <a:ext uri="{FF2B5EF4-FFF2-40B4-BE49-F238E27FC236}">
                  <a16:creationId xmlns:a16="http://schemas.microsoft.com/office/drawing/2014/main" id="{B0A0A044-5B07-4061-8FD6-BC7548CE9DA0}"/>
                </a:ext>
              </a:extLst>
            </p:cNvPr>
            <p:cNvSpPr txBox="1">
              <a:spLocks/>
            </p:cNvSpPr>
            <p:nvPr/>
          </p:nvSpPr>
          <p:spPr>
            <a:xfrm>
              <a:off x="2123728" y="3933056"/>
              <a:ext cx="3959464" cy="923330"/>
            </a:xfrm>
            <a:prstGeom prst="rect">
              <a:avLst/>
            </a:prstGeom>
            <a:solidFill>
              <a:schemeClr val="accent5">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أفهم وأحلل (2)</a:t>
              </a:r>
            </a:p>
          </p:txBody>
        </p:sp>
      </p:grpSp>
    </p:spTree>
    <p:extLst>
      <p:ext uri="{BB962C8B-B14F-4D97-AF65-F5344CB8AC3E}">
        <p14:creationId xmlns:p14="http://schemas.microsoft.com/office/powerpoint/2010/main" val="278080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شكل بيضاوي 1">
            <a:extLst>
              <a:ext uri="{FF2B5EF4-FFF2-40B4-BE49-F238E27FC236}">
                <a16:creationId xmlns:a16="http://schemas.microsoft.com/office/drawing/2014/main" id="{D940EFB1-AAC7-4357-94F4-6339D8D33102}"/>
              </a:ext>
            </a:extLst>
          </p:cNvPr>
          <p:cNvSpPr/>
          <p:nvPr/>
        </p:nvSpPr>
        <p:spPr>
          <a:xfrm>
            <a:off x="3791347" y="2852936"/>
            <a:ext cx="1728192" cy="1152128"/>
          </a:xfrm>
          <a:prstGeom prst="ellipse">
            <a:avLst/>
          </a:prstGeom>
          <a:solidFill>
            <a:srgbClr val="00CC66"/>
          </a:solidFill>
          <a:ln>
            <a:solidFill>
              <a:srgbClr val="00CC66"/>
            </a:solidFill>
          </a:ln>
          <a:effectLst>
            <a:outerShdw blurRad="50800" dist="38100" dir="13500000" algn="b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bg1"/>
                </a:solidFill>
              </a:rPr>
              <a:t>التفكير</a:t>
            </a:r>
          </a:p>
        </p:txBody>
      </p:sp>
      <p:sp>
        <p:nvSpPr>
          <p:cNvPr id="3" name="مستطيل: زوايا مستديرة 2">
            <a:extLst>
              <a:ext uri="{FF2B5EF4-FFF2-40B4-BE49-F238E27FC236}">
                <a16:creationId xmlns:a16="http://schemas.microsoft.com/office/drawing/2014/main" id="{8A1B2F42-7C9A-407E-946D-F3F9F04BE728}"/>
              </a:ext>
            </a:extLst>
          </p:cNvPr>
          <p:cNvSpPr/>
          <p:nvPr/>
        </p:nvSpPr>
        <p:spPr>
          <a:xfrm>
            <a:off x="5519539" y="660961"/>
            <a:ext cx="3024336" cy="2304256"/>
          </a:xfrm>
          <a:prstGeom prst="roundRect">
            <a:avLst/>
          </a:prstGeom>
          <a:solidFill>
            <a:schemeClr val="accent6">
              <a:lumMod val="75000"/>
            </a:schemeClr>
          </a:solidFill>
          <a:effectLst>
            <a:outerShdw blurRad="50800" dist="38100" dir="13500000" algn="b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a:t>التعريف الأول:</a:t>
            </a:r>
          </a:p>
          <a:p>
            <a:pPr algn="ctr"/>
            <a:r>
              <a:rPr lang="ar-EG" sz="2000" b="1" dirty="0"/>
              <a:t>التفكير هو عملية التفاعل التي تجري بين ما هو بداخل النفس وما هو بخارجها فتتولد أفكار تعبر عن تصور للعالم ولمختلف جوانب الحياه بفعالية وفق خطط وأهداف </a:t>
            </a:r>
          </a:p>
        </p:txBody>
      </p:sp>
      <p:sp>
        <p:nvSpPr>
          <p:cNvPr id="5" name="مستطيل: زوايا مستديرة 4">
            <a:extLst>
              <a:ext uri="{FF2B5EF4-FFF2-40B4-BE49-F238E27FC236}">
                <a16:creationId xmlns:a16="http://schemas.microsoft.com/office/drawing/2014/main" id="{944321D7-0FFC-4210-A560-329850E6AF3E}"/>
              </a:ext>
            </a:extLst>
          </p:cNvPr>
          <p:cNvSpPr/>
          <p:nvPr/>
        </p:nvSpPr>
        <p:spPr>
          <a:xfrm>
            <a:off x="5508104" y="3933056"/>
            <a:ext cx="3024336" cy="2304256"/>
          </a:xfrm>
          <a:prstGeom prst="roundRect">
            <a:avLst/>
          </a:prstGeom>
          <a:effectLst>
            <a:outerShdw blurRad="50800" dist="38100" dir="13500000" algn="b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a:t>التعريف الثاني:</a:t>
            </a:r>
          </a:p>
          <a:p>
            <a:pPr algn="ctr"/>
            <a:r>
              <a:rPr lang="ar-EG" sz="2000" b="1" dirty="0"/>
              <a:t>التفكير هو نشاط أكثر من كونه آلية أساسية للدماغ البشري، وحينما يمارس الفرد عملية التفكير، ويبادر بحل المشكلات واتخاذ قرارات فهذا يدل على فاعلية التفكير </a:t>
            </a:r>
            <a:r>
              <a:rPr lang="ar-EG" sz="2000" b="1" dirty="0" err="1"/>
              <a:t>ونجاعته</a:t>
            </a:r>
            <a:r>
              <a:rPr lang="ar-EG" sz="2000" b="1" dirty="0"/>
              <a:t>.</a:t>
            </a:r>
          </a:p>
        </p:txBody>
      </p:sp>
      <p:sp>
        <p:nvSpPr>
          <p:cNvPr id="6" name="مستطيل: زوايا مستديرة 5">
            <a:extLst>
              <a:ext uri="{FF2B5EF4-FFF2-40B4-BE49-F238E27FC236}">
                <a16:creationId xmlns:a16="http://schemas.microsoft.com/office/drawing/2014/main" id="{8DF8D9AB-1E33-4A39-AEF7-552E91C434F2}"/>
              </a:ext>
            </a:extLst>
          </p:cNvPr>
          <p:cNvSpPr/>
          <p:nvPr/>
        </p:nvSpPr>
        <p:spPr>
          <a:xfrm>
            <a:off x="762963" y="3870264"/>
            <a:ext cx="3024336" cy="2304256"/>
          </a:xfrm>
          <a:prstGeom prst="roundRect">
            <a:avLst/>
          </a:prstGeom>
          <a:solidFill>
            <a:schemeClr val="accent6">
              <a:lumMod val="75000"/>
            </a:schemeClr>
          </a:solidFill>
          <a:effectLst>
            <a:outerShdw blurRad="50800" dist="38100" dir="13500000" algn="b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a:t>التعريف الرابع:</a:t>
            </a:r>
          </a:p>
          <a:p>
            <a:pPr algn="ctr"/>
            <a:r>
              <a:rPr lang="ar-EG" sz="2000" b="1" dirty="0"/>
              <a:t>إن التفكير عملية ذهنية فردية لكنها لا تتم بمعزل عن المحيط وعن التفاعل بين الآخرين، أي إن عملية التفكير تتأثر بالسياق الاجتماعي والثقافي الذي تنشأ فيه.</a:t>
            </a:r>
          </a:p>
        </p:txBody>
      </p:sp>
      <p:sp>
        <p:nvSpPr>
          <p:cNvPr id="7" name="مستطيل: زوايا مستديرة 6">
            <a:extLst>
              <a:ext uri="{FF2B5EF4-FFF2-40B4-BE49-F238E27FC236}">
                <a16:creationId xmlns:a16="http://schemas.microsoft.com/office/drawing/2014/main" id="{7E5B9885-FB73-4296-8A98-B11F15952A1B}"/>
              </a:ext>
            </a:extLst>
          </p:cNvPr>
          <p:cNvSpPr/>
          <p:nvPr/>
        </p:nvSpPr>
        <p:spPr>
          <a:xfrm>
            <a:off x="698342" y="681662"/>
            <a:ext cx="3024336" cy="2304256"/>
          </a:xfrm>
          <a:prstGeom prst="roundRect">
            <a:avLst/>
          </a:prstGeom>
          <a:effectLst>
            <a:outerShdw blurRad="50800" dist="38100" dir="13500000" algn="b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a:t>التعريف الثالث:</a:t>
            </a:r>
          </a:p>
          <a:p>
            <a:pPr algn="ctr"/>
            <a:r>
              <a:rPr lang="ar-EG" sz="2000" b="1" dirty="0"/>
              <a:t>التفكير عملية واعية تحدث في العقل وتخضع المواقف للمحاكمة العقلية للوصول إلى نتيجة. وهو أيضا المهارة الفعالة التي تدفع بالذكاء الفطري إلى العمل.</a:t>
            </a:r>
          </a:p>
        </p:txBody>
      </p:sp>
    </p:spTree>
    <p:extLst>
      <p:ext uri="{BB962C8B-B14F-4D97-AF65-F5344CB8AC3E}">
        <p14:creationId xmlns:p14="http://schemas.microsoft.com/office/powerpoint/2010/main" val="136347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2952328"/>
          </a:xfrm>
          <a:prstGeom prst="rect">
            <a:avLst/>
          </a:prstGeom>
          <a:solidFill>
            <a:schemeClr val="bg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4000" b="1">
                <a:solidFill>
                  <a:srgbClr val="002060"/>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4400" dirty="0">
                <a:effectLst/>
              </a:rPr>
              <a:t>1- أستكمل هذا الجدول مع مجموعتي بما يتناسب مع التعريفات الأربعة الواردة في النشاط:</a:t>
            </a:r>
            <a:endParaRPr lang="en-US" sz="4400" dirty="0">
              <a:effectLst/>
            </a:endParaRPr>
          </a:p>
        </p:txBody>
      </p:sp>
    </p:spTree>
    <p:extLst>
      <p:ext uri="{BB962C8B-B14F-4D97-AF65-F5344CB8AC3E}">
        <p14:creationId xmlns:p14="http://schemas.microsoft.com/office/powerpoint/2010/main" val="136901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586B4A7D-2E03-4B55-B54A-072D16CCA67B}"/>
              </a:ext>
            </a:extLst>
          </p:cNvPr>
          <p:cNvGraphicFramePr>
            <a:graphicFrameLocks noGrp="1"/>
          </p:cNvGraphicFramePr>
          <p:nvPr>
            <p:extLst>
              <p:ext uri="{D42A27DB-BD31-4B8C-83A1-F6EECF244321}">
                <p14:modId xmlns:p14="http://schemas.microsoft.com/office/powerpoint/2010/main" val="3057535387"/>
              </p:ext>
            </p:extLst>
          </p:nvPr>
        </p:nvGraphicFramePr>
        <p:xfrm>
          <a:off x="791580" y="1052736"/>
          <a:ext cx="7560840" cy="4267200"/>
        </p:xfrm>
        <a:graphic>
          <a:graphicData uri="http://schemas.openxmlformats.org/drawingml/2006/table">
            <a:tbl>
              <a:tblPr rtl="1" firstRow="1" bandRow="1">
                <a:tableStyleId>{5C22544A-7EE6-4342-B048-85BDC9FD1C3A}</a:tableStyleId>
              </a:tblPr>
              <a:tblGrid>
                <a:gridCol w="1512168">
                  <a:extLst>
                    <a:ext uri="{9D8B030D-6E8A-4147-A177-3AD203B41FA5}">
                      <a16:colId xmlns:a16="http://schemas.microsoft.com/office/drawing/2014/main" val="2736567169"/>
                    </a:ext>
                  </a:extLst>
                </a:gridCol>
                <a:gridCol w="1512168">
                  <a:extLst>
                    <a:ext uri="{9D8B030D-6E8A-4147-A177-3AD203B41FA5}">
                      <a16:colId xmlns:a16="http://schemas.microsoft.com/office/drawing/2014/main" val="3333207074"/>
                    </a:ext>
                  </a:extLst>
                </a:gridCol>
                <a:gridCol w="1512168">
                  <a:extLst>
                    <a:ext uri="{9D8B030D-6E8A-4147-A177-3AD203B41FA5}">
                      <a16:colId xmlns:a16="http://schemas.microsoft.com/office/drawing/2014/main" val="3109439686"/>
                    </a:ext>
                  </a:extLst>
                </a:gridCol>
                <a:gridCol w="1512168">
                  <a:extLst>
                    <a:ext uri="{9D8B030D-6E8A-4147-A177-3AD203B41FA5}">
                      <a16:colId xmlns:a16="http://schemas.microsoft.com/office/drawing/2014/main" val="1902069266"/>
                    </a:ext>
                  </a:extLst>
                </a:gridCol>
                <a:gridCol w="1512168">
                  <a:extLst>
                    <a:ext uri="{9D8B030D-6E8A-4147-A177-3AD203B41FA5}">
                      <a16:colId xmlns:a16="http://schemas.microsoft.com/office/drawing/2014/main" val="3357954607"/>
                    </a:ext>
                  </a:extLst>
                </a:gridCol>
              </a:tblGrid>
              <a:tr h="904044">
                <a:tc>
                  <a:txBody>
                    <a:bodyPr/>
                    <a:lstStyle/>
                    <a:p>
                      <a:pPr algn="ctr" rtl="1"/>
                      <a:r>
                        <a:rPr lang="ar-EG" sz="3200" b="1" dirty="0"/>
                        <a:t>معاني التفكير</a:t>
                      </a:r>
                    </a:p>
                  </a:txBody>
                  <a:tcPr/>
                </a:tc>
                <a:tc>
                  <a:txBody>
                    <a:bodyPr/>
                    <a:lstStyle/>
                    <a:p>
                      <a:pPr algn="ctr" rtl="1"/>
                      <a:r>
                        <a:rPr lang="ar-EG" sz="3200" b="1" dirty="0"/>
                        <a:t>التعريف الأول</a:t>
                      </a:r>
                    </a:p>
                  </a:txBody>
                  <a:tcPr/>
                </a:tc>
                <a:tc>
                  <a:txBody>
                    <a:bodyPr/>
                    <a:lstStyle/>
                    <a:p>
                      <a:pPr algn="ctr" rtl="1"/>
                      <a:r>
                        <a:rPr lang="ar-EG" sz="3200" b="1" dirty="0"/>
                        <a:t>التعريف الثاني</a:t>
                      </a:r>
                    </a:p>
                  </a:txBody>
                  <a:tcPr/>
                </a:tc>
                <a:tc>
                  <a:txBody>
                    <a:bodyPr/>
                    <a:lstStyle/>
                    <a:p>
                      <a:pPr algn="ctr" rtl="1"/>
                      <a:r>
                        <a:rPr lang="ar-EG" sz="3200" b="1" dirty="0"/>
                        <a:t>التعريف الثالث</a:t>
                      </a:r>
                    </a:p>
                  </a:txBody>
                  <a:tcPr/>
                </a:tc>
                <a:tc>
                  <a:txBody>
                    <a:bodyPr/>
                    <a:lstStyle/>
                    <a:p>
                      <a:pPr algn="ctr" rtl="1"/>
                      <a:r>
                        <a:rPr lang="ar-EG" sz="3200" b="1" dirty="0"/>
                        <a:t>التعريف الرابع</a:t>
                      </a:r>
                    </a:p>
                  </a:txBody>
                  <a:tcPr/>
                </a:tc>
                <a:extLst>
                  <a:ext uri="{0D108BD9-81ED-4DB2-BD59-A6C34878D82A}">
                    <a16:rowId xmlns:a16="http://schemas.microsoft.com/office/drawing/2014/main" val="3884454799"/>
                  </a:ext>
                </a:extLst>
              </a:tr>
              <a:tr h="904044">
                <a:tc>
                  <a:txBody>
                    <a:bodyPr/>
                    <a:lstStyle/>
                    <a:p>
                      <a:pPr algn="ctr" rtl="1"/>
                      <a:r>
                        <a:rPr lang="ar-EG" sz="3200" b="1" dirty="0"/>
                        <a:t>مجالات التفكير</a:t>
                      </a:r>
                    </a:p>
                  </a:txBody>
                  <a:tcPr/>
                </a:tc>
                <a:tc>
                  <a:txBody>
                    <a:bodyPr/>
                    <a:lstStyle/>
                    <a:p>
                      <a:pPr algn="ctr" rtl="1"/>
                      <a:endParaRPr lang="ar-EG" sz="3200" b="1"/>
                    </a:p>
                  </a:txBody>
                  <a:tcPr/>
                </a:tc>
                <a:tc>
                  <a:txBody>
                    <a:bodyPr/>
                    <a:lstStyle/>
                    <a:p>
                      <a:pPr algn="ctr" rtl="1"/>
                      <a:endParaRPr lang="ar-EG" sz="3200" b="1"/>
                    </a:p>
                  </a:txBody>
                  <a:tcPr/>
                </a:tc>
                <a:tc>
                  <a:txBody>
                    <a:bodyPr/>
                    <a:lstStyle/>
                    <a:p>
                      <a:pPr algn="ctr" rtl="1"/>
                      <a:endParaRPr lang="ar-EG" sz="3200" b="1" dirty="0"/>
                    </a:p>
                  </a:txBody>
                  <a:tcPr/>
                </a:tc>
                <a:tc>
                  <a:txBody>
                    <a:bodyPr/>
                    <a:lstStyle/>
                    <a:p>
                      <a:pPr algn="ctr" rtl="1"/>
                      <a:endParaRPr lang="ar-EG" sz="3200" b="1"/>
                    </a:p>
                  </a:txBody>
                  <a:tcPr/>
                </a:tc>
                <a:extLst>
                  <a:ext uri="{0D108BD9-81ED-4DB2-BD59-A6C34878D82A}">
                    <a16:rowId xmlns:a16="http://schemas.microsoft.com/office/drawing/2014/main" val="1481560451"/>
                  </a:ext>
                </a:extLst>
              </a:tr>
              <a:tr h="904044">
                <a:tc>
                  <a:txBody>
                    <a:bodyPr/>
                    <a:lstStyle/>
                    <a:p>
                      <a:pPr algn="ctr" rtl="1"/>
                      <a:r>
                        <a:rPr lang="ar-EG" sz="3200" b="1" dirty="0"/>
                        <a:t>خصائص التفكير</a:t>
                      </a:r>
                    </a:p>
                  </a:txBody>
                  <a:tcPr/>
                </a:tc>
                <a:tc>
                  <a:txBody>
                    <a:bodyPr/>
                    <a:lstStyle/>
                    <a:p>
                      <a:pPr algn="ctr" rtl="1"/>
                      <a:endParaRPr lang="ar-EG" sz="3200" b="1"/>
                    </a:p>
                  </a:txBody>
                  <a:tcPr/>
                </a:tc>
                <a:tc>
                  <a:txBody>
                    <a:bodyPr/>
                    <a:lstStyle/>
                    <a:p>
                      <a:pPr algn="ctr" rtl="1"/>
                      <a:endParaRPr lang="ar-EG" sz="3200" b="1"/>
                    </a:p>
                  </a:txBody>
                  <a:tcPr/>
                </a:tc>
                <a:tc>
                  <a:txBody>
                    <a:bodyPr/>
                    <a:lstStyle/>
                    <a:p>
                      <a:pPr algn="ctr" rtl="1"/>
                      <a:endParaRPr lang="ar-EG" sz="3200" b="1" dirty="0"/>
                    </a:p>
                  </a:txBody>
                  <a:tcPr/>
                </a:tc>
                <a:tc>
                  <a:txBody>
                    <a:bodyPr/>
                    <a:lstStyle/>
                    <a:p>
                      <a:pPr algn="ctr" rtl="1"/>
                      <a:endParaRPr lang="ar-EG" sz="3200" b="1"/>
                    </a:p>
                  </a:txBody>
                  <a:tcPr/>
                </a:tc>
                <a:extLst>
                  <a:ext uri="{0D108BD9-81ED-4DB2-BD59-A6C34878D82A}">
                    <a16:rowId xmlns:a16="http://schemas.microsoft.com/office/drawing/2014/main" val="1976626574"/>
                  </a:ext>
                </a:extLst>
              </a:tr>
              <a:tr h="904044">
                <a:tc>
                  <a:txBody>
                    <a:bodyPr/>
                    <a:lstStyle/>
                    <a:p>
                      <a:pPr algn="ctr" rtl="1"/>
                      <a:r>
                        <a:rPr lang="ar-EG" sz="3200" b="1" dirty="0"/>
                        <a:t>وظائف التفكير</a:t>
                      </a:r>
                    </a:p>
                  </a:txBody>
                  <a:tcPr/>
                </a:tc>
                <a:tc>
                  <a:txBody>
                    <a:bodyPr/>
                    <a:lstStyle/>
                    <a:p>
                      <a:pPr algn="ctr" rtl="1"/>
                      <a:endParaRPr lang="ar-EG" sz="3200" b="1"/>
                    </a:p>
                  </a:txBody>
                  <a:tcPr/>
                </a:tc>
                <a:tc>
                  <a:txBody>
                    <a:bodyPr/>
                    <a:lstStyle/>
                    <a:p>
                      <a:pPr algn="ctr" rtl="1"/>
                      <a:endParaRPr lang="ar-EG" sz="3200" b="1"/>
                    </a:p>
                  </a:txBody>
                  <a:tcPr/>
                </a:tc>
                <a:tc>
                  <a:txBody>
                    <a:bodyPr/>
                    <a:lstStyle/>
                    <a:p>
                      <a:pPr algn="ctr" rtl="1"/>
                      <a:endParaRPr lang="ar-EG" sz="3200" b="1" dirty="0"/>
                    </a:p>
                  </a:txBody>
                  <a:tcPr/>
                </a:tc>
                <a:tc>
                  <a:txBody>
                    <a:bodyPr/>
                    <a:lstStyle/>
                    <a:p>
                      <a:pPr algn="ctr" rtl="1"/>
                      <a:endParaRPr lang="ar-EG" sz="3200" b="1" dirty="0"/>
                    </a:p>
                  </a:txBody>
                  <a:tcPr/>
                </a:tc>
                <a:extLst>
                  <a:ext uri="{0D108BD9-81ED-4DB2-BD59-A6C34878D82A}">
                    <a16:rowId xmlns:a16="http://schemas.microsoft.com/office/drawing/2014/main" val="1673478927"/>
                  </a:ext>
                </a:extLst>
              </a:tr>
            </a:tbl>
          </a:graphicData>
        </a:graphic>
      </p:graphicFrame>
    </p:spTree>
    <p:extLst>
      <p:ext uri="{BB962C8B-B14F-4D97-AF65-F5344CB8AC3E}">
        <p14:creationId xmlns:p14="http://schemas.microsoft.com/office/powerpoint/2010/main" val="1018184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47564" y="746702"/>
            <a:ext cx="7848872" cy="5364596"/>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التفكير المنهجي نشاط عقلي وجهد شخصي فعال، ومن أهم قواعده تنظيم الأفكار، والبرهنة وبناء أحكام متينة مبنية على الاستدلال المنطقي السليم، فيما يعرض من مشكلات. ينبغي لنا تعلم التفكير وإخضاعه إلى قواعد توجهنا وتساعدنا على اتخاذ القرار مثل التحليل والتركيب والمقارنة والتمييز والتقييم والتدقيق، وبغض النظر عن المجالات التي نفكر فيها تفكيرا منطقياً ومنظماً، فإن المنهج بجنبنا الوقوع في الخطأ، ويوجهنا إلى حل قضايا الحياة، وحسن التواصل مع الآخر، ويوصلنا بالتدريج إلى اكتشاف الحقيقة، التفكير المنهجي عكس التفكير غير الفعال الذي يسير دون قواعد وخطط توجهه. </a:t>
            </a:r>
            <a:endParaRPr lang="en-US" dirty="0">
              <a:solidFill>
                <a:srgbClr val="002060"/>
              </a:solidFill>
              <a:effectLst/>
            </a:endParaRPr>
          </a:p>
        </p:txBody>
      </p:sp>
    </p:spTree>
    <p:extLst>
      <p:ext uri="{BB962C8B-B14F-4D97-AF65-F5344CB8AC3E}">
        <p14:creationId xmlns:p14="http://schemas.microsoft.com/office/powerpoint/2010/main" val="9423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079612" y="1268760"/>
            <a:ext cx="6984776" cy="3240360"/>
          </a:xfrm>
          <a:prstGeom prst="rect">
            <a:avLst/>
          </a:prstGeom>
          <a:solidFill>
            <a:schemeClr val="bg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ar-EG" sz="4400" dirty="0">
                <a:solidFill>
                  <a:srgbClr val="002060"/>
                </a:solidFill>
                <a:effectLst/>
              </a:rPr>
              <a:t>بعد قراءة النص بتمعن، قم بالمهام التالية:</a:t>
            </a:r>
          </a:p>
          <a:p>
            <a:pPr algn="r"/>
            <a:r>
              <a:rPr lang="ar-EG" sz="4400" dirty="0">
                <a:solidFill>
                  <a:srgbClr val="002060"/>
                </a:solidFill>
                <a:effectLst/>
              </a:rPr>
              <a:t>2- أرصد أهم المفردات التي وردت في النص وتتصل بالتفكير المنهجي:</a:t>
            </a:r>
            <a:endParaRPr lang="en-US" sz="4400" dirty="0">
              <a:solidFill>
                <a:srgbClr val="002060"/>
              </a:solidFill>
              <a:effectLst/>
            </a:endParaRPr>
          </a:p>
        </p:txBody>
      </p:sp>
    </p:spTree>
    <p:extLst>
      <p:ext uri="{BB962C8B-B14F-4D97-AF65-F5344CB8AC3E}">
        <p14:creationId xmlns:p14="http://schemas.microsoft.com/office/powerpoint/2010/main" val="144497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916832"/>
            <a:ext cx="6624737" cy="2448272"/>
          </a:xfrm>
          <a:prstGeom prst="rect">
            <a:avLst/>
          </a:prstGeom>
          <a:solidFill>
            <a:schemeClr val="bg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4000" dirty="0">
                <a:solidFill>
                  <a:srgbClr val="002060"/>
                </a:solidFill>
                <a:effectLst/>
              </a:rPr>
              <a:t>3- أبين مع مجموعتي كيف يختلف التفكير المنهجي عن التفكير غير الفعال:</a:t>
            </a:r>
            <a:endParaRPr lang="en-US" sz="4000" dirty="0">
              <a:solidFill>
                <a:srgbClr val="002060"/>
              </a:solidFill>
              <a:effectLst/>
            </a:endParaRPr>
          </a:p>
        </p:txBody>
      </p:sp>
    </p:spTree>
    <p:extLst>
      <p:ext uri="{BB962C8B-B14F-4D97-AF65-F5344CB8AC3E}">
        <p14:creationId xmlns:p14="http://schemas.microsoft.com/office/powerpoint/2010/main" val="328164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EDF6E08D-29ED-46D1-8E12-59E4A556F205}"/>
              </a:ext>
            </a:extLst>
          </p:cNvPr>
          <p:cNvGraphicFramePr>
            <a:graphicFrameLocks noGrp="1"/>
          </p:cNvGraphicFramePr>
          <p:nvPr>
            <p:extLst>
              <p:ext uri="{D42A27DB-BD31-4B8C-83A1-F6EECF244321}">
                <p14:modId xmlns:p14="http://schemas.microsoft.com/office/powerpoint/2010/main" val="1003815185"/>
              </p:ext>
            </p:extLst>
          </p:nvPr>
        </p:nvGraphicFramePr>
        <p:xfrm>
          <a:off x="779621" y="716280"/>
          <a:ext cx="7584758" cy="5425440"/>
        </p:xfrm>
        <a:graphic>
          <a:graphicData uri="http://schemas.openxmlformats.org/drawingml/2006/table">
            <a:tbl>
              <a:tblPr rtl="1" firstRow="1" bandRow="1">
                <a:tableStyleId>{5C22544A-7EE6-4342-B048-85BDC9FD1C3A}</a:tableStyleId>
              </a:tblPr>
              <a:tblGrid>
                <a:gridCol w="3792379">
                  <a:extLst>
                    <a:ext uri="{9D8B030D-6E8A-4147-A177-3AD203B41FA5}">
                      <a16:colId xmlns:a16="http://schemas.microsoft.com/office/drawing/2014/main" val="4187651664"/>
                    </a:ext>
                  </a:extLst>
                </a:gridCol>
                <a:gridCol w="3792379">
                  <a:extLst>
                    <a:ext uri="{9D8B030D-6E8A-4147-A177-3AD203B41FA5}">
                      <a16:colId xmlns:a16="http://schemas.microsoft.com/office/drawing/2014/main" val="1355707392"/>
                    </a:ext>
                  </a:extLst>
                </a:gridCol>
              </a:tblGrid>
              <a:tr h="370840">
                <a:tc>
                  <a:txBody>
                    <a:bodyPr/>
                    <a:lstStyle/>
                    <a:p>
                      <a:pPr algn="ctr" rtl="1"/>
                      <a:r>
                        <a:rPr lang="ar-EG" sz="2800" b="1" dirty="0"/>
                        <a:t>التفكير غير الفعال</a:t>
                      </a:r>
                    </a:p>
                  </a:txBody>
                  <a:tcPr/>
                </a:tc>
                <a:tc>
                  <a:txBody>
                    <a:bodyPr/>
                    <a:lstStyle/>
                    <a:p>
                      <a:pPr algn="ctr" rtl="1"/>
                      <a:r>
                        <a:rPr lang="ar-EG" sz="2800" b="1" dirty="0"/>
                        <a:t>التفكير المنهجي الفعال</a:t>
                      </a:r>
                    </a:p>
                  </a:txBody>
                  <a:tcPr/>
                </a:tc>
                <a:extLst>
                  <a:ext uri="{0D108BD9-81ED-4DB2-BD59-A6C34878D82A}">
                    <a16:rowId xmlns:a16="http://schemas.microsoft.com/office/drawing/2014/main" val="1169056579"/>
                  </a:ext>
                </a:extLst>
              </a:tr>
              <a:tr h="370840">
                <a:tc>
                  <a:txBody>
                    <a:bodyPr/>
                    <a:lstStyle/>
                    <a:p>
                      <a:pPr algn="ctr" rtl="1"/>
                      <a:r>
                        <a:rPr lang="ar-EG" sz="2800" b="1" dirty="0"/>
                        <a:t>مشتت الأهداف وليس له هدف محدد</a:t>
                      </a:r>
                    </a:p>
                  </a:txBody>
                  <a:tcPr/>
                </a:tc>
                <a:tc>
                  <a:txBody>
                    <a:bodyPr/>
                    <a:lstStyle/>
                    <a:p>
                      <a:pPr algn="ctr" rtl="1"/>
                      <a:r>
                        <a:rPr lang="en-US" sz="2800" b="1" dirty="0"/>
                        <a:t>…………..</a:t>
                      </a:r>
                      <a:endParaRPr lang="ar-EG" sz="2800" b="1" dirty="0"/>
                    </a:p>
                  </a:txBody>
                  <a:tcPr/>
                </a:tc>
                <a:extLst>
                  <a:ext uri="{0D108BD9-81ED-4DB2-BD59-A6C34878D82A}">
                    <a16:rowId xmlns:a16="http://schemas.microsoft.com/office/drawing/2014/main" val="702404029"/>
                  </a:ext>
                </a:extLst>
              </a:tr>
              <a:tr h="370840">
                <a:tc>
                  <a:txBody>
                    <a:bodyPr/>
                    <a:lstStyle/>
                    <a:p>
                      <a:pPr algn="ctr" rtl="1"/>
                      <a:r>
                        <a:rPr lang="ar-EG" sz="2800" b="1" dirty="0"/>
                        <a:t>غير منظم المراحل</a:t>
                      </a:r>
                    </a:p>
                  </a:txBody>
                  <a:tcPr/>
                </a:tc>
                <a:tc>
                  <a:txBody>
                    <a:bodyPr/>
                    <a:lstStyle/>
                    <a:p>
                      <a:pPr algn="ctr" rtl="1"/>
                      <a:r>
                        <a:rPr lang="en-US" sz="2800" b="1" dirty="0"/>
                        <a:t>……………..</a:t>
                      </a:r>
                      <a:endParaRPr lang="ar-EG" sz="2800" b="1" dirty="0"/>
                    </a:p>
                  </a:txBody>
                  <a:tcPr/>
                </a:tc>
                <a:extLst>
                  <a:ext uri="{0D108BD9-81ED-4DB2-BD59-A6C34878D82A}">
                    <a16:rowId xmlns:a16="http://schemas.microsoft.com/office/drawing/2014/main" val="743513040"/>
                  </a:ext>
                </a:extLst>
              </a:tr>
              <a:tr h="370840">
                <a:tc>
                  <a:txBody>
                    <a:bodyPr/>
                    <a:lstStyle/>
                    <a:p>
                      <a:pPr algn="ctr" rtl="1"/>
                      <a:r>
                        <a:rPr lang="ar-EG" sz="2800" b="1" dirty="0"/>
                        <a:t>سلبي</a:t>
                      </a:r>
                    </a:p>
                  </a:txBody>
                  <a:tcPr/>
                </a:tc>
                <a:tc>
                  <a:txBody>
                    <a:bodyPr/>
                    <a:lstStyle/>
                    <a:p>
                      <a:pPr algn="ctr" rtl="1"/>
                      <a:endParaRPr lang="ar-EG" sz="2800" b="1" dirty="0"/>
                    </a:p>
                  </a:txBody>
                  <a:tcPr/>
                </a:tc>
                <a:extLst>
                  <a:ext uri="{0D108BD9-81ED-4DB2-BD59-A6C34878D82A}">
                    <a16:rowId xmlns:a16="http://schemas.microsoft.com/office/drawing/2014/main" val="3341335416"/>
                  </a:ext>
                </a:extLst>
              </a:tr>
              <a:tr h="370840">
                <a:tc>
                  <a:txBody>
                    <a:bodyPr/>
                    <a:lstStyle/>
                    <a:p>
                      <a:pPr algn="ctr" rtl="1"/>
                      <a:r>
                        <a:rPr lang="ar-EG" sz="2800" b="1" dirty="0"/>
                        <a:t>ليس له قواعد واضحة</a:t>
                      </a:r>
                    </a:p>
                  </a:txBody>
                  <a:tcPr/>
                </a:tc>
                <a:tc>
                  <a:txBody>
                    <a:bodyPr/>
                    <a:lstStyle/>
                    <a:p>
                      <a:pPr algn="ctr" rtl="1"/>
                      <a:r>
                        <a:rPr lang="en-US" sz="2800" b="1" dirty="0"/>
                        <a:t>…………………..</a:t>
                      </a:r>
                      <a:endParaRPr lang="ar-EG" sz="2800" b="1" dirty="0"/>
                    </a:p>
                  </a:txBody>
                  <a:tcPr/>
                </a:tc>
                <a:extLst>
                  <a:ext uri="{0D108BD9-81ED-4DB2-BD59-A6C34878D82A}">
                    <a16:rowId xmlns:a16="http://schemas.microsoft.com/office/drawing/2014/main" val="3416093886"/>
                  </a:ext>
                </a:extLst>
              </a:tr>
              <a:tr h="370840">
                <a:tc>
                  <a:txBody>
                    <a:bodyPr/>
                    <a:lstStyle/>
                    <a:p>
                      <a:pPr algn="ctr" rtl="1"/>
                      <a:r>
                        <a:rPr lang="ar-EG" sz="2800" b="1" dirty="0"/>
                        <a:t>الأفكار لا تستند إلى أي تبرير معقول</a:t>
                      </a:r>
                    </a:p>
                  </a:txBody>
                  <a:tcPr/>
                </a:tc>
                <a:tc>
                  <a:txBody>
                    <a:bodyPr/>
                    <a:lstStyle/>
                    <a:p>
                      <a:pPr algn="ctr" rtl="1"/>
                      <a:r>
                        <a:rPr lang="en-US" sz="2800" b="1" dirty="0"/>
                        <a:t>……………..</a:t>
                      </a:r>
                      <a:endParaRPr lang="ar-EG" sz="2800" b="1" dirty="0"/>
                    </a:p>
                  </a:txBody>
                  <a:tcPr/>
                </a:tc>
                <a:extLst>
                  <a:ext uri="{0D108BD9-81ED-4DB2-BD59-A6C34878D82A}">
                    <a16:rowId xmlns:a16="http://schemas.microsoft.com/office/drawing/2014/main" val="3482875865"/>
                  </a:ext>
                </a:extLst>
              </a:tr>
              <a:tr h="370840">
                <a:tc>
                  <a:txBody>
                    <a:bodyPr/>
                    <a:lstStyle/>
                    <a:p>
                      <a:pPr algn="ctr" rtl="1"/>
                      <a:r>
                        <a:rPr lang="ar-EG" sz="2800" b="1" dirty="0"/>
                        <a:t>تفكير يعتمد على القصص الخيالي والأساطير</a:t>
                      </a:r>
                    </a:p>
                  </a:txBody>
                  <a:tcPr/>
                </a:tc>
                <a:tc>
                  <a:txBody>
                    <a:bodyPr/>
                    <a:lstStyle/>
                    <a:p>
                      <a:pPr algn="ctr" rtl="1"/>
                      <a:r>
                        <a:rPr lang="ar-EG" sz="2800" b="1" dirty="0"/>
                        <a:t>تفكير يعتمد على التجربة والأدلة المنطقية</a:t>
                      </a:r>
                    </a:p>
                  </a:txBody>
                  <a:tcPr/>
                </a:tc>
                <a:extLst>
                  <a:ext uri="{0D108BD9-81ED-4DB2-BD59-A6C34878D82A}">
                    <a16:rowId xmlns:a16="http://schemas.microsoft.com/office/drawing/2014/main" val="2484935710"/>
                  </a:ext>
                </a:extLst>
              </a:tr>
              <a:tr h="370840">
                <a:tc>
                  <a:txBody>
                    <a:bodyPr/>
                    <a:lstStyle/>
                    <a:p>
                      <a:pPr algn="ctr" rtl="1"/>
                      <a:r>
                        <a:rPr lang="ar-EG" sz="2800" b="1" dirty="0"/>
                        <a:t>قراراته متسرعة</a:t>
                      </a:r>
                    </a:p>
                  </a:txBody>
                  <a:tcPr/>
                </a:tc>
                <a:tc>
                  <a:txBody>
                    <a:bodyPr/>
                    <a:lstStyle/>
                    <a:p>
                      <a:pPr algn="ctr" rtl="1"/>
                      <a:endParaRPr lang="ar-EG" sz="2800" b="1" dirty="0"/>
                    </a:p>
                  </a:txBody>
                  <a:tcPr/>
                </a:tc>
                <a:extLst>
                  <a:ext uri="{0D108BD9-81ED-4DB2-BD59-A6C34878D82A}">
                    <a16:rowId xmlns:a16="http://schemas.microsoft.com/office/drawing/2014/main" val="1861220938"/>
                  </a:ext>
                </a:extLst>
              </a:tr>
            </a:tbl>
          </a:graphicData>
        </a:graphic>
      </p:graphicFrame>
    </p:spTree>
    <p:extLst>
      <p:ext uri="{BB962C8B-B14F-4D97-AF65-F5344CB8AC3E}">
        <p14:creationId xmlns:p14="http://schemas.microsoft.com/office/powerpoint/2010/main" val="8885632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115616" y="1340768"/>
            <a:ext cx="6624737" cy="3456384"/>
          </a:xfrm>
          <a:prstGeom prst="rect">
            <a:avLst/>
          </a:prstGeom>
          <a:solidFill>
            <a:schemeClr val="bg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4400" dirty="0">
                <a:solidFill>
                  <a:srgbClr val="002060"/>
                </a:solidFill>
                <a:effectLst/>
              </a:rPr>
              <a:t>4- اعتمادًا على النص أستخرج مفهوم التفكير المنهجي وقواعده:</a:t>
            </a:r>
          </a:p>
          <a:p>
            <a:r>
              <a:rPr lang="ar-EG" sz="4400" dirty="0">
                <a:solidFill>
                  <a:srgbClr val="002060"/>
                </a:solidFill>
                <a:effectLst/>
              </a:rPr>
              <a:t>التفكير المنهجي هو:</a:t>
            </a:r>
          </a:p>
          <a:p>
            <a:r>
              <a:rPr lang="ar-EG" sz="4400" dirty="0">
                <a:solidFill>
                  <a:srgbClr val="002060"/>
                </a:solidFill>
                <a:effectLst/>
              </a:rPr>
              <a:t>قواعده هي:</a:t>
            </a:r>
            <a:endParaRPr lang="en-US" sz="4400" dirty="0">
              <a:solidFill>
                <a:srgbClr val="002060"/>
              </a:solidFill>
              <a:effectLst/>
            </a:endParaRPr>
          </a:p>
        </p:txBody>
      </p:sp>
    </p:spTree>
    <p:extLst>
      <p:ext uri="{BB962C8B-B14F-4D97-AF65-F5344CB8AC3E}">
        <p14:creationId xmlns:p14="http://schemas.microsoft.com/office/powerpoint/2010/main" val="87224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196820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6" y="571410"/>
            <a:ext cx="7776865" cy="5016758"/>
          </a:xfrm>
          <a:prstGeom prst="rect">
            <a:avLst/>
          </a:prstGeom>
          <a:noFill/>
          <a:ln w="57150">
            <a:noFill/>
            <a:prstDash val="dashDot"/>
          </a:ln>
        </p:spPr>
        <p:txBody>
          <a:bodyPr wrap="square" rtlCol="0">
            <a:spAutoFit/>
          </a:bodyPr>
          <a:lstStyle/>
          <a:p>
            <a:r>
              <a:rPr lang="ar-EG" sz="2800" b="1" dirty="0"/>
              <a:t>تتبع رفعة الإنسان من كون الإله سبحانه وتعالى وهبه عقلا ضمن له البقاء والتطور، ويتجلى هذا العقل في النطق والكلام، والحوار والاستدلال، والتأمل والفهم لمختلف جوانب الحياة الاجتماعية. قال تعالى: </a:t>
            </a:r>
            <a:r>
              <a:rPr lang="ar-EG" sz="2800" b="1" dirty="0">
                <a:solidFill>
                  <a:srgbClr val="00B050"/>
                </a:solidFill>
              </a:rPr>
              <a:t>(الَّذِينَ يَذْكُرُونَ اللَّهَ قِيَامًا وَقُعُودًا وَعَلَى جُنُوبِهِمْ وَيَتَفَكَّرُونَ فِي خَلْقِ السَّمَاوَاتِ وَالْأَرْضِ رَبَّنَا مَا خَلَقْتَ هَذَا بَاطِلًا سُبْحَانَكَ فَقِنَا عَذَابَ النَّارِ (191)) </a:t>
            </a:r>
            <a:r>
              <a:rPr lang="ar-EG" sz="2800" b="1" dirty="0"/>
              <a:t>والإنسان بما له من عقل فإنه يمتلك القدرة الكامنة على التفكير ولكنه أحياناً لا يدرك أهميته أو كيفيته، وقد تتوازى داخل الإنسان القدرة على التفكير بسبب الحفظ والتقليد الأعمى ومسايرة الحياة اليومية، قال تعالى: </a:t>
            </a:r>
            <a:r>
              <a:rPr lang="ar-EG" sz="2800" b="1" dirty="0">
                <a:solidFill>
                  <a:srgbClr val="00B050"/>
                </a:solidFill>
                <a:sym typeface="Wingdings" panose="05000000000000000000" pitchFamily="2" charset="2"/>
              </a:rPr>
              <a:t>(</a:t>
            </a:r>
            <a:r>
              <a:rPr lang="ar-EG" sz="2800" b="1" dirty="0">
                <a:solidFill>
                  <a:srgbClr val="00B050"/>
                </a:solidFill>
              </a:rPr>
              <a:t>وَإِذَا قِيلَ لَهُمُ اتَّبِعُوا مَا أَنْزَلَ اللَّهُ قَالُوا بَلْ نَتَّبِعُ مَا أَلْفَيْنَا عَلَيْهِ آبَاءَنَا أَوَلَوْ كَانَ آبَاؤُهُمْ لَا يَعْقِلُونَ شَيْئًا وَلَا يَهْتَدُونَ (170)</a:t>
            </a:r>
            <a:r>
              <a:rPr lang="ar-EG" sz="2800" b="1" dirty="0">
                <a:solidFill>
                  <a:srgbClr val="00B050"/>
                </a:solidFill>
                <a:sym typeface="Wingdings" panose="05000000000000000000" pitchFamily="2" charset="2"/>
              </a:rPr>
              <a:t>)</a:t>
            </a:r>
            <a:endParaRPr lang="ar-EG" sz="2800" b="1" dirty="0">
              <a:solidFill>
                <a:srgbClr val="00B050"/>
              </a:solidFill>
            </a:endParaRPr>
          </a:p>
        </p:txBody>
      </p:sp>
      <p:sp>
        <p:nvSpPr>
          <p:cNvPr id="11" name="مستطيل: زوايا مستديرة 10">
            <a:extLst>
              <a:ext uri="{FF2B5EF4-FFF2-40B4-BE49-F238E27FC236}">
                <a16:creationId xmlns:a16="http://schemas.microsoft.com/office/drawing/2014/main" id="{CF20B972-C0C3-4D2B-9D67-8E7B0A835FDE}"/>
              </a:ext>
            </a:extLst>
          </p:cNvPr>
          <p:cNvSpPr/>
          <p:nvPr/>
        </p:nvSpPr>
        <p:spPr>
          <a:xfrm>
            <a:off x="2726795" y="5748278"/>
            <a:ext cx="3690409" cy="538312"/>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سورة ال عمران الآية 191</a:t>
            </a:r>
          </a:p>
          <a:p>
            <a:r>
              <a:rPr lang="ar-EG" sz="2000" b="1" dirty="0">
                <a:solidFill>
                  <a:schemeClr val="tx1"/>
                </a:solidFill>
              </a:rPr>
              <a:t>سورة البقرة الآية 170</a:t>
            </a:r>
          </a:p>
        </p:txBody>
      </p:sp>
    </p:spTree>
    <p:extLst>
      <p:ext uri="{BB962C8B-B14F-4D97-AF65-F5344CB8AC3E}">
        <p14:creationId xmlns:p14="http://schemas.microsoft.com/office/powerpoint/2010/main" val="127938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863587" y="620688"/>
            <a:ext cx="7416825" cy="5544616"/>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3000" dirty="0">
                <a:solidFill>
                  <a:srgbClr val="002060"/>
                </a:solidFill>
                <a:effectLst/>
              </a:rPr>
              <a:t>يعتمد التفكير على قواعد تجعله منطقيا في تحليل الأفكار وتنظيمها وتسلسلها وترتيبها بكيفية تقضي إلى إنتاج فكرة واضحة ومتميزة، وكذلك التعبير عنها بدقة ووضوح.</a:t>
            </a:r>
          </a:p>
          <a:p>
            <a:r>
              <a:rPr lang="ar-EG" sz="3000" dirty="0">
                <a:solidFill>
                  <a:srgbClr val="002060"/>
                </a:solidFill>
                <a:effectLst/>
              </a:rPr>
              <a:t>تحقيق الهدف من التفكير مرهون بمعرفة قواعد التفكير المنهجي التي تستمد أسسها من التفكير المنطقي.</a:t>
            </a:r>
          </a:p>
          <a:p>
            <a:r>
              <a:rPr lang="ar-EG" sz="3000" dirty="0">
                <a:solidFill>
                  <a:srgbClr val="002060"/>
                </a:solidFill>
                <a:effectLst/>
              </a:rPr>
              <a:t>يهدف التفكير المنهجي إلى الكشف عن الأسباب الحقيقية التي تنظم الأفعال وتوجه الممارسات وتبني الأفكار السليمة بناء منطقيا على براهين عقلية، لا على أحكام مسبقة جاهزة.</a:t>
            </a:r>
          </a:p>
          <a:p>
            <a:r>
              <a:rPr lang="ar-EG" sz="3000" dirty="0">
                <a:solidFill>
                  <a:srgbClr val="002060"/>
                </a:solidFill>
                <a:effectLst/>
              </a:rPr>
              <a:t>لا تقتصر عملية البرهنة على الجانب المعرفي وعرض الأسباب الوجيهة للاعتقاد في شيء ما، بل تشمل الجانب العلمي أيضا والتصرف بأسلوب عقلاني نقدي.</a:t>
            </a:r>
            <a:endParaRPr lang="en-US" sz="3000" dirty="0">
              <a:solidFill>
                <a:srgbClr val="002060"/>
              </a:solidFill>
              <a:effectLst/>
            </a:endParaRPr>
          </a:p>
        </p:txBody>
      </p:sp>
    </p:spTree>
    <p:extLst>
      <p:ext uri="{BB962C8B-B14F-4D97-AF65-F5344CB8AC3E}">
        <p14:creationId xmlns:p14="http://schemas.microsoft.com/office/powerpoint/2010/main" val="414675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4827CEC-E984-47E6-AE4A-78CA47C7D760}"/>
              </a:ext>
            </a:extLst>
          </p:cNvPr>
          <p:cNvPicPr>
            <a:picLocks noChangeAspect="1"/>
          </p:cNvPicPr>
          <p:nvPr/>
        </p:nvPicPr>
        <p:blipFill rotWithShape="1">
          <a:blip r:embed="rId3"/>
          <a:srcRect r="3973"/>
          <a:stretch/>
        </p:blipFill>
        <p:spPr>
          <a:xfrm>
            <a:off x="1990613" y="1036262"/>
            <a:ext cx="4957651" cy="4785475"/>
          </a:xfrm>
          <a:prstGeom prst="rect">
            <a:avLst/>
          </a:prstGeom>
          <a:ln>
            <a:noFill/>
          </a:ln>
          <a:effectLst>
            <a:softEdge rad="112500"/>
          </a:effectLst>
        </p:spPr>
      </p:pic>
    </p:spTree>
    <p:extLst>
      <p:ext uri="{BB962C8B-B14F-4D97-AF65-F5344CB8AC3E}">
        <p14:creationId xmlns:p14="http://schemas.microsoft.com/office/powerpoint/2010/main" val="14263181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2327168"/>
            <a:ext cx="6624737" cy="1080120"/>
          </a:xfrm>
          <a:prstGeom prst="rect">
            <a:avLst/>
          </a:prstGeom>
          <a:solidFill>
            <a:schemeClr val="bg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5- أحلل العلاقات بين المفاهيم التالية:</a:t>
            </a:r>
            <a:endParaRPr lang="en-US" dirty="0">
              <a:solidFill>
                <a:srgbClr val="002060"/>
              </a:solidFill>
              <a:effectLst/>
            </a:endParaRPr>
          </a:p>
        </p:txBody>
      </p:sp>
    </p:spTree>
    <p:extLst>
      <p:ext uri="{BB962C8B-B14F-4D97-AF65-F5344CB8AC3E}">
        <p14:creationId xmlns:p14="http://schemas.microsoft.com/office/powerpoint/2010/main" val="286741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39EA4491-EE86-41E8-8C55-FFF3D5FC364F}"/>
              </a:ext>
            </a:extLst>
          </p:cNvPr>
          <p:cNvGraphicFramePr>
            <a:graphicFrameLocks noGrp="1"/>
          </p:cNvGraphicFramePr>
          <p:nvPr>
            <p:extLst>
              <p:ext uri="{D42A27DB-BD31-4B8C-83A1-F6EECF244321}">
                <p14:modId xmlns:p14="http://schemas.microsoft.com/office/powerpoint/2010/main" val="3596444633"/>
              </p:ext>
            </p:extLst>
          </p:nvPr>
        </p:nvGraphicFramePr>
        <p:xfrm>
          <a:off x="875674" y="908720"/>
          <a:ext cx="7392652" cy="5040560"/>
        </p:xfrm>
        <a:graphic>
          <a:graphicData uri="http://schemas.openxmlformats.org/drawingml/2006/table">
            <a:tbl>
              <a:tblPr rtl="1" bandRow="1">
                <a:tableStyleId>{5C22544A-7EE6-4342-B048-85BDC9FD1C3A}</a:tableStyleId>
              </a:tblPr>
              <a:tblGrid>
                <a:gridCol w="2209833">
                  <a:extLst>
                    <a:ext uri="{9D8B030D-6E8A-4147-A177-3AD203B41FA5}">
                      <a16:colId xmlns:a16="http://schemas.microsoft.com/office/drawing/2014/main" val="3692289488"/>
                    </a:ext>
                  </a:extLst>
                </a:gridCol>
                <a:gridCol w="5182819">
                  <a:extLst>
                    <a:ext uri="{9D8B030D-6E8A-4147-A177-3AD203B41FA5}">
                      <a16:colId xmlns:a16="http://schemas.microsoft.com/office/drawing/2014/main" val="1495251673"/>
                    </a:ext>
                  </a:extLst>
                </a:gridCol>
              </a:tblGrid>
              <a:tr h="1008112">
                <a:tc>
                  <a:txBody>
                    <a:bodyPr/>
                    <a:lstStyle/>
                    <a:p>
                      <a:pPr algn="ctr" rtl="1"/>
                      <a:r>
                        <a:rPr lang="ar-EG" sz="2000" b="1" dirty="0"/>
                        <a:t>التفكير المنهجي والاستدلال</a:t>
                      </a:r>
                    </a:p>
                  </a:txBody>
                  <a:tcPr anchor="ctr"/>
                </a:tc>
                <a:tc>
                  <a:txBody>
                    <a:bodyPr/>
                    <a:lstStyle/>
                    <a:p>
                      <a:pPr algn="ctr" rtl="1"/>
                      <a:endParaRPr lang="ar-EG" sz="2000" b="1" dirty="0"/>
                    </a:p>
                  </a:txBody>
                  <a:tcPr anchor="ctr"/>
                </a:tc>
                <a:extLst>
                  <a:ext uri="{0D108BD9-81ED-4DB2-BD59-A6C34878D82A}">
                    <a16:rowId xmlns:a16="http://schemas.microsoft.com/office/drawing/2014/main" val="2367607639"/>
                  </a:ext>
                </a:extLst>
              </a:tr>
              <a:tr h="1008112">
                <a:tc>
                  <a:txBody>
                    <a:bodyPr/>
                    <a:lstStyle/>
                    <a:p>
                      <a:pPr algn="ctr" rtl="1"/>
                      <a:r>
                        <a:rPr lang="ar-EG" sz="2000" b="1" dirty="0"/>
                        <a:t>التفكير المنهجي والأحكام</a:t>
                      </a:r>
                    </a:p>
                  </a:txBody>
                  <a:tcPr anchor="ctr"/>
                </a:tc>
                <a:tc>
                  <a:txBody>
                    <a:bodyPr/>
                    <a:lstStyle/>
                    <a:p>
                      <a:pPr algn="ctr" rtl="1"/>
                      <a:endParaRPr lang="ar-EG" sz="2000" b="1" dirty="0"/>
                    </a:p>
                  </a:txBody>
                  <a:tcPr anchor="ctr"/>
                </a:tc>
                <a:extLst>
                  <a:ext uri="{0D108BD9-81ED-4DB2-BD59-A6C34878D82A}">
                    <a16:rowId xmlns:a16="http://schemas.microsoft.com/office/drawing/2014/main" val="714993596"/>
                  </a:ext>
                </a:extLst>
              </a:tr>
              <a:tr h="1008112">
                <a:tc>
                  <a:txBody>
                    <a:bodyPr/>
                    <a:lstStyle/>
                    <a:p>
                      <a:pPr algn="ctr" rtl="1"/>
                      <a:r>
                        <a:rPr lang="ar-EG" sz="2000" b="1" dirty="0"/>
                        <a:t>التفكير المنهجي والتحليل</a:t>
                      </a:r>
                    </a:p>
                  </a:txBody>
                  <a:tcPr anchor="ctr"/>
                </a:tc>
                <a:tc>
                  <a:txBody>
                    <a:bodyPr/>
                    <a:lstStyle/>
                    <a:p>
                      <a:pPr algn="ctr" rtl="1"/>
                      <a:endParaRPr lang="ar-EG" sz="2000" b="1" dirty="0"/>
                    </a:p>
                  </a:txBody>
                  <a:tcPr anchor="ctr"/>
                </a:tc>
                <a:extLst>
                  <a:ext uri="{0D108BD9-81ED-4DB2-BD59-A6C34878D82A}">
                    <a16:rowId xmlns:a16="http://schemas.microsoft.com/office/drawing/2014/main" val="2693441451"/>
                  </a:ext>
                </a:extLst>
              </a:tr>
              <a:tr h="1008112">
                <a:tc>
                  <a:txBody>
                    <a:bodyPr/>
                    <a:lstStyle/>
                    <a:p>
                      <a:pPr algn="ctr" rtl="1"/>
                      <a:r>
                        <a:rPr lang="ar-EG" sz="2000" b="1" dirty="0"/>
                        <a:t>التفكير المنهجي والتركيب</a:t>
                      </a:r>
                    </a:p>
                  </a:txBody>
                  <a:tcPr anchor="ctr"/>
                </a:tc>
                <a:tc>
                  <a:txBody>
                    <a:bodyPr/>
                    <a:lstStyle/>
                    <a:p>
                      <a:pPr algn="ctr" rtl="1"/>
                      <a:endParaRPr lang="ar-EG" sz="2000" b="1" dirty="0"/>
                    </a:p>
                  </a:txBody>
                  <a:tcPr anchor="ctr"/>
                </a:tc>
                <a:extLst>
                  <a:ext uri="{0D108BD9-81ED-4DB2-BD59-A6C34878D82A}">
                    <a16:rowId xmlns:a16="http://schemas.microsoft.com/office/drawing/2014/main" val="2568766928"/>
                  </a:ext>
                </a:extLst>
              </a:tr>
              <a:tr h="1008112">
                <a:tc>
                  <a:txBody>
                    <a:bodyPr/>
                    <a:lstStyle/>
                    <a:p>
                      <a:pPr algn="ctr" rtl="1"/>
                      <a:r>
                        <a:rPr lang="ar-EG" sz="2000" b="1" dirty="0"/>
                        <a:t>التفكير المنهجي والتقييم</a:t>
                      </a:r>
                    </a:p>
                  </a:txBody>
                  <a:tcPr anchor="ctr"/>
                </a:tc>
                <a:tc>
                  <a:txBody>
                    <a:bodyPr/>
                    <a:lstStyle/>
                    <a:p>
                      <a:pPr algn="ctr" rtl="1"/>
                      <a:endParaRPr lang="ar-EG" sz="2000" b="1" dirty="0"/>
                    </a:p>
                  </a:txBody>
                  <a:tcPr anchor="ctr"/>
                </a:tc>
                <a:extLst>
                  <a:ext uri="{0D108BD9-81ED-4DB2-BD59-A6C34878D82A}">
                    <a16:rowId xmlns:a16="http://schemas.microsoft.com/office/drawing/2014/main" val="524115084"/>
                  </a:ext>
                </a:extLst>
              </a:tr>
            </a:tbl>
          </a:graphicData>
        </a:graphic>
      </p:graphicFrame>
    </p:spTree>
    <p:extLst>
      <p:ext uri="{BB962C8B-B14F-4D97-AF65-F5344CB8AC3E}">
        <p14:creationId xmlns:p14="http://schemas.microsoft.com/office/powerpoint/2010/main" val="32566610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3384376"/>
          </a:xfrm>
          <a:prstGeom prst="rect">
            <a:avLst/>
          </a:prstGeom>
          <a:solidFill>
            <a:schemeClr val="bg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4400" dirty="0">
                <a:solidFill>
                  <a:srgbClr val="002060"/>
                </a:solidFill>
                <a:effectLst/>
              </a:rPr>
              <a:t>6- استنادًا إلى ما </a:t>
            </a:r>
            <a:r>
              <a:rPr lang="ar-EG" sz="4400" dirty="0" err="1">
                <a:solidFill>
                  <a:srgbClr val="002060"/>
                </a:solidFill>
                <a:effectLst/>
              </a:rPr>
              <a:t>استفدته</a:t>
            </a:r>
            <a:r>
              <a:rPr lang="ar-EG" sz="4400" dirty="0">
                <a:solidFill>
                  <a:srgbClr val="002060"/>
                </a:solidFill>
                <a:effectLst/>
              </a:rPr>
              <a:t> من أنشطة الدرس، أستكمل الجدول التالي بذكر أهمية التفكير المنهجي ووظائفه في الجوانب التالية:</a:t>
            </a:r>
            <a:endParaRPr lang="en-US" sz="4400" dirty="0">
              <a:solidFill>
                <a:srgbClr val="002060"/>
              </a:solidFill>
              <a:effectLst/>
            </a:endParaRPr>
          </a:p>
        </p:txBody>
      </p:sp>
    </p:spTree>
    <p:extLst>
      <p:ext uri="{BB962C8B-B14F-4D97-AF65-F5344CB8AC3E}">
        <p14:creationId xmlns:p14="http://schemas.microsoft.com/office/powerpoint/2010/main" val="78072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BD2E9131-0E4C-4553-AFF0-D96E4BED391E}"/>
              </a:ext>
            </a:extLst>
          </p:cNvPr>
          <p:cNvGraphicFramePr>
            <a:graphicFrameLocks noGrp="1"/>
          </p:cNvGraphicFramePr>
          <p:nvPr>
            <p:extLst>
              <p:ext uri="{D42A27DB-BD31-4B8C-83A1-F6EECF244321}">
                <p14:modId xmlns:p14="http://schemas.microsoft.com/office/powerpoint/2010/main" val="3770853835"/>
              </p:ext>
            </p:extLst>
          </p:nvPr>
        </p:nvGraphicFramePr>
        <p:xfrm>
          <a:off x="827584" y="1124744"/>
          <a:ext cx="7488832" cy="4608512"/>
        </p:xfrm>
        <a:graphic>
          <a:graphicData uri="http://schemas.openxmlformats.org/drawingml/2006/table">
            <a:tbl>
              <a:tblPr rtl="1" firstRow="1" bandRow="1">
                <a:tableStyleId>{5C22544A-7EE6-4342-B048-85BDC9FD1C3A}</a:tableStyleId>
              </a:tblPr>
              <a:tblGrid>
                <a:gridCol w="3744416">
                  <a:extLst>
                    <a:ext uri="{9D8B030D-6E8A-4147-A177-3AD203B41FA5}">
                      <a16:colId xmlns:a16="http://schemas.microsoft.com/office/drawing/2014/main" val="2562113499"/>
                    </a:ext>
                  </a:extLst>
                </a:gridCol>
                <a:gridCol w="3744416">
                  <a:extLst>
                    <a:ext uri="{9D8B030D-6E8A-4147-A177-3AD203B41FA5}">
                      <a16:colId xmlns:a16="http://schemas.microsoft.com/office/drawing/2014/main" val="2081544335"/>
                    </a:ext>
                  </a:extLst>
                </a:gridCol>
              </a:tblGrid>
              <a:tr h="576064">
                <a:tc gridSpan="2">
                  <a:txBody>
                    <a:bodyPr/>
                    <a:lstStyle/>
                    <a:p>
                      <a:pPr algn="ctr" rtl="1"/>
                      <a:r>
                        <a:rPr lang="ar-EG" sz="2800" b="1" dirty="0"/>
                        <a:t>أهمية التفكير المنهجي ووظائفه</a:t>
                      </a:r>
                    </a:p>
                  </a:txBody>
                  <a:tcPr/>
                </a:tc>
                <a:tc hMerge="1">
                  <a:txBody>
                    <a:bodyPr/>
                    <a:lstStyle/>
                    <a:p>
                      <a:pPr rtl="1"/>
                      <a:endParaRPr lang="ar-EG"/>
                    </a:p>
                  </a:txBody>
                  <a:tcPr/>
                </a:tc>
                <a:extLst>
                  <a:ext uri="{0D108BD9-81ED-4DB2-BD59-A6C34878D82A}">
                    <a16:rowId xmlns:a16="http://schemas.microsoft.com/office/drawing/2014/main" val="2913720691"/>
                  </a:ext>
                </a:extLst>
              </a:tr>
              <a:tr h="576064">
                <a:tc>
                  <a:txBody>
                    <a:bodyPr/>
                    <a:lstStyle/>
                    <a:p>
                      <a:pPr rtl="1"/>
                      <a:r>
                        <a:rPr lang="ar-EG" sz="2800" b="1" dirty="0"/>
                        <a:t>الأفكار</a:t>
                      </a:r>
                    </a:p>
                  </a:txBody>
                  <a:tcPr/>
                </a:tc>
                <a:tc>
                  <a:txBody>
                    <a:bodyPr/>
                    <a:lstStyle/>
                    <a:p>
                      <a:pPr rtl="1"/>
                      <a:endParaRPr lang="ar-EG" sz="2800" b="1" dirty="0"/>
                    </a:p>
                  </a:txBody>
                  <a:tcPr/>
                </a:tc>
                <a:extLst>
                  <a:ext uri="{0D108BD9-81ED-4DB2-BD59-A6C34878D82A}">
                    <a16:rowId xmlns:a16="http://schemas.microsoft.com/office/drawing/2014/main" val="1660538998"/>
                  </a:ext>
                </a:extLst>
              </a:tr>
              <a:tr h="576064">
                <a:tc>
                  <a:txBody>
                    <a:bodyPr/>
                    <a:lstStyle/>
                    <a:p>
                      <a:pPr rtl="1"/>
                      <a:r>
                        <a:rPr lang="ar-EG" sz="2800" b="1" dirty="0"/>
                        <a:t>الأحكام</a:t>
                      </a:r>
                    </a:p>
                  </a:txBody>
                  <a:tcPr/>
                </a:tc>
                <a:tc>
                  <a:txBody>
                    <a:bodyPr/>
                    <a:lstStyle/>
                    <a:p>
                      <a:pPr rtl="1"/>
                      <a:endParaRPr lang="ar-EG" sz="2800" b="1" dirty="0"/>
                    </a:p>
                  </a:txBody>
                  <a:tcPr/>
                </a:tc>
                <a:extLst>
                  <a:ext uri="{0D108BD9-81ED-4DB2-BD59-A6C34878D82A}">
                    <a16:rowId xmlns:a16="http://schemas.microsoft.com/office/drawing/2014/main" val="1934952885"/>
                  </a:ext>
                </a:extLst>
              </a:tr>
              <a:tr h="576064">
                <a:tc>
                  <a:txBody>
                    <a:bodyPr/>
                    <a:lstStyle/>
                    <a:p>
                      <a:pPr rtl="1"/>
                      <a:r>
                        <a:rPr lang="ar-EG" sz="2800" b="1" dirty="0"/>
                        <a:t>العقل</a:t>
                      </a:r>
                    </a:p>
                  </a:txBody>
                  <a:tcPr/>
                </a:tc>
                <a:tc>
                  <a:txBody>
                    <a:bodyPr/>
                    <a:lstStyle/>
                    <a:p>
                      <a:pPr rtl="1"/>
                      <a:endParaRPr lang="ar-EG" sz="2800" b="1" dirty="0"/>
                    </a:p>
                  </a:txBody>
                  <a:tcPr/>
                </a:tc>
                <a:extLst>
                  <a:ext uri="{0D108BD9-81ED-4DB2-BD59-A6C34878D82A}">
                    <a16:rowId xmlns:a16="http://schemas.microsoft.com/office/drawing/2014/main" val="4174053611"/>
                  </a:ext>
                </a:extLst>
              </a:tr>
              <a:tr h="576064">
                <a:tc>
                  <a:txBody>
                    <a:bodyPr/>
                    <a:lstStyle/>
                    <a:p>
                      <a:pPr rtl="1"/>
                      <a:r>
                        <a:rPr lang="ar-EG" sz="2800" b="1" dirty="0"/>
                        <a:t>الخطأ والصواب</a:t>
                      </a:r>
                    </a:p>
                  </a:txBody>
                  <a:tcPr/>
                </a:tc>
                <a:tc>
                  <a:txBody>
                    <a:bodyPr/>
                    <a:lstStyle/>
                    <a:p>
                      <a:pPr rtl="1"/>
                      <a:endParaRPr lang="ar-EG" sz="2800" b="1" dirty="0"/>
                    </a:p>
                  </a:txBody>
                  <a:tcPr/>
                </a:tc>
                <a:extLst>
                  <a:ext uri="{0D108BD9-81ED-4DB2-BD59-A6C34878D82A}">
                    <a16:rowId xmlns:a16="http://schemas.microsoft.com/office/drawing/2014/main" val="3358496742"/>
                  </a:ext>
                </a:extLst>
              </a:tr>
              <a:tr h="576064">
                <a:tc>
                  <a:txBody>
                    <a:bodyPr/>
                    <a:lstStyle/>
                    <a:p>
                      <a:pPr rtl="1"/>
                      <a:r>
                        <a:rPr lang="ar-EG" sz="2800" b="1" dirty="0"/>
                        <a:t>الحقيقة</a:t>
                      </a:r>
                    </a:p>
                  </a:txBody>
                  <a:tcPr/>
                </a:tc>
                <a:tc>
                  <a:txBody>
                    <a:bodyPr/>
                    <a:lstStyle/>
                    <a:p>
                      <a:pPr rtl="1"/>
                      <a:endParaRPr lang="ar-EG" sz="2800" b="1" dirty="0"/>
                    </a:p>
                  </a:txBody>
                  <a:tcPr/>
                </a:tc>
                <a:extLst>
                  <a:ext uri="{0D108BD9-81ED-4DB2-BD59-A6C34878D82A}">
                    <a16:rowId xmlns:a16="http://schemas.microsoft.com/office/drawing/2014/main" val="1629376178"/>
                  </a:ext>
                </a:extLst>
              </a:tr>
              <a:tr h="576064">
                <a:tc>
                  <a:txBody>
                    <a:bodyPr/>
                    <a:lstStyle/>
                    <a:p>
                      <a:pPr rtl="1"/>
                      <a:r>
                        <a:rPr lang="ar-EG" sz="2800" b="1" dirty="0"/>
                        <a:t>قضايا الحياة</a:t>
                      </a:r>
                    </a:p>
                  </a:txBody>
                  <a:tcPr/>
                </a:tc>
                <a:tc>
                  <a:txBody>
                    <a:bodyPr/>
                    <a:lstStyle/>
                    <a:p>
                      <a:pPr rtl="1"/>
                      <a:endParaRPr lang="ar-EG" sz="2800" b="1" dirty="0"/>
                    </a:p>
                  </a:txBody>
                  <a:tcPr/>
                </a:tc>
                <a:extLst>
                  <a:ext uri="{0D108BD9-81ED-4DB2-BD59-A6C34878D82A}">
                    <a16:rowId xmlns:a16="http://schemas.microsoft.com/office/drawing/2014/main" val="902657818"/>
                  </a:ext>
                </a:extLst>
              </a:tr>
              <a:tr h="576064">
                <a:tc>
                  <a:txBody>
                    <a:bodyPr/>
                    <a:lstStyle/>
                    <a:p>
                      <a:pPr rtl="1"/>
                      <a:r>
                        <a:rPr lang="ar-EG" sz="2800" b="1" dirty="0"/>
                        <a:t>التواصل مع الآخر</a:t>
                      </a:r>
                    </a:p>
                  </a:txBody>
                  <a:tcPr/>
                </a:tc>
                <a:tc>
                  <a:txBody>
                    <a:bodyPr/>
                    <a:lstStyle/>
                    <a:p>
                      <a:pPr rtl="1"/>
                      <a:endParaRPr lang="ar-EG" sz="2800" b="1" dirty="0"/>
                    </a:p>
                  </a:txBody>
                  <a:tcPr/>
                </a:tc>
                <a:extLst>
                  <a:ext uri="{0D108BD9-81ED-4DB2-BD59-A6C34878D82A}">
                    <a16:rowId xmlns:a16="http://schemas.microsoft.com/office/drawing/2014/main" val="2952360245"/>
                  </a:ext>
                </a:extLst>
              </a:tr>
            </a:tbl>
          </a:graphicData>
        </a:graphic>
      </p:graphicFrame>
    </p:spTree>
    <p:extLst>
      <p:ext uri="{BB962C8B-B14F-4D97-AF65-F5344CB8AC3E}">
        <p14:creationId xmlns:p14="http://schemas.microsoft.com/office/powerpoint/2010/main" val="29193668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DE277B65-332F-4FB0-B932-DE53F43F8D31}"/>
              </a:ext>
            </a:extLst>
          </p:cNvPr>
          <p:cNvGrpSpPr/>
          <p:nvPr/>
        </p:nvGrpSpPr>
        <p:grpSpPr>
          <a:xfrm>
            <a:off x="1066178" y="836712"/>
            <a:ext cx="6098110" cy="4758918"/>
            <a:chOff x="1066178" y="836712"/>
            <a:chExt cx="6098110" cy="475891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66178" y="836712"/>
              <a:ext cx="3505822" cy="3744416"/>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3203848" y="4149080"/>
              <a:ext cx="3960440" cy="1446550"/>
            </a:xfrm>
            <a:prstGeom prst="rect">
              <a:avLst/>
            </a:prstGeom>
            <a:solidFill>
              <a:schemeClr val="accent6">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أتدرب وأتفاعل مع عائلتي</a:t>
              </a:r>
            </a:p>
          </p:txBody>
        </p:sp>
      </p:grpSp>
    </p:spTree>
    <p:extLst>
      <p:ext uri="{BB962C8B-B14F-4D97-AF65-F5344CB8AC3E}">
        <p14:creationId xmlns:p14="http://schemas.microsoft.com/office/powerpoint/2010/main" val="183450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19572" y="836712"/>
            <a:ext cx="7704856" cy="3816424"/>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لا شك أن الحفاظ على قيم المجتمع والرقى بالذوق العام وحمايته من المتهورين والمخالفين يتطلب تضافر جهود المؤسسات التنفيذية، ومؤسسات المجتمع المدني، إلى جانب الأسرة والمؤسسات التربوية والتوعوية.</a:t>
            </a:r>
          </a:p>
          <a:p>
            <a:r>
              <a:rPr lang="ar-EG" dirty="0">
                <a:solidFill>
                  <a:srgbClr val="002060"/>
                </a:solidFill>
                <a:effectLst/>
              </a:rPr>
              <a:t>الأسرة هي المؤسسة التي تبدأ عندها عملية غرس القيم النبيلة في المحافظة على الذوق العام واحترام الآخرين، مع ضرورة الحرص على وجود "القدوة الحسنة" للأبناء.</a:t>
            </a:r>
            <a:endParaRPr lang="en-US" dirty="0">
              <a:solidFill>
                <a:srgbClr val="002060"/>
              </a:solidFill>
              <a:effectLst/>
            </a:endParaRPr>
          </a:p>
        </p:txBody>
      </p:sp>
      <p:sp>
        <p:nvSpPr>
          <p:cNvPr id="3" name="مستطيل: زوايا مستديرة 2">
            <a:extLst>
              <a:ext uri="{FF2B5EF4-FFF2-40B4-BE49-F238E27FC236}">
                <a16:creationId xmlns:a16="http://schemas.microsoft.com/office/drawing/2014/main" id="{7E5A641C-1C6A-4C9C-875E-F9BA2986C568}"/>
              </a:ext>
            </a:extLst>
          </p:cNvPr>
          <p:cNvSpPr/>
          <p:nvPr/>
        </p:nvSpPr>
        <p:spPr>
          <a:xfrm>
            <a:off x="593558" y="5278012"/>
            <a:ext cx="7956884" cy="720080"/>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صحيفة الاقتصادية، إنما الأمم الأخلاق والذوق، 7\4\2019م، رشود محمد الخريف</a:t>
            </a:r>
          </a:p>
        </p:txBody>
      </p:sp>
    </p:spTree>
    <p:extLst>
      <p:ext uri="{BB962C8B-B14F-4D97-AF65-F5344CB8AC3E}">
        <p14:creationId xmlns:p14="http://schemas.microsoft.com/office/powerpoint/2010/main" val="276789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079612" y="980728"/>
            <a:ext cx="6984775" cy="450050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الذوق العام "مجموعة سلوكيات تعبر عن قيم المجتمع ومبادئه وهويته".</a:t>
            </a:r>
          </a:p>
          <a:p>
            <a:r>
              <a:rPr lang="ar-EG" dirty="0">
                <a:solidFill>
                  <a:srgbClr val="002060"/>
                </a:solidFill>
                <a:effectLst/>
              </a:rPr>
              <a:t>تم إقرار قانون للمحافظة على الذوق العام بهدف الحفاظ على قيم المجتمع وهويته، لكن ما الذي يجعل بعض الشباب والفتيات يرتكبون هذه المخالفات؟ هل القانون هو العلاج للمشكلة أو هو أسلوب ردع قد يحد من عدد المخالفين ولن يقضي على المشكلة؟ ألا ينبغي أن يكون مصدر الالتزام داخليًا؟</a:t>
            </a:r>
          </a:p>
        </p:txBody>
      </p:sp>
    </p:spTree>
    <p:extLst>
      <p:ext uri="{BB962C8B-B14F-4D97-AF65-F5344CB8AC3E}">
        <p14:creationId xmlns:p14="http://schemas.microsoft.com/office/powerpoint/2010/main" val="261357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115616" y="1052736"/>
            <a:ext cx="6624737" cy="414046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باستخدام مهارات التفكير الناقد وقواعد التفكير المنهجي الفعال أحاول مع عائلتي مناقشة هذه المشكلة ودراسة الجوانب المحيطة بها كافة: الفرد، الأسرة، التعليم، المجتمع، القانون، وتحليلها ووضع مقترحات لعلاجها، وأكتب مقالا يقدم توضيحا لما توصلنا إليه من نتائج أنا وعائلتي بعد مناقشتنا للموضوع.</a:t>
            </a:r>
            <a:endParaRPr lang="en-US" dirty="0">
              <a:solidFill>
                <a:srgbClr val="002060"/>
              </a:solidFill>
              <a:effectLst/>
            </a:endParaRPr>
          </a:p>
        </p:txBody>
      </p:sp>
    </p:spTree>
    <p:extLst>
      <p:ext uri="{BB962C8B-B14F-4D97-AF65-F5344CB8AC3E}">
        <p14:creationId xmlns:p14="http://schemas.microsoft.com/office/powerpoint/2010/main" val="193286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166842"/>
            <a:ext cx="7776865" cy="4524315"/>
          </a:xfrm>
          <a:prstGeom prst="rect">
            <a:avLst/>
          </a:prstGeom>
          <a:noFill/>
          <a:ln w="57150">
            <a:noFill/>
            <a:prstDash val="dashDot"/>
          </a:ln>
        </p:spPr>
        <p:txBody>
          <a:bodyPr wrap="square" rtlCol="0">
            <a:spAutoFit/>
          </a:bodyPr>
          <a:lstStyle/>
          <a:p>
            <a:pPr algn="ctr"/>
            <a:r>
              <a:rPr lang="ar-EG" sz="3200" b="1" dirty="0"/>
              <a:t>وتتوقف عملية التفكير على استعمال العقل استعمالاً حسنًا طلبًا للحقيقة الواضحة والدقيقة، إن اعتبار الإنسان نفسة مخلوقًا مفكرًا لا يضمن له التفكير إلا إذا وجه هذه القدرات التوجيه الصحيح الذي ينتج أفعالاً وسلوكًا تدل على تفكير فعال وناقد يرتبط بمجالات التجارب الإنسانية وبالممارسات اليومية، إن القدرة على التفكير تحدد شخصية الفرد، وتأثير الآخرين في حياته أيضًا، وهي العملية العقلية التي تساعد على تطوره، وتسهم في تقدمه، وتقدم المجتمع على حد سواء. </a:t>
            </a:r>
            <a:endParaRPr lang="en-US" sz="3200" b="1" dirty="0"/>
          </a:p>
        </p:txBody>
      </p:sp>
    </p:spTree>
    <p:extLst>
      <p:ext uri="{BB962C8B-B14F-4D97-AF65-F5344CB8AC3E}">
        <p14:creationId xmlns:p14="http://schemas.microsoft.com/office/powerpoint/2010/main" val="97727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11561" y="620688"/>
            <a:ext cx="7776864" cy="2952328"/>
          </a:xfrm>
          <a:prstGeom prst="wedgeRoundRectCallout">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3600" dirty="0">
                <a:solidFill>
                  <a:srgbClr val="002060"/>
                </a:solidFill>
                <a:effectLst/>
              </a:rPr>
              <a:t>"إن علينا جميعًا أن ندرك تطلعنا إلى المزيد من التقدم والرقي، يستلزم أول ما يستلزم التمسك بالعقيدة الإسلامية الصحيحة، والالتفاف حولها والعمل بكل إخلاص ضمانا لربط الماضي بالحاضر، وأملاً في اتصال الحاضر بالمستقبل"</a:t>
            </a:r>
            <a:endParaRPr lang="en-US" sz="3600" dirty="0">
              <a:solidFill>
                <a:srgbClr val="002060"/>
              </a:solidFill>
              <a:effectLst/>
            </a:endParaRPr>
          </a:p>
        </p:txBody>
      </p:sp>
      <p:sp>
        <p:nvSpPr>
          <p:cNvPr id="3" name="مستطيل: زوايا مستديرة 2">
            <a:extLst>
              <a:ext uri="{FF2B5EF4-FFF2-40B4-BE49-F238E27FC236}">
                <a16:creationId xmlns:a16="http://schemas.microsoft.com/office/drawing/2014/main" id="{E125B215-1E34-4D4B-AA4D-5F63AB0A2A2D}"/>
              </a:ext>
            </a:extLst>
          </p:cNvPr>
          <p:cNvSpPr/>
          <p:nvPr/>
        </p:nvSpPr>
        <p:spPr>
          <a:xfrm>
            <a:off x="1034607" y="5733256"/>
            <a:ext cx="7074786" cy="504056"/>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الملك خالد بن عبد العزيز- دارة الملك عبد العزيز، 19\12\1399هـ</a:t>
            </a:r>
          </a:p>
        </p:txBody>
      </p:sp>
      <p:pic>
        <p:nvPicPr>
          <p:cNvPr id="4" name="صورة 3">
            <a:extLst>
              <a:ext uri="{FF2B5EF4-FFF2-40B4-BE49-F238E27FC236}">
                <a16:creationId xmlns:a16="http://schemas.microsoft.com/office/drawing/2014/main" id="{E8849521-3377-4868-A543-2DE734D3E648}"/>
              </a:ext>
            </a:extLst>
          </p:cNvPr>
          <p:cNvPicPr>
            <a:picLocks noChangeAspect="1"/>
          </p:cNvPicPr>
          <p:nvPr/>
        </p:nvPicPr>
        <p:blipFill>
          <a:blip r:embed="rId3"/>
          <a:stretch>
            <a:fillRect/>
          </a:stretch>
        </p:blipFill>
        <p:spPr>
          <a:xfrm>
            <a:off x="3563888" y="3662215"/>
            <a:ext cx="2433042" cy="2071041"/>
          </a:xfrm>
          <a:prstGeom prst="rect">
            <a:avLst/>
          </a:prstGeom>
        </p:spPr>
      </p:pic>
    </p:spTree>
    <p:extLst>
      <p:ext uri="{BB962C8B-B14F-4D97-AF65-F5344CB8AC3E}">
        <p14:creationId xmlns:p14="http://schemas.microsoft.com/office/powerpoint/2010/main" val="287238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700808"/>
            <a:ext cx="6624737" cy="2808312"/>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4000" dirty="0">
                <a:solidFill>
                  <a:srgbClr val="002060"/>
                </a:solidFill>
                <a:effectLst/>
              </a:rPr>
              <a:t>التفكير عملية عقلية واعية يقوم بها الفرد سواء لحل المشكلات أو اتخاذ القرارات أو فهم وإدراك موضوعات، وقضايا تتضمن أفكارًا.</a:t>
            </a:r>
            <a:endParaRPr lang="en-US" sz="4000" dirty="0">
              <a:solidFill>
                <a:srgbClr val="002060"/>
              </a:solidFill>
              <a:effectLst/>
            </a:endParaRPr>
          </a:p>
        </p:txBody>
      </p:sp>
    </p:spTree>
    <p:extLst>
      <p:ext uri="{BB962C8B-B14F-4D97-AF65-F5344CB8AC3E}">
        <p14:creationId xmlns:p14="http://schemas.microsoft.com/office/powerpoint/2010/main" val="21488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D3A01E3-76E2-4F12-99BB-C15F21096E29}"/>
              </a:ext>
            </a:extLst>
          </p:cNvPr>
          <p:cNvGrpSpPr/>
          <p:nvPr/>
        </p:nvGrpSpPr>
        <p:grpSpPr>
          <a:xfrm>
            <a:off x="2776592" y="1484784"/>
            <a:ext cx="3590815" cy="3505822"/>
            <a:chOff x="2776592" y="1196752"/>
            <a:chExt cx="3590815" cy="350582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6592" y="1196752"/>
              <a:ext cx="3590815" cy="350582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987824" y="1196752"/>
              <a:ext cx="2977048" cy="1464231"/>
            </a:xfrm>
            <a:prstGeom prst="roundRect">
              <a:avLst/>
            </a:prstGeom>
            <a:solidFill>
              <a:schemeClr val="tx1"/>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4000" dirty="0"/>
                <a:t>أتدرب وأقيم مكتسباتي</a:t>
              </a:r>
            </a:p>
          </p:txBody>
        </p:sp>
      </p:grpSp>
    </p:spTree>
    <p:extLst>
      <p:ext uri="{BB962C8B-B14F-4D97-AF65-F5344CB8AC3E}">
        <p14:creationId xmlns:p14="http://schemas.microsoft.com/office/powerpoint/2010/main" val="277438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1- ما أبرز ما توقعته من هذا الدرس؟</a:t>
            </a:r>
            <a:endParaRPr lang="en-US" dirty="0">
              <a:solidFill>
                <a:srgbClr val="002060"/>
              </a:solidFill>
              <a:effectLst/>
            </a:endParaRPr>
          </a:p>
        </p:txBody>
      </p:sp>
    </p:spTree>
    <p:extLst>
      <p:ext uri="{BB962C8B-B14F-4D97-AF65-F5344CB8AC3E}">
        <p14:creationId xmlns:p14="http://schemas.microsoft.com/office/powerpoint/2010/main" val="243408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3600" dirty="0">
                <a:solidFill>
                  <a:srgbClr val="002060"/>
                </a:solidFill>
                <a:effectLst/>
              </a:rPr>
              <a:t>2- ما أهم فكرة أو مهارة اكتسبتها من هذا الدرس؟</a:t>
            </a:r>
            <a:endParaRPr lang="en-US" sz="3600" dirty="0">
              <a:solidFill>
                <a:srgbClr val="002060"/>
              </a:solidFill>
              <a:effectLst/>
            </a:endParaRPr>
          </a:p>
        </p:txBody>
      </p:sp>
    </p:spTree>
    <p:extLst>
      <p:ext uri="{BB962C8B-B14F-4D97-AF65-F5344CB8AC3E}">
        <p14:creationId xmlns:p14="http://schemas.microsoft.com/office/powerpoint/2010/main" val="158386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3- ما السؤال الذي بقى عالقاً في ذهنك وتأمل أن تجد الإجابة عنه؟</a:t>
            </a:r>
            <a:endParaRPr lang="en-US" dirty="0">
              <a:solidFill>
                <a:srgbClr val="002060"/>
              </a:solidFill>
              <a:effectLst/>
            </a:endParaRPr>
          </a:p>
        </p:txBody>
      </p:sp>
    </p:spTree>
    <p:extLst>
      <p:ext uri="{BB962C8B-B14F-4D97-AF65-F5344CB8AC3E}">
        <p14:creationId xmlns:p14="http://schemas.microsoft.com/office/powerpoint/2010/main" val="9538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4- ما أبرز معلومة لفتت انتباهك في الدرس؟</a:t>
            </a:r>
            <a:endParaRPr lang="en-US" dirty="0">
              <a:solidFill>
                <a:srgbClr val="002060"/>
              </a:solidFill>
              <a:effectLst/>
            </a:endParaRPr>
          </a:p>
        </p:txBody>
      </p:sp>
    </p:spTree>
    <p:extLst>
      <p:ext uri="{BB962C8B-B14F-4D97-AF65-F5344CB8AC3E}">
        <p14:creationId xmlns:p14="http://schemas.microsoft.com/office/powerpoint/2010/main" val="66959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5- ما أهم ثلاث مفردات تعرفت عليها في الدرس؟</a:t>
            </a:r>
            <a:endParaRPr lang="en-US" dirty="0">
              <a:solidFill>
                <a:srgbClr val="002060"/>
              </a:solidFill>
              <a:effectLst/>
            </a:endParaRPr>
          </a:p>
        </p:txBody>
      </p:sp>
    </p:spTree>
    <p:extLst>
      <p:ext uri="{BB962C8B-B14F-4D97-AF65-F5344CB8AC3E}">
        <p14:creationId xmlns:p14="http://schemas.microsoft.com/office/powerpoint/2010/main" val="351667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effectLst/>
              </a:rPr>
              <a:t>6- ما الفائدة التي اكتسبتها من هذا الدرس؟</a:t>
            </a:r>
            <a:endParaRPr lang="en-US" dirty="0">
              <a:solidFill>
                <a:srgbClr val="002060"/>
              </a:solidFill>
              <a:effectLst/>
            </a:endParaRPr>
          </a:p>
        </p:txBody>
      </p:sp>
    </p:spTree>
    <p:extLst>
      <p:ext uri="{BB962C8B-B14F-4D97-AF65-F5344CB8AC3E}">
        <p14:creationId xmlns:p14="http://schemas.microsoft.com/office/powerpoint/2010/main" val="186105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3024336"/>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4000" dirty="0">
                <a:solidFill>
                  <a:srgbClr val="002060"/>
                </a:solidFill>
                <a:effectLst/>
              </a:rPr>
              <a:t>7- هل ما اكتسبته من معارف ومهارات في هذا الدرس سوف يغير في طريقة تفكيرك؟ أذكر بعضاً من الخطوات التي سوف تساعدك على ذلك.</a:t>
            </a:r>
            <a:endParaRPr lang="en-US" sz="4000" dirty="0">
              <a:solidFill>
                <a:srgbClr val="002060"/>
              </a:solidFill>
              <a:effectLst/>
            </a:endParaRPr>
          </a:p>
        </p:txBody>
      </p:sp>
    </p:spTree>
    <p:extLst>
      <p:ext uri="{BB962C8B-B14F-4D97-AF65-F5344CB8AC3E}">
        <p14:creationId xmlns:p14="http://schemas.microsoft.com/office/powerpoint/2010/main" val="35091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9D67F7F-1381-429B-994E-A706DAE55D57}"/>
              </a:ext>
            </a:extLst>
          </p:cNvPr>
          <p:cNvGrpSpPr/>
          <p:nvPr/>
        </p:nvGrpSpPr>
        <p:grpSpPr>
          <a:xfrm>
            <a:off x="2036503" y="1052736"/>
            <a:ext cx="5070994" cy="4235698"/>
            <a:chOff x="2123728" y="620688"/>
            <a:chExt cx="5070994" cy="4235698"/>
          </a:xfrm>
        </p:grpSpPr>
        <p:pic>
          <p:nvPicPr>
            <p:cNvPr id="5" name="صورة 4">
              <a:extLst>
                <a:ext uri="{FF2B5EF4-FFF2-40B4-BE49-F238E27FC236}">
                  <a16:creationId xmlns:a16="http://schemas.microsoft.com/office/drawing/2014/main" id="{3844A8CE-3E7E-4904-9C42-BE877AFBE1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1839" y="620688"/>
              <a:ext cx="4062883" cy="4062883"/>
            </a:xfrm>
            <a:prstGeom prst="rect">
              <a:avLst/>
            </a:prstGeom>
          </p:spPr>
        </p:pic>
        <p:sp>
          <p:nvSpPr>
            <p:cNvPr id="7" name="عنوان 1">
              <a:extLst>
                <a:ext uri="{FF2B5EF4-FFF2-40B4-BE49-F238E27FC236}">
                  <a16:creationId xmlns:a16="http://schemas.microsoft.com/office/drawing/2014/main" id="{B0A0A044-5B07-4061-8FD6-BC7548CE9DA0}"/>
                </a:ext>
              </a:extLst>
            </p:cNvPr>
            <p:cNvSpPr txBox="1">
              <a:spLocks/>
            </p:cNvSpPr>
            <p:nvPr/>
          </p:nvSpPr>
          <p:spPr>
            <a:xfrm>
              <a:off x="2123728" y="3933056"/>
              <a:ext cx="3959464" cy="923330"/>
            </a:xfrm>
            <a:prstGeom prst="rect">
              <a:avLst/>
            </a:prstGeom>
            <a:solidFill>
              <a:schemeClr val="accent5">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أفهم وأحلل (1)</a:t>
              </a:r>
            </a:p>
          </p:txBody>
        </p:sp>
      </p:grpSp>
    </p:spTree>
    <p:extLst>
      <p:ext uri="{BB962C8B-B14F-4D97-AF65-F5344CB8AC3E}">
        <p14:creationId xmlns:p14="http://schemas.microsoft.com/office/powerpoint/2010/main" val="27203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908720"/>
            <a:ext cx="7776865" cy="1446550"/>
          </a:xfrm>
          <a:prstGeom prst="rect">
            <a:avLst/>
          </a:prstGeom>
          <a:noFill/>
          <a:ln w="57150">
            <a:noFill/>
            <a:prstDash val="dashDot"/>
          </a:ln>
        </p:spPr>
        <p:txBody>
          <a:bodyPr wrap="square" rtlCol="0">
            <a:spAutoFit/>
          </a:bodyPr>
          <a:lstStyle/>
          <a:p>
            <a:pPr algn="ctr" rtl="1"/>
            <a:r>
              <a:rPr lang="ar-EG" sz="4400" b="1" dirty="0"/>
              <a:t>1- أقرأ النص وأرصد شبكة المفاهيم الواردة فيه:</a:t>
            </a:r>
            <a:endParaRPr lang="en-US" sz="4400" b="1" dirty="0"/>
          </a:p>
        </p:txBody>
      </p:sp>
    </p:spTree>
    <p:extLst>
      <p:ext uri="{BB962C8B-B14F-4D97-AF65-F5344CB8AC3E}">
        <p14:creationId xmlns:p14="http://schemas.microsoft.com/office/powerpoint/2010/main" val="34059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2034</TotalTime>
  <Words>2233</Words>
  <Application>Microsoft Office PowerPoint</Application>
  <PresentationFormat>عرض على الشاشة (4:3)</PresentationFormat>
  <Paragraphs>201</Paragraphs>
  <Slides>79</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79</vt:i4>
      </vt:variant>
    </vt:vector>
  </HeadingPairs>
  <TitlesOfParts>
    <vt:vector size="82" baseType="lpstr">
      <vt:lpstr>Arial</vt:lpstr>
      <vt:lpstr>Calibri</vt:lpstr>
      <vt:lpstr>نسق Office</vt:lpstr>
      <vt:lpstr>الدرس الرابع</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www.ien.edu.sa ٨ </dc:title>
  <dc:creator>sara ghabour</dc:creator>
  <cp:lastModifiedBy>4916</cp:lastModifiedBy>
  <cp:revision>145</cp:revision>
  <dcterms:created xsi:type="dcterms:W3CDTF">2020-12-01T14:21:27Z</dcterms:created>
  <dcterms:modified xsi:type="dcterms:W3CDTF">2021-09-25T13:10:13Z</dcterms:modified>
</cp:coreProperties>
</file>