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58" r:id="rId4"/>
    <p:sldId id="261" r:id="rId5"/>
    <p:sldId id="325" r:id="rId6"/>
    <p:sldId id="326" r:id="rId7"/>
    <p:sldId id="256" r:id="rId8"/>
    <p:sldId id="262" r:id="rId9"/>
    <p:sldId id="267" r:id="rId10"/>
    <p:sldId id="271" r:id="rId11"/>
    <p:sldId id="335" r:id="rId12"/>
    <p:sldId id="329" r:id="rId13"/>
    <p:sldId id="327" r:id="rId14"/>
    <p:sldId id="328" r:id="rId15"/>
    <p:sldId id="334" r:id="rId16"/>
    <p:sldId id="330" r:id="rId17"/>
    <p:sldId id="277" r:id="rId18"/>
    <p:sldId id="270" r:id="rId19"/>
  </p:sldIdLst>
  <p:sldSz cx="18288000" cy="10287000"/>
  <p:notesSz cx="6858000" cy="9144000"/>
  <p:embeddedFontLst>
    <p:embeddedFont>
      <p:font typeface="Arabic Typesetting" panose="03020402040406030203" pitchFamily="66" charset="-7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y/GJV4whTyat8+a+5ytSw==" hashData="XmaLquRxucLHoiZ8WYyva+Z8h6L/U9H1LhpStWu/NnJwHs/RVcs8j+FpDKXiFR2P8A0c7CqRbFJvCw7dS97WD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2060"/>
    <a:srgbClr val="008F00"/>
    <a:srgbClr val="FF3300"/>
    <a:srgbClr val="00CC99"/>
    <a:srgbClr val="F8F8F8"/>
    <a:srgbClr val="FFFF99"/>
    <a:srgbClr val="E593FF"/>
    <a:srgbClr val="CC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3792" autoAdjust="0"/>
  </p:normalViewPr>
  <p:slideViewPr>
    <p:cSldViewPr>
      <p:cViewPr varScale="1">
        <p:scale>
          <a:sx n="52" d="100"/>
          <a:sy n="52" d="100"/>
        </p:scale>
        <p:origin x="81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6D6DCB9-9DCD-7645-90BD-8580416196E7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79AA16-297A-8643-BA6E-63651A7CA4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21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9AA16-297A-8643-BA6E-63651A7CA4B2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388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9AA16-297A-8643-BA6E-63651A7CA4B2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89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 l="7148" r="71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ar.wikipedia.org/wiki/%D9%85%D9%84%D9%81:MOELogo.svg" TargetMode="Externa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ar.wikipedia.org/wiki/%D9%85%D9%84%D9%81:MOELogo.svg" TargetMode="Externa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GwVjYy5dP8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hyperlink" Target="https://ar.wikipedia.org/wiki/%D9%85%D9%84%D9%81:MOELogo.svg" TargetMode="Externa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ar.wikipedia.org/wiki/%D9%85%D9%84%D9%81:MOELogo.sv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app=desktop&amp;v=tcNFmIkhRZs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hyperlink" Target="https://ar.wikipedia.org/wiki/%D9%85%D9%84%D9%81:MOELogo.svg" TargetMode="Externa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ar.wikipedia.org/wiki/%D9%85%D9%84%D9%81:MOELogo.sv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hyperlink" Target="https://ar.wikipedia.org/wiki/%D9%85%D9%84%D9%81:MOELogo.svg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hyperlink" Target="https://www.youtube.com/watch?v=piMFh6WNMlQ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source.org/wiki/%D8%A7%D9%84%D8%B1%D8%AF_%D8%B9%D9%84%D9%89_%D8%B4%D8%A8%D9%87%D8%A7%D8%AA_%D8%A7%D9%84%D9%85%D8%B3%D8%AA%D8%BA%D9%8A%D8%AB%D9%8A%D9%86_%D8%A8%D8%BA%D9%8A%D8%B1_%D8%A7%D9%84%D9%84%D9%87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image" Target="../media/image5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.wikipedia.org/wiki/%D9%85%D9%84%D9%81:MOELogo.svg" TargetMode="External"/><Relationship Id="rId11" Type="http://schemas.openxmlformats.org/officeDocument/2006/relationships/slide" Target="slide10.xml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ar.wikipedia.org/wiki/%D9%85%D9%84%D9%81:MOELogo.svg" TargetMode="External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.wikipedia.org/wiki/%D9%85%D9%84%D9%81:MOELogo.svg" TargetMode="External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0FCCABD-62AF-5545-B8FF-D13CDF403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15751" t="12672" r="14305" b="10014"/>
          <a:stretch/>
        </p:blipFill>
        <p:spPr>
          <a:xfrm>
            <a:off x="1606799" y="-38100"/>
            <a:ext cx="14766253" cy="9563100"/>
          </a:xfrm>
          <a:prstGeom prst="rect">
            <a:avLst/>
          </a:prstGeom>
        </p:spPr>
      </p:pic>
      <p:pic>
        <p:nvPicPr>
          <p:cNvPr id="2" name="النشيد الوطني للعروض">
            <a:hlinkClick r:id="" action="ppaction://media"/>
            <a:extLst>
              <a:ext uri="{FF2B5EF4-FFF2-40B4-BE49-F238E27FC236}">
                <a16:creationId xmlns:a16="http://schemas.microsoft.com/office/drawing/2014/main" id="{9B7AD5A1-B9DB-487C-B471-613A63962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609599"/>
            <a:ext cx="12649200" cy="826770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F460144-D543-4891-8487-6718E2060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791" y="8235572"/>
            <a:ext cx="288365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8"/>
    </mc:Choice>
    <mc:Fallback xmlns="">
      <p:transition spd="slow" advTm="3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570524" y="-150254"/>
            <a:ext cx="15538201" cy="10063038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32937" y="656976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5" y="224311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63" y="630908"/>
            <a:ext cx="1022117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33EDF20-AB0D-4B94-A637-AF0936599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7186A88-70B8-4A04-9A43-AA8A5C603A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61" b="80556" l="26406" r="77031">
                        <a14:foregroundMark x1="75156" y1="34167" x2="75156" y2="34167"/>
                        <a14:foregroundMark x1="73594" y1="38194" x2="73594" y2="38194"/>
                        <a14:foregroundMark x1="60234" y1="71389" x2="60234" y2="71389"/>
                        <a14:foregroundMark x1="60703" y1="73611" x2="60703" y2="73611"/>
                        <a14:foregroundMark x1="69219" y1="80694" x2="69219" y2="80694"/>
                        <a14:foregroundMark x1="73203" y1="80556" x2="73203" y2="80556"/>
                        <a14:foregroundMark x1="73203" y1="80556" x2="73203" y2="80556"/>
                        <a14:foregroundMark x1="73203" y1="80556" x2="72891" y2="80278"/>
                        <a14:foregroundMark x1="62266" y1="73889" x2="62266" y2="73889"/>
                        <a14:foregroundMark x1="38984" y1="77500" x2="38984" y2="77500"/>
                        <a14:foregroundMark x1="28750" y1="68611" x2="28750" y2="68611"/>
                        <a14:foregroundMark x1="44609" y1="32361" x2="44609" y2="32361"/>
                        <a14:foregroundMark x1="44609" y1="32361" x2="4359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27685" r="19436" b="15116"/>
          <a:stretch/>
        </p:blipFill>
        <p:spPr>
          <a:xfrm>
            <a:off x="6858000" y="2247900"/>
            <a:ext cx="4572000" cy="632008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5D14ACD-0108-4096-994A-9645CCA59166}"/>
              </a:ext>
            </a:extLst>
          </p:cNvPr>
          <p:cNvSpPr/>
          <p:nvPr/>
        </p:nvSpPr>
        <p:spPr>
          <a:xfrm>
            <a:off x="6454678" y="827602"/>
            <a:ext cx="7667366" cy="12806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خطوات أداء الميزان الخلفي </a:t>
            </a:r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BC95271-80FF-44F7-941E-59FC665CEC03}"/>
              </a:ext>
            </a:extLst>
          </p:cNvPr>
          <p:cNvCxnSpPr/>
          <p:nvPr/>
        </p:nvCxnSpPr>
        <p:spPr>
          <a:xfrm flipV="1">
            <a:off x="10515600" y="4000500"/>
            <a:ext cx="0" cy="396240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2394FC90-DF75-4022-ACB1-B58F40705D69}"/>
              </a:ext>
            </a:extLst>
          </p:cNvPr>
          <p:cNvCxnSpPr>
            <a:cxnSpLocks/>
          </p:cNvCxnSpPr>
          <p:nvPr/>
        </p:nvCxnSpPr>
        <p:spPr>
          <a:xfrm>
            <a:off x="10515600" y="4000500"/>
            <a:ext cx="2819400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01C3BC-25E9-4A8A-A83D-BCE459B01A22}"/>
              </a:ext>
            </a:extLst>
          </p:cNvPr>
          <p:cNvSpPr txBox="1"/>
          <p:nvPr/>
        </p:nvSpPr>
        <p:spPr>
          <a:xfrm>
            <a:off x="10708557" y="4369833"/>
            <a:ext cx="51816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1- من وضع الوقوف واستقامة الجذع يتم رفع الذراعين جانياً .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2A1C5B39-5C9C-4934-9953-76121A563E6C}"/>
              </a:ext>
            </a:extLst>
          </p:cNvPr>
          <p:cNvCxnSpPr>
            <a:cxnSpLocks/>
          </p:cNvCxnSpPr>
          <p:nvPr/>
        </p:nvCxnSpPr>
        <p:spPr>
          <a:xfrm flipV="1">
            <a:off x="8382000" y="3848100"/>
            <a:ext cx="0" cy="236220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B8CDAF1-E22D-4BC5-A296-1A332B72AFB3}"/>
              </a:ext>
            </a:extLst>
          </p:cNvPr>
          <p:cNvCxnSpPr>
            <a:cxnSpLocks/>
          </p:cNvCxnSpPr>
          <p:nvPr/>
        </p:nvCxnSpPr>
        <p:spPr>
          <a:xfrm flipH="1">
            <a:off x="5943600" y="3854450"/>
            <a:ext cx="2463801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0B49D7F-F8E0-40D7-AD79-08A86D6D9F0D}"/>
              </a:ext>
            </a:extLst>
          </p:cNvPr>
          <p:cNvSpPr txBox="1"/>
          <p:nvPr/>
        </p:nvSpPr>
        <p:spPr>
          <a:xfrm>
            <a:off x="2793553" y="4079541"/>
            <a:ext cx="518160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2- ميل الجذع للخلف , الاحتفاظ بوضع الرأس على استقامة الجسم .</a:t>
            </a:r>
          </a:p>
          <a:p>
            <a:pPr algn="ctr"/>
            <a:r>
              <a:rPr lang="ar-SA" sz="3200" b="1" dirty="0"/>
              <a:t>- رفع أحد الرجلين ومفصلي الركبة والفخذ مفرودتان وعلى استقامة واحدة مع استمرار حركة رفع الرجل للأمام و لأعلى .</a:t>
            </a:r>
          </a:p>
        </p:txBody>
      </p:sp>
    </p:spTree>
    <p:extLst>
      <p:ext uri="{BB962C8B-B14F-4D97-AF65-F5344CB8AC3E}">
        <p14:creationId xmlns:p14="http://schemas.microsoft.com/office/powerpoint/2010/main" val="715947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570524" y="-150254"/>
            <a:ext cx="15538201" cy="10063038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32937" y="656976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5" y="224311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63" y="630908"/>
            <a:ext cx="1022117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33EDF20-AB0D-4B94-A637-AF0936599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5D14ACD-0108-4096-994A-9645CCA59166}"/>
              </a:ext>
            </a:extLst>
          </p:cNvPr>
          <p:cNvSpPr/>
          <p:nvPr/>
        </p:nvSpPr>
        <p:spPr>
          <a:xfrm>
            <a:off x="6454678" y="827602"/>
            <a:ext cx="7667366" cy="12806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خطوات أداء الميزان الخلفي </a:t>
            </a:r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BC95271-80FF-44F7-941E-59FC665CEC03}"/>
              </a:ext>
            </a:extLst>
          </p:cNvPr>
          <p:cNvCxnSpPr/>
          <p:nvPr/>
        </p:nvCxnSpPr>
        <p:spPr>
          <a:xfrm flipV="1">
            <a:off x="10515600" y="4000500"/>
            <a:ext cx="0" cy="396240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2394FC90-DF75-4022-ACB1-B58F40705D69}"/>
              </a:ext>
            </a:extLst>
          </p:cNvPr>
          <p:cNvCxnSpPr>
            <a:cxnSpLocks/>
          </p:cNvCxnSpPr>
          <p:nvPr/>
        </p:nvCxnSpPr>
        <p:spPr>
          <a:xfrm>
            <a:off x="10515600" y="4000500"/>
            <a:ext cx="2819400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01C3BC-25E9-4A8A-A83D-BCE459B01A22}"/>
              </a:ext>
            </a:extLst>
          </p:cNvPr>
          <p:cNvSpPr txBox="1"/>
          <p:nvPr/>
        </p:nvSpPr>
        <p:spPr>
          <a:xfrm>
            <a:off x="10515600" y="4229100"/>
            <a:ext cx="51816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3- استمرار ميل الجذع للخلف إلى ان </a:t>
            </a:r>
          </a:p>
          <a:p>
            <a:pPr algn="ctr"/>
            <a:r>
              <a:rPr lang="ar-SA" sz="3200" b="1" dirty="0"/>
              <a:t>يصل  الجسم الى الوضع الأفقي مع </a:t>
            </a:r>
            <a:r>
              <a:rPr lang="ar-SA" sz="3200" b="1" dirty="0" err="1"/>
              <a:t>إلاحتفاظ</a:t>
            </a:r>
            <a:r>
              <a:rPr lang="ar-SA" sz="3200" b="1" dirty="0"/>
              <a:t> بالذراعين عالياً .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2A1C5B39-5C9C-4934-9953-76121A563E6C}"/>
              </a:ext>
            </a:extLst>
          </p:cNvPr>
          <p:cNvCxnSpPr>
            <a:cxnSpLocks/>
          </p:cNvCxnSpPr>
          <p:nvPr/>
        </p:nvCxnSpPr>
        <p:spPr>
          <a:xfrm flipV="1">
            <a:off x="7014659" y="3086101"/>
            <a:ext cx="2590912" cy="271265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B8CDAF1-E22D-4BC5-A296-1A332B72AFB3}"/>
              </a:ext>
            </a:extLst>
          </p:cNvPr>
          <p:cNvCxnSpPr>
            <a:cxnSpLocks/>
          </p:cNvCxnSpPr>
          <p:nvPr/>
        </p:nvCxnSpPr>
        <p:spPr>
          <a:xfrm flipH="1" flipV="1">
            <a:off x="5262170" y="3104532"/>
            <a:ext cx="4343401" cy="1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0B49D7F-F8E0-40D7-AD79-08A86D6D9F0D}"/>
              </a:ext>
            </a:extLst>
          </p:cNvPr>
          <p:cNvSpPr txBox="1"/>
          <p:nvPr/>
        </p:nvSpPr>
        <p:spPr>
          <a:xfrm>
            <a:off x="2944172" y="3562211"/>
            <a:ext cx="51816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4- النظر لأعلى بحيث يكون الراس والرجل الحرة على مستوى واحد .</a:t>
            </a:r>
          </a:p>
        </p:txBody>
      </p: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B7B7D5E-C9D9-4AC0-83F6-8911C35CAE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61" b="80556" l="26406" r="77031">
                        <a14:foregroundMark x1="75156" y1="34167" x2="75156" y2="34167"/>
                        <a14:foregroundMark x1="73594" y1="38194" x2="73594" y2="38194"/>
                        <a14:foregroundMark x1="60234" y1="71389" x2="60234" y2="71389"/>
                        <a14:foregroundMark x1="60703" y1="73611" x2="60703" y2="73611"/>
                        <a14:foregroundMark x1="69219" y1="80694" x2="69219" y2="80694"/>
                        <a14:foregroundMark x1="73203" y1="80556" x2="73203" y2="80556"/>
                        <a14:foregroundMark x1="73203" y1="80556" x2="73203" y2="80556"/>
                        <a14:foregroundMark x1="73203" y1="80556" x2="72891" y2="80278"/>
                        <a14:foregroundMark x1="62266" y1="73889" x2="62266" y2="73889"/>
                        <a14:foregroundMark x1="38984" y1="77500" x2="38984" y2="77500"/>
                        <a14:foregroundMark x1="28750" y1="68611" x2="28750" y2="68611"/>
                        <a14:foregroundMark x1="44609" y1="32361" x2="44609" y2="32361"/>
                        <a14:foregroundMark x1="44609" y1="32361" x2="4359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8" t="27871" r="52123" b="14930"/>
          <a:stretch/>
        </p:blipFill>
        <p:spPr>
          <a:xfrm>
            <a:off x="6709877" y="2324100"/>
            <a:ext cx="4154724" cy="61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06799" y="-152400"/>
            <a:ext cx="15538201" cy="10063038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32937" y="656976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5" y="224311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63" y="630908"/>
            <a:ext cx="1022117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33EDF20-AB0D-4B94-A637-AF0936599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342" y="8129587"/>
            <a:ext cx="2883281" cy="2883281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7112011-61D8-48E0-AEA7-3D78A7C7FDE3}"/>
              </a:ext>
            </a:extLst>
          </p:cNvPr>
          <p:cNvSpPr/>
          <p:nvPr/>
        </p:nvSpPr>
        <p:spPr>
          <a:xfrm>
            <a:off x="3852080" y="4928809"/>
            <a:ext cx="10515600" cy="3581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tx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AA163B3-1F2C-4134-8492-4E0C40E9A6E4}"/>
              </a:ext>
            </a:extLst>
          </p:cNvPr>
          <p:cNvSpPr txBox="1"/>
          <p:nvPr/>
        </p:nvSpPr>
        <p:spPr>
          <a:xfrm>
            <a:off x="5621740" y="8129587"/>
            <a:ext cx="7772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الفيديو حقوق محفوظة لوزارة التعليم </a:t>
            </a:r>
          </a:p>
        </p:txBody>
      </p:sp>
      <p:pic>
        <p:nvPicPr>
          <p:cNvPr id="9" name="صورة 8" descr="صورة تحتوي على نص, سماء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902BCEA5-C123-4E31-8E29-70B08FDDA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375" y1="55625" x2="49375" y2="55625"/>
                        <a14:foregroundMark x1="49375" y1="55625" x2="52812" y2="59844"/>
                        <a14:foregroundMark x1="60781" y1="55313" x2="60781" y2="55313"/>
                        <a14:foregroundMark x1="70781" y1="55625" x2="70781" y2="55625"/>
                        <a14:foregroundMark x1="60000" y1="62500" x2="60000" y2="62500"/>
                        <a14:foregroundMark x1="60000" y1="62500" x2="50000" y2="63750"/>
                        <a14:foregroundMark x1="50000" y1="63750" x2="50000" y2="63750"/>
                        <a14:foregroundMark x1="62500" y1="63750" x2="50313" y2="65000"/>
                        <a14:foregroundMark x1="50313" y1="65000" x2="60781" y2="59844"/>
                        <a14:foregroundMark x1="60781" y1="59844" x2="68281" y2="60938"/>
                        <a14:foregroundMark x1="68281" y1="60938" x2="70156" y2="52969"/>
                        <a14:foregroundMark x1="70156" y1="52969" x2="72500" y2="56406"/>
                        <a14:foregroundMark x1="22813" y1="35313" x2="22813" y2="35313"/>
                        <a14:foregroundMark x1="22813" y1="35313" x2="18906" y2="65938"/>
                        <a14:foregroundMark x1="22813" y1="72813" x2="22813" y2="62031"/>
                        <a14:foregroundMark x1="22813" y1="62031" x2="21719" y2="72031"/>
                        <a14:foregroundMark x1="21719" y1="72031" x2="24063" y2="60781"/>
                        <a14:foregroundMark x1="24063" y1="60781" x2="25781" y2="64531"/>
                        <a14:foregroundMark x1="24219" y1="35313" x2="60938" y2="31719"/>
                        <a14:foregroundMark x1="60938" y1="31719" x2="71406" y2="33125"/>
                        <a14:foregroundMark x1="71406" y1="33125" x2="34688" y2="32031"/>
                        <a14:foregroundMark x1="34688" y1="32031" x2="24219" y2="35938"/>
                        <a14:foregroundMark x1="24219" y1="35938" x2="24219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23505" r="7500" b="16249"/>
          <a:stretch/>
        </p:blipFill>
        <p:spPr>
          <a:xfrm>
            <a:off x="6324600" y="2705100"/>
            <a:ext cx="6630722" cy="5054624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00E8FE4-464C-40B6-89DF-F6BE19D94919}"/>
              </a:ext>
            </a:extLst>
          </p:cNvPr>
          <p:cNvSpPr/>
          <p:nvPr/>
        </p:nvSpPr>
        <p:spPr>
          <a:xfrm>
            <a:off x="5075244" y="719660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فيديو توضيحي للخبرة التعليمية </a:t>
            </a:r>
          </a:p>
        </p:txBody>
      </p:sp>
    </p:spTree>
    <p:extLst>
      <p:ext uri="{BB962C8B-B14F-4D97-AF65-F5344CB8AC3E}">
        <p14:creationId xmlns:p14="http://schemas.microsoft.com/office/powerpoint/2010/main" val="1582196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06799" y="-152400"/>
            <a:ext cx="14766253" cy="956310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87400" y="647700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B762012-B43B-413B-BC3E-2B328CF7B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27249" y="-110535"/>
            <a:ext cx="14766253" cy="956310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87400" y="647700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77BAB3-0637-4554-A9C6-84A1ED1BE843}"/>
              </a:ext>
            </a:extLst>
          </p:cNvPr>
          <p:cNvSpPr/>
          <p:nvPr/>
        </p:nvSpPr>
        <p:spPr>
          <a:xfrm>
            <a:off x="4933676" y="1325811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تمارين الاسترخاء </a:t>
            </a:r>
          </a:p>
        </p:txBody>
      </p:sp>
      <p:pic>
        <p:nvPicPr>
          <p:cNvPr id="10" name="صورة 9" descr="صورة تحتوي على نص, سماء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E90B50AB-96F3-49D9-87F8-F9BAFFAF5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375" y1="55625" x2="49375" y2="55625"/>
                        <a14:foregroundMark x1="49375" y1="55625" x2="52812" y2="59844"/>
                        <a14:foregroundMark x1="60781" y1="55313" x2="60781" y2="55313"/>
                        <a14:foregroundMark x1="70781" y1="55625" x2="70781" y2="55625"/>
                        <a14:foregroundMark x1="60000" y1="62500" x2="60000" y2="62500"/>
                        <a14:foregroundMark x1="60000" y1="62500" x2="50000" y2="63750"/>
                        <a14:foregroundMark x1="50000" y1="63750" x2="50000" y2="63750"/>
                        <a14:foregroundMark x1="62500" y1="63750" x2="50313" y2="65000"/>
                        <a14:foregroundMark x1="50313" y1="65000" x2="60781" y2="59844"/>
                        <a14:foregroundMark x1="60781" y1="59844" x2="68281" y2="60938"/>
                        <a14:foregroundMark x1="68281" y1="60938" x2="70156" y2="52969"/>
                        <a14:foregroundMark x1="70156" y1="52969" x2="72500" y2="56406"/>
                        <a14:foregroundMark x1="22813" y1="35313" x2="22813" y2="35313"/>
                        <a14:foregroundMark x1="22813" y1="35313" x2="18906" y2="65938"/>
                        <a14:foregroundMark x1="22813" y1="72813" x2="22813" y2="62031"/>
                        <a14:foregroundMark x1="22813" y1="62031" x2="21719" y2="72031"/>
                        <a14:foregroundMark x1="21719" y1="72031" x2="24063" y2="60781"/>
                        <a14:foregroundMark x1="24063" y1="60781" x2="25781" y2="64531"/>
                        <a14:foregroundMark x1="24219" y1="35313" x2="60938" y2="31719"/>
                        <a14:foregroundMark x1="60938" y1="31719" x2="71406" y2="33125"/>
                        <a14:foregroundMark x1="71406" y1="33125" x2="34688" y2="32031"/>
                        <a14:foregroundMark x1="34688" y1="32031" x2="24219" y2="35938"/>
                        <a14:foregroundMark x1="24219" y1="35938" x2="24219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23505" r="7500" b="16249"/>
          <a:stretch/>
        </p:blipFill>
        <p:spPr>
          <a:xfrm>
            <a:off x="5943600" y="2601183"/>
            <a:ext cx="6630722" cy="50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4"/>
    </mc:Choice>
    <mc:Fallback xmlns="">
      <p:transition spd="slow" advTm="1574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991424" y="-309873"/>
            <a:ext cx="16355951" cy="1059264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92184" y="579704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94" y="46045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62" y="500991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77BAB3-0637-4554-A9C6-84A1ED1BE843}"/>
              </a:ext>
            </a:extLst>
          </p:cNvPr>
          <p:cNvSpPr/>
          <p:nvPr/>
        </p:nvSpPr>
        <p:spPr>
          <a:xfrm>
            <a:off x="9169400" y="3863226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ملخص الدرس </a:t>
            </a: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CF25D61-FD07-4C70-ACF5-155C48A9B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90" y="0"/>
            <a:ext cx="9026510" cy="10287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19B38AD-C479-4CDD-9CFF-C4923C0173DE}"/>
              </a:ext>
            </a:extLst>
          </p:cNvPr>
          <p:cNvSpPr txBox="1"/>
          <p:nvPr/>
        </p:nvSpPr>
        <p:spPr>
          <a:xfrm>
            <a:off x="3262440" y="2597109"/>
            <a:ext cx="7360566" cy="51090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الميزان الخلفي مهارة تتطلب دعم بقاعدة ارتكاز  و مقاومة ضد الجاذبية .</a:t>
            </a:r>
            <a:endParaRPr lang="en-US" sz="2800" b="1" dirty="0"/>
          </a:p>
          <a:p>
            <a:pPr algn="ctr" rtl="1"/>
            <a:endParaRPr lang="ar-SA" sz="2800" b="1" dirty="0"/>
          </a:p>
          <a:p>
            <a:pPr algn="ctr"/>
            <a:r>
              <a:rPr lang="ar-SA" sz="2800" b="1" dirty="0">
                <a:solidFill>
                  <a:srgbClr val="008F00"/>
                </a:solidFill>
              </a:rPr>
              <a:t>خطوات أداء الميزان الخلفي :</a:t>
            </a:r>
            <a:endParaRPr lang="en-US" sz="2800" b="1" dirty="0">
              <a:solidFill>
                <a:srgbClr val="008F00"/>
              </a:solidFill>
            </a:endParaRPr>
          </a:p>
          <a:p>
            <a:pPr algn="ctr"/>
            <a:endParaRPr lang="ar-SA" sz="2800" b="1" dirty="0">
              <a:solidFill>
                <a:srgbClr val="008F00"/>
              </a:solidFill>
            </a:endParaRPr>
          </a:p>
          <a:p>
            <a:pPr marL="285750" indent="-285750" algn="r" rtl="1">
              <a:buFontTx/>
              <a:buChar char="-"/>
            </a:pPr>
            <a:r>
              <a:rPr lang="ar-SA" sz="2800" b="1" dirty="0"/>
              <a:t>وضع الوقوف , الجذع مستقيم , رفع الذراعين جانياً .</a:t>
            </a:r>
          </a:p>
          <a:p>
            <a:pPr marL="457200" indent="-457200" algn="r" rtl="1">
              <a:buFontTx/>
              <a:buChar char="-"/>
            </a:pPr>
            <a:r>
              <a:rPr lang="ar-SA" sz="2800" b="1" dirty="0"/>
              <a:t>ميل الجذع للخلف و رفع احد الرجلين ومفصلي الركبة والفخذ مفرودتان وعلى استقامة واحدة .</a:t>
            </a:r>
          </a:p>
          <a:p>
            <a:pPr marL="457200" indent="-457200" algn="r" rtl="1">
              <a:buFontTx/>
              <a:buChar char="-"/>
            </a:pPr>
            <a:r>
              <a:rPr lang="ar-SA" sz="2800" b="1" dirty="0"/>
              <a:t>استمرار ميل الجذع الى ان يصل الى الوضع الأفقي تقريباً</a:t>
            </a:r>
          </a:p>
          <a:p>
            <a:pPr marL="457200" indent="-457200" algn="r" rtl="1">
              <a:buFontTx/>
              <a:buChar char="-"/>
            </a:pPr>
            <a:r>
              <a:rPr lang="ar-SA" sz="2800" b="1" dirty="0"/>
              <a:t>النظر لأعلى وبحيث يكون الرأس وقدم الرجل الحرة على نفس المستوى .</a:t>
            </a: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504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4"/>
    </mc:Choice>
    <mc:Fallback xmlns="">
      <p:transition spd="slow" advTm="15745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B20BD27-275D-43E7-8B7C-7BBD708E3833}"/>
              </a:ext>
            </a:extLst>
          </p:cNvPr>
          <p:cNvSpPr/>
          <p:nvPr/>
        </p:nvSpPr>
        <p:spPr>
          <a:xfrm>
            <a:off x="1037166" y="131032"/>
            <a:ext cx="16213667" cy="9339819"/>
          </a:xfrm>
          <a:prstGeom prst="roundRect">
            <a:avLst/>
          </a:prstGeom>
          <a:solidFill>
            <a:srgbClr val="F8F8F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1109A7E-6390-4897-A3D8-7EFE7B688A2C}"/>
              </a:ext>
            </a:extLst>
          </p:cNvPr>
          <p:cNvSpPr txBox="1"/>
          <p:nvPr/>
        </p:nvSpPr>
        <p:spPr>
          <a:xfrm>
            <a:off x="2942925" y="1333500"/>
            <a:ext cx="12039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اختر الصورة التي تمثل الميزان الخلفي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ADC862-FA90-4DC9-8D56-4DDB6359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8088490"/>
            <a:ext cx="2883658" cy="2883658"/>
          </a:xfrm>
          <a:prstGeom prst="rect">
            <a:avLst/>
          </a:prstGeom>
        </p:spPr>
      </p:pic>
      <p:sp>
        <p:nvSpPr>
          <p:cNvPr id="10" name="سداسي 9">
            <a:extLst>
              <a:ext uri="{FF2B5EF4-FFF2-40B4-BE49-F238E27FC236}">
                <a16:creationId xmlns:a16="http://schemas.microsoft.com/office/drawing/2014/main" id="{C5428BEE-1CFE-4DEF-A371-0FAA8802975E}"/>
              </a:ext>
            </a:extLst>
          </p:cNvPr>
          <p:cNvSpPr/>
          <p:nvPr/>
        </p:nvSpPr>
        <p:spPr>
          <a:xfrm>
            <a:off x="11508580" y="3561579"/>
            <a:ext cx="5099304" cy="4267200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9DB14D00-7192-479C-9DAA-4B8ED999B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89" b="75556" l="1875" r="23750">
                        <a14:foregroundMark x1="21563" y1="40000" x2="21563" y2="40000"/>
                        <a14:foregroundMark x1="10625" y1="24444" x2="10625" y2="24444"/>
                        <a14:foregroundMark x1="5625" y1="36111" x2="5625" y2="36111"/>
                        <a14:foregroundMark x1="5625" y1="36667" x2="2188" y2="40000"/>
                        <a14:foregroundMark x1="2188" y1="40000" x2="1875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46" r="73451" b="17798"/>
          <a:stretch/>
        </p:blipFill>
        <p:spPr>
          <a:xfrm>
            <a:off x="12341202" y="3528446"/>
            <a:ext cx="3910287" cy="5083373"/>
          </a:xfrm>
          <a:prstGeom prst="rect">
            <a:avLst/>
          </a:prstGeom>
        </p:spPr>
      </p:pic>
      <p:sp>
        <p:nvSpPr>
          <p:cNvPr id="11" name="سداسي 10">
            <a:extLst>
              <a:ext uri="{FF2B5EF4-FFF2-40B4-BE49-F238E27FC236}">
                <a16:creationId xmlns:a16="http://schemas.microsoft.com/office/drawing/2014/main" id="{981A10CE-EB48-46E4-91A4-33BC36587F81}"/>
              </a:ext>
            </a:extLst>
          </p:cNvPr>
          <p:cNvSpPr/>
          <p:nvPr/>
        </p:nvSpPr>
        <p:spPr>
          <a:xfrm>
            <a:off x="1307041" y="3475365"/>
            <a:ext cx="5099304" cy="4267200"/>
          </a:xfrm>
          <a:prstGeom prst="hexagon">
            <a:avLst/>
          </a:prstGeom>
          <a:solidFill>
            <a:schemeClr val="accent5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داسي 11">
            <a:extLst>
              <a:ext uri="{FF2B5EF4-FFF2-40B4-BE49-F238E27FC236}">
                <a16:creationId xmlns:a16="http://schemas.microsoft.com/office/drawing/2014/main" id="{60112A5A-5E74-471E-8160-AB0B852E371F}"/>
              </a:ext>
            </a:extLst>
          </p:cNvPr>
          <p:cNvSpPr/>
          <p:nvPr/>
        </p:nvSpPr>
        <p:spPr>
          <a:xfrm>
            <a:off x="6417743" y="3541146"/>
            <a:ext cx="5099304" cy="4267200"/>
          </a:xfrm>
          <a:prstGeom prst="hexagon">
            <a:avLst/>
          </a:prstGeom>
          <a:solidFill>
            <a:schemeClr val="accent4">
              <a:lumMod val="60000"/>
              <a:lumOff val="4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D2F9737-052D-499B-95E2-60F99EC03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61" b="80556" l="26406" r="77031">
                        <a14:foregroundMark x1="75156" y1="34167" x2="75156" y2="34167"/>
                        <a14:foregroundMark x1="73594" y1="38194" x2="73594" y2="38194"/>
                        <a14:foregroundMark x1="60234" y1="71389" x2="60234" y2="71389"/>
                        <a14:foregroundMark x1="60703" y1="73611" x2="60703" y2="73611"/>
                        <a14:foregroundMark x1="69219" y1="80694" x2="69219" y2="80694"/>
                        <a14:foregroundMark x1="73203" y1="80556" x2="73203" y2="80556"/>
                        <a14:foregroundMark x1="73203" y1="80556" x2="73203" y2="80556"/>
                        <a14:foregroundMark x1="73203" y1="80556" x2="72891" y2="80278"/>
                        <a14:foregroundMark x1="62266" y1="73889" x2="62266" y2="73889"/>
                        <a14:foregroundMark x1="38984" y1="77500" x2="38984" y2="77500"/>
                        <a14:foregroundMark x1="28750" y1="68611" x2="28750" y2="68611"/>
                        <a14:foregroundMark x1="44609" y1="32361" x2="44609" y2="32361"/>
                        <a14:foregroundMark x1="44609" y1="32361" x2="4359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27871" r="45877" b="14930"/>
          <a:stretch/>
        </p:blipFill>
        <p:spPr>
          <a:xfrm>
            <a:off x="6430581" y="3559521"/>
            <a:ext cx="4760639" cy="440262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98096C2-6330-403A-B416-CA36E5BE2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49" b="93064" l="9966" r="89691">
                        <a14:foregroundMark x1="80412" y1="23699" x2="80412" y2="23699"/>
                        <a14:foregroundMark x1="85567" y1="23121" x2="85567" y2="23121"/>
                        <a14:foregroundMark x1="86254" y1="28324" x2="86254" y2="28324"/>
                        <a14:foregroundMark x1="46735" y1="78035" x2="46735" y2="78035"/>
                        <a14:foregroundMark x1="40550" y1="93064" x2="40550" y2="93064"/>
                        <a14:foregroundMark x1="46392" y1="87861" x2="46392" y2="87861"/>
                        <a14:foregroundMark x1="18213" y1="9249" x2="18213" y2="9249"/>
                        <a14:foregroundMark x1="45361" y1="89017" x2="45361" y2="89017"/>
                        <a14:foregroundMark x1="48110" y1="88439" x2="48110" y2="8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41" y="4457698"/>
            <a:ext cx="5424487" cy="3224867"/>
          </a:xfrm>
          <a:prstGeom prst="rect">
            <a:avLst/>
          </a:prstGeom>
        </p:spPr>
      </p:pic>
      <p:sp>
        <p:nvSpPr>
          <p:cNvPr id="13" name="سداسي 12">
            <a:extLst>
              <a:ext uri="{FF2B5EF4-FFF2-40B4-BE49-F238E27FC236}">
                <a16:creationId xmlns:a16="http://schemas.microsoft.com/office/drawing/2014/main" id="{A83C09A2-0D0E-45C6-92ED-CEDD6833B641}"/>
              </a:ext>
            </a:extLst>
          </p:cNvPr>
          <p:cNvSpPr/>
          <p:nvPr/>
        </p:nvSpPr>
        <p:spPr>
          <a:xfrm>
            <a:off x="6430581" y="3496532"/>
            <a:ext cx="5099304" cy="4267200"/>
          </a:xfrm>
          <a:prstGeom prst="hexagon">
            <a:avLst/>
          </a:prstGeom>
          <a:noFill/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25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F18CD70-0EEF-4C2E-851E-4894AA2EB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6"/>
    </mc:Choice>
    <mc:Fallback xmlns="">
      <p:transition spd="slow" advTm="526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79713021-C823-3344-969C-FF5CF68F8DB2}"/>
              </a:ext>
            </a:extLst>
          </p:cNvPr>
          <p:cNvSpPr/>
          <p:nvPr/>
        </p:nvSpPr>
        <p:spPr>
          <a:xfrm>
            <a:off x="3352800" y="647700"/>
            <a:ext cx="11201400" cy="94869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E38B2-D3D6-114C-BED1-01250445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8E10D2-0798-46A3-9640-A172BD2F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02" y="800100"/>
            <a:ext cx="10091598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0FCCABD-62AF-5545-B8FF-D13CDF403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691650" y="-5443"/>
            <a:ext cx="16047343" cy="9067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2ED333-63A4-2446-95FF-7F3F9A497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55382"/>
            <a:ext cx="2655732" cy="26557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990B44-0D91-4055-B4EC-0F92E7E68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1" y="647019"/>
            <a:ext cx="13639800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6">
            <a:extLst>
              <a:ext uri="{FF2B5EF4-FFF2-40B4-BE49-F238E27FC236}">
                <a16:creationId xmlns:a16="http://schemas.microsoft.com/office/drawing/2014/main" id="{EF25C20A-8923-E444-A326-BD4C94E71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228600" y="0"/>
            <a:ext cx="16992600" cy="10782300"/>
          </a:xfrm>
          <a:prstGeom prst="rect">
            <a:avLst/>
          </a:prstGeom>
        </p:spPr>
      </p:pic>
      <p:sp>
        <p:nvSpPr>
          <p:cNvPr id="159" name="Rounded Rectangle 5">
            <a:extLst>
              <a:ext uri="{FF2B5EF4-FFF2-40B4-BE49-F238E27FC236}">
                <a16:creationId xmlns:a16="http://schemas.microsoft.com/office/drawing/2014/main" id="{8000C9B1-EB44-CD44-BDF5-9884D601AC21}"/>
              </a:ext>
            </a:extLst>
          </p:cNvPr>
          <p:cNvSpPr/>
          <p:nvPr/>
        </p:nvSpPr>
        <p:spPr>
          <a:xfrm>
            <a:off x="4179404" y="1886313"/>
            <a:ext cx="2608215" cy="1189653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160" name="Rounded Rectangle 6">
            <a:extLst>
              <a:ext uri="{FF2B5EF4-FFF2-40B4-BE49-F238E27FC236}">
                <a16:creationId xmlns:a16="http://schemas.microsoft.com/office/drawing/2014/main" id="{52070735-0345-A04A-849B-B3910986A58F}"/>
              </a:ext>
            </a:extLst>
          </p:cNvPr>
          <p:cNvSpPr/>
          <p:nvPr/>
        </p:nvSpPr>
        <p:spPr>
          <a:xfrm>
            <a:off x="7136075" y="1870163"/>
            <a:ext cx="2555973" cy="1189653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1" name="Rounded Rectangle 7">
            <a:extLst>
              <a:ext uri="{FF2B5EF4-FFF2-40B4-BE49-F238E27FC236}">
                <a16:creationId xmlns:a16="http://schemas.microsoft.com/office/drawing/2014/main" id="{76DEAC23-8775-E241-8C96-3EDDDF7367D4}"/>
              </a:ext>
            </a:extLst>
          </p:cNvPr>
          <p:cNvSpPr/>
          <p:nvPr/>
        </p:nvSpPr>
        <p:spPr>
          <a:xfrm>
            <a:off x="10040504" y="1886313"/>
            <a:ext cx="2675246" cy="1189653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2" name="Rounded Rectangle 9">
            <a:extLst>
              <a:ext uri="{FF2B5EF4-FFF2-40B4-BE49-F238E27FC236}">
                <a16:creationId xmlns:a16="http://schemas.microsoft.com/office/drawing/2014/main" id="{0DF84522-1178-0047-80E1-ECA4BF60DE8A}"/>
              </a:ext>
            </a:extLst>
          </p:cNvPr>
          <p:cNvSpPr/>
          <p:nvPr/>
        </p:nvSpPr>
        <p:spPr>
          <a:xfrm>
            <a:off x="13016625" y="1925912"/>
            <a:ext cx="2481324" cy="1150055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3" name="Rectangle 15">
            <a:extLst>
              <a:ext uri="{FF2B5EF4-FFF2-40B4-BE49-F238E27FC236}">
                <a16:creationId xmlns:a16="http://schemas.microsoft.com/office/drawing/2014/main" id="{C5443ECD-8B83-D54A-B577-57D7C2756B9C}"/>
              </a:ext>
            </a:extLst>
          </p:cNvPr>
          <p:cNvSpPr/>
          <p:nvPr/>
        </p:nvSpPr>
        <p:spPr>
          <a:xfrm>
            <a:off x="8057498" y="3706514"/>
            <a:ext cx="2828615" cy="1819472"/>
          </a:xfrm>
          <a:prstGeom prst="rect">
            <a:avLst/>
          </a:prstGeom>
          <a:solidFill>
            <a:srgbClr val="E5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4" name="TextBox 16">
            <a:extLst>
              <a:ext uri="{FF2B5EF4-FFF2-40B4-BE49-F238E27FC236}">
                <a16:creationId xmlns:a16="http://schemas.microsoft.com/office/drawing/2014/main" id="{77449E6A-B521-0D4F-9461-F5A87F4F9A7C}"/>
              </a:ext>
            </a:extLst>
          </p:cNvPr>
          <p:cNvSpPr txBox="1"/>
          <p:nvPr/>
        </p:nvSpPr>
        <p:spPr>
          <a:xfrm>
            <a:off x="13925302" y="1141082"/>
            <a:ext cx="77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اليوم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5" name="TextBox 17">
            <a:extLst>
              <a:ext uri="{FF2B5EF4-FFF2-40B4-BE49-F238E27FC236}">
                <a16:creationId xmlns:a16="http://schemas.microsoft.com/office/drawing/2014/main" id="{304A6985-F1B9-624B-B58C-4A69CE79A095}"/>
              </a:ext>
            </a:extLst>
          </p:cNvPr>
          <p:cNvSpPr txBox="1"/>
          <p:nvPr/>
        </p:nvSpPr>
        <p:spPr>
          <a:xfrm>
            <a:off x="10838228" y="1141082"/>
            <a:ext cx="1067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التاريخ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6" name="TextBox 18">
            <a:extLst>
              <a:ext uri="{FF2B5EF4-FFF2-40B4-BE49-F238E27FC236}">
                <a16:creationId xmlns:a16="http://schemas.microsoft.com/office/drawing/2014/main" id="{586D4DB4-7215-F946-91A4-B387D06014BA}"/>
              </a:ext>
            </a:extLst>
          </p:cNvPr>
          <p:cNvSpPr txBox="1"/>
          <p:nvPr/>
        </p:nvSpPr>
        <p:spPr>
          <a:xfrm>
            <a:off x="7957544" y="1239882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الشهر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7" name="TextBox 19">
            <a:extLst>
              <a:ext uri="{FF2B5EF4-FFF2-40B4-BE49-F238E27FC236}">
                <a16:creationId xmlns:a16="http://schemas.microsoft.com/office/drawing/2014/main" id="{22E63B17-BFE1-6243-B044-A3345E3135D1}"/>
              </a:ext>
            </a:extLst>
          </p:cNvPr>
          <p:cNvSpPr txBox="1"/>
          <p:nvPr/>
        </p:nvSpPr>
        <p:spPr>
          <a:xfrm>
            <a:off x="5074456" y="1356666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السنة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8" name="TextBox 20">
            <a:extLst>
              <a:ext uri="{FF2B5EF4-FFF2-40B4-BE49-F238E27FC236}">
                <a16:creationId xmlns:a16="http://schemas.microsoft.com/office/drawing/2014/main" id="{63274A97-6961-C544-B4B8-C05BC941C10C}"/>
              </a:ext>
            </a:extLst>
          </p:cNvPr>
          <p:cNvSpPr txBox="1"/>
          <p:nvPr/>
        </p:nvSpPr>
        <p:spPr>
          <a:xfrm>
            <a:off x="8326743" y="3190033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حالة الطقس لليوم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9" name="Rounded Rectangle 23">
            <a:extLst>
              <a:ext uri="{FF2B5EF4-FFF2-40B4-BE49-F238E27FC236}">
                <a16:creationId xmlns:a16="http://schemas.microsoft.com/office/drawing/2014/main" id="{4D1DDB80-9843-244F-94C0-E3EF84BAC10E}"/>
              </a:ext>
            </a:extLst>
          </p:cNvPr>
          <p:cNvSpPr/>
          <p:nvPr/>
        </p:nvSpPr>
        <p:spPr>
          <a:xfrm>
            <a:off x="13466159" y="6004240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الأحد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0" name="Rounded Rectangle 4">
            <a:extLst>
              <a:ext uri="{FF2B5EF4-FFF2-40B4-BE49-F238E27FC236}">
                <a16:creationId xmlns:a16="http://schemas.microsoft.com/office/drawing/2014/main" id="{03AC1065-6D64-754B-B715-A6E855366DD7}"/>
              </a:ext>
            </a:extLst>
          </p:cNvPr>
          <p:cNvSpPr/>
          <p:nvPr/>
        </p:nvSpPr>
        <p:spPr>
          <a:xfrm>
            <a:off x="8158658" y="77824"/>
            <a:ext cx="3013007" cy="1012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endParaRPr lang="en-GB" sz="2700"/>
          </a:p>
        </p:txBody>
      </p:sp>
      <p:sp>
        <p:nvSpPr>
          <p:cNvPr id="171" name="TextBox 25">
            <a:extLst>
              <a:ext uri="{FF2B5EF4-FFF2-40B4-BE49-F238E27FC236}">
                <a16:creationId xmlns:a16="http://schemas.microsoft.com/office/drawing/2014/main" id="{D86DC862-F21F-EC4F-9CE0-656B0915E20F}"/>
              </a:ext>
            </a:extLst>
          </p:cNvPr>
          <p:cNvSpPr txBox="1"/>
          <p:nvPr/>
        </p:nvSpPr>
        <p:spPr>
          <a:xfrm>
            <a:off x="8836059" y="213300"/>
            <a:ext cx="180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latin typeface="Arabic Typesetting" panose="03020402040406030203" pitchFamily="66" charset="-78"/>
              </a:rPr>
              <a:t>الرزنامة</a:t>
            </a:r>
            <a:endParaRPr lang="en-GB" sz="4400" dirty="0">
              <a:latin typeface="Arabic Typesetting" panose="03020402040406030203" pitchFamily="66" charset="-78"/>
            </a:endParaRPr>
          </a:p>
        </p:txBody>
      </p:sp>
      <p:sp>
        <p:nvSpPr>
          <p:cNvPr id="172" name="Rounded Rectangle 33">
            <a:extLst>
              <a:ext uri="{FF2B5EF4-FFF2-40B4-BE49-F238E27FC236}">
                <a16:creationId xmlns:a16="http://schemas.microsoft.com/office/drawing/2014/main" id="{B63D5ECC-484F-2A4A-A35C-812A5B39A8FA}"/>
              </a:ext>
            </a:extLst>
          </p:cNvPr>
          <p:cNvSpPr/>
          <p:nvPr/>
        </p:nvSpPr>
        <p:spPr>
          <a:xfrm>
            <a:off x="13364411" y="6997569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الأثنين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3" name="Rounded Rectangle 34">
            <a:extLst>
              <a:ext uri="{FF2B5EF4-FFF2-40B4-BE49-F238E27FC236}">
                <a16:creationId xmlns:a16="http://schemas.microsoft.com/office/drawing/2014/main" id="{FAA2C3C3-94C2-5747-B688-018B90A82415}"/>
              </a:ext>
            </a:extLst>
          </p:cNvPr>
          <p:cNvSpPr/>
          <p:nvPr/>
        </p:nvSpPr>
        <p:spPr>
          <a:xfrm>
            <a:off x="13376224" y="7875604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الثلاثاء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4" name="Rounded Rectangle 35">
            <a:extLst>
              <a:ext uri="{FF2B5EF4-FFF2-40B4-BE49-F238E27FC236}">
                <a16:creationId xmlns:a16="http://schemas.microsoft.com/office/drawing/2014/main" id="{E04CD527-9F48-8542-BE47-503FEAF618C8}"/>
              </a:ext>
            </a:extLst>
          </p:cNvPr>
          <p:cNvSpPr/>
          <p:nvPr/>
        </p:nvSpPr>
        <p:spPr>
          <a:xfrm>
            <a:off x="13376224" y="8813443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الأربعاء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5" name="Rounded Rectangle 36">
            <a:extLst>
              <a:ext uri="{FF2B5EF4-FFF2-40B4-BE49-F238E27FC236}">
                <a16:creationId xmlns:a16="http://schemas.microsoft.com/office/drawing/2014/main" id="{37579AEE-E232-5C4C-81B4-5AD5A9B994E4}"/>
              </a:ext>
            </a:extLst>
          </p:cNvPr>
          <p:cNvSpPr/>
          <p:nvPr/>
        </p:nvSpPr>
        <p:spPr>
          <a:xfrm>
            <a:off x="11302318" y="6004240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الخميس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6" name="Rounded Rectangle 37">
            <a:extLst>
              <a:ext uri="{FF2B5EF4-FFF2-40B4-BE49-F238E27FC236}">
                <a16:creationId xmlns:a16="http://schemas.microsoft.com/office/drawing/2014/main" id="{39968DBD-26F9-6143-9ED6-49C7936935AE}"/>
              </a:ext>
            </a:extLst>
          </p:cNvPr>
          <p:cNvSpPr/>
          <p:nvPr/>
        </p:nvSpPr>
        <p:spPr>
          <a:xfrm>
            <a:off x="11247971" y="6951121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الجمعة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7" name="Rounded Rectangle 38">
            <a:extLst>
              <a:ext uri="{FF2B5EF4-FFF2-40B4-BE49-F238E27FC236}">
                <a16:creationId xmlns:a16="http://schemas.microsoft.com/office/drawing/2014/main" id="{71A2E562-C4F3-7146-84EE-6B49D7F3A714}"/>
              </a:ext>
            </a:extLst>
          </p:cNvPr>
          <p:cNvSpPr/>
          <p:nvPr/>
        </p:nvSpPr>
        <p:spPr>
          <a:xfrm>
            <a:off x="11217835" y="7874493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السبت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8" name="Rounded Rectangle 1">
            <a:extLst>
              <a:ext uri="{FF2B5EF4-FFF2-40B4-BE49-F238E27FC236}">
                <a16:creationId xmlns:a16="http://schemas.microsoft.com/office/drawing/2014/main" id="{E99C1DD8-D24E-A44B-BB22-F0F8F309B4C1}"/>
              </a:ext>
            </a:extLst>
          </p:cNvPr>
          <p:cNvSpPr/>
          <p:nvPr/>
        </p:nvSpPr>
        <p:spPr>
          <a:xfrm>
            <a:off x="5837854" y="6267115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79" name="Rounded Rectangle 26">
            <a:extLst>
              <a:ext uri="{FF2B5EF4-FFF2-40B4-BE49-F238E27FC236}">
                <a16:creationId xmlns:a16="http://schemas.microsoft.com/office/drawing/2014/main" id="{20B093A5-B1C8-9B4D-A881-EF330B9667D5}"/>
              </a:ext>
            </a:extLst>
          </p:cNvPr>
          <p:cNvSpPr/>
          <p:nvPr/>
        </p:nvSpPr>
        <p:spPr>
          <a:xfrm>
            <a:off x="1697042" y="401845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محرم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0" name="Rounded Rectangle 39">
            <a:extLst>
              <a:ext uri="{FF2B5EF4-FFF2-40B4-BE49-F238E27FC236}">
                <a16:creationId xmlns:a16="http://schemas.microsoft.com/office/drawing/2014/main" id="{36DDC1BB-D352-9D4E-B206-2B85BDC35F63}"/>
              </a:ext>
            </a:extLst>
          </p:cNvPr>
          <p:cNvSpPr/>
          <p:nvPr/>
        </p:nvSpPr>
        <p:spPr>
          <a:xfrm>
            <a:off x="1717484" y="1173724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صفر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1" name="Rounded Rectangle 40">
            <a:extLst>
              <a:ext uri="{FF2B5EF4-FFF2-40B4-BE49-F238E27FC236}">
                <a16:creationId xmlns:a16="http://schemas.microsoft.com/office/drawing/2014/main" id="{3D1D38FB-64C6-8B41-BEFC-27202AEB2844}"/>
              </a:ext>
            </a:extLst>
          </p:cNvPr>
          <p:cNvSpPr/>
          <p:nvPr/>
        </p:nvSpPr>
        <p:spPr>
          <a:xfrm>
            <a:off x="1732124" y="1948621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ربيع أول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2" name="Rounded Rectangle 41">
            <a:extLst>
              <a:ext uri="{FF2B5EF4-FFF2-40B4-BE49-F238E27FC236}">
                <a16:creationId xmlns:a16="http://schemas.microsoft.com/office/drawing/2014/main" id="{A5E95C3E-F506-BE4F-A82B-00417BBE6050}"/>
              </a:ext>
            </a:extLst>
          </p:cNvPr>
          <p:cNvSpPr/>
          <p:nvPr/>
        </p:nvSpPr>
        <p:spPr>
          <a:xfrm>
            <a:off x="1761447" y="2725913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ربيع ثاني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3" name="Rounded Rectangle 42">
            <a:extLst>
              <a:ext uri="{FF2B5EF4-FFF2-40B4-BE49-F238E27FC236}">
                <a16:creationId xmlns:a16="http://schemas.microsoft.com/office/drawing/2014/main" id="{365F59E1-7231-DF44-A826-507F00B4E523}"/>
              </a:ext>
            </a:extLst>
          </p:cNvPr>
          <p:cNvSpPr/>
          <p:nvPr/>
        </p:nvSpPr>
        <p:spPr>
          <a:xfrm>
            <a:off x="1761447" y="3522455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جمادى اول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4" name="Rounded Rectangle 43">
            <a:extLst>
              <a:ext uri="{FF2B5EF4-FFF2-40B4-BE49-F238E27FC236}">
                <a16:creationId xmlns:a16="http://schemas.microsoft.com/office/drawing/2014/main" id="{EC466F36-8194-FF4F-B4C8-8107C481CA1D}"/>
              </a:ext>
            </a:extLst>
          </p:cNvPr>
          <p:cNvSpPr/>
          <p:nvPr/>
        </p:nvSpPr>
        <p:spPr>
          <a:xfrm>
            <a:off x="1717484" y="4326724"/>
            <a:ext cx="1849770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جمادى آخر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5" name="Rounded Rectangle 44">
            <a:extLst>
              <a:ext uri="{FF2B5EF4-FFF2-40B4-BE49-F238E27FC236}">
                <a16:creationId xmlns:a16="http://schemas.microsoft.com/office/drawing/2014/main" id="{1E0C0C3A-6328-564C-B5A1-5C3BF14991D5}"/>
              </a:ext>
            </a:extLst>
          </p:cNvPr>
          <p:cNvSpPr/>
          <p:nvPr/>
        </p:nvSpPr>
        <p:spPr>
          <a:xfrm>
            <a:off x="1697042" y="5131121"/>
            <a:ext cx="1917516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رجب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6" name="Rounded Rectangle 45">
            <a:extLst>
              <a:ext uri="{FF2B5EF4-FFF2-40B4-BE49-F238E27FC236}">
                <a16:creationId xmlns:a16="http://schemas.microsoft.com/office/drawing/2014/main" id="{7B9C21E1-AA00-664F-B928-1D00A646BA2A}"/>
              </a:ext>
            </a:extLst>
          </p:cNvPr>
          <p:cNvSpPr/>
          <p:nvPr/>
        </p:nvSpPr>
        <p:spPr>
          <a:xfrm>
            <a:off x="1697042" y="5921021"/>
            <a:ext cx="1917516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شعبان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7" name="Rounded Rectangle 46">
            <a:extLst>
              <a:ext uri="{FF2B5EF4-FFF2-40B4-BE49-F238E27FC236}">
                <a16:creationId xmlns:a16="http://schemas.microsoft.com/office/drawing/2014/main" id="{57EA8284-48E8-0143-BF8A-B794ED1C27B4}"/>
              </a:ext>
            </a:extLst>
          </p:cNvPr>
          <p:cNvSpPr/>
          <p:nvPr/>
        </p:nvSpPr>
        <p:spPr>
          <a:xfrm>
            <a:off x="1717484" y="6710921"/>
            <a:ext cx="189707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رمضان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8" name="Rounded Rectangle 47">
            <a:extLst>
              <a:ext uri="{FF2B5EF4-FFF2-40B4-BE49-F238E27FC236}">
                <a16:creationId xmlns:a16="http://schemas.microsoft.com/office/drawing/2014/main" id="{D84970CA-32D9-724D-9830-49DC4C399E68}"/>
              </a:ext>
            </a:extLst>
          </p:cNvPr>
          <p:cNvSpPr/>
          <p:nvPr/>
        </p:nvSpPr>
        <p:spPr>
          <a:xfrm>
            <a:off x="1717484" y="7480784"/>
            <a:ext cx="189707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شوال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9" name="Rounded Rectangle 48">
            <a:extLst>
              <a:ext uri="{FF2B5EF4-FFF2-40B4-BE49-F238E27FC236}">
                <a16:creationId xmlns:a16="http://schemas.microsoft.com/office/drawing/2014/main" id="{BDE2F6BD-2DB6-6744-BA1B-94E06F5E70C5}"/>
              </a:ext>
            </a:extLst>
          </p:cNvPr>
          <p:cNvSpPr/>
          <p:nvPr/>
        </p:nvSpPr>
        <p:spPr>
          <a:xfrm>
            <a:off x="1732124" y="8269753"/>
            <a:ext cx="188243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ذو القعدة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90" name="Rounded Rectangle 49">
            <a:extLst>
              <a:ext uri="{FF2B5EF4-FFF2-40B4-BE49-F238E27FC236}">
                <a16:creationId xmlns:a16="http://schemas.microsoft.com/office/drawing/2014/main" id="{1537CA4D-1B70-584D-9C2B-CD5D92055F38}"/>
              </a:ext>
            </a:extLst>
          </p:cNvPr>
          <p:cNvSpPr/>
          <p:nvPr/>
        </p:nvSpPr>
        <p:spPr>
          <a:xfrm>
            <a:off x="1732124" y="9025574"/>
            <a:ext cx="188243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ذو الحجة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91" name="Rounded Rectangle 52">
            <a:extLst>
              <a:ext uri="{FF2B5EF4-FFF2-40B4-BE49-F238E27FC236}">
                <a16:creationId xmlns:a16="http://schemas.microsoft.com/office/drawing/2014/main" id="{8909CA7F-AA69-0149-BA1E-C127C438284B}"/>
              </a:ext>
            </a:extLst>
          </p:cNvPr>
          <p:cNvSpPr/>
          <p:nvPr/>
        </p:nvSpPr>
        <p:spPr>
          <a:xfrm>
            <a:off x="4921003" y="6262320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2" name="Rounded Rectangle 53">
            <a:extLst>
              <a:ext uri="{FF2B5EF4-FFF2-40B4-BE49-F238E27FC236}">
                <a16:creationId xmlns:a16="http://schemas.microsoft.com/office/drawing/2014/main" id="{5FB97E48-982D-114C-915E-5E4CD7DD9BD4}"/>
              </a:ext>
            </a:extLst>
          </p:cNvPr>
          <p:cNvSpPr/>
          <p:nvPr/>
        </p:nvSpPr>
        <p:spPr>
          <a:xfrm>
            <a:off x="4039888" y="6262320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3" name="Rounded Rectangle 54">
            <a:extLst>
              <a:ext uri="{FF2B5EF4-FFF2-40B4-BE49-F238E27FC236}">
                <a16:creationId xmlns:a16="http://schemas.microsoft.com/office/drawing/2014/main" id="{499BE446-E6E5-374B-B086-A72B77CFFDAE}"/>
              </a:ext>
            </a:extLst>
          </p:cNvPr>
          <p:cNvSpPr/>
          <p:nvPr/>
        </p:nvSpPr>
        <p:spPr>
          <a:xfrm>
            <a:off x="5824013" y="6996547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4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4" name="Rounded Rectangle 55">
            <a:extLst>
              <a:ext uri="{FF2B5EF4-FFF2-40B4-BE49-F238E27FC236}">
                <a16:creationId xmlns:a16="http://schemas.microsoft.com/office/drawing/2014/main" id="{D8EB27AC-BD22-7A4F-9046-139D2A4A84CC}"/>
              </a:ext>
            </a:extLst>
          </p:cNvPr>
          <p:cNvSpPr/>
          <p:nvPr/>
        </p:nvSpPr>
        <p:spPr>
          <a:xfrm>
            <a:off x="4898545" y="6996547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5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5" name="Rounded Rectangle 56">
            <a:extLst>
              <a:ext uri="{FF2B5EF4-FFF2-40B4-BE49-F238E27FC236}">
                <a16:creationId xmlns:a16="http://schemas.microsoft.com/office/drawing/2014/main" id="{F2038F99-8BA0-5B43-BD1B-C43CAA86C75C}"/>
              </a:ext>
            </a:extLst>
          </p:cNvPr>
          <p:cNvSpPr/>
          <p:nvPr/>
        </p:nvSpPr>
        <p:spPr>
          <a:xfrm>
            <a:off x="3991136" y="6996640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6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6" name="Rounded Rectangle 57">
            <a:extLst>
              <a:ext uri="{FF2B5EF4-FFF2-40B4-BE49-F238E27FC236}">
                <a16:creationId xmlns:a16="http://schemas.microsoft.com/office/drawing/2014/main" id="{7463AFC6-2619-8449-B0DB-5827E0C59831}"/>
              </a:ext>
            </a:extLst>
          </p:cNvPr>
          <p:cNvSpPr/>
          <p:nvPr/>
        </p:nvSpPr>
        <p:spPr>
          <a:xfrm>
            <a:off x="5810174" y="7710519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7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7" name="Rounded Rectangle 58">
            <a:extLst>
              <a:ext uri="{FF2B5EF4-FFF2-40B4-BE49-F238E27FC236}">
                <a16:creationId xmlns:a16="http://schemas.microsoft.com/office/drawing/2014/main" id="{AAD05528-DB24-414B-9C1D-B6041246DE4B}"/>
              </a:ext>
            </a:extLst>
          </p:cNvPr>
          <p:cNvSpPr/>
          <p:nvPr/>
        </p:nvSpPr>
        <p:spPr>
          <a:xfrm>
            <a:off x="4898543" y="7714666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8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8" name="Rounded Rectangle 59">
            <a:extLst>
              <a:ext uri="{FF2B5EF4-FFF2-40B4-BE49-F238E27FC236}">
                <a16:creationId xmlns:a16="http://schemas.microsoft.com/office/drawing/2014/main" id="{6A8581C9-F796-5E4D-A91F-D0B40EC94D1D}"/>
              </a:ext>
            </a:extLst>
          </p:cNvPr>
          <p:cNvSpPr/>
          <p:nvPr/>
        </p:nvSpPr>
        <p:spPr>
          <a:xfrm>
            <a:off x="3991136" y="7710519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9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9" name="Rounded Rectangle 60">
            <a:extLst>
              <a:ext uri="{FF2B5EF4-FFF2-40B4-BE49-F238E27FC236}">
                <a16:creationId xmlns:a16="http://schemas.microsoft.com/office/drawing/2014/main" id="{40C0ABFC-F154-1B43-AF97-3C062E503BB5}"/>
              </a:ext>
            </a:extLst>
          </p:cNvPr>
          <p:cNvSpPr/>
          <p:nvPr/>
        </p:nvSpPr>
        <p:spPr>
          <a:xfrm>
            <a:off x="5790388" y="8435068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0" name="Rounded Rectangle 61">
            <a:extLst>
              <a:ext uri="{FF2B5EF4-FFF2-40B4-BE49-F238E27FC236}">
                <a16:creationId xmlns:a16="http://schemas.microsoft.com/office/drawing/2014/main" id="{634D336C-E41B-EE47-A047-166D7BA5BEF8}"/>
              </a:ext>
            </a:extLst>
          </p:cNvPr>
          <p:cNvSpPr/>
          <p:nvPr/>
        </p:nvSpPr>
        <p:spPr>
          <a:xfrm>
            <a:off x="4890761" y="8447542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1" name="Rounded Rectangle 62">
            <a:extLst>
              <a:ext uri="{FF2B5EF4-FFF2-40B4-BE49-F238E27FC236}">
                <a16:creationId xmlns:a16="http://schemas.microsoft.com/office/drawing/2014/main" id="{556EC9E9-05DA-0043-9045-4AFD9108A8BB}"/>
              </a:ext>
            </a:extLst>
          </p:cNvPr>
          <p:cNvSpPr/>
          <p:nvPr/>
        </p:nvSpPr>
        <p:spPr>
          <a:xfrm>
            <a:off x="3991136" y="8440047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2" name="Rounded Rectangle 63">
            <a:extLst>
              <a:ext uri="{FF2B5EF4-FFF2-40B4-BE49-F238E27FC236}">
                <a16:creationId xmlns:a16="http://schemas.microsoft.com/office/drawing/2014/main" id="{BEF39E04-D493-E344-952A-1A2568686CF1}"/>
              </a:ext>
            </a:extLst>
          </p:cNvPr>
          <p:cNvSpPr/>
          <p:nvPr/>
        </p:nvSpPr>
        <p:spPr>
          <a:xfrm>
            <a:off x="11205133" y="2140683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3" name="Rounded Rectangle 64">
            <a:extLst>
              <a:ext uri="{FF2B5EF4-FFF2-40B4-BE49-F238E27FC236}">
                <a16:creationId xmlns:a16="http://schemas.microsoft.com/office/drawing/2014/main" id="{7D53EBAE-0C41-A149-BA7B-B18EADFFE80C}"/>
              </a:ext>
            </a:extLst>
          </p:cNvPr>
          <p:cNvSpPr/>
          <p:nvPr/>
        </p:nvSpPr>
        <p:spPr>
          <a:xfrm>
            <a:off x="10627388" y="2167482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4" name="Rounded Rectangle 65">
            <a:extLst>
              <a:ext uri="{FF2B5EF4-FFF2-40B4-BE49-F238E27FC236}">
                <a16:creationId xmlns:a16="http://schemas.microsoft.com/office/drawing/2014/main" id="{FC825C80-EB71-7146-8A69-825D0967C130}"/>
              </a:ext>
            </a:extLst>
          </p:cNvPr>
          <p:cNvSpPr/>
          <p:nvPr/>
        </p:nvSpPr>
        <p:spPr>
          <a:xfrm>
            <a:off x="11184659" y="2139992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5" name="Rounded Rectangle 66">
            <a:extLst>
              <a:ext uri="{FF2B5EF4-FFF2-40B4-BE49-F238E27FC236}">
                <a16:creationId xmlns:a16="http://schemas.microsoft.com/office/drawing/2014/main" id="{0930E72F-E5A0-B34D-84B2-DDFF5464B34A}"/>
              </a:ext>
            </a:extLst>
          </p:cNvPr>
          <p:cNvSpPr/>
          <p:nvPr/>
        </p:nvSpPr>
        <p:spPr>
          <a:xfrm>
            <a:off x="10062843" y="2230162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6" name="Rounded Rectangle 67">
            <a:extLst>
              <a:ext uri="{FF2B5EF4-FFF2-40B4-BE49-F238E27FC236}">
                <a16:creationId xmlns:a16="http://schemas.microsoft.com/office/drawing/2014/main" id="{2C7FEF7F-B415-7943-B2D7-5A134C78E5D6}"/>
              </a:ext>
            </a:extLst>
          </p:cNvPr>
          <p:cNvSpPr/>
          <p:nvPr/>
        </p:nvSpPr>
        <p:spPr>
          <a:xfrm>
            <a:off x="10636018" y="2146539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7" name="Rounded Rectangle 68">
            <a:extLst>
              <a:ext uri="{FF2B5EF4-FFF2-40B4-BE49-F238E27FC236}">
                <a16:creationId xmlns:a16="http://schemas.microsoft.com/office/drawing/2014/main" id="{080BF63E-6E21-264D-8137-536B14FA2911}"/>
              </a:ext>
            </a:extLst>
          </p:cNvPr>
          <p:cNvSpPr/>
          <p:nvPr/>
        </p:nvSpPr>
        <p:spPr>
          <a:xfrm>
            <a:off x="4861903" y="9173956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0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8" name="Rounded Rectangle 69">
            <a:extLst>
              <a:ext uri="{FF2B5EF4-FFF2-40B4-BE49-F238E27FC236}">
                <a16:creationId xmlns:a16="http://schemas.microsoft.com/office/drawing/2014/main" id="{7A9FF67D-BFB4-2C47-B5C9-C8F5101AA98B}"/>
              </a:ext>
            </a:extLst>
          </p:cNvPr>
          <p:cNvSpPr/>
          <p:nvPr/>
        </p:nvSpPr>
        <p:spPr>
          <a:xfrm>
            <a:off x="11179807" y="2153391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9" name="Rounded Rectangle 70">
            <a:extLst>
              <a:ext uri="{FF2B5EF4-FFF2-40B4-BE49-F238E27FC236}">
                <a16:creationId xmlns:a16="http://schemas.microsoft.com/office/drawing/2014/main" id="{3458E49A-E59B-6742-B438-C15678B543C4}"/>
              </a:ext>
            </a:extLst>
          </p:cNvPr>
          <p:cNvSpPr/>
          <p:nvPr/>
        </p:nvSpPr>
        <p:spPr>
          <a:xfrm>
            <a:off x="11164186" y="2150265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4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0" name="Rounded Rectangle 71">
            <a:extLst>
              <a:ext uri="{FF2B5EF4-FFF2-40B4-BE49-F238E27FC236}">
                <a16:creationId xmlns:a16="http://schemas.microsoft.com/office/drawing/2014/main" id="{63FE9217-D269-6547-8F1B-2514FCFA0BC7}"/>
              </a:ext>
            </a:extLst>
          </p:cNvPr>
          <p:cNvSpPr/>
          <p:nvPr/>
        </p:nvSpPr>
        <p:spPr>
          <a:xfrm>
            <a:off x="11177765" y="2167380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5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1" name="Rounded Rectangle 72">
            <a:extLst>
              <a:ext uri="{FF2B5EF4-FFF2-40B4-BE49-F238E27FC236}">
                <a16:creationId xmlns:a16="http://schemas.microsoft.com/office/drawing/2014/main" id="{142379A6-605B-FC49-A911-ECBFE1750742}"/>
              </a:ext>
            </a:extLst>
          </p:cNvPr>
          <p:cNvSpPr/>
          <p:nvPr/>
        </p:nvSpPr>
        <p:spPr>
          <a:xfrm>
            <a:off x="11200855" y="2149574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6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2" name="Rounded Rectangle 73">
            <a:extLst>
              <a:ext uri="{FF2B5EF4-FFF2-40B4-BE49-F238E27FC236}">
                <a16:creationId xmlns:a16="http://schemas.microsoft.com/office/drawing/2014/main" id="{21439188-8E42-0649-A12A-CA64769659F7}"/>
              </a:ext>
            </a:extLst>
          </p:cNvPr>
          <p:cNvSpPr/>
          <p:nvPr/>
        </p:nvSpPr>
        <p:spPr>
          <a:xfrm>
            <a:off x="11179807" y="2158464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7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3" name="Rounded Rectangle 74">
            <a:extLst>
              <a:ext uri="{FF2B5EF4-FFF2-40B4-BE49-F238E27FC236}">
                <a16:creationId xmlns:a16="http://schemas.microsoft.com/office/drawing/2014/main" id="{AEC364F9-DAC4-CE44-8967-2D2B71666717}"/>
              </a:ext>
            </a:extLst>
          </p:cNvPr>
          <p:cNvSpPr/>
          <p:nvPr/>
        </p:nvSpPr>
        <p:spPr>
          <a:xfrm>
            <a:off x="11191934" y="2155031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8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4" name="Rounded Rectangle 75">
            <a:extLst>
              <a:ext uri="{FF2B5EF4-FFF2-40B4-BE49-F238E27FC236}">
                <a16:creationId xmlns:a16="http://schemas.microsoft.com/office/drawing/2014/main" id="{BCBFEBEB-944A-9F42-890B-6E6ED4EC6DBE}"/>
              </a:ext>
            </a:extLst>
          </p:cNvPr>
          <p:cNvSpPr/>
          <p:nvPr/>
        </p:nvSpPr>
        <p:spPr>
          <a:xfrm>
            <a:off x="11230111" y="2161631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9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5" name="Rounded Rectangle 76">
            <a:extLst>
              <a:ext uri="{FF2B5EF4-FFF2-40B4-BE49-F238E27FC236}">
                <a16:creationId xmlns:a16="http://schemas.microsoft.com/office/drawing/2014/main" id="{C927373B-0CEE-854E-AC33-5105B27283DD}"/>
              </a:ext>
            </a:extLst>
          </p:cNvPr>
          <p:cNvSpPr/>
          <p:nvPr/>
        </p:nvSpPr>
        <p:spPr>
          <a:xfrm>
            <a:off x="11184267" y="2179064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0 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6" name="Rounded Rectangle 2">
            <a:extLst>
              <a:ext uri="{FF2B5EF4-FFF2-40B4-BE49-F238E27FC236}">
                <a16:creationId xmlns:a16="http://schemas.microsoft.com/office/drawing/2014/main" id="{8CAF5974-E144-F643-8247-51DB59EBBE3A}"/>
              </a:ext>
            </a:extLst>
          </p:cNvPr>
          <p:cNvSpPr/>
          <p:nvPr/>
        </p:nvSpPr>
        <p:spPr>
          <a:xfrm>
            <a:off x="4039887" y="5644851"/>
            <a:ext cx="2550921" cy="552339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التاريخ</a:t>
            </a:r>
            <a:endParaRPr lang="en-GB" sz="24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217" name="Picture 73">
            <a:extLst>
              <a:ext uri="{FF2B5EF4-FFF2-40B4-BE49-F238E27FC236}">
                <a16:creationId xmlns:a16="http://schemas.microsoft.com/office/drawing/2014/main" id="{3D96D2D6-0E3D-4541-8098-ACD746B0B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88" y="6759476"/>
            <a:ext cx="1487949" cy="1425408"/>
          </a:xfrm>
          <a:prstGeom prst="rect">
            <a:avLst/>
          </a:prstGeom>
        </p:spPr>
      </p:pic>
      <p:pic>
        <p:nvPicPr>
          <p:cNvPr id="218" name="Picture 74">
            <a:extLst>
              <a:ext uri="{FF2B5EF4-FFF2-40B4-BE49-F238E27FC236}">
                <a16:creationId xmlns:a16="http://schemas.microsoft.com/office/drawing/2014/main" id="{CFE34B46-2906-5E4E-A52A-4AE7CD771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58" y="6791624"/>
            <a:ext cx="1775528" cy="1330607"/>
          </a:xfrm>
          <a:prstGeom prst="rect">
            <a:avLst/>
          </a:prstGeom>
        </p:spPr>
      </p:pic>
      <p:pic>
        <p:nvPicPr>
          <p:cNvPr id="219" name="Picture 75">
            <a:extLst>
              <a:ext uri="{FF2B5EF4-FFF2-40B4-BE49-F238E27FC236}">
                <a16:creationId xmlns:a16="http://schemas.microsoft.com/office/drawing/2014/main" id="{41BDE957-F239-CD44-A36F-5FCCEB28A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86" y="8188460"/>
            <a:ext cx="1508937" cy="1768448"/>
          </a:xfrm>
          <a:prstGeom prst="rect">
            <a:avLst/>
          </a:prstGeom>
        </p:spPr>
      </p:pic>
      <p:pic>
        <p:nvPicPr>
          <p:cNvPr id="220" name="Picture 76">
            <a:extLst>
              <a:ext uri="{FF2B5EF4-FFF2-40B4-BE49-F238E27FC236}">
                <a16:creationId xmlns:a16="http://schemas.microsoft.com/office/drawing/2014/main" id="{3F0B67CF-6AB1-014B-A677-7FE5EB97A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39" y="8247536"/>
            <a:ext cx="2460726" cy="1697901"/>
          </a:xfrm>
          <a:prstGeom prst="rect">
            <a:avLst/>
          </a:prstGeom>
        </p:spPr>
      </p:pic>
      <p:pic>
        <p:nvPicPr>
          <p:cNvPr id="221" name="Picture 77">
            <a:extLst>
              <a:ext uri="{FF2B5EF4-FFF2-40B4-BE49-F238E27FC236}">
                <a16:creationId xmlns:a16="http://schemas.microsoft.com/office/drawing/2014/main" id="{41D28AF2-B2FB-7B4F-961B-47AA3C431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49" y="3847464"/>
            <a:ext cx="1487949" cy="1425408"/>
          </a:xfrm>
          <a:prstGeom prst="rect">
            <a:avLst/>
          </a:prstGeom>
        </p:spPr>
      </p:pic>
      <p:pic>
        <p:nvPicPr>
          <p:cNvPr id="222" name="Picture 78">
            <a:extLst>
              <a:ext uri="{FF2B5EF4-FFF2-40B4-BE49-F238E27FC236}">
                <a16:creationId xmlns:a16="http://schemas.microsoft.com/office/drawing/2014/main" id="{4CDAC586-B6D2-B642-91A9-CDD87BEB6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49" y="3837421"/>
            <a:ext cx="1775528" cy="1330607"/>
          </a:xfrm>
          <a:prstGeom prst="rect">
            <a:avLst/>
          </a:prstGeom>
        </p:spPr>
      </p:pic>
      <p:pic>
        <p:nvPicPr>
          <p:cNvPr id="223" name="Picture 79">
            <a:extLst>
              <a:ext uri="{FF2B5EF4-FFF2-40B4-BE49-F238E27FC236}">
                <a16:creationId xmlns:a16="http://schemas.microsoft.com/office/drawing/2014/main" id="{8C7D2DDF-3F63-E94B-AF4A-208034376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88" y="3698456"/>
            <a:ext cx="1508937" cy="1768448"/>
          </a:xfrm>
          <a:prstGeom prst="rect">
            <a:avLst/>
          </a:prstGeom>
        </p:spPr>
      </p:pic>
      <p:pic>
        <p:nvPicPr>
          <p:cNvPr id="224" name="Picture 80">
            <a:extLst>
              <a:ext uri="{FF2B5EF4-FFF2-40B4-BE49-F238E27FC236}">
                <a16:creationId xmlns:a16="http://schemas.microsoft.com/office/drawing/2014/main" id="{6081FD65-C5BE-6C42-B641-0CE2D93A5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85" y="3847464"/>
            <a:ext cx="2460726" cy="1697901"/>
          </a:xfrm>
          <a:prstGeom prst="rect">
            <a:avLst/>
          </a:prstGeom>
        </p:spPr>
      </p:pic>
      <p:sp>
        <p:nvSpPr>
          <p:cNvPr id="225" name="Rounded Rectangle 96">
            <a:extLst>
              <a:ext uri="{FF2B5EF4-FFF2-40B4-BE49-F238E27FC236}">
                <a16:creationId xmlns:a16="http://schemas.microsoft.com/office/drawing/2014/main" id="{A375BFFC-29A9-9349-A13D-C0DCF6270269}"/>
              </a:ext>
            </a:extLst>
          </p:cNvPr>
          <p:cNvSpPr/>
          <p:nvPr/>
        </p:nvSpPr>
        <p:spPr>
          <a:xfrm>
            <a:off x="7420965" y="5719885"/>
            <a:ext cx="3165002" cy="552339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الطقس</a:t>
            </a:r>
            <a:endParaRPr lang="en-GB" sz="24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29" name="Rounded Rectangle 105">
            <a:extLst>
              <a:ext uri="{FF2B5EF4-FFF2-40B4-BE49-F238E27FC236}">
                <a16:creationId xmlns:a16="http://schemas.microsoft.com/office/drawing/2014/main" id="{D9246123-0F11-CF43-B6B6-3A07A593A4E9}"/>
              </a:ext>
            </a:extLst>
          </p:cNvPr>
          <p:cNvSpPr/>
          <p:nvPr/>
        </p:nvSpPr>
        <p:spPr>
          <a:xfrm>
            <a:off x="4438463" y="2122002"/>
            <a:ext cx="1948722" cy="727176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1443 هــ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00426 -0.456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23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00139 -0.541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" y="-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-0.00061 -0.6327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" y="-3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11285 -0.359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5" y="-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1158 -0.45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474 0.168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301 0.0975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5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962 0.028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7" y="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797 -0.0461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492 -0.1192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188 -0.2103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0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171 -0.279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1614 -0.3513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-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0859 -0.4291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2" y="-2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0633 -0.507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137 -0.5882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0" y="-290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328 -0.6683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-0.0105 -0.35957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spid="169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202" grpId="0"/>
      <p:bldP spid="203" grpId="0"/>
      <p:bldP spid="204" grpId="0"/>
      <p:bldP spid="205" grpId="0"/>
      <p:bldP spid="206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22ED333-63A4-2446-95FF-7F3F9A49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8099902"/>
            <a:ext cx="2783704" cy="2783704"/>
          </a:xfrm>
          <a:prstGeom prst="rect">
            <a:avLst/>
          </a:prstGeom>
        </p:spPr>
      </p:pic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114E8A8F-72D5-3F4E-9F9A-47E328FA3C12}"/>
              </a:ext>
            </a:extLst>
          </p:cNvPr>
          <p:cNvSpPr/>
          <p:nvPr/>
        </p:nvSpPr>
        <p:spPr>
          <a:xfrm>
            <a:off x="1981200" y="93828"/>
            <a:ext cx="15849600" cy="9296400"/>
          </a:xfrm>
          <a:prstGeom prst="roundRect">
            <a:avLst/>
          </a:prstGeom>
          <a:solidFill>
            <a:srgbClr val="FFFFFF">
              <a:alpha val="7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95CD23-8319-084D-9E9D-0C9E2BD94864}"/>
              </a:ext>
            </a:extLst>
          </p:cNvPr>
          <p:cNvSpPr txBox="1"/>
          <p:nvPr/>
        </p:nvSpPr>
        <p:spPr>
          <a:xfrm>
            <a:off x="2209800" y="723900"/>
            <a:ext cx="14894696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88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Muna" pitchFamily="2" charset="-78"/>
              </a:rPr>
              <a:t>تعرفنا في الدرس السابق على .....</a:t>
            </a:r>
          </a:p>
          <a:p>
            <a:pPr algn="ctr"/>
            <a:endParaRPr lang="ar-SA" sz="8800" b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C00000"/>
              </a:solidFill>
              <a:latin typeface="Muna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A157C13-C419-4BDD-808C-F2482782642A}"/>
              </a:ext>
            </a:extLst>
          </p:cNvPr>
          <p:cNvSpPr txBox="1"/>
          <p:nvPr/>
        </p:nvSpPr>
        <p:spPr>
          <a:xfrm>
            <a:off x="11404600" y="4827648"/>
            <a:ext cx="49022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مهارة تقوس الجسم </a:t>
            </a:r>
            <a:endParaRPr lang="en-US" sz="4400" b="1" dirty="0"/>
          </a:p>
          <a:p>
            <a:pPr algn="ctr"/>
            <a:endParaRPr lang="ar-SA" sz="3600" b="1" dirty="0"/>
          </a:p>
        </p:txBody>
      </p:sp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BBAECED5-8BF6-4B00-B484-D22F28591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1308" y1="72231" x2="81308" y2="72231"/>
                        <a14:foregroundMark x1="74385" y1="70923" x2="74385" y2="70923"/>
                        <a14:foregroundMark x1="72846" y1="69923" x2="72846" y2="69923"/>
                        <a14:foregroundMark x1="44769" y1="74769" x2="44769" y2="74769"/>
                        <a14:foregroundMark x1="53000" y1="27462" x2="53000" y2="27462"/>
                        <a14:foregroundMark x1="53000" y1="28615" x2="53000" y2="28615"/>
                        <a14:foregroundMark x1="53154" y1="30462" x2="53154" y2="3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21111" r="11482" b="21261"/>
          <a:stretch/>
        </p:blipFill>
        <p:spPr>
          <a:xfrm>
            <a:off x="1642533" y="3120627"/>
            <a:ext cx="8229600" cy="5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691C66E-006B-495C-B828-FA5AEA17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4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5751" t="12672" r="14305" b="10014"/>
          <a:stretch/>
        </p:blipFill>
        <p:spPr>
          <a:xfrm>
            <a:off x="1606799" y="-152400"/>
            <a:ext cx="14766253" cy="956310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487400" y="647700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13" name="صورة 12" descr="صورة تحتوي على نص, سماء&#10;&#10;تم إنشاء الوصف تلقائياً">
            <a:hlinkClick r:id="rId9"/>
            <a:extLst>
              <a:ext uri="{FF2B5EF4-FFF2-40B4-BE49-F238E27FC236}">
                <a16:creationId xmlns:a16="http://schemas.microsoft.com/office/drawing/2014/main" id="{F13EC851-6048-49F9-98F5-C6DAC5137F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375" y1="55625" x2="49375" y2="55625"/>
                        <a14:foregroundMark x1="49375" y1="55625" x2="52812" y2="59844"/>
                        <a14:foregroundMark x1="60781" y1="55313" x2="60781" y2="55313"/>
                        <a14:foregroundMark x1="70781" y1="55625" x2="70781" y2="55625"/>
                        <a14:foregroundMark x1="60000" y1="62500" x2="60000" y2="62500"/>
                        <a14:foregroundMark x1="60000" y1="62500" x2="50000" y2="63750"/>
                        <a14:foregroundMark x1="50000" y1="63750" x2="50000" y2="63750"/>
                        <a14:foregroundMark x1="62500" y1="63750" x2="50313" y2="65000"/>
                        <a14:foregroundMark x1="50313" y1="65000" x2="60781" y2="59844"/>
                        <a14:foregroundMark x1="60781" y1="59844" x2="68281" y2="60938"/>
                        <a14:foregroundMark x1="68281" y1="60938" x2="70156" y2="52969"/>
                        <a14:foregroundMark x1="70156" y1="52969" x2="72500" y2="56406"/>
                        <a14:foregroundMark x1="22813" y1="35313" x2="22813" y2="35313"/>
                        <a14:foregroundMark x1="22813" y1="35313" x2="18906" y2="65938"/>
                        <a14:foregroundMark x1="22813" y1="72813" x2="22813" y2="62031"/>
                        <a14:foregroundMark x1="22813" y1="62031" x2="21719" y2="72031"/>
                        <a14:foregroundMark x1="21719" y1="72031" x2="24063" y2="60781"/>
                        <a14:foregroundMark x1="24063" y1="60781" x2="25781" y2="64531"/>
                        <a14:foregroundMark x1="24219" y1="35313" x2="60938" y2="31719"/>
                        <a14:foregroundMark x1="60938" y1="31719" x2="71406" y2="33125"/>
                        <a14:foregroundMark x1="71406" y1="33125" x2="34688" y2="32031"/>
                        <a14:foregroundMark x1="34688" y1="32031" x2="24219" y2="35938"/>
                        <a14:foregroundMark x1="24219" y1="35938" x2="24219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23505" r="7500" b="16249"/>
          <a:stretch/>
        </p:blipFill>
        <p:spPr>
          <a:xfrm>
            <a:off x="5674564" y="2622705"/>
            <a:ext cx="6630722" cy="5054624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2F9BD6E-C878-4F94-8BB9-93D3743EE90A}"/>
              </a:ext>
            </a:extLst>
          </p:cNvPr>
          <p:cNvSpPr/>
          <p:nvPr/>
        </p:nvSpPr>
        <p:spPr>
          <a:xfrm>
            <a:off x="4933676" y="1325811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تمارين الاحماء</a:t>
            </a:r>
          </a:p>
        </p:txBody>
      </p:sp>
    </p:spTree>
    <p:extLst>
      <p:ext uri="{BB962C8B-B14F-4D97-AF65-F5344CB8AC3E}">
        <p14:creationId xmlns:p14="http://schemas.microsoft.com/office/powerpoint/2010/main" val="13239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4"/>
    </mc:Choice>
    <mc:Fallback xmlns="">
      <p:transition spd="slow" advTm="15745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BFE38B2-D3D6-114C-BED1-01250445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8050692"/>
            <a:ext cx="2927260" cy="2927260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B9AC7DB9-0B4D-F241-9B75-E88F5DC65258}"/>
              </a:ext>
            </a:extLst>
          </p:cNvPr>
          <p:cNvGrpSpPr/>
          <p:nvPr/>
        </p:nvGrpSpPr>
        <p:grpSpPr>
          <a:xfrm>
            <a:off x="1524067" y="228600"/>
            <a:ext cx="15003060" cy="9716464"/>
            <a:chOff x="1683066" y="-533400"/>
            <a:chExt cx="15003060" cy="9716464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11A2FC48-72D2-D741-9351-2927C0B39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5751" t="12672" r="14305" b="10014"/>
            <a:stretch/>
          </p:blipFill>
          <p:spPr>
            <a:xfrm>
              <a:off x="1683066" y="-533400"/>
              <a:ext cx="15003060" cy="9716464"/>
            </a:xfrm>
            <a:prstGeom prst="rect">
              <a:avLst/>
            </a:prstGeom>
          </p:spPr>
        </p:pic>
        <p:pic>
          <p:nvPicPr>
            <p:cNvPr id="19" name="Picture 4" descr="شعار رؤية 2030 png مفرغ شفاف بدون خلفية دقة عالية - موقع محتويات">
              <a:extLst>
                <a:ext uri="{FF2B5EF4-FFF2-40B4-BE49-F238E27FC236}">
                  <a16:creationId xmlns:a16="http://schemas.microsoft.com/office/drawing/2014/main" id="{0173E7F6-E224-E944-8306-6244A44F0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892" y="161847"/>
              <a:ext cx="1029578" cy="66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صورة 19" descr="صورة تحتوي على نص, أدوات المطبخ&#10;&#10;تم إنشاء الوصف تلقائياً">
              <a:extLst>
                <a:ext uri="{FF2B5EF4-FFF2-40B4-BE49-F238E27FC236}">
                  <a16:creationId xmlns:a16="http://schemas.microsoft.com/office/drawing/2014/main" id="{2907B71E-4EB2-6242-AD5B-8F6B4BC5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951199" y="268482"/>
              <a:ext cx="1462954" cy="746107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86D73579-29E8-294D-9D20-1E4D3CA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123451" y="139918"/>
              <a:ext cx="4989209" cy="956265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934F5CE-D150-8E4A-A0A3-656C70544158}"/>
                </a:ext>
              </a:extLst>
            </p:cNvPr>
            <p:cNvSpPr txBox="1"/>
            <p:nvPr/>
          </p:nvSpPr>
          <p:spPr>
            <a:xfrm>
              <a:off x="13376108" y="2206284"/>
              <a:ext cx="2202847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latin typeface="Muna" pitchFamily="2" charset="-78"/>
                </a:rPr>
                <a:t>الصف :  الثاني الابتدائي</a:t>
              </a: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5D55B4A5-CAE4-F646-A629-7D137572689F}"/>
                </a:ext>
              </a:extLst>
            </p:cNvPr>
            <p:cNvSpPr txBox="1"/>
            <p:nvPr/>
          </p:nvSpPr>
          <p:spPr>
            <a:xfrm>
              <a:off x="13858980" y="2984073"/>
              <a:ext cx="1633781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latin typeface="Muna" pitchFamily="2" charset="-78"/>
                </a:rPr>
                <a:t>الأسبوع : الثامن </a:t>
              </a: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69A30ED5-6B7C-A246-8F31-6D6876B4ADF1}"/>
                </a:ext>
              </a:extLst>
            </p:cNvPr>
            <p:cNvSpPr txBox="1"/>
            <p:nvPr/>
          </p:nvSpPr>
          <p:spPr>
            <a:xfrm>
              <a:off x="4768162" y="1214892"/>
              <a:ext cx="8832867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5400" b="1" dirty="0">
                  <a:solidFill>
                    <a:srgbClr val="008F00"/>
                  </a:solidFill>
                  <a:latin typeface="Muna" pitchFamily="2" charset="-78"/>
                </a:rPr>
                <a:t>مادة التربية البدنية و الدفاع عن النفس</a:t>
              </a: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18F4DB33-1C32-7D47-B4BA-EBE1987484D9}"/>
                </a:ext>
              </a:extLst>
            </p:cNvPr>
            <p:cNvSpPr txBox="1"/>
            <p:nvPr/>
          </p:nvSpPr>
          <p:spPr>
            <a:xfrm>
              <a:off x="7043406" y="2628900"/>
              <a:ext cx="4519186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5400" b="1" dirty="0">
                  <a:solidFill>
                    <a:srgbClr val="C00000"/>
                  </a:solidFill>
                  <a:latin typeface="Muna" pitchFamily="2" charset="-78"/>
                </a:rPr>
                <a:t>الوحدة : الرابعة    </a:t>
              </a: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ACBC19B-DB72-604D-AC69-E148CFFAAA74}"/>
                </a:ext>
              </a:extLst>
            </p:cNvPr>
            <p:cNvSpPr txBox="1"/>
            <p:nvPr/>
          </p:nvSpPr>
          <p:spPr>
            <a:xfrm>
              <a:off x="12835896" y="2597192"/>
              <a:ext cx="274305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latin typeface="Muna" pitchFamily="2" charset="-78"/>
                </a:rPr>
                <a:t>الفصل الدراسي الأول ١٤٤٣هـ</a:t>
              </a: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CFCB48B-998D-594B-BD39-BF4A12002C7D}"/>
                </a:ext>
              </a:extLst>
            </p:cNvPr>
            <p:cNvSpPr txBox="1"/>
            <p:nvPr/>
          </p:nvSpPr>
          <p:spPr>
            <a:xfrm>
              <a:off x="3290232" y="3756544"/>
              <a:ext cx="12373933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Muna" pitchFamily="2" charset="-78"/>
                </a:rPr>
                <a:t>الميزان الخلفي</a:t>
              </a:r>
            </a:p>
          </p:txBody>
        </p:sp>
        <p:pic>
          <p:nvPicPr>
            <p:cNvPr id="32" name="صورة 31">
              <a:hlinkClick r:id="" action="ppaction://noaction"/>
              <a:extLst>
                <a:ext uri="{FF2B5EF4-FFF2-40B4-BE49-F238E27FC236}">
                  <a16:creationId xmlns:a16="http://schemas.microsoft.com/office/drawing/2014/main" id="{0F17D1D9-FC35-2C49-A36C-D0BF79C8C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28" t="34551" r="10612" b="36163"/>
            <a:stretch/>
          </p:blipFill>
          <p:spPr>
            <a:xfrm>
              <a:off x="2872938" y="1693266"/>
              <a:ext cx="876729" cy="866873"/>
            </a:xfrm>
            <a:prstGeom prst="rect">
              <a:avLst/>
            </a:prstGeom>
          </p:spPr>
        </p:pic>
        <p:pic>
          <p:nvPicPr>
            <p:cNvPr id="33" name="صورة 32">
              <a:hlinkClick r:id="" action="ppaction://noaction"/>
              <a:extLst>
                <a:ext uri="{FF2B5EF4-FFF2-40B4-BE49-F238E27FC236}">
                  <a16:creationId xmlns:a16="http://schemas.microsoft.com/office/drawing/2014/main" id="{4ADDB9BA-0298-364B-9524-A7DAC446D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07" t="64084" r="10333" b="6630"/>
            <a:stretch/>
          </p:blipFill>
          <p:spPr>
            <a:xfrm>
              <a:off x="2872938" y="3643571"/>
              <a:ext cx="921736" cy="911374"/>
            </a:xfrm>
            <a:prstGeom prst="rect">
              <a:avLst/>
            </a:prstGeom>
          </p:spPr>
        </p:pic>
        <p:pic>
          <p:nvPicPr>
            <p:cNvPr id="34" name="صورة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38AEC37C-075D-FE43-8A94-05F3CEB7F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6" t="64001" r="27184" b="6713"/>
            <a:stretch/>
          </p:blipFill>
          <p:spPr>
            <a:xfrm>
              <a:off x="2872938" y="4675616"/>
              <a:ext cx="921736" cy="911374"/>
            </a:xfrm>
            <a:prstGeom prst="rect">
              <a:avLst/>
            </a:prstGeom>
          </p:spPr>
        </p:pic>
        <p:pic>
          <p:nvPicPr>
            <p:cNvPr id="35" name="صورة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B5BE4305-43CB-DA4E-99C9-F09BFE791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9" t="7060" r="45792" b="60153"/>
            <a:stretch/>
          </p:blipFill>
          <p:spPr>
            <a:xfrm>
              <a:off x="2806680" y="2452473"/>
              <a:ext cx="967105" cy="1089659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E4859014-68E7-EA4B-A483-60C06147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986" y="-245539"/>
              <a:ext cx="1813423" cy="1813423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2055266-37F0-4CE0-AD96-93539769763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361" b="80556" l="26406" r="77031">
                        <a14:foregroundMark x1="75156" y1="34167" x2="75156" y2="34167"/>
                        <a14:foregroundMark x1="73594" y1="38194" x2="73594" y2="38194"/>
                        <a14:foregroundMark x1="60234" y1="71389" x2="60234" y2="71389"/>
                        <a14:foregroundMark x1="60703" y1="73611" x2="60703" y2="73611"/>
                        <a14:foregroundMark x1="69219" y1="80694" x2="69219" y2="80694"/>
                        <a14:foregroundMark x1="73203" y1="80556" x2="73203" y2="80556"/>
                        <a14:foregroundMark x1="73203" y1="80556" x2="73203" y2="80556"/>
                        <a14:foregroundMark x1="73203" y1="80556" x2="72891" y2="80278"/>
                        <a14:foregroundMark x1="62266" y1="73889" x2="62266" y2="73889"/>
                        <a14:foregroundMark x1="38984" y1="77500" x2="38984" y2="77500"/>
                        <a14:foregroundMark x1="28750" y1="68611" x2="28750" y2="68611"/>
                        <a14:foregroundMark x1="44609" y1="32361" x2="44609" y2="32361"/>
                        <a14:foregroundMark x1="44609" y1="32361" x2="4359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27685" r="16492" b="15116"/>
          <a:stretch/>
        </p:blipFill>
        <p:spPr>
          <a:xfrm>
            <a:off x="4727566" y="5639906"/>
            <a:ext cx="8832867" cy="4486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11A2FC48-72D2-D741-9351-2927C0B39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981200" y="-153085"/>
            <a:ext cx="14766253" cy="9563100"/>
          </a:xfrm>
          <a:prstGeom prst="rect">
            <a:avLst/>
          </a:prstGeom>
        </p:spPr>
      </p:pic>
      <p:pic>
        <p:nvPicPr>
          <p:cNvPr id="19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0173E7F6-E224-E944-8306-6244A44F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2907B71E-4EB2-6242-AD5B-8F6B4BC5E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260748" y="792572"/>
            <a:ext cx="1462954" cy="74610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4859014-68E7-EA4B-A483-60C061473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8D43442-FC45-4D64-94DF-18A52107DE6D}"/>
              </a:ext>
            </a:extLst>
          </p:cNvPr>
          <p:cNvSpPr/>
          <p:nvPr/>
        </p:nvSpPr>
        <p:spPr>
          <a:xfrm>
            <a:off x="5715000" y="1643692"/>
            <a:ext cx="4807742" cy="144654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chemeClr val="bg1"/>
                </a:solidFill>
              </a:rPr>
              <a:t>الهدف</a:t>
            </a:r>
            <a:r>
              <a:rPr lang="ar-SA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5045E0B-5446-45B2-A5D5-9FD07E8F6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480" y="8496300"/>
            <a:ext cx="2560542" cy="256054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5CCC085-F2A9-44A4-98DD-D402F71D131F}"/>
              </a:ext>
            </a:extLst>
          </p:cNvPr>
          <p:cNvSpPr txBox="1"/>
          <p:nvPr/>
        </p:nvSpPr>
        <p:spPr>
          <a:xfrm>
            <a:off x="4451931" y="4887018"/>
            <a:ext cx="10515600" cy="17235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SA" sz="4800" b="1" dirty="0">
                <a:solidFill>
                  <a:srgbClr val="C00000"/>
                </a:solidFill>
              </a:rPr>
              <a:t>أن يتمكن  الطالب/ـة من تطبيق </a:t>
            </a:r>
          </a:p>
          <a:p>
            <a:pPr algn="ctr"/>
            <a:r>
              <a:rPr lang="ar-SA" sz="4800" b="1" dirty="0">
                <a:solidFill>
                  <a:srgbClr val="C00000"/>
                </a:solidFill>
              </a:rPr>
              <a:t>الميزان الخلفي بطريقة صحيحة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31A9AE3-BCCA-4755-9C16-1115163434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8370" y1="21374" x2="78370" y2="21374"/>
                        <a14:foregroundMark x1="45543" y1="40567" x2="45543" y2="40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63" y="256677"/>
            <a:ext cx="3769906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9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11A2FC48-72D2-D741-9351-2927C0B39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5751" t="12672" r="14305" b="10014"/>
          <a:stretch/>
        </p:blipFill>
        <p:spPr>
          <a:xfrm>
            <a:off x="1596907" y="-116438"/>
            <a:ext cx="14766253" cy="9563100"/>
          </a:xfrm>
          <a:prstGeom prst="rect">
            <a:avLst/>
          </a:prstGeom>
        </p:spPr>
      </p:pic>
      <p:pic>
        <p:nvPicPr>
          <p:cNvPr id="19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0173E7F6-E224-E944-8306-6244A44F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2907B71E-4EB2-6242-AD5B-8F6B4BC5E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260748" y="792572"/>
            <a:ext cx="1462954" cy="74610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4859014-68E7-EA4B-A483-60C0614730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7D5BADC-1C78-48C4-A204-298188020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2779" y="8420100"/>
            <a:ext cx="2560542" cy="256054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D73B51D-DA6D-4FB2-9ADA-E2510302ACFD}"/>
              </a:ext>
            </a:extLst>
          </p:cNvPr>
          <p:cNvSpPr txBox="1"/>
          <p:nvPr/>
        </p:nvSpPr>
        <p:spPr>
          <a:xfrm>
            <a:off x="2743200" y="2095500"/>
            <a:ext cx="12192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0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0BC9B72-4AE7-482E-8A62-8AD4C29600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81" y="5132467"/>
            <a:ext cx="20638" cy="2206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91D9616-E2FA-495D-ABED-9B6EF134A65C}"/>
              </a:ext>
            </a:extLst>
          </p:cNvPr>
          <p:cNvSpPr txBox="1"/>
          <p:nvPr/>
        </p:nvSpPr>
        <p:spPr>
          <a:xfrm>
            <a:off x="2884033" y="2081944"/>
            <a:ext cx="12192000" cy="2492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SA" sz="3600" b="1" dirty="0"/>
              <a:t>الميزان الخلفي مهارة من مهارات الثبات والاتزان </a:t>
            </a:r>
          </a:p>
          <a:p>
            <a:pPr algn="ctr">
              <a:spcAft>
                <a:spcPts val="1200"/>
              </a:spcAft>
            </a:pPr>
            <a:r>
              <a:rPr lang="ar-SA" sz="3600" b="1" dirty="0"/>
              <a:t> تعتبر من المهارات التي تحتاج دعم بقاعدة ارتكاز</a:t>
            </a:r>
          </a:p>
          <a:p>
            <a:pPr algn="ctr">
              <a:spcAft>
                <a:spcPts val="1200"/>
              </a:spcAft>
            </a:pPr>
            <a:r>
              <a:rPr lang="ar-SA" sz="3600" b="1" dirty="0"/>
              <a:t> ومقاومة ضد الجاذبية الأرضية .</a:t>
            </a:r>
          </a:p>
          <a:p>
            <a:endParaRPr lang="ar-SA" dirty="0"/>
          </a:p>
        </p:txBody>
      </p:sp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BBCBDA-0E84-4553-8055-A21D23D2E9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61" b="80556" l="26406" r="77031">
                        <a14:foregroundMark x1="75156" y1="34167" x2="75156" y2="34167"/>
                        <a14:foregroundMark x1="73594" y1="38194" x2="73594" y2="38194"/>
                        <a14:foregroundMark x1="60234" y1="71389" x2="60234" y2="71389"/>
                        <a14:foregroundMark x1="60703" y1="73611" x2="60703" y2="73611"/>
                        <a14:foregroundMark x1="69219" y1="80694" x2="69219" y2="80694"/>
                        <a14:foregroundMark x1="73203" y1="80556" x2="73203" y2="80556"/>
                        <a14:foregroundMark x1="73203" y1="80556" x2="73203" y2="80556"/>
                        <a14:foregroundMark x1="73203" y1="80556" x2="72891" y2="80278"/>
                        <a14:foregroundMark x1="62266" y1="73889" x2="62266" y2="73889"/>
                        <a14:foregroundMark x1="38984" y1="77500" x2="38984" y2="77500"/>
                        <a14:foregroundMark x1="28750" y1="68611" x2="28750" y2="68611"/>
                        <a14:foregroundMark x1="44609" y1="32361" x2="44609" y2="32361"/>
                        <a14:foregroundMark x1="44609" y1="32361" x2="4359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27871" r="45877" b="14930"/>
          <a:stretch/>
        </p:blipFill>
        <p:spPr>
          <a:xfrm>
            <a:off x="4292601" y="4418664"/>
            <a:ext cx="4851400" cy="4486557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99A275F8-BE1F-430A-B818-D971DE29B612}"/>
              </a:ext>
            </a:extLst>
          </p:cNvPr>
          <p:cNvCxnSpPr>
            <a:cxnSpLocks/>
          </p:cNvCxnSpPr>
          <p:nvPr/>
        </p:nvCxnSpPr>
        <p:spPr>
          <a:xfrm>
            <a:off x="7239000" y="8420100"/>
            <a:ext cx="3886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16FFEA4-8F91-4DF5-9BD2-A975CE2CC63D}"/>
              </a:ext>
            </a:extLst>
          </p:cNvPr>
          <p:cNvSpPr txBox="1"/>
          <p:nvPr/>
        </p:nvSpPr>
        <p:spPr>
          <a:xfrm>
            <a:off x="7488238" y="7734300"/>
            <a:ext cx="36369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8F00"/>
                </a:solidFill>
              </a:rPr>
              <a:t>قاعدة الارتكاز </a:t>
            </a:r>
          </a:p>
        </p:txBody>
      </p:sp>
    </p:spTree>
    <p:extLst>
      <p:ext uri="{BB962C8B-B14F-4D97-AF65-F5344CB8AC3E}">
        <p14:creationId xmlns:p14="http://schemas.microsoft.com/office/powerpoint/2010/main" val="2293880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306</Words>
  <Application>Microsoft Office PowerPoint</Application>
  <PresentationFormat>مخصص</PresentationFormat>
  <Paragraphs>101</Paragraphs>
  <Slides>18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Calibri</vt:lpstr>
      <vt:lpstr>Helvetica Neue</vt:lpstr>
      <vt:lpstr>Arabic Typesetting</vt:lpstr>
      <vt:lpstr>Arial</vt:lpstr>
      <vt:lpstr>Muna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ثامر الوقداني</dc:creator>
  <cp:lastModifiedBy>ثامر الوقداني</cp:lastModifiedBy>
  <cp:revision>29</cp:revision>
  <dcterms:created xsi:type="dcterms:W3CDTF">2006-08-16T00:00:00Z</dcterms:created>
  <dcterms:modified xsi:type="dcterms:W3CDTF">2021-10-15T23:58:43Z</dcterms:modified>
  <dc:identifier>DAEnr2dnwTc</dc:identifier>
</cp:coreProperties>
</file>