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9" r:id="rId3"/>
    <p:sldId id="264" r:id="rId4"/>
    <p:sldId id="265" r:id="rId5"/>
    <p:sldId id="357" r:id="rId6"/>
    <p:sldId id="275" r:id="rId7"/>
    <p:sldId id="261" r:id="rId8"/>
    <p:sldId id="276" r:id="rId9"/>
    <p:sldId id="266" r:id="rId10"/>
    <p:sldId id="277" r:id="rId11"/>
    <p:sldId id="334" r:id="rId12"/>
    <p:sldId id="333" r:id="rId13"/>
    <p:sldId id="358" r:id="rId14"/>
    <p:sldId id="278" r:id="rId15"/>
    <p:sldId id="336" r:id="rId16"/>
    <p:sldId id="359" r:id="rId17"/>
    <p:sldId id="360" r:id="rId18"/>
    <p:sldId id="296" r:id="rId19"/>
    <p:sldId id="283" r:id="rId20"/>
    <p:sldId id="282" r:id="rId21"/>
    <p:sldId id="361" r:id="rId22"/>
    <p:sldId id="362" r:id="rId23"/>
    <p:sldId id="364" r:id="rId24"/>
    <p:sldId id="365" r:id="rId25"/>
    <p:sldId id="366" r:id="rId26"/>
    <p:sldId id="367" r:id="rId27"/>
    <p:sldId id="369" r:id="rId28"/>
    <p:sldId id="363" r:id="rId29"/>
    <p:sldId id="368" r:id="rId30"/>
    <p:sldId id="337" r:id="rId31"/>
    <p:sldId id="370" r:id="rId32"/>
    <p:sldId id="371" r:id="rId33"/>
    <p:sldId id="272" r:id="rId34"/>
    <p:sldId id="284" r:id="rId35"/>
    <p:sldId id="372" r:id="rId36"/>
    <p:sldId id="373" r:id="rId37"/>
    <p:sldId id="338" r:id="rId38"/>
    <p:sldId id="339" r:id="rId39"/>
    <p:sldId id="340" r:id="rId40"/>
    <p:sldId id="374" r:id="rId41"/>
    <p:sldId id="375" r:id="rId42"/>
    <p:sldId id="342" r:id="rId43"/>
    <p:sldId id="341" r:id="rId44"/>
    <p:sldId id="343" r:id="rId45"/>
    <p:sldId id="376" r:id="rId46"/>
    <p:sldId id="306" r:id="rId47"/>
    <p:sldId id="377" r:id="rId48"/>
    <p:sldId id="354" r:id="rId49"/>
    <p:sldId id="285" r:id="rId50"/>
    <p:sldId id="378" r:id="rId51"/>
    <p:sldId id="345" r:id="rId52"/>
    <p:sldId id="387" r:id="rId53"/>
    <p:sldId id="348" r:id="rId54"/>
    <p:sldId id="298" r:id="rId55"/>
    <p:sldId id="386" r:id="rId56"/>
    <p:sldId id="287" r:id="rId57"/>
    <p:sldId id="346" r:id="rId58"/>
    <p:sldId id="289" r:id="rId59"/>
    <p:sldId id="379" r:id="rId60"/>
    <p:sldId id="380" r:id="rId61"/>
    <p:sldId id="381" r:id="rId62"/>
    <p:sldId id="290" r:id="rId63"/>
    <p:sldId id="388" r:id="rId64"/>
    <p:sldId id="291" r:id="rId65"/>
    <p:sldId id="382" r:id="rId66"/>
    <p:sldId id="351" r:id="rId67"/>
    <p:sldId id="383" r:id="rId68"/>
    <p:sldId id="350" r:id="rId69"/>
    <p:sldId id="384" r:id="rId70"/>
    <p:sldId id="349" r:id="rId71"/>
    <p:sldId id="353" r:id="rId72"/>
    <p:sldId id="385" r:id="rId73"/>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 ghabour" initials="sg" lastIdx="1" clrIdx="0">
    <p:extLst>
      <p:ext uri="{19B8F6BF-5375-455C-9EA6-DF929625EA0E}">
        <p15:presenceInfo xmlns:p15="http://schemas.microsoft.com/office/powerpoint/2012/main" userId="836dd63ededad048" providerId="Windows Live"/>
      </p:ext>
    </p:extLst>
  </p:cmAuthor>
  <p:cmAuthor id="2" name="Eman Adel" initials="EA" lastIdx="1" clrIdx="1">
    <p:extLst>
      <p:ext uri="{19B8F6BF-5375-455C-9EA6-DF929625EA0E}">
        <p15:presenceInfo xmlns:p15="http://schemas.microsoft.com/office/powerpoint/2012/main" userId="30cbc88d66b5839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4FA0CB"/>
    <a:srgbClr val="0000CC"/>
    <a:srgbClr val="990000"/>
    <a:srgbClr val="00CC66"/>
    <a:srgbClr val="EDCB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نمط فاتح 1 - تمييز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نمط فاتح 1 - تميي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0A15C55-8517-42AA-B614-E9B94910E393}" styleName="نمط متوسط 2 - تميي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نمط متوسط 2 - تميي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5" d="100"/>
          <a:sy n="75" d="100"/>
        </p:scale>
        <p:origin x="1020"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ar-EG"/>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ar-EG"/>
          </a:p>
        </p:txBody>
      </p:sp>
      <p:sp>
        <p:nvSpPr>
          <p:cNvPr id="4" name="عنصر نائب للتاريخ 3"/>
          <p:cNvSpPr>
            <a:spLocks noGrp="1"/>
          </p:cNvSpPr>
          <p:nvPr>
            <p:ph type="dt" sz="half" idx="10"/>
          </p:nvPr>
        </p:nvSpPr>
        <p:spPr/>
        <p:txBody>
          <a:bodyPr/>
          <a:lstStyle/>
          <a:p>
            <a:fld id="{51AAED5F-5347-4CC4-84E6-00676B004256}" type="datetimeFigureOut">
              <a:rPr lang="ar-EG" smtClean="0"/>
              <a:t>18/02/1443</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4043711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EG"/>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p:cNvSpPr>
            <a:spLocks noGrp="1"/>
          </p:cNvSpPr>
          <p:nvPr>
            <p:ph type="dt" sz="half" idx="10"/>
          </p:nvPr>
        </p:nvSpPr>
        <p:spPr/>
        <p:txBody>
          <a:bodyPr/>
          <a:lstStyle/>
          <a:p>
            <a:fld id="{51AAED5F-5347-4CC4-84E6-00676B004256}" type="datetimeFigureOut">
              <a:rPr lang="ar-EG" smtClean="0"/>
              <a:t>18/02/1443</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2416831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ar-EG"/>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p:cNvSpPr>
            <a:spLocks noGrp="1"/>
          </p:cNvSpPr>
          <p:nvPr>
            <p:ph type="dt" sz="half" idx="10"/>
          </p:nvPr>
        </p:nvSpPr>
        <p:spPr/>
        <p:txBody>
          <a:bodyPr/>
          <a:lstStyle/>
          <a:p>
            <a:fld id="{51AAED5F-5347-4CC4-84E6-00676B004256}" type="datetimeFigureOut">
              <a:rPr lang="ar-EG" smtClean="0"/>
              <a:t>18/02/1443</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1512683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EG"/>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p:cNvSpPr>
            <a:spLocks noGrp="1"/>
          </p:cNvSpPr>
          <p:nvPr>
            <p:ph type="dt" sz="half" idx="10"/>
          </p:nvPr>
        </p:nvSpPr>
        <p:spPr/>
        <p:txBody>
          <a:bodyPr/>
          <a:lstStyle/>
          <a:p>
            <a:fld id="{51AAED5F-5347-4CC4-84E6-00676B004256}" type="datetimeFigureOut">
              <a:rPr lang="ar-EG" smtClean="0"/>
              <a:t>18/02/1443</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2627757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ar-EG"/>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51AAED5F-5347-4CC4-84E6-00676B004256}" type="datetimeFigureOut">
              <a:rPr lang="ar-EG" smtClean="0"/>
              <a:t>18/02/1443</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561431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EG"/>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تاريخ 4"/>
          <p:cNvSpPr>
            <a:spLocks noGrp="1"/>
          </p:cNvSpPr>
          <p:nvPr>
            <p:ph type="dt" sz="half" idx="10"/>
          </p:nvPr>
        </p:nvSpPr>
        <p:spPr/>
        <p:txBody>
          <a:bodyPr/>
          <a:lstStyle/>
          <a:p>
            <a:fld id="{51AAED5F-5347-4CC4-84E6-00676B004256}" type="datetimeFigureOut">
              <a:rPr lang="ar-EG" smtClean="0"/>
              <a:t>18/02/1443</a:t>
            </a:fld>
            <a:endParaRPr lang="ar-EG"/>
          </a:p>
        </p:txBody>
      </p:sp>
      <p:sp>
        <p:nvSpPr>
          <p:cNvPr id="6" name="عنصر نائب للتذييل 5"/>
          <p:cNvSpPr>
            <a:spLocks noGrp="1"/>
          </p:cNvSpPr>
          <p:nvPr>
            <p:ph type="ftr" sz="quarter" idx="11"/>
          </p:nvPr>
        </p:nvSpPr>
        <p:spPr/>
        <p:txBody>
          <a:bodyPr/>
          <a:lstStyle/>
          <a:p>
            <a:endParaRPr lang="ar-EG"/>
          </a:p>
        </p:txBody>
      </p:sp>
      <p:sp>
        <p:nvSpPr>
          <p:cNvPr id="7" name="عنصر نائب لرقم الشريحة 6"/>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1217207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ar-EG"/>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7" name="عنصر نائب للتاريخ 6"/>
          <p:cNvSpPr>
            <a:spLocks noGrp="1"/>
          </p:cNvSpPr>
          <p:nvPr>
            <p:ph type="dt" sz="half" idx="10"/>
          </p:nvPr>
        </p:nvSpPr>
        <p:spPr/>
        <p:txBody>
          <a:bodyPr/>
          <a:lstStyle/>
          <a:p>
            <a:fld id="{51AAED5F-5347-4CC4-84E6-00676B004256}" type="datetimeFigureOut">
              <a:rPr lang="ar-EG" smtClean="0"/>
              <a:t>18/02/1443</a:t>
            </a:fld>
            <a:endParaRPr lang="ar-EG"/>
          </a:p>
        </p:txBody>
      </p:sp>
      <p:sp>
        <p:nvSpPr>
          <p:cNvPr id="8" name="عنصر نائب للتذييل 7"/>
          <p:cNvSpPr>
            <a:spLocks noGrp="1"/>
          </p:cNvSpPr>
          <p:nvPr>
            <p:ph type="ftr" sz="quarter" idx="11"/>
          </p:nvPr>
        </p:nvSpPr>
        <p:spPr/>
        <p:txBody>
          <a:bodyPr/>
          <a:lstStyle/>
          <a:p>
            <a:endParaRPr lang="ar-EG"/>
          </a:p>
        </p:txBody>
      </p:sp>
      <p:sp>
        <p:nvSpPr>
          <p:cNvPr id="9" name="عنصر نائب لرقم الشريحة 8"/>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4142088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EG"/>
          </a:p>
        </p:txBody>
      </p:sp>
      <p:sp>
        <p:nvSpPr>
          <p:cNvPr id="3" name="عنصر نائب للتاريخ 2"/>
          <p:cNvSpPr>
            <a:spLocks noGrp="1"/>
          </p:cNvSpPr>
          <p:nvPr>
            <p:ph type="dt" sz="half" idx="10"/>
          </p:nvPr>
        </p:nvSpPr>
        <p:spPr/>
        <p:txBody>
          <a:bodyPr/>
          <a:lstStyle/>
          <a:p>
            <a:fld id="{51AAED5F-5347-4CC4-84E6-00676B004256}" type="datetimeFigureOut">
              <a:rPr lang="ar-EG" smtClean="0"/>
              <a:t>18/02/1443</a:t>
            </a:fld>
            <a:endParaRPr lang="ar-EG"/>
          </a:p>
        </p:txBody>
      </p:sp>
      <p:sp>
        <p:nvSpPr>
          <p:cNvPr id="4" name="عنصر نائب للتذييل 3"/>
          <p:cNvSpPr>
            <a:spLocks noGrp="1"/>
          </p:cNvSpPr>
          <p:nvPr>
            <p:ph type="ftr" sz="quarter" idx="11"/>
          </p:nvPr>
        </p:nvSpPr>
        <p:spPr/>
        <p:txBody>
          <a:bodyPr/>
          <a:lstStyle/>
          <a:p>
            <a:endParaRPr lang="ar-EG"/>
          </a:p>
        </p:txBody>
      </p:sp>
      <p:sp>
        <p:nvSpPr>
          <p:cNvPr id="5" name="عنصر نائب لرقم الشريحة 4"/>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1201259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51AAED5F-5347-4CC4-84E6-00676B004256}" type="datetimeFigureOut">
              <a:rPr lang="ar-EG" smtClean="0"/>
              <a:t>18/02/1443</a:t>
            </a:fld>
            <a:endParaRPr lang="ar-EG"/>
          </a:p>
        </p:txBody>
      </p:sp>
      <p:sp>
        <p:nvSpPr>
          <p:cNvPr id="3" name="عنصر نائب للتذييل 2"/>
          <p:cNvSpPr>
            <a:spLocks noGrp="1"/>
          </p:cNvSpPr>
          <p:nvPr>
            <p:ph type="ftr" sz="quarter" idx="11"/>
          </p:nvPr>
        </p:nvSpPr>
        <p:spPr/>
        <p:txBody>
          <a:bodyPr/>
          <a:lstStyle/>
          <a:p>
            <a:endParaRPr lang="ar-EG"/>
          </a:p>
        </p:txBody>
      </p:sp>
      <p:sp>
        <p:nvSpPr>
          <p:cNvPr id="4" name="عنصر نائب لرقم الشريحة 3"/>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4121344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endParaRPr lang="ar-EG"/>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51AAED5F-5347-4CC4-84E6-00676B004256}" type="datetimeFigureOut">
              <a:rPr lang="ar-EG" smtClean="0"/>
              <a:t>18/02/1443</a:t>
            </a:fld>
            <a:endParaRPr lang="ar-EG"/>
          </a:p>
        </p:txBody>
      </p:sp>
      <p:sp>
        <p:nvSpPr>
          <p:cNvPr id="6" name="عنصر نائب للتذييل 5"/>
          <p:cNvSpPr>
            <a:spLocks noGrp="1"/>
          </p:cNvSpPr>
          <p:nvPr>
            <p:ph type="ftr" sz="quarter" idx="11"/>
          </p:nvPr>
        </p:nvSpPr>
        <p:spPr/>
        <p:txBody>
          <a:bodyPr/>
          <a:lstStyle/>
          <a:p>
            <a:endParaRPr lang="ar-EG"/>
          </a:p>
        </p:txBody>
      </p:sp>
      <p:sp>
        <p:nvSpPr>
          <p:cNvPr id="7" name="عنصر نائب لرقم الشريحة 6"/>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3327392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endParaRPr lang="ar-EG"/>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51AAED5F-5347-4CC4-84E6-00676B004256}" type="datetimeFigureOut">
              <a:rPr lang="ar-EG" smtClean="0"/>
              <a:t>18/02/1443</a:t>
            </a:fld>
            <a:endParaRPr lang="ar-EG"/>
          </a:p>
        </p:txBody>
      </p:sp>
      <p:sp>
        <p:nvSpPr>
          <p:cNvPr id="6" name="عنصر نائب للتذييل 5"/>
          <p:cNvSpPr>
            <a:spLocks noGrp="1"/>
          </p:cNvSpPr>
          <p:nvPr>
            <p:ph type="ftr" sz="quarter" idx="11"/>
          </p:nvPr>
        </p:nvSpPr>
        <p:spPr/>
        <p:txBody>
          <a:bodyPr/>
          <a:lstStyle/>
          <a:p>
            <a:endParaRPr lang="ar-EG"/>
          </a:p>
        </p:txBody>
      </p:sp>
      <p:sp>
        <p:nvSpPr>
          <p:cNvPr id="7" name="عنصر نائب لرقم الشريحة 6"/>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187821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endParaRPr lang="ar-EG"/>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1AAED5F-5347-4CC4-84E6-00676B004256}" type="datetimeFigureOut">
              <a:rPr lang="ar-EG" smtClean="0"/>
              <a:t>18/02/1443</a:t>
            </a:fld>
            <a:endParaRPr lang="ar-EG"/>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906B87F-97B9-4994-9B6C-8B3F6820BBE4}" type="slidenum">
              <a:rPr lang="ar-EG" smtClean="0"/>
              <a:t>‹#›</a:t>
            </a:fld>
            <a:endParaRPr lang="ar-EG"/>
          </a:p>
        </p:txBody>
      </p:sp>
    </p:spTree>
    <p:extLst>
      <p:ext uri="{BB962C8B-B14F-4D97-AF65-F5344CB8AC3E}">
        <p14:creationId xmlns:p14="http://schemas.microsoft.com/office/powerpoint/2010/main" val="2703137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6000" r="-46000"/>
          </a:stretch>
        </a:blip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5292080" y="548680"/>
            <a:ext cx="3240360" cy="936104"/>
          </a:xfrm>
          <a:prstGeom prst="roundRect">
            <a:avLst>
              <a:gd name="adj" fmla="val 10739"/>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0800000" scaled="1"/>
            <a:tileRect/>
          </a:gradFill>
          <a:ln>
            <a:noFill/>
          </a:ln>
          <a:effectLst>
            <a:outerShdw blurRad="190500" dist="228600" dir="2700000" algn="ctr">
              <a:srgbClr val="000000">
                <a:alpha val="30000"/>
              </a:srgb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noAutofit/>
          </a:bodyPr>
          <a:lstStyle/>
          <a:p>
            <a:r>
              <a:rPr lang="ar-EG" sz="4800" b="1" dirty="0">
                <a:solidFill>
                  <a:srgbClr val="009900"/>
                </a:solidFill>
                <a:effectLst>
                  <a:outerShdw blurRad="38100" dist="38100" dir="2700000" algn="tl">
                    <a:srgbClr val="000000">
                      <a:alpha val="43137"/>
                    </a:srgbClr>
                  </a:outerShdw>
                </a:effectLst>
                <a:latin typeface="+mn-lt"/>
                <a:ea typeface="+mn-ea"/>
                <a:cs typeface="+mn-cs"/>
              </a:rPr>
              <a:t>الدرس الثاني</a:t>
            </a:r>
          </a:p>
        </p:txBody>
      </p:sp>
      <p:sp>
        <p:nvSpPr>
          <p:cNvPr id="7" name="عنوان 1">
            <a:extLst>
              <a:ext uri="{FF2B5EF4-FFF2-40B4-BE49-F238E27FC236}">
                <a16:creationId xmlns:a16="http://schemas.microsoft.com/office/drawing/2014/main" id="{7F73354C-D7DF-40CD-A931-52D0520E04DE}"/>
              </a:ext>
            </a:extLst>
          </p:cNvPr>
          <p:cNvSpPr txBox="1">
            <a:spLocks/>
          </p:cNvSpPr>
          <p:nvPr/>
        </p:nvSpPr>
        <p:spPr>
          <a:xfrm>
            <a:off x="4139952" y="3212976"/>
            <a:ext cx="4392488" cy="936104"/>
          </a:xfrm>
          <a:prstGeom prst="round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100000" b="100000"/>
            </a:path>
            <a:tileRect t="-100000" r="-100000"/>
          </a:gradFill>
          <a:ln>
            <a:noFill/>
          </a:ln>
          <a:effectLst>
            <a:outerShdw blurRad="190500" dist="228600" dir="2700000" algn="ctr">
              <a:srgbClr val="000000">
                <a:alpha val="30000"/>
              </a:srgb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6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sz="4400" dirty="0">
                <a:solidFill>
                  <a:schemeClr val="tx1"/>
                </a:solidFill>
                <a:effectLst>
                  <a:outerShdw blurRad="38100" dist="38100" dir="2700000" algn="tl">
                    <a:srgbClr val="000000">
                      <a:alpha val="43137"/>
                    </a:srgbClr>
                  </a:outerShdw>
                </a:effectLst>
              </a:rPr>
              <a:t>التفكير الناقد والإعلام</a:t>
            </a:r>
            <a:endParaRPr lang="en-US" sz="44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9634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06B2C852-66A1-41ED-9693-779556F1AB2A}"/>
              </a:ext>
            </a:extLst>
          </p:cNvPr>
          <p:cNvSpPr/>
          <p:nvPr/>
        </p:nvSpPr>
        <p:spPr bwMode="auto">
          <a:xfrm>
            <a:off x="1007604" y="2564904"/>
            <a:ext cx="7128792" cy="1800200"/>
          </a:xfrm>
          <a:prstGeom prst="roundRect">
            <a:avLst>
              <a:gd name="adj" fmla="val 20919"/>
            </a:avLst>
          </a:prstGeom>
          <a:solidFill>
            <a:schemeClr val="accent6">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4000" b="1" dirty="0">
                <a:solidFill>
                  <a:srgbClr val="C00000"/>
                </a:solidFill>
              </a:rPr>
              <a:t>1- ما الأدوار التي يمكن أن تقوم بها الإعلام بحسب النص؟</a:t>
            </a:r>
          </a:p>
        </p:txBody>
      </p:sp>
    </p:spTree>
    <p:extLst>
      <p:ext uri="{BB962C8B-B14F-4D97-AF65-F5344CB8AC3E}">
        <p14:creationId xmlns:p14="http://schemas.microsoft.com/office/powerpoint/2010/main" val="279110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06B2C852-66A1-41ED-9693-779556F1AB2A}"/>
              </a:ext>
            </a:extLst>
          </p:cNvPr>
          <p:cNvSpPr/>
          <p:nvPr/>
        </p:nvSpPr>
        <p:spPr bwMode="auto">
          <a:xfrm>
            <a:off x="845586" y="620688"/>
            <a:ext cx="7452828" cy="5400600"/>
          </a:xfrm>
          <a:prstGeom prst="roundRect">
            <a:avLst>
              <a:gd name="adj" fmla="val 20919"/>
            </a:avLst>
          </a:prstGeom>
          <a:solidFill>
            <a:schemeClr val="accent6">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2800" b="1" dirty="0">
                <a:solidFill>
                  <a:srgbClr val="C00000"/>
                </a:solidFill>
              </a:rPr>
              <a:t>2- أبين العلاقة بين مهارات التفكير الناقد والدور المنشود من الإعلام لتوظيف المعاني التالية على هذا النحو:</a:t>
            </a:r>
          </a:p>
          <a:p>
            <a:pPr marL="457200" indent="-457200">
              <a:buFont typeface="Arial" panose="020B0604020202020204" pitchFamily="34" charset="0"/>
              <a:buChar char="•"/>
            </a:pPr>
            <a:r>
              <a:rPr lang="ar-EG" sz="2800" b="1" dirty="0">
                <a:solidFill>
                  <a:srgbClr val="002060"/>
                </a:solidFill>
              </a:rPr>
              <a:t>أستكمل تسجيل مفردات عناصر المجموعة الأولى في البطاقات الفارغة.</a:t>
            </a:r>
          </a:p>
          <a:p>
            <a:pPr marL="457200" indent="-457200">
              <a:buFont typeface="Arial" panose="020B0604020202020204" pitchFamily="34" charset="0"/>
              <a:buChar char="•"/>
            </a:pPr>
            <a:r>
              <a:rPr lang="ar-EG" sz="2800" b="1" dirty="0">
                <a:solidFill>
                  <a:srgbClr val="002060"/>
                </a:solidFill>
              </a:rPr>
              <a:t>أستكمل تسجيل مفردات عناصر المجموعة الثانية في البطاقات الفارغة.</a:t>
            </a:r>
          </a:p>
          <a:p>
            <a:pPr marL="457200" indent="-457200">
              <a:buFont typeface="Arial" panose="020B0604020202020204" pitchFamily="34" charset="0"/>
              <a:buChar char="•"/>
            </a:pPr>
            <a:r>
              <a:rPr lang="ar-EG" sz="2800" b="1" dirty="0">
                <a:solidFill>
                  <a:srgbClr val="002060"/>
                </a:solidFill>
              </a:rPr>
              <a:t>أفكر مع مجموعتي. كيف يمكن للإعلام أن يؤدي دوراً إيجابياً في تيسير الحوار وتعزيز التسامح وتسليط الضوء علي فضيلة التنوع والاختلاف الثقافي بين الشعوب والأفراد؟</a:t>
            </a:r>
            <a:endParaRPr lang="en-US" sz="3200" b="1" dirty="0">
              <a:solidFill>
                <a:srgbClr val="002060"/>
              </a:solidFill>
            </a:endParaRPr>
          </a:p>
        </p:txBody>
      </p:sp>
    </p:spTree>
    <p:extLst>
      <p:ext uri="{BB962C8B-B14F-4D97-AF65-F5344CB8AC3E}">
        <p14:creationId xmlns:p14="http://schemas.microsoft.com/office/powerpoint/2010/main" val="10622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1" name="مستطيل: زوايا مستديرة 10">
            <a:extLst>
              <a:ext uri="{FF2B5EF4-FFF2-40B4-BE49-F238E27FC236}">
                <a16:creationId xmlns:a16="http://schemas.microsoft.com/office/drawing/2014/main" id="{D2B7B2CA-DE41-4140-9F2E-FB4AD8B55ADA}"/>
              </a:ext>
            </a:extLst>
          </p:cNvPr>
          <p:cNvSpPr/>
          <p:nvPr/>
        </p:nvSpPr>
        <p:spPr>
          <a:xfrm>
            <a:off x="1029267" y="2803524"/>
            <a:ext cx="1694509" cy="625476"/>
          </a:xfrm>
          <a:prstGeom prst="roundRect">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400" b="1" dirty="0"/>
              <a:t>التصورات النمطية</a:t>
            </a:r>
          </a:p>
        </p:txBody>
      </p:sp>
      <p:sp>
        <p:nvSpPr>
          <p:cNvPr id="17" name="مستطيل: زوايا مستديرة 16">
            <a:extLst>
              <a:ext uri="{FF2B5EF4-FFF2-40B4-BE49-F238E27FC236}">
                <a16:creationId xmlns:a16="http://schemas.microsoft.com/office/drawing/2014/main" id="{2D08BFCF-AA07-4BE9-8471-A23F378BC65D}"/>
              </a:ext>
            </a:extLst>
          </p:cNvPr>
          <p:cNvSpPr/>
          <p:nvPr/>
        </p:nvSpPr>
        <p:spPr>
          <a:xfrm>
            <a:off x="2915786" y="2803524"/>
            <a:ext cx="1694509" cy="615447"/>
          </a:xfrm>
          <a:prstGeom prst="roundRect">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400" b="1" dirty="0"/>
              <a:t>المزاعم</a:t>
            </a:r>
          </a:p>
        </p:txBody>
      </p:sp>
      <p:sp>
        <p:nvSpPr>
          <p:cNvPr id="18" name="مستطيل: زوايا مستديرة 17">
            <a:extLst>
              <a:ext uri="{FF2B5EF4-FFF2-40B4-BE49-F238E27FC236}">
                <a16:creationId xmlns:a16="http://schemas.microsoft.com/office/drawing/2014/main" id="{CF1AAB91-11C4-4F87-BEE9-F282BC50CF18}"/>
              </a:ext>
            </a:extLst>
          </p:cNvPr>
          <p:cNvSpPr/>
          <p:nvPr/>
        </p:nvSpPr>
        <p:spPr>
          <a:xfrm>
            <a:off x="4820285" y="2792008"/>
            <a:ext cx="1694509" cy="615447"/>
          </a:xfrm>
          <a:prstGeom prst="roundRect">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t>……………</a:t>
            </a:r>
            <a:endParaRPr lang="ar-EG" dirty="0"/>
          </a:p>
        </p:txBody>
      </p:sp>
      <p:sp>
        <p:nvSpPr>
          <p:cNvPr id="19" name="مستطيل: زوايا مستديرة 18">
            <a:extLst>
              <a:ext uri="{FF2B5EF4-FFF2-40B4-BE49-F238E27FC236}">
                <a16:creationId xmlns:a16="http://schemas.microsoft.com/office/drawing/2014/main" id="{EB3EA95B-EAE4-4DED-A2E7-B1D3AAC558B3}"/>
              </a:ext>
            </a:extLst>
          </p:cNvPr>
          <p:cNvSpPr/>
          <p:nvPr/>
        </p:nvSpPr>
        <p:spPr>
          <a:xfrm>
            <a:off x="6693915" y="2792009"/>
            <a:ext cx="1694509" cy="615447"/>
          </a:xfrm>
          <a:prstGeom prst="roundRect">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400" b="1" dirty="0"/>
              <a:t>الآخرين</a:t>
            </a:r>
          </a:p>
        </p:txBody>
      </p:sp>
      <p:sp>
        <p:nvSpPr>
          <p:cNvPr id="20" name="مستطيل: زوايا مستديرة 19">
            <a:extLst>
              <a:ext uri="{FF2B5EF4-FFF2-40B4-BE49-F238E27FC236}">
                <a16:creationId xmlns:a16="http://schemas.microsoft.com/office/drawing/2014/main" id="{2035CFAD-980F-44E0-B329-D3AECA92B417}"/>
              </a:ext>
            </a:extLst>
          </p:cNvPr>
          <p:cNvSpPr/>
          <p:nvPr/>
        </p:nvSpPr>
        <p:spPr>
          <a:xfrm>
            <a:off x="3969361" y="3613942"/>
            <a:ext cx="1694509" cy="615447"/>
          </a:xfrm>
          <a:prstGeom prst="roundRect">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t>……….</a:t>
            </a:r>
            <a:endParaRPr lang="ar-EG" dirty="0"/>
          </a:p>
        </p:txBody>
      </p:sp>
      <p:sp>
        <p:nvSpPr>
          <p:cNvPr id="21" name="مستطيل: زوايا مستديرة 20">
            <a:extLst>
              <a:ext uri="{FF2B5EF4-FFF2-40B4-BE49-F238E27FC236}">
                <a16:creationId xmlns:a16="http://schemas.microsoft.com/office/drawing/2014/main" id="{8AAAEF04-EC15-4310-BFB8-F506557A27BD}"/>
              </a:ext>
            </a:extLst>
          </p:cNvPr>
          <p:cNvSpPr/>
          <p:nvPr/>
        </p:nvSpPr>
        <p:spPr>
          <a:xfrm>
            <a:off x="3918996" y="5152938"/>
            <a:ext cx="1694509" cy="615447"/>
          </a:xfrm>
          <a:prstGeom prst="roundRect">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400" b="1" dirty="0"/>
              <a:t>التعصب</a:t>
            </a:r>
          </a:p>
        </p:txBody>
      </p:sp>
      <p:sp>
        <p:nvSpPr>
          <p:cNvPr id="22" name="مستطيل: زوايا مستديرة 21">
            <a:extLst>
              <a:ext uri="{FF2B5EF4-FFF2-40B4-BE49-F238E27FC236}">
                <a16:creationId xmlns:a16="http://schemas.microsoft.com/office/drawing/2014/main" id="{59781F5A-6134-4238-9A77-BB681C1680AB}"/>
              </a:ext>
            </a:extLst>
          </p:cNvPr>
          <p:cNvSpPr/>
          <p:nvPr/>
        </p:nvSpPr>
        <p:spPr>
          <a:xfrm>
            <a:off x="6688824" y="4332091"/>
            <a:ext cx="1694509" cy="615447"/>
          </a:xfrm>
          <a:prstGeom prst="roundRect">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400" b="1" dirty="0"/>
              <a:t>الحذر</a:t>
            </a:r>
          </a:p>
        </p:txBody>
      </p:sp>
      <p:sp>
        <p:nvSpPr>
          <p:cNvPr id="23" name="مستطيل: زوايا مستديرة 22">
            <a:extLst>
              <a:ext uri="{FF2B5EF4-FFF2-40B4-BE49-F238E27FC236}">
                <a16:creationId xmlns:a16="http://schemas.microsoft.com/office/drawing/2014/main" id="{0B0709BD-B2DE-4574-AFD2-39238D1F8230}"/>
              </a:ext>
            </a:extLst>
          </p:cNvPr>
          <p:cNvSpPr/>
          <p:nvPr/>
        </p:nvSpPr>
        <p:spPr>
          <a:xfrm>
            <a:off x="4802305" y="4332090"/>
            <a:ext cx="1694509" cy="615447"/>
          </a:xfrm>
          <a:prstGeom prst="roundRect">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t>………….</a:t>
            </a:r>
            <a:endParaRPr lang="ar-EG" dirty="0"/>
          </a:p>
        </p:txBody>
      </p:sp>
      <p:sp>
        <p:nvSpPr>
          <p:cNvPr id="24" name="مستطيل: زوايا مستديرة 23">
            <a:extLst>
              <a:ext uri="{FF2B5EF4-FFF2-40B4-BE49-F238E27FC236}">
                <a16:creationId xmlns:a16="http://schemas.microsoft.com/office/drawing/2014/main" id="{FC59BACB-A2BA-40D8-91EA-9F6A70C2B94B}"/>
              </a:ext>
            </a:extLst>
          </p:cNvPr>
          <p:cNvSpPr/>
          <p:nvPr/>
        </p:nvSpPr>
        <p:spPr>
          <a:xfrm>
            <a:off x="2915786" y="4332090"/>
            <a:ext cx="1694509" cy="615447"/>
          </a:xfrm>
          <a:prstGeom prst="roundRect">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400" b="1" dirty="0"/>
              <a:t>إثارة الفرقة</a:t>
            </a:r>
          </a:p>
        </p:txBody>
      </p:sp>
      <p:sp>
        <p:nvSpPr>
          <p:cNvPr id="25" name="مستطيل: زوايا مستديرة 24">
            <a:extLst>
              <a:ext uri="{FF2B5EF4-FFF2-40B4-BE49-F238E27FC236}">
                <a16:creationId xmlns:a16="http://schemas.microsoft.com/office/drawing/2014/main" id="{BF52A660-9382-4DF5-A591-A049A81ABEA5}"/>
              </a:ext>
            </a:extLst>
          </p:cNvPr>
          <p:cNvSpPr/>
          <p:nvPr/>
        </p:nvSpPr>
        <p:spPr>
          <a:xfrm>
            <a:off x="1029267" y="4332090"/>
            <a:ext cx="1694509" cy="615447"/>
          </a:xfrm>
          <a:prstGeom prst="roundRect">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t>………..</a:t>
            </a:r>
            <a:endParaRPr lang="ar-EG" dirty="0"/>
          </a:p>
        </p:txBody>
      </p:sp>
      <p:sp>
        <p:nvSpPr>
          <p:cNvPr id="26" name="مربع نص 25">
            <a:extLst>
              <a:ext uri="{FF2B5EF4-FFF2-40B4-BE49-F238E27FC236}">
                <a16:creationId xmlns:a16="http://schemas.microsoft.com/office/drawing/2014/main" id="{D097FC59-1FC9-4B99-B207-080A9F9747BE}"/>
              </a:ext>
            </a:extLst>
          </p:cNvPr>
          <p:cNvSpPr txBox="1"/>
          <p:nvPr/>
        </p:nvSpPr>
        <p:spPr>
          <a:xfrm>
            <a:off x="1605310" y="1182519"/>
            <a:ext cx="5832648" cy="707886"/>
          </a:xfrm>
          <a:prstGeom prst="rect">
            <a:avLst/>
          </a:prstGeom>
          <a:solidFill>
            <a:schemeClr val="accent6">
              <a:lumMod val="20000"/>
              <a:lumOff val="80000"/>
            </a:schemeClr>
          </a:solidFill>
        </p:spPr>
        <p:txBody>
          <a:bodyPr wrap="square" rtlCol="1">
            <a:spAutoFit/>
          </a:bodyPr>
          <a:lstStyle/>
          <a:p>
            <a:pPr algn="ctr"/>
            <a:r>
              <a:rPr lang="ar-EG" sz="4000" b="1" dirty="0"/>
              <a:t>المجموعة الأولى (دور سلبي)</a:t>
            </a:r>
          </a:p>
        </p:txBody>
      </p:sp>
    </p:spTree>
    <p:extLst>
      <p:ext uri="{BB962C8B-B14F-4D97-AF65-F5344CB8AC3E}">
        <p14:creationId xmlns:p14="http://schemas.microsoft.com/office/powerpoint/2010/main" val="254057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down)">
                                      <p:cBhvr>
                                        <p:cTn id="24" dur="500"/>
                                        <p:tgtEl>
                                          <p:spTgt spid="20"/>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down)">
                                      <p:cBhvr>
                                        <p:cTn id="30" dur="500"/>
                                        <p:tgtEl>
                                          <p:spTgt spid="22"/>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down)">
                                      <p:cBhvr>
                                        <p:cTn id="36" dur="500"/>
                                        <p:tgtEl>
                                          <p:spTgt spid="24"/>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down)">
                                      <p:cBhvr>
                                        <p:cTn id="3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1" name="مستطيل: زوايا مستديرة 10">
            <a:extLst>
              <a:ext uri="{FF2B5EF4-FFF2-40B4-BE49-F238E27FC236}">
                <a16:creationId xmlns:a16="http://schemas.microsoft.com/office/drawing/2014/main" id="{D2B7B2CA-DE41-4140-9F2E-FB4AD8B55ADA}"/>
              </a:ext>
            </a:extLst>
          </p:cNvPr>
          <p:cNvSpPr/>
          <p:nvPr/>
        </p:nvSpPr>
        <p:spPr>
          <a:xfrm>
            <a:off x="944680" y="2287900"/>
            <a:ext cx="1694509" cy="615447"/>
          </a:xfrm>
          <a:prstGeom prst="roundRect">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400" b="1" dirty="0"/>
              <a:t>الثقافات</a:t>
            </a:r>
          </a:p>
        </p:txBody>
      </p:sp>
      <p:sp>
        <p:nvSpPr>
          <p:cNvPr id="17" name="مستطيل: زوايا مستديرة 16">
            <a:extLst>
              <a:ext uri="{FF2B5EF4-FFF2-40B4-BE49-F238E27FC236}">
                <a16:creationId xmlns:a16="http://schemas.microsoft.com/office/drawing/2014/main" id="{2D08BFCF-AA07-4BE9-8471-A23F378BC65D}"/>
              </a:ext>
            </a:extLst>
          </p:cNvPr>
          <p:cNvSpPr/>
          <p:nvPr/>
        </p:nvSpPr>
        <p:spPr>
          <a:xfrm>
            <a:off x="2805508" y="2286765"/>
            <a:ext cx="1694509" cy="615447"/>
          </a:xfrm>
          <a:prstGeom prst="roundRect">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400" b="1" dirty="0"/>
              <a:t>تيسير الحوار</a:t>
            </a:r>
          </a:p>
        </p:txBody>
      </p:sp>
      <p:sp>
        <p:nvSpPr>
          <p:cNvPr id="18" name="مستطيل: زوايا مستديرة 17">
            <a:extLst>
              <a:ext uri="{FF2B5EF4-FFF2-40B4-BE49-F238E27FC236}">
                <a16:creationId xmlns:a16="http://schemas.microsoft.com/office/drawing/2014/main" id="{CF1AAB91-11C4-4F87-BEE9-F282BC50CF18}"/>
              </a:ext>
            </a:extLst>
          </p:cNvPr>
          <p:cNvSpPr/>
          <p:nvPr/>
        </p:nvSpPr>
        <p:spPr>
          <a:xfrm>
            <a:off x="4700202" y="2291637"/>
            <a:ext cx="1694509" cy="615447"/>
          </a:xfrm>
          <a:prstGeom prst="roundRect">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400" b="1" dirty="0"/>
              <a:t>الإنصاف</a:t>
            </a:r>
          </a:p>
        </p:txBody>
      </p:sp>
      <p:sp>
        <p:nvSpPr>
          <p:cNvPr id="19" name="مستطيل: زوايا مستديرة 18">
            <a:extLst>
              <a:ext uri="{FF2B5EF4-FFF2-40B4-BE49-F238E27FC236}">
                <a16:creationId xmlns:a16="http://schemas.microsoft.com/office/drawing/2014/main" id="{EB3EA95B-EAE4-4DED-A2E7-B1D3AAC558B3}"/>
              </a:ext>
            </a:extLst>
          </p:cNvPr>
          <p:cNvSpPr/>
          <p:nvPr/>
        </p:nvSpPr>
        <p:spPr>
          <a:xfrm>
            <a:off x="6594896" y="2286764"/>
            <a:ext cx="1694509" cy="615447"/>
          </a:xfrm>
          <a:prstGeom prst="roundRect">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a:t>………</a:t>
            </a:r>
            <a:endParaRPr lang="ar-EG" sz="2400" b="1" dirty="0"/>
          </a:p>
        </p:txBody>
      </p:sp>
      <p:sp>
        <p:nvSpPr>
          <p:cNvPr id="20" name="مستطيل: زوايا مستديرة 19">
            <a:extLst>
              <a:ext uri="{FF2B5EF4-FFF2-40B4-BE49-F238E27FC236}">
                <a16:creationId xmlns:a16="http://schemas.microsoft.com/office/drawing/2014/main" id="{2035CFAD-980F-44E0-B329-D3AECA92B417}"/>
              </a:ext>
            </a:extLst>
          </p:cNvPr>
          <p:cNvSpPr/>
          <p:nvPr/>
        </p:nvSpPr>
        <p:spPr>
          <a:xfrm>
            <a:off x="972465" y="3002271"/>
            <a:ext cx="1694509" cy="615447"/>
          </a:xfrm>
          <a:prstGeom prst="roundRect">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400" b="1" dirty="0"/>
              <a:t>تعزيز التسامح</a:t>
            </a:r>
          </a:p>
        </p:txBody>
      </p:sp>
      <p:sp>
        <p:nvSpPr>
          <p:cNvPr id="21" name="مستطيل: زوايا مستديرة 20">
            <a:extLst>
              <a:ext uri="{FF2B5EF4-FFF2-40B4-BE49-F238E27FC236}">
                <a16:creationId xmlns:a16="http://schemas.microsoft.com/office/drawing/2014/main" id="{8AAAEF04-EC15-4310-BFB8-F506557A27BD}"/>
              </a:ext>
            </a:extLst>
          </p:cNvPr>
          <p:cNvSpPr/>
          <p:nvPr/>
        </p:nvSpPr>
        <p:spPr>
          <a:xfrm>
            <a:off x="2787690" y="3728104"/>
            <a:ext cx="1694509" cy="615447"/>
          </a:xfrm>
          <a:prstGeom prst="roundRect">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a:t>……..</a:t>
            </a:r>
            <a:endParaRPr lang="ar-EG" sz="2400" b="1" dirty="0"/>
          </a:p>
        </p:txBody>
      </p:sp>
      <p:sp>
        <p:nvSpPr>
          <p:cNvPr id="22" name="مستطيل: زوايا مستديرة 21">
            <a:extLst>
              <a:ext uri="{FF2B5EF4-FFF2-40B4-BE49-F238E27FC236}">
                <a16:creationId xmlns:a16="http://schemas.microsoft.com/office/drawing/2014/main" id="{59781F5A-6134-4238-9A77-BB681C1680AB}"/>
              </a:ext>
            </a:extLst>
          </p:cNvPr>
          <p:cNvSpPr/>
          <p:nvPr/>
        </p:nvSpPr>
        <p:spPr>
          <a:xfrm>
            <a:off x="6594896" y="3057482"/>
            <a:ext cx="1694509" cy="615447"/>
          </a:xfrm>
          <a:prstGeom prst="roundRect">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a:t>…….</a:t>
            </a:r>
            <a:endParaRPr lang="ar-EG" sz="2400" b="1" dirty="0"/>
          </a:p>
        </p:txBody>
      </p:sp>
      <p:sp>
        <p:nvSpPr>
          <p:cNvPr id="23" name="مستطيل: زوايا مستديرة 22">
            <a:extLst>
              <a:ext uri="{FF2B5EF4-FFF2-40B4-BE49-F238E27FC236}">
                <a16:creationId xmlns:a16="http://schemas.microsoft.com/office/drawing/2014/main" id="{0B0709BD-B2DE-4574-AFD2-39238D1F8230}"/>
              </a:ext>
            </a:extLst>
          </p:cNvPr>
          <p:cNvSpPr/>
          <p:nvPr/>
        </p:nvSpPr>
        <p:spPr>
          <a:xfrm>
            <a:off x="4680735" y="3045710"/>
            <a:ext cx="1694509" cy="615447"/>
          </a:xfrm>
          <a:prstGeom prst="roundRect">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a:t>………….</a:t>
            </a:r>
            <a:endParaRPr lang="ar-EG" sz="2400" b="1" dirty="0"/>
          </a:p>
        </p:txBody>
      </p:sp>
      <p:sp>
        <p:nvSpPr>
          <p:cNvPr id="24" name="مستطيل: زوايا مستديرة 23">
            <a:extLst>
              <a:ext uri="{FF2B5EF4-FFF2-40B4-BE49-F238E27FC236}">
                <a16:creationId xmlns:a16="http://schemas.microsoft.com/office/drawing/2014/main" id="{FC59BACB-A2BA-40D8-91EA-9F6A70C2B94B}"/>
              </a:ext>
            </a:extLst>
          </p:cNvPr>
          <p:cNvSpPr/>
          <p:nvPr/>
        </p:nvSpPr>
        <p:spPr>
          <a:xfrm>
            <a:off x="2800330" y="3014413"/>
            <a:ext cx="1694509" cy="615447"/>
          </a:xfrm>
          <a:prstGeom prst="roundRect">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a:t>………</a:t>
            </a:r>
            <a:endParaRPr lang="ar-EG" sz="2400" b="1" dirty="0"/>
          </a:p>
        </p:txBody>
      </p:sp>
      <p:sp>
        <p:nvSpPr>
          <p:cNvPr id="25" name="مستطيل: زوايا مستديرة 24">
            <a:extLst>
              <a:ext uri="{FF2B5EF4-FFF2-40B4-BE49-F238E27FC236}">
                <a16:creationId xmlns:a16="http://schemas.microsoft.com/office/drawing/2014/main" id="{BF52A660-9382-4DF5-A591-A049A81ABEA5}"/>
              </a:ext>
            </a:extLst>
          </p:cNvPr>
          <p:cNvSpPr/>
          <p:nvPr/>
        </p:nvSpPr>
        <p:spPr>
          <a:xfrm>
            <a:off x="972464" y="3728105"/>
            <a:ext cx="1694509" cy="615447"/>
          </a:xfrm>
          <a:prstGeom prst="roundRect">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400" b="1" dirty="0"/>
              <a:t>مد الجسور</a:t>
            </a:r>
          </a:p>
        </p:txBody>
      </p:sp>
      <p:sp>
        <p:nvSpPr>
          <p:cNvPr id="26" name="مربع نص 25">
            <a:extLst>
              <a:ext uri="{FF2B5EF4-FFF2-40B4-BE49-F238E27FC236}">
                <a16:creationId xmlns:a16="http://schemas.microsoft.com/office/drawing/2014/main" id="{D097FC59-1FC9-4B99-B207-080A9F9747BE}"/>
              </a:ext>
            </a:extLst>
          </p:cNvPr>
          <p:cNvSpPr txBox="1"/>
          <p:nvPr/>
        </p:nvSpPr>
        <p:spPr>
          <a:xfrm>
            <a:off x="1677205" y="999002"/>
            <a:ext cx="5832648" cy="707886"/>
          </a:xfrm>
          <a:prstGeom prst="rect">
            <a:avLst/>
          </a:prstGeom>
          <a:solidFill>
            <a:schemeClr val="accent6">
              <a:lumMod val="20000"/>
              <a:lumOff val="80000"/>
            </a:schemeClr>
          </a:solidFill>
        </p:spPr>
        <p:txBody>
          <a:bodyPr wrap="square" rtlCol="1">
            <a:spAutoFit/>
          </a:bodyPr>
          <a:lstStyle>
            <a:defPPr>
              <a:defRPr lang="ar-EG"/>
            </a:defPPr>
            <a:lvl1pPr algn="ctr">
              <a:defRPr sz="4000" b="1"/>
            </a:lvl1pPr>
          </a:lstStyle>
          <a:p>
            <a:r>
              <a:rPr lang="ar-EG" dirty="0"/>
              <a:t>المجموعة الثانية (دور إيجابي)</a:t>
            </a:r>
          </a:p>
        </p:txBody>
      </p:sp>
      <p:sp>
        <p:nvSpPr>
          <p:cNvPr id="13" name="مستطيل: زوايا مستديرة 12">
            <a:extLst>
              <a:ext uri="{FF2B5EF4-FFF2-40B4-BE49-F238E27FC236}">
                <a16:creationId xmlns:a16="http://schemas.microsoft.com/office/drawing/2014/main" id="{140538DD-1D30-4A94-AF28-34E94DB6B9E4}"/>
              </a:ext>
            </a:extLst>
          </p:cNvPr>
          <p:cNvSpPr/>
          <p:nvPr/>
        </p:nvSpPr>
        <p:spPr>
          <a:xfrm>
            <a:off x="2787689" y="4537033"/>
            <a:ext cx="1694509" cy="615447"/>
          </a:xfrm>
          <a:prstGeom prst="roundRect">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400" b="1" dirty="0"/>
              <a:t>الاختلافات</a:t>
            </a:r>
          </a:p>
        </p:txBody>
      </p:sp>
      <p:sp>
        <p:nvSpPr>
          <p:cNvPr id="14" name="مستطيل: زوايا مستديرة 13">
            <a:extLst>
              <a:ext uri="{FF2B5EF4-FFF2-40B4-BE49-F238E27FC236}">
                <a16:creationId xmlns:a16="http://schemas.microsoft.com/office/drawing/2014/main" id="{2B64E84C-7BF9-47C1-8B22-F8BF0AF01433}"/>
              </a:ext>
            </a:extLst>
          </p:cNvPr>
          <p:cNvSpPr/>
          <p:nvPr/>
        </p:nvSpPr>
        <p:spPr>
          <a:xfrm>
            <a:off x="4712971" y="4529678"/>
            <a:ext cx="1694509" cy="615447"/>
          </a:xfrm>
          <a:prstGeom prst="roundRect">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a:t>…………</a:t>
            </a:r>
            <a:endParaRPr lang="ar-EG" sz="2400" b="1" dirty="0"/>
          </a:p>
        </p:txBody>
      </p:sp>
      <p:sp>
        <p:nvSpPr>
          <p:cNvPr id="15" name="مستطيل: زوايا مستديرة 14">
            <a:extLst>
              <a:ext uri="{FF2B5EF4-FFF2-40B4-BE49-F238E27FC236}">
                <a16:creationId xmlns:a16="http://schemas.microsoft.com/office/drawing/2014/main" id="{1468BAD5-7518-4133-9149-C53E78AE7FFF}"/>
              </a:ext>
            </a:extLst>
          </p:cNvPr>
          <p:cNvSpPr/>
          <p:nvPr/>
        </p:nvSpPr>
        <p:spPr>
          <a:xfrm>
            <a:off x="6594896" y="4529678"/>
            <a:ext cx="1694509" cy="615447"/>
          </a:xfrm>
          <a:prstGeom prst="roundRect">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400" b="1" dirty="0"/>
              <a:t>التفاوض</a:t>
            </a:r>
          </a:p>
        </p:txBody>
      </p:sp>
      <p:sp>
        <p:nvSpPr>
          <p:cNvPr id="16" name="مستطيل: زوايا مستديرة 15">
            <a:extLst>
              <a:ext uri="{FF2B5EF4-FFF2-40B4-BE49-F238E27FC236}">
                <a16:creationId xmlns:a16="http://schemas.microsoft.com/office/drawing/2014/main" id="{610E7C18-6A61-4FB8-860C-895A6455583F}"/>
              </a:ext>
            </a:extLst>
          </p:cNvPr>
          <p:cNvSpPr/>
          <p:nvPr/>
        </p:nvSpPr>
        <p:spPr>
          <a:xfrm>
            <a:off x="6621907" y="3784336"/>
            <a:ext cx="1694509" cy="615447"/>
          </a:xfrm>
          <a:prstGeom prst="roundRect">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a:t>……………..</a:t>
            </a:r>
            <a:endParaRPr lang="ar-EG" sz="2400" b="1" dirty="0"/>
          </a:p>
        </p:txBody>
      </p:sp>
      <p:sp>
        <p:nvSpPr>
          <p:cNvPr id="27" name="مستطيل: زوايا مستديرة 26">
            <a:extLst>
              <a:ext uri="{FF2B5EF4-FFF2-40B4-BE49-F238E27FC236}">
                <a16:creationId xmlns:a16="http://schemas.microsoft.com/office/drawing/2014/main" id="{DA485DE8-17D6-4AE3-BF8A-9A369A159BB2}"/>
              </a:ext>
            </a:extLst>
          </p:cNvPr>
          <p:cNvSpPr/>
          <p:nvPr/>
        </p:nvSpPr>
        <p:spPr>
          <a:xfrm>
            <a:off x="4716448" y="3775606"/>
            <a:ext cx="1694509" cy="615447"/>
          </a:xfrm>
          <a:prstGeom prst="roundRect">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400" b="1" dirty="0"/>
              <a:t>فضيلة التنوع</a:t>
            </a:r>
          </a:p>
        </p:txBody>
      </p:sp>
    </p:spTree>
    <p:extLst>
      <p:ext uri="{BB962C8B-B14F-4D97-AF65-F5344CB8AC3E}">
        <p14:creationId xmlns:p14="http://schemas.microsoft.com/office/powerpoint/2010/main" val="1934696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ppt_x"/>
                                          </p:val>
                                        </p:tav>
                                        <p:tav tm="100000">
                                          <p:val>
                                            <p:strVal val="#ppt_x"/>
                                          </p:val>
                                        </p:tav>
                                      </p:tavLst>
                                    </p:anim>
                                    <p:anim calcmode="lin" valueType="num">
                                      <p:cBhvr additive="base">
                                        <p:cTn id="21" dur="500" fill="hold"/>
                                        <p:tgtEl>
                                          <p:spTgt spid="18"/>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500" fill="hold"/>
                                        <p:tgtEl>
                                          <p:spTgt spid="20"/>
                                        </p:tgtEl>
                                        <p:attrNameLst>
                                          <p:attrName>ppt_x</p:attrName>
                                        </p:attrNameLst>
                                      </p:cBhvr>
                                      <p:tavLst>
                                        <p:tav tm="0">
                                          <p:val>
                                            <p:strVal val="#ppt_x"/>
                                          </p:val>
                                        </p:tav>
                                        <p:tav tm="100000">
                                          <p:val>
                                            <p:strVal val="#ppt_x"/>
                                          </p:val>
                                        </p:tav>
                                      </p:tavLst>
                                    </p:anim>
                                    <p:anim calcmode="lin" valueType="num">
                                      <p:cBhvr additive="base">
                                        <p:cTn id="29" dur="500" fill="hold"/>
                                        <p:tgtEl>
                                          <p:spTgt spid="20"/>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ppt_x"/>
                                          </p:val>
                                        </p:tav>
                                        <p:tav tm="100000">
                                          <p:val>
                                            <p:strVal val="#ppt_x"/>
                                          </p:val>
                                        </p:tav>
                                      </p:tavLst>
                                    </p:anim>
                                    <p:anim calcmode="lin" valueType="num">
                                      <p:cBhvr additive="base">
                                        <p:cTn id="33" dur="50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500" fill="hold"/>
                                        <p:tgtEl>
                                          <p:spTgt spid="22"/>
                                        </p:tgtEl>
                                        <p:attrNameLst>
                                          <p:attrName>ppt_x</p:attrName>
                                        </p:attrNameLst>
                                      </p:cBhvr>
                                      <p:tavLst>
                                        <p:tav tm="0">
                                          <p:val>
                                            <p:strVal val="#ppt_x"/>
                                          </p:val>
                                        </p:tav>
                                        <p:tav tm="100000">
                                          <p:val>
                                            <p:strVal val="#ppt_x"/>
                                          </p:val>
                                        </p:tav>
                                      </p:tavLst>
                                    </p:anim>
                                    <p:anim calcmode="lin" valueType="num">
                                      <p:cBhvr additive="base">
                                        <p:cTn id="37" dur="500" fill="hold"/>
                                        <p:tgtEl>
                                          <p:spTgt spid="2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500" fill="hold"/>
                                        <p:tgtEl>
                                          <p:spTgt spid="23"/>
                                        </p:tgtEl>
                                        <p:attrNameLst>
                                          <p:attrName>ppt_x</p:attrName>
                                        </p:attrNameLst>
                                      </p:cBhvr>
                                      <p:tavLst>
                                        <p:tav tm="0">
                                          <p:val>
                                            <p:strVal val="#ppt_x"/>
                                          </p:val>
                                        </p:tav>
                                        <p:tav tm="100000">
                                          <p:val>
                                            <p:strVal val="#ppt_x"/>
                                          </p:val>
                                        </p:tav>
                                      </p:tavLst>
                                    </p:anim>
                                    <p:anim calcmode="lin" valueType="num">
                                      <p:cBhvr additive="base">
                                        <p:cTn id="41" dur="500" fill="hold"/>
                                        <p:tgtEl>
                                          <p:spTgt spid="23"/>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additive="base">
                                        <p:cTn id="44" dur="500" fill="hold"/>
                                        <p:tgtEl>
                                          <p:spTgt spid="24"/>
                                        </p:tgtEl>
                                        <p:attrNameLst>
                                          <p:attrName>ppt_x</p:attrName>
                                        </p:attrNameLst>
                                      </p:cBhvr>
                                      <p:tavLst>
                                        <p:tav tm="0">
                                          <p:val>
                                            <p:strVal val="#ppt_x"/>
                                          </p:val>
                                        </p:tav>
                                        <p:tav tm="100000">
                                          <p:val>
                                            <p:strVal val="#ppt_x"/>
                                          </p:val>
                                        </p:tav>
                                      </p:tavLst>
                                    </p:anim>
                                    <p:anim calcmode="lin" valueType="num">
                                      <p:cBhvr additive="base">
                                        <p:cTn id="45" dur="500" fill="hold"/>
                                        <p:tgtEl>
                                          <p:spTgt spid="2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cBhvr additive="base">
                                        <p:cTn id="48" dur="500" fill="hold"/>
                                        <p:tgtEl>
                                          <p:spTgt spid="25"/>
                                        </p:tgtEl>
                                        <p:attrNameLst>
                                          <p:attrName>ppt_x</p:attrName>
                                        </p:attrNameLst>
                                      </p:cBhvr>
                                      <p:tavLst>
                                        <p:tav tm="0">
                                          <p:val>
                                            <p:strVal val="#ppt_x"/>
                                          </p:val>
                                        </p:tav>
                                        <p:tav tm="100000">
                                          <p:val>
                                            <p:strVal val="#ppt_x"/>
                                          </p:val>
                                        </p:tav>
                                      </p:tavLst>
                                    </p:anim>
                                    <p:anim calcmode="lin" valueType="num">
                                      <p:cBhvr additive="base">
                                        <p:cTn id="49" dur="500" fill="hold"/>
                                        <p:tgtEl>
                                          <p:spTgt spid="25"/>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500" fill="hold"/>
                                        <p:tgtEl>
                                          <p:spTgt spid="13"/>
                                        </p:tgtEl>
                                        <p:attrNameLst>
                                          <p:attrName>ppt_x</p:attrName>
                                        </p:attrNameLst>
                                      </p:cBhvr>
                                      <p:tavLst>
                                        <p:tav tm="0">
                                          <p:val>
                                            <p:strVal val="#ppt_x"/>
                                          </p:val>
                                        </p:tav>
                                        <p:tav tm="100000">
                                          <p:val>
                                            <p:strVal val="#ppt_x"/>
                                          </p:val>
                                        </p:tav>
                                      </p:tavLst>
                                    </p:anim>
                                    <p:anim calcmode="lin" valueType="num">
                                      <p:cBhvr additive="base">
                                        <p:cTn id="53" dur="500" fill="hold"/>
                                        <p:tgtEl>
                                          <p:spTgt spid="13"/>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additive="base">
                                        <p:cTn id="56" dur="500" fill="hold"/>
                                        <p:tgtEl>
                                          <p:spTgt spid="14"/>
                                        </p:tgtEl>
                                        <p:attrNameLst>
                                          <p:attrName>ppt_x</p:attrName>
                                        </p:attrNameLst>
                                      </p:cBhvr>
                                      <p:tavLst>
                                        <p:tav tm="0">
                                          <p:val>
                                            <p:strVal val="#ppt_x"/>
                                          </p:val>
                                        </p:tav>
                                        <p:tav tm="100000">
                                          <p:val>
                                            <p:strVal val="#ppt_x"/>
                                          </p:val>
                                        </p:tav>
                                      </p:tavLst>
                                    </p:anim>
                                    <p:anim calcmode="lin" valueType="num">
                                      <p:cBhvr additive="base">
                                        <p:cTn id="57" dur="500" fill="hold"/>
                                        <p:tgtEl>
                                          <p:spTgt spid="14"/>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500" fill="hold"/>
                                        <p:tgtEl>
                                          <p:spTgt spid="15"/>
                                        </p:tgtEl>
                                        <p:attrNameLst>
                                          <p:attrName>ppt_x</p:attrName>
                                        </p:attrNameLst>
                                      </p:cBhvr>
                                      <p:tavLst>
                                        <p:tav tm="0">
                                          <p:val>
                                            <p:strVal val="#ppt_x"/>
                                          </p:val>
                                        </p:tav>
                                        <p:tav tm="100000">
                                          <p:val>
                                            <p:strVal val="#ppt_x"/>
                                          </p:val>
                                        </p:tav>
                                      </p:tavLst>
                                    </p:anim>
                                    <p:anim calcmode="lin" valueType="num">
                                      <p:cBhvr additive="base">
                                        <p:cTn id="61" dur="500" fill="hold"/>
                                        <p:tgtEl>
                                          <p:spTgt spid="15"/>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additive="base">
                                        <p:cTn id="64" dur="500" fill="hold"/>
                                        <p:tgtEl>
                                          <p:spTgt spid="16"/>
                                        </p:tgtEl>
                                        <p:attrNameLst>
                                          <p:attrName>ppt_x</p:attrName>
                                        </p:attrNameLst>
                                      </p:cBhvr>
                                      <p:tavLst>
                                        <p:tav tm="0">
                                          <p:val>
                                            <p:strVal val="#ppt_x"/>
                                          </p:val>
                                        </p:tav>
                                        <p:tav tm="100000">
                                          <p:val>
                                            <p:strVal val="#ppt_x"/>
                                          </p:val>
                                        </p:tav>
                                      </p:tavLst>
                                    </p:anim>
                                    <p:anim calcmode="lin" valueType="num">
                                      <p:cBhvr additive="base">
                                        <p:cTn id="65" dur="500" fill="hold"/>
                                        <p:tgtEl>
                                          <p:spTgt spid="16"/>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additive="base">
                                        <p:cTn id="68" dur="500" fill="hold"/>
                                        <p:tgtEl>
                                          <p:spTgt spid="27"/>
                                        </p:tgtEl>
                                        <p:attrNameLst>
                                          <p:attrName>ppt_x</p:attrName>
                                        </p:attrNameLst>
                                      </p:cBhvr>
                                      <p:tavLst>
                                        <p:tav tm="0">
                                          <p:val>
                                            <p:strVal val="#ppt_x"/>
                                          </p:val>
                                        </p:tav>
                                        <p:tav tm="100000">
                                          <p:val>
                                            <p:strVal val="#ppt_x"/>
                                          </p:val>
                                        </p:tav>
                                      </p:tavLst>
                                    </p:anim>
                                    <p:anim calcmode="lin" valueType="num">
                                      <p:cBhvr additive="base">
                                        <p:cTn id="69"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13" grpId="0" animBg="1"/>
      <p:bldP spid="14" grpId="0" animBg="1"/>
      <p:bldP spid="15" grpId="0" animBg="1"/>
      <p:bldP spid="16"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06B2C852-66A1-41ED-9693-779556F1AB2A}"/>
              </a:ext>
            </a:extLst>
          </p:cNvPr>
          <p:cNvSpPr/>
          <p:nvPr/>
        </p:nvSpPr>
        <p:spPr bwMode="auto">
          <a:xfrm>
            <a:off x="1007604" y="764704"/>
            <a:ext cx="7128792" cy="4176464"/>
          </a:xfrm>
          <a:prstGeom prst="roundRect">
            <a:avLst>
              <a:gd name="adj" fmla="val 20919"/>
            </a:avLst>
          </a:prstGeom>
          <a:solidFill>
            <a:schemeClr val="accent6">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800" b="1" dirty="0">
                <a:solidFill>
                  <a:srgbClr val="C00000"/>
                </a:solidFill>
              </a:rPr>
              <a:t>نحن في عصر سوء الفهم المتبادل والتعميم المفرط، مع أن الجميع يقول إننا في زمن التواصل: هذا حقيقي، فالكل يتواصل عبر الهواتف المحمولة والانترنت، ولكن ما الذي يحدث في هذا التواصل؟ لا يؤدي دورًا إيجابياً في هذا التواصل فهو يركز تارة على أخبار الطقس وتارة على الأسهم والاقتصاد وتارة أخرى علي الكوارث. الإعلام لا يشيع روح التفاهم بين أفراد المجتمع بل يقتل الفهم. نعم إن الإعلام يقتل الفهم لأنه لا يمنحك فرصة لذلك. فلا وقت لك للفهم.</a:t>
            </a:r>
            <a:endParaRPr lang="en-US" sz="2800" b="1" dirty="0">
              <a:solidFill>
                <a:srgbClr val="C00000"/>
              </a:solidFill>
            </a:endParaRPr>
          </a:p>
        </p:txBody>
      </p:sp>
      <p:sp>
        <p:nvSpPr>
          <p:cNvPr id="3" name="مستطيل: زوايا مستديرة 2">
            <a:extLst>
              <a:ext uri="{FF2B5EF4-FFF2-40B4-BE49-F238E27FC236}">
                <a16:creationId xmlns:a16="http://schemas.microsoft.com/office/drawing/2014/main" id="{A53A8448-65A4-41E3-A696-5BB4E49E459D}"/>
              </a:ext>
            </a:extLst>
          </p:cNvPr>
          <p:cNvSpPr/>
          <p:nvPr/>
        </p:nvSpPr>
        <p:spPr>
          <a:xfrm>
            <a:off x="1007604" y="5432679"/>
            <a:ext cx="7437399" cy="660617"/>
          </a:xfrm>
          <a:prstGeom prst="roundRect">
            <a:avLst/>
          </a:prstGeom>
          <a:solidFill>
            <a:schemeClr val="bg2">
              <a:lumMod val="9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2000" b="1" dirty="0">
                <a:solidFill>
                  <a:schemeClr val="tx1"/>
                </a:solidFill>
              </a:rPr>
              <a:t>المصدر: الإنساني في التربية: ضرورة تعليم الفهم بين البشر، إدغار </a:t>
            </a:r>
            <a:r>
              <a:rPr lang="ar-EG" sz="2000" b="1" dirty="0" err="1">
                <a:solidFill>
                  <a:schemeClr val="tx1"/>
                </a:solidFill>
              </a:rPr>
              <a:t>موران</a:t>
            </a:r>
            <a:r>
              <a:rPr lang="ar-EG" sz="2000" b="1" dirty="0">
                <a:solidFill>
                  <a:schemeClr val="tx1"/>
                </a:solidFill>
              </a:rPr>
              <a:t> 2006م، ترجمة عبد الوهاب البراهيمي (بتصرف) </a:t>
            </a:r>
          </a:p>
        </p:txBody>
      </p:sp>
    </p:spTree>
    <p:extLst>
      <p:ext uri="{BB962C8B-B14F-4D97-AF65-F5344CB8AC3E}">
        <p14:creationId xmlns:p14="http://schemas.microsoft.com/office/powerpoint/2010/main" val="320311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06B2C852-66A1-41ED-9693-779556F1AB2A}"/>
              </a:ext>
            </a:extLst>
          </p:cNvPr>
          <p:cNvSpPr/>
          <p:nvPr/>
        </p:nvSpPr>
        <p:spPr bwMode="auto">
          <a:xfrm>
            <a:off x="2864687" y="852233"/>
            <a:ext cx="5374638" cy="4505462"/>
          </a:xfrm>
          <a:prstGeom prst="roundRect">
            <a:avLst>
              <a:gd name="adj" fmla="val 13056"/>
            </a:avLst>
          </a:prstGeom>
          <a:solidFill>
            <a:schemeClr val="accent6">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800" b="1" dirty="0">
                <a:solidFill>
                  <a:srgbClr val="C00000"/>
                </a:solidFill>
              </a:rPr>
              <a:t>ويمكنك متابعة برامج إخبارية وحوارية في محاولة للفهم، غير أن آلة الإعلام تزودك بغيمة من المعلومات تستبدل غدا بأخرى، إذا ما اقتصرت على ذلك، فلن تفهم الشيء الكثير. وأنت مجبر على الاستماع إلى المحللين الذين يمكنهم عندئذ أن يوضحوا لك بعض الشيء بحسب فهمهم الذاتي. نحن مع الأسف في عصر الاتصالات والإعلام ولسنا في زمن الفهم.</a:t>
            </a:r>
          </a:p>
        </p:txBody>
      </p:sp>
      <p:sp>
        <p:nvSpPr>
          <p:cNvPr id="3" name="مستطيل: زوايا مستديرة 2">
            <a:extLst>
              <a:ext uri="{FF2B5EF4-FFF2-40B4-BE49-F238E27FC236}">
                <a16:creationId xmlns:a16="http://schemas.microsoft.com/office/drawing/2014/main" id="{FDFB2D40-CC43-4DA6-BE0C-A30FBA2A9D71}"/>
              </a:ext>
            </a:extLst>
          </p:cNvPr>
          <p:cNvSpPr/>
          <p:nvPr/>
        </p:nvSpPr>
        <p:spPr>
          <a:xfrm>
            <a:off x="801926" y="5517232"/>
            <a:ext cx="7437399" cy="660617"/>
          </a:xfrm>
          <a:prstGeom prst="roundRect">
            <a:avLst/>
          </a:prstGeom>
          <a:solidFill>
            <a:schemeClr val="bg2">
              <a:lumMod val="9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2000" b="1" dirty="0">
                <a:solidFill>
                  <a:schemeClr val="tx1"/>
                </a:solidFill>
              </a:rPr>
              <a:t>المصدر: الإنساني في التربية: ضرورة تعليم الفهم بين البشر، إدغار </a:t>
            </a:r>
            <a:r>
              <a:rPr lang="ar-EG" sz="2000" b="1" dirty="0" err="1">
                <a:solidFill>
                  <a:schemeClr val="tx1"/>
                </a:solidFill>
              </a:rPr>
              <a:t>موران</a:t>
            </a:r>
            <a:r>
              <a:rPr lang="ar-EG" sz="2000" b="1" dirty="0">
                <a:solidFill>
                  <a:schemeClr val="tx1"/>
                </a:solidFill>
              </a:rPr>
              <a:t> 2006م،ترجمة عبد الوهاب البراهيمي (بتصرف) </a:t>
            </a:r>
          </a:p>
        </p:txBody>
      </p:sp>
      <p:pic>
        <p:nvPicPr>
          <p:cNvPr id="5" name="صورة 4">
            <a:extLst>
              <a:ext uri="{FF2B5EF4-FFF2-40B4-BE49-F238E27FC236}">
                <a16:creationId xmlns:a16="http://schemas.microsoft.com/office/drawing/2014/main" id="{58F5C7ED-0CFD-489D-AAB0-1D1B14088159}"/>
              </a:ext>
            </a:extLst>
          </p:cNvPr>
          <p:cNvPicPr>
            <a:picLocks noChangeAspect="1"/>
          </p:cNvPicPr>
          <p:nvPr/>
        </p:nvPicPr>
        <p:blipFill>
          <a:blip r:embed="rId3"/>
          <a:stretch>
            <a:fillRect/>
          </a:stretch>
        </p:blipFill>
        <p:spPr>
          <a:xfrm>
            <a:off x="611561" y="1628800"/>
            <a:ext cx="2232248" cy="2952328"/>
          </a:xfrm>
          <a:prstGeom prst="rect">
            <a:avLst/>
          </a:prstGeom>
        </p:spPr>
      </p:pic>
    </p:spTree>
    <p:extLst>
      <p:ext uri="{BB962C8B-B14F-4D97-AF65-F5344CB8AC3E}">
        <p14:creationId xmlns:p14="http://schemas.microsoft.com/office/powerpoint/2010/main" val="55448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2" name="مستطيل: زوايا علوية مقصوصة 1">
            <a:extLst>
              <a:ext uri="{FF2B5EF4-FFF2-40B4-BE49-F238E27FC236}">
                <a16:creationId xmlns:a16="http://schemas.microsoft.com/office/drawing/2014/main" id="{477941A3-4EF3-4ABC-8C57-61A477D18F96}"/>
              </a:ext>
            </a:extLst>
          </p:cNvPr>
          <p:cNvSpPr/>
          <p:nvPr/>
        </p:nvSpPr>
        <p:spPr>
          <a:xfrm>
            <a:off x="1403648" y="1052736"/>
            <a:ext cx="6480720" cy="1656184"/>
          </a:xfrm>
          <a:prstGeom prst="snip2SameRect">
            <a:avLst/>
          </a:prstGeom>
          <a:solidFill>
            <a:schemeClr val="accent4">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200" b="1" dirty="0"/>
              <a:t>3- عرض النص إشكالية تميز عصرنا. ما هي عناصر هذه الإشكالية أو المعضلة؟</a:t>
            </a:r>
          </a:p>
        </p:txBody>
      </p:sp>
      <p:sp>
        <p:nvSpPr>
          <p:cNvPr id="6" name="مستطيل: زوايا علوية مقصوصة 5">
            <a:extLst>
              <a:ext uri="{FF2B5EF4-FFF2-40B4-BE49-F238E27FC236}">
                <a16:creationId xmlns:a16="http://schemas.microsoft.com/office/drawing/2014/main" id="{BA7BD22B-4DC1-4FCD-B7A0-155B909185DC}"/>
              </a:ext>
            </a:extLst>
          </p:cNvPr>
          <p:cNvSpPr/>
          <p:nvPr/>
        </p:nvSpPr>
        <p:spPr>
          <a:xfrm>
            <a:off x="1423985" y="3429000"/>
            <a:ext cx="6480720" cy="1656184"/>
          </a:xfrm>
          <a:prstGeom prst="snip2SameRect">
            <a:avLst/>
          </a:prstGeom>
          <a:solidFill>
            <a:schemeClr val="accent4">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200" b="1" dirty="0"/>
              <a:t>4- بين اعتماداً على النص ما يميز الإعلام المعاصر وفقا للكاتب، واستحضر أمثلة دالة على ذلك من الواقع</a:t>
            </a:r>
          </a:p>
        </p:txBody>
      </p:sp>
    </p:spTree>
    <p:extLst>
      <p:ext uri="{BB962C8B-B14F-4D97-AF65-F5344CB8AC3E}">
        <p14:creationId xmlns:p14="http://schemas.microsoft.com/office/powerpoint/2010/main" val="265079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2" name="مستطيل: زوايا علوية مقصوصة 1">
            <a:extLst>
              <a:ext uri="{FF2B5EF4-FFF2-40B4-BE49-F238E27FC236}">
                <a16:creationId xmlns:a16="http://schemas.microsoft.com/office/drawing/2014/main" id="{477941A3-4EF3-4ABC-8C57-61A477D18F96}"/>
              </a:ext>
            </a:extLst>
          </p:cNvPr>
          <p:cNvSpPr/>
          <p:nvPr/>
        </p:nvSpPr>
        <p:spPr>
          <a:xfrm>
            <a:off x="827584" y="1340768"/>
            <a:ext cx="7488832" cy="3672408"/>
          </a:xfrm>
          <a:prstGeom prst="snip2SameRect">
            <a:avLst/>
          </a:prstGeom>
          <a:solidFill>
            <a:schemeClr val="accent4">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200" b="1" dirty="0"/>
              <a:t>4- يستعمل بعضهم مصطلح "القرية الكونية". بين اعتماداً على النص مدى وجاهة هذا المصطلح و واقعيته، مستحضرًا المؤشرات الدالة على أن العالم شبيه بقرية كونية، وبين المؤشرات التي لا تتفق مع هذا المصطلح. علل إجابتك في كلتا الحالتين</a:t>
            </a:r>
          </a:p>
        </p:txBody>
      </p:sp>
    </p:spTree>
    <p:extLst>
      <p:ext uri="{BB962C8B-B14F-4D97-AF65-F5344CB8AC3E}">
        <p14:creationId xmlns:p14="http://schemas.microsoft.com/office/powerpoint/2010/main" val="143159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B054AE02-2CAA-4AB1-84B1-28CE6BC64E22}"/>
              </a:ext>
            </a:extLst>
          </p:cNvPr>
          <p:cNvGrpSpPr/>
          <p:nvPr/>
        </p:nvGrpSpPr>
        <p:grpSpPr>
          <a:xfrm>
            <a:off x="2411760" y="764704"/>
            <a:ext cx="3644846" cy="4548158"/>
            <a:chOff x="2411760" y="764704"/>
            <a:chExt cx="3644846" cy="4548158"/>
          </a:xfrm>
        </p:grpSpPr>
        <p:pic>
          <p:nvPicPr>
            <p:cNvPr id="5" name="صورة 4">
              <a:extLst>
                <a:ext uri="{FF2B5EF4-FFF2-40B4-BE49-F238E27FC236}">
                  <a16:creationId xmlns:a16="http://schemas.microsoft.com/office/drawing/2014/main" id="{01965C86-5380-46F9-B363-C3E330F01D4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11760" y="764704"/>
              <a:ext cx="3644846" cy="3659140"/>
            </a:xfrm>
            <a:prstGeom prst="rect">
              <a:avLst/>
            </a:prstGeom>
          </p:spPr>
        </p:pic>
        <p:sp>
          <p:nvSpPr>
            <p:cNvPr id="4" name="عنوان 1">
              <a:extLst>
                <a:ext uri="{FF2B5EF4-FFF2-40B4-BE49-F238E27FC236}">
                  <a16:creationId xmlns:a16="http://schemas.microsoft.com/office/drawing/2014/main" id="{5FF63619-2D78-439B-B487-02D3341C4CA7}"/>
                </a:ext>
              </a:extLst>
            </p:cNvPr>
            <p:cNvSpPr txBox="1">
              <a:spLocks/>
            </p:cNvSpPr>
            <p:nvPr/>
          </p:nvSpPr>
          <p:spPr>
            <a:xfrm>
              <a:off x="2924746" y="4389532"/>
              <a:ext cx="3131860" cy="923330"/>
            </a:xfrm>
            <a:prstGeom prst="rect">
              <a:avLst/>
            </a:prstGeom>
            <a:solidFill>
              <a:srgbClr val="FFC000"/>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5400" dirty="0">
                  <a:solidFill>
                    <a:srgbClr val="002060"/>
                  </a:solidFill>
                </a:rPr>
                <a:t>إضاءة</a:t>
              </a:r>
            </a:p>
          </p:txBody>
        </p:sp>
      </p:grpSp>
    </p:spTree>
    <p:extLst>
      <p:ext uri="{BB962C8B-B14F-4D97-AF65-F5344CB8AC3E}">
        <p14:creationId xmlns:p14="http://schemas.microsoft.com/office/powerpoint/2010/main" val="3177893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953598" y="1028343"/>
            <a:ext cx="7236804" cy="2400657"/>
          </a:xfrm>
          <a:prstGeom prst="rect">
            <a:avLst/>
          </a:prstGeom>
          <a:solidFill>
            <a:schemeClr val="accent6">
              <a:lumMod val="20000"/>
              <a:lumOff val="80000"/>
            </a:schemeClr>
          </a:solidFill>
          <a:ln w="57150">
            <a:noFill/>
            <a:prstDash val="dashDot"/>
          </a:ln>
        </p:spPr>
        <p:txBody>
          <a:bodyPr wrap="square" rtlCol="0">
            <a:spAutoFit/>
          </a:bodyPr>
          <a:lstStyle/>
          <a:p>
            <a:pPr algn="ctr" rtl="1"/>
            <a:r>
              <a:rPr lang="ar-EG" sz="3000" b="1" dirty="0"/>
              <a:t>ظهر مفهوم القرية الصغيرة أو القرية الكونية، مع العالم الكندي مارشال </a:t>
            </a:r>
            <a:r>
              <a:rPr lang="ar-EG" sz="3000" b="1" dirty="0" err="1"/>
              <a:t>ماكلوهان</a:t>
            </a:r>
            <a:r>
              <a:rPr lang="ar-EG" sz="3000" b="1" dirty="0"/>
              <a:t> (1911-1980)، ويشير هذا المفهوم إلى أن العالم أصبح مثل قرية صغيرة بفضل التقدم الهائل في تكنولوجيا المعلومات ووسائل الاتصالات. تلك التطورات التي قربت المسافات واختصرت الزمن. </a:t>
            </a:r>
            <a:endParaRPr lang="en-US" sz="3000" b="1" dirty="0"/>
          </a:p>
        </p:txBody>
      </p:sp>
      <p:pic>
        <p:nvPicPr>
          <p:cNvPr id="3" name="صورة 2">
            <a:extLst>
              <a:ext uri="{FF2B5EF4-FFF2-40B4-BE49-F238E27FC236}">
                <a16:creationId xmlns:a16="http://schemas.microsoft.com/office/drawing/2014/main" id="{30CC5A45-D4EE-4674-B82D-33CB4DBABABC}"/>
              </a:ext>
            </a:extLst>
          </p:cNvPr>
          <p:cNvPicPr>
            <a:picLocks noChangeAspect="1"/>
          </p:cNvPicPr>
          <p:nvPr/>
        </p:nvPicPr>
        <p:blipFill>
          <a:blip r:embed="rId3"/>
          <a:stretch>
            <a:fillRect/>
          </a:stretch>
        </p:blipFill>
        <p:spPr>
          <a:xfrm>
            <a:off x="3203848" y="3645024"/>
            <a:ext cx="3101645" cy="2472538"/>
          </a:xfrm>
          <a:prstGeom prst="rect">
            <a:avLst/>
          </a:prstGeom>
        </p:spPr>
      </p:pic>
    </p:spTree>
    <p:extLst>
      <p:ext uri="{BB962C8B-B14F-4D97-AF65-F5344CB8AC3E}">
        <p14:creationId xmlns:p14="http://schemas.microsoft.com/office/powerpoint/2010/main" val="309659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6" name="مربع نص 5">
            <a:extLst>
              <a:ext uri="{FF2B5EF4-FFF2-40B4-BE49-F238E27FC236}">
                <a16:creationId xmlns:a16="http://schemas.microsoft.com/office/drawing/2014/main" id="{A1FC8AA7-CB79-4F3A-8DC6-C4871F668540}"/>
              </a:ext>
            </a:extLst>
          </p:cNvPr>
          <p:cNvSpPr txBox="1"/>
          <p:nvPr/>
        </p:nvSpPr>
        <p:spPr>
          <a:xfrm>
            <a:off x="989746" y="2447255"/>
            <a:ext cx="7164507" cy="3970318"/>
          </a:xfrm>
          <a:prstGeom prst="rect">
            <a:avLst/>
          </a:prstGeom>
          <a:noFill/>
        </p:spPr>
        <p:txBody>
          <a:bodyPr wrap="square" rtlCol="1">
            <a:spAutoFit/>
          </a:bodyPr>
          <a:lstStyle/>
          <a:p>
            <a:pPr marL="285750" indent="-285750">
              <a:buFont typeface="Arial" panose="020B0604020202020204" pitchFamily="34" charset="0"/>
              <a:buChar char="•"/>
            </a:pPr>
            <a:r>
              <a:rPr lang="ar-EG" sz="3600" b="1" dirty="0">
                <a:solidFill>
                  <a:srgbClr val="002060"/>
                </a:solidFill>
              </a:rPr>
              <a:t>أتعرف على دور التفكير الناقد في الكشف عن أهمية الإعلام في المجتمع.</a:t>
            </a:r>
            <a:endParaRPr lang="en-US" sz="3600" b="1" dirty="0">
              <a:solidFill>
                <a:srgbClr val="002060"/>
              </a:solidFill>
            </a:endParaRPr>
          </a:p>
          <a:p>
            <a:pPr marL="285750" indent="-285750">
              <a:buFont typeface="Arial" panose="020B0604020202020204" pitchFamily="34" charset="0"/>
              <a:buChar char="•"/>
            </a:pPr>
            <a:r>
              <a:rPr lang="ar-EG" sz="3600" b="1" dirty="0">
                <a:solidFill>
                  <a:srgbClr val="002060"/>
                </a:solidFill>
              </a:rPr>
              <a:t>أبين دور التفكير الناقد في الكشف عن مغالطات وسائل الإعلام المكتوبة والمرئية.</a:t>
            </a:r>
            <a:endParaRPr lang="en-US" sz="3600" b="1" dirty="0">
              <a:solidFill>
                <a:srgbClr val="002060"/>
              </a:solidFill>
            </a:endParaRPr>
          </a:p>
          <a:p>
            <a:pPr marL="285750" indent="-285750">
              <a:buFont typeface="Arial" panose="020B0604020202020204" pitchFamily="34" charset="0"/>
              <a:buChar char="•"/>
            </a:pPr>
            <a:r>
              <a:rPr lang="ar-EG" sz="3600" b="1" dirty="0">
                <a:solidFill>
                  <a:srgbClr val="002060"/>
                </a:solidFill>
              </a:rPr>
              <a:t>أستخلص دور التفكير الناقد في فحص ما يرد على وسائل الإعلام ووسائل التواصل الاجتماعي.</a:t>
            </a:r>
            <a:endParaRPr lang="en-US" sz="3600" b="1" dirty="0">
              <a:solidFill>
                <a:srgbClr val="002060"/>
              </a:solidFill>
            </a:endParaRPr>
          </a:p>
        </p:txBody>
      </p:sp>
      <p:grpSp>
        <p:nvGrpSpPr>
          <p:cNvPr id="8" name="مجموعة 7">
            <a:extLst>
              <a:ext uri="{FF2B5EF4-FFF2-40B4-BE49-F238E27FC236}">
                <a16:creationId xmlns:a16="http://schemas.microsoft.com/office/drawing/2014/main" id="{DBA5F7CF-413F-452E-B988-400F34A32F8C}"/>
              </a:ext>
            </a:extLst>
          </p:cNvPr>
          <p:cNvGrpSpPr/>
          <p:nvPr/>
        </p:nvGrpSpPr>
        <p:grpSpPr>
          <a:xfrm>
            <a:off x="1979712" y="692696"/>
            <a:ext cx="4356484" cy="1731087"/>
            <a:chOff x="1763688" y="380009"/>
            <a:chExt cx="4356484" cy="1731087"/>
          </a:xfrm>
        </p:grpSpPr>
        <p:sp>
          <p:nvSpPr>
            <p:cNvPr id="10" name="Rounded Rectangle 2">
              <a:extLst>
                <a:ext uri="{FF2B5EF4-FFF2-40B4-BE49-F238E27FC236}">
                  <a16:creationId xmlns:a16="http://schemas.microsoft.com/office/drawing/2014/main" id="{868D2C6C-5A71-4D95-87BD-04A5677CF1EB}"/>
                </a:ext>
              </a:extLst>
            </p:cNvPr>
            <p:cNvSpPr/>
            <p:nvPr/>
          </p:nvSpPr>
          <p:spPr bwMode="auto">
            <a:xfrm>
              <a:off x="3023828" y="792383"/>
              <a:ext cx="3096344" cy="930275"/>
            </a:xfrm>
            <a:prstGeom prst="roundRect">
              <a:avLst>
                <a:gd name="adj" fmla="val 33618"/>
              </a:avLst>
            </a:prstGeom>
            <a:solidFill>
              <a:schemeClr val="accent6">
                <a:lumMod val="40000"/>
                <a:lumOff val="6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defRPr/>
              </a:pPr>
              <a:r>
                <a:rPr lang="ar-EG" sz="6000" b="1" dirty="0">
                  <a:solidFill>
                    <a:schemeClr val="tx1"/>
                  </a:solidFill>
                </a:rPr>
                <a:t>الأهداف</a:t>
              </a:r>
              <a:endParaRPr lang="en-US" sz="6000" b="1" dirty="0">
                <a:solidFill>
                  <a:schemeClr val="tx1"/>
                </a:solidFill>
                <a:latin typeface="Calibri" pitchFamily="34" charset="0"/>
              </a:endParaRPr>
            </a:p>
          </p:txBody>
        </p:sp>
        <p:pic>
          <p:nvPicPr>
            <p:cNvPr id="11" name="صورة 10">
              <a:extLst>
                <a:ext uri="{FF2B5EF4-FFF2-40B4-BE49-F238E27FC236}">
                  <a16:creationId xmlns:a16="http://schemas.microsoft.com/office/drawing/2014/main" id="{2E5BB300-812F-45F7-9D38-BAF631CCF424}"/>
                </a:ext>
              </a:extLst>
            </p:cNvPr>
            <p:cNvPicPr>
              <a:picLocks noChangeAspect="1"/>
            </p:cNvPicPr>
            <p:nvPr/>
          </p:nvPicPr>
          <p:blipFill rotWithShape="1">
            <a:blip r:embed="rId3" cstate="print">
              <a:clrChange>
                <a:clrFrom>
                  <a:srgbClr val="F6FBFF"/>
                </a:clrFrom>
                <a:clrTo>
                  <a:srgbClr val="F6FBFF">
                    <a:alpha val="0"/>
                  </a:srgbClr>
                </a:clrTo>
              </a:clrChange>
              <a:extLst>
                <a:ext uri="{28A0092B-C50C-407E-A947-70E740481C1C}">
                  <a14:useLocalDpi xmlns:a14="http://schemas.microsoft.com/office/drawing/2010/main" val="0"/>
                </a:ext>
              </a:extLst>
            </a:blip>
            <a:srcRect l="17451" t="18501" r="17451" b="18501"/>
            <a:stretch/>
          </p:blipFill>
          <p:spPr>
            <a:xfrm>
              <a:off x="1763688" y="380009"/>
              <a:ext cx="1788790" cy="1731087"/>
            </a:xfrm>
            <a:prstGeom prst="rect">
              <a:avLst/>
            </a:prstGeom>
          </p:spPr>
        </p:pic>
      </p:grpSp>
    </p:spTree>
    <p:extLst>
      <p:ext uri="{BB962C8B-B14F-4D97-AF65-F5344CB8AC3E}">
        <p14:creationId xmlns:p14="http://schemas.microsoft.com/office/powerpoint/2010/main" val="2500995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p:cTn id="19"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6">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 calcmode="lin" valueType="num">
                                      <p:cBhvr>
                                        <p:cTn id="26"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EC673858-9A35-4F88-AA6F-E684710A5D5B}"/>
              </a:ext>
            </a:extLst>
          </p:cNvPr>
          <p:cNvGrpSpPr/>
          <p:nvPr/>
        </p:nvGrpSpPr>
        <p:grpSpPr>
          <a:xfrm>
            <a:off x="2592268" y="1065510"/>
            <a:ext cx="4078414" cy="5001744"/>
            <a:chOff x="2592268" y="1065510"/>
            <a:chExt cx="4078414" cy="5001744"/>
          </a:xfrm>
        </p:grpSpPr>
        <p:pic>
          <p:nvPicPr>
            <p:cNvPr id="5" name="صورة 4">
              <a:extLst>
                <a:ext uri="{FF2B5EF4-FFF2-40B4-BE49-F238E27FC236}">
                  <a16:creationId xmlns:a16="http://schemas.microsoft.com/office/drawing/2014/main" id="{01965C86-5380-46F9-B363-C3E330F01D4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592268" y="1065510"/>
              <a:ext cx="4078414" cy="4078414"/>
            </a:xfrm>
            <a:prstGeom prst="rect">
              <a:avLst/>
            </a:prstGeom>
          </p:spPr>
        </p:pic>
        <p:sp>
          <p:nvSpPr>
            <p:cNvPr id="6" name="عنوان 1">
              <a:extLst>
                <a:ext uri="{FF2B5EF4-FFF2-40B4-BE49-F238E27FC236}">
                  <a16:creationId xmlns:a16="http://schemas.microsoft.com/office/drawing/2014/main" id="{32D4F926-AE90-4926-9230-7A07D745355D}"/>
                </a:ext>
              </a:extLst>
            </p:cNvPr>
            <p:cNvSpPr txBox="1">
              <a:spLocks/>
            </p:cNvSpPr>
            <p:nvPr/>
          </p:nvSpPr>
          <p:spPr>
            <a:xfrm>
              <a:off x="2592268" y="5143924"/>
              <a:ext cx="3959464" cy="923330"/>
            </a:xfrm>
            <a:prstGeom prst="rect">
              <a:avLst/>
            </a:prstGeom>
            <a:solidFill>
              <a:srgbClr val="002060"/>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5400" dirty="0">
                  <a:solidFill>
                    <a:schemeClr val="accent3">
                      <a:lumMod val="60000"/>
                      <a:lumOff val="40000"/>
                    </a:schemeClr>
                  </a:solidFill>
                </a:rPr>
                <a:t>أفكر وأتدبر(1)</a:t>
              </a:r>
            </a:p>
          </p:txBody>
        </p:sp>
      </p:grpSp>
    </p:spTree>
    <p:extLst>
      <p:ext uri="{BB962C8B-B14F-4D97-AF65-F5344CB8AC3E}">
        <p14:creationId xmlns:p14="http://schemas.microsoft.com/office/powerpoint/2010/main" val="334360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1412776"/>
            <a:ext cx="7776865" cy="3600986"/>
          </a:xfrm>
          <a:prstGeom prst="rect">
            <a:avLst/>
          </a:prstGeom>
          <a:solidFill>
            <a:schemeClr val="accent6">
              <a:lumMod val="20000"/>
              <a:lumOff val="80000"/>
            </a:schemeClr>
          </a:solidFill>
          <a:ln w="57150">
            <a:noFill/>
            <a:prstDash val="dashDot"/>
          </a:ln>
        </p:spPr>
        <p:txBody>
          <a:bodyPr wrap="square" rtlCol="0">
            <a:spAutoFit/>
          </a:bodyPr>
          <a:lstStyle/>
          <a:p>
            <a:pPr algn="ctr"/>
            <a:r>
              <a:rPr lang="ar-EG" sz="3200" b="1" dirty="0">
                <a:solidFill>
                  <a:srgbClr val="FF0000"/>
                </a:solidFill>
              </a:rPr>
              <a:t>نص (1)</a:t>
            </a:r>
            <a:endParaRPr lang="en-US" sz="3200" b="1" dirty="0">
              <a:solidFill>
                <a:srgbClr val="FF0000"/>
              </a:solidFill>
            </a:endParaRPr>
          </a:p>
          <a:p>
            <a:r>
              <a:rPr lang="ar-EG" sz="2800" b="1" dirty="0"/>
              <a:t>تدار التغطية الإخبارية السائدة على مستوى العالم في الغالب وفقًا للمبادئ التالية:</a:t>
            </a:r>
          </a:p>
          <a:p>
            <a:pPr marL="457200" indent="-457200">
              <a:buFont typeface="Arial" panose="020B0604020202020204" pitchFamily="34" charset="0"/>
              <a:buChar char="•"/>
            </a:pPr>
            <a:r>
              <a:rPr lang="ar-EG" sz="2800" b="1" dirty="0"/>
              <a:t>طرح الحقائق التي تدعم رأي المحطة التليفزيونية وحجب الحقائق التي لا تدعم رأيها وتوجهها </a:t>
            </a:r>
          </a:p>
          <a:p>
            <a:pPr marL="457200" indent="-457200">
              <a:buFont typeface="Arial" panose="020B0604020202020204" pitchFamily="34" charset="0"/>
              <a:buChar char="•"/>
            </a:pPr>
            <a:r>
              <a:rPr lang="ar-EG" sz="2800" b="1" dirty="0"/>
              <a:t>هذه الدول صديقة لنا، وبناء عليه، فهي تستحق المدح.</a:t>
            </a:r>
          </a:p>
          <a:p>
            <a:pPr marL="457200" indent="-457200">
              <a:buFont typeface="Arial" panose="020B0604020202020204" pitchFamily="34" charset="0"/>
              <a:buChar char="•"/>
            </a:pPr>
            <a:r>
              <a:rPr lang="ar-EG" sz="2800" b="1" dirty="0"/>
              <a:t>هذه الدول ليست صديقة لنا، وبناء عليه، فهي تستحق النقد</a:t>
            </a:r>
          </a:p>
          <a:p>
            <a:pPr marL="457200" indent="-457200">
              <a:buFont typeface="Arial" panose="020B0604020202020204" pitchFamily="34" charset="0"/>
              <a:buChar char="•"/>
            </a:pPr>
            <a:r>
              <a:rPr lang="ar-EG" sz="2800" b="1" dirty="0"/>
              <a:t>الأحداث الأكثر تشويقًا أو إثارة هي أهم العناوين الإخبارية.</a:t>
            </a:r>
            <a:endParaRPr lang="en-US" sz="2800" b="1" dirty="0"/>
          </a:p>
        </p:txBody>
      </p:sp>
    </p:spTree>
    <p:extLst>
      <p:ext uri="{BB962C8B-B14F-4D97-AF65-F5344CB8AC3E}">
        <p14:creationId xmlns:p14="http://schemas.microsoft.com/office/powerpoint/2010/main" val="3662459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1412776"/>
            <a:ext cx="7776865" cy="3600986"/>
          </a:xfrm>
          <a:prstGeom prst="rect">
            <a:avLst/>
          </a:prstGeom>
          <a:solidFill>
            <a:schemeClr val="accent6">
              <a:lumMod val="20000"/>
              <a:lumOff val="80000"/>
            </a:schemeClr>
          </a:solidFill>
          <a:ln w="57150">
            <a:noFill/>
            <a:prstDash val="dashDot"/>
          </a:ln>
        </p:spPr>
        <p:txBody>
          <a:bodyPr wrap="square" rtlCol="0">
            <a:spAutoFit/>
          </a:bodyPr>
          <a:lstStyle/>
          <a:p>
            <a:pPr algn="ctr"/>
            <a:r>
              <a:rPr lang="ar-EG" sz="3200" b="1" dirty="0">
                <a:solidFill>
                  <a:srgbClr val="FF0000"/>
                </a:solidFill>
              </a:rPr>
              <a:t>نص (2)</a:t>
            </a:r>
            <a:endParaRPr lang="en-US" sz="3200" b="1" dirty="0">
              <a:solidFill>
                <a:srgbClr val="FF0000"/>
              </a:solidFill>
            </a:endParaRPr>
          </a:p>
          <a:p>
            <a:pPr marL="457200" indent="-457200">
              <a:buFont typeface="Arial" panose="020B0604020202020204" pitchFamily="34" charset="0"/>
              <a:buChar char="•"/>
            </a:pPr>
            <a:r>
              <a:rPr lang="ar-EG" sz="2800" b="1" dirty="0"/>
              <a:t>إن حقيقة ما يحدث في العالم أكثر تعقيدا مما يبدو واضحا للناس في أية ثقافة.</a:t>
            </a:r>
          </a:p>
          <a:p>
            <a:pPr marL="457200" indent="-457200">
              <a:buFont typeface="Arial" panose="020B0604020202020204" pitchFamily="34" charset="0"/>
              <a:buChar char="•"/>
            </a:pPr>
            <a:r>
              <a:rPr lang="ar-EG" sz="2800" b="1" dirty="0"/>
              <a:t>إذا لم تتعرف على التحيز في الأخبار، وإذا لم تستطع اكتشاف الخلفية الفكرية والسياسية، وإن لم تعرف الدعاية الكاذبة عندما تعرض لك، فلن تحدد بمنطقية الرسائل المقدمة من وسائل الإعلام وأهدافها، وهذه </a:t>
            </a:r>
            <a:r>
              <a:rPr lang="ar-EG" sz="2800" b="1" dirty="0" err="1"/>
              <a:t>التمييزات</a:t>
            </a:r>
            <a:r>
              <a:rPr lang="ar-EG" sz="2800" b="1" dirty="0"/>
              <a:t> أساسية حتي تصبح مستهلكا ناقد الإعلام، وتطور مهارات التحليل الإخباري لديك.</a:t>
            </a:r>
            <a:endParaRPr lang="en-US" sz="2800" b="1" dirty="0"/>
          </a:p>
        </p:txBody>
      </p:sp>
    </p:spTree>
    <p:extLst>
      <p:ext uri="{BB962C8B-B14F-4D97-AF65-F5344CB8AC3E}">
        <p14:creationId xmlns:p14="http://schemas.microsoft.com/office/powerpoint/2010/main" val="114477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899592" y="2060848"/>
            <a:ext cx="7344816" cy="1938992"/>
          </a:xfrm>
          <a:prstGeom prst="rect">
            <a:avLst/>
          </a:prstGeom>
          <a:solidFill>
            <a:schemeClr val="accent3">
              <a:lumMod val="20000"/>
              <a:lumOff val="80000"/>
            </a:schemeClr>
          </a:solidFill>
          <a:ln w="57150">
            <a:noFill/>
            <a:prstDash val="dashDot"/>
          </a:ln>
        </p:spPr>
        <p:txBody>
          <a:bodyPr wrap="square" rtlCol="0">
            <a:spAutoFit/>
          </a:bodyPr>
          <a:lstStyle/>
          <a:p>
            <a:pPr algn="ctr" rtl="1"/>
            <a:r>
              <a:rPr lang="ar-EG" sz="4000" b="1" dirty="0"/>
              <a:t>1- اتأمل النص 1 وأرصد المفردات الدالة على الطريقة المعتمدة في اختيار الأخبار في العديد من وسائل الإعلام.</a:t>
            </a:r>
            <a:endParaRPr lang="en-US" sz="4000" b="1" dirty="0"/>
          </a:p>
        </p:txBody>
      </p:sp>
    </p:spTree>
    <p:extLst>
      <p:ext uri="{BB962C8B-B14F-4D97-AF65-F5344CB8AC3E}">
        <p14:creationId xmlns:p14="http://schemas.microsoft.com/office/powerpoint/2010/main" val="2867466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2276872"/>
            <a:ext cx="7776865" cy="1323439"/>
          </a:xfrm>
          <a:prstGeom prst="rect">
            <a:avLst/>
          </a:prstGeom>
          <a:solidFill>
            <a:schemeClr val="accent3">
              <a:lumMod val="20000"/>
              <a:lumOff val="80000"/>
            </a:schemeClr>
          </a:solidFill>
          <a:ln w="57150">
            <a:noFill/>
            <a:prstDash val="dashDot"/>
          </a:ln>
        </p:spPr>
        <p:txBody>
          <a:bodyPr wrap="square" rtlCol="0">
            <a:spAutoFit/>
          </a:bodyPr>
          <a:lstStyle>
            <a:defPPr>
              <a:defRPr lang="ar-EG"/>
            </a:defPPr>
            <a:lvl1pPr algn="ctr">
              <a:defRPr sz="4000" b="1"/>
            </a:lvl1pPr>
          </a:lstStyle>
          <a:p>
            <a:r>
              <a:rPr lang="ar-EG" dirty="0"/>
              <a:t>2- أحدد بالاعتماد علي النص رقم 2 خصائص المتابع الناقد للأخبار</a:t>
            </a:r>
            <a:endParaRPr lang="en-US" dirty="0"/>
          </a:p>
        </p:txBody>
      </p:sp>
    </p:spTree>
    <p:extLst>
      <p:ext uri="{BB962C8B-B14F-4D97-AF65-F5344CB8AC3E}">
        <p14:creationId xmlns:p14="http://schemas.microsoft.com/office/powerpoint/2010/main" val="246543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1988840"/>
            <a:ext cx="7776865" cy="2123658"/>
          </a:xfrm>
          <a:prstGeom prst="rect">
            <a:avLst/>
          </a:prstGeom>
          <a:solidFill>
            <a:schemeClr val="accent3">
              <a:lumMod val="20000"/>
              <a:lumOff val="80000"/>
            </a:schemeClr>
          </a:solidFill>
          <a:ln w="57150">
            <a:noFill/>
            <a:prstDash val="dashDot"/>
          </a:ln>
        </p:spPr>
        <p:txBody>
          <a:bodyPr wrap="square" rtlCol="0">
            <a:spAutoFit/>
          </a:bodyPr>
          <a:lstStyle>
            <a:defPPr>
              <a:defRPr lang="ar-EG"/>
            </a:defPPr>
            <a:lvl1pPr algn="ctr">
              <a:defRPr sz="4000" b="1"/>
            </a:lvl1pPr>
          </a:lstStyle>
          <a:p>
            <a:r>
              <a:rPr lang="ar-EG" dirty="0"/>
              <a:t>3- أبين دور التفكير الناقد في الكشف عن المغالطات والأكاذيب في ضوء النص رقم 2 مستعملاً الجدول التالي:</a:t>
            </a:r>
            <a:endParaRPr lang="en-US" dirty="0"/>
          </a:p>
        </p:txBody>
      </p:sp>
    </p:spTree>
    <p:extLst>
      <p:ext uri="{BB962C8B-B14F-4D97-AF65-F5344CB8AC3E}">
        <p14:creationId xmlns:p14="http://schemas.microsoft.com/office/powerpoint/2010/main" val="222065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aphicFrame>
        <p:nvGraphicFramePr>
          <p:cNvPr id="2" name="جدول 2">
            <a:extLst>
              <a:ext uri="{FF2B5EF4-FFF2-40B4-BE49-F238E27FC236}">
                <a16:creationId xmlns:a16="http://schemas.microsoft.com/office/drawing/2014/main" id="{836A045B-21E8-4C12-9C99-447A485AB4C1}"/>
              </a:ext>
            </a:extLst>
          </p:cNvPr>
          <p:cNvGraphicFramePr>
            <a:graphicFrameLocks noGrp="1"/>
          </p:cNvGraphicFramePr>
          <p:nvPr>
            <p:extLst>
              <p:ext uri="{D42A27DB-BD31-4B8C-83A1-F6EECF244321}">
                <p14:modId xmlns:p14="http://schemas.microsoft.com/office/powerpoint/2010/main" val="2307272936"/>
              </p:ext>
            </p:extLst>
          </p:nvPr>
        </p:nvGraphicFramePr>
        <p:xfrm>
          <a:off x="1007604" y="1268206"/>
          <a:ext cx="7128792" cy="4321587"/>
        </p:xfrm>
        <a:graphic>
          <a:graphicData uri="http://schemas.openxmlformats.org/drawingml/2006/table">
            <a:tbl>
              <a:tblPr rtl="1" firstRow="1" bandRow="1">
                <a:tableStyleId>{5C22544A-7EE6-4342-B048-85BDC9FD1C3A}</a:tableStyleId>
              </a:tblPr>
              <a:tblGrid>
                <a:gridCol w="1741460">
                  <a:extLst>
                    <a:ext uri="{9D8B030D-6E8A-4147-A177-3AD203B41FA5}">
                      <a16:colId xmlns:a16="http://schemas.microsoft.com/office/drawing/2014/main" val="1183853903"/>
                    </a:ext>
                  </a:extLst>
                </a:gridCol>
                <a:gridCol w="5387332">
                  <a:extLst>
                    <a:ext uri="{9D8B030D-6E8A-4147-A177-3AD203B41FA5}">
                      <a16:colId xmlns:a16="http://schemas.microsoft.com/office/drawing/2014/main" val="1315191703"/>
                    </a:ext>
                  </a:extLst>
                </a:gridCol>
              </a:tblGrid>
              <a:tr h="1121187">
                <a:tc>
                  <a:txBody>
                    <a:bodyPr/>
                    <a:lstStyle/>
                    <a:p>
                      <a:pPr algn="ctr" rtl="1"/>
                      <a:r>
                        <a:rPr lang="ar-EG" sz="3200" b="1" dirty="0"/>
                        <a:t>المغالطات</a:t>
                      </a:r>
                    </a:p>
                  </a:txBody>
                  <a:tcPr anchor="ctr"/>
                </a:tc>
                <a:tc>
                  <a:txBody>
                    <a:bodyPr/>
                    <a:lstStyle/>
                    <a:p>
                      <a:pPr algn="ctr" rtl="1"/>
                      <a:r>
                        <a:rPr lang="ar-EG" sz="3200" b="1" dirty="0"/>
                        <a:t>سبل الكشف عنها </a:t>
                      </a:r>
                    </a:p>
                  </a:txBody>
                  <a:tcPr anchor="ctr"/>
                </a:tc>
                <a:extLst>
                  <a:ext uri="{0D108BD9-81ED-4DB2-BD59-A6C34878D82A}">
                    <a16:rowId xmlns:a16="http://schemas.microsoft.com/office/drawing/2014/main" val="1317754816"/>
                  </a:ext>
                </a:extLst>
              </a:tr>
              <a:tr h="1066062">
                <a:tc>
                  <a:txBody>
                    <a:bodyPr/>
                    <a:lstStyle/>
                    <a:p>
                      <a:pPr algn="ctr" rtl="1"/>
                      <a:r>
                        <a:rPr lang="ar-EG" sz="3200" b="1" dirty="0"/>
                        <a:t>التحيز في الأخبار</a:t>
                      </a:r>
                    </a:p>
                  </a:txBody>
                  <a:tcPr anchor="ctr"/>
                </a:tc>
                <a:tc>
                  <a:txBody>
                    <a:bodyPr/>
                    <a:lstStyle/>
                    <a:p>
                      <a:pPr algn="ctr" rtl="1"/>
                      <a:endParaRPr lang="ar-EG" sz="3200" b="1" dirty="0"/>
                    </a:p>
                  </a:txBody>
                  <a:tcPr anchor="ctr"/>
                </a:tc>
                <a:extLst>
                  <a:ext uri="{0D108BD9-81ED-4DB2-BD59-A6C34878D82A}">
                    <a16:rowId xmlns:a16="http://schemas.microsoft.com/office/drawing/2014/main" val="2427528160"/>
                  </a:ext>
                </a:extLst>
              </a:tr>
              <a:tr h="1066062">
                <a:tc>
                  <a:txBody>
                    <a:bodyPr/>
                    <a:lstStyle/>
                    <a:p>
                      <a:pPr algn="ctr" rtl="1"/>
                      <a:r>
                        <a:rPr lang="ar-EG" sz="3200" b="1" dirty="0"/>
                        <a:t>الدعاية الكاذبة</a:t>
                      </a:r>
                    </a:p>
                  </a:txBody>
                  <a:tcPr anchor="ctr"/>
                </a:tc>
                <a:tc>
                  <a:txBody>
                    <a:bodyPr/>
                    <a:lstStyle/>
                    <a:p>
                      <a:pPr algn="ctr" rtl="1"/>
                      <a:endParaRPr lang="ar-EG" sz="3200" b="1" dirty="0"/>
                    </a:p>
                  </a:txBody>
                  <a:tcPr anchor="ctr"/>
                </a:tc>
                <a:extLst>
                  <a:ext uri="{0D108BD9-81ED-4DB2-BD59-A6C34878D82A}">
                    <a16:rowId xmlns:a16="http://schemas.microsoft.com/office/drawing/2014/main" val="309447303"/>
                  </a:ext>
                </a:extLst>
              </a:tr>
              <a:tr h="1066062">
                <a:tc>
                  <a:txBody>
                    <a:bodyPr/>
                    <a:lstStyle/>
                    <a:p>
                      <a:pPr algn="ctr" rtl="1"/>
                      <a:r>
                        <a:rPr lang="ar-EG" sz="3200" b="1" dirty="0"/>
                        <a:t>النظرة الأحادية</a:t>
                      </a:r>
                    </a:p>
                  </a:txBody>
                  <a:tcPr anchor="ctr"/>
                </a:tc>
                <a:tc>
                  <a:txBody>
                    <a:bodyPr/>
                    <a:lstStyle/>
                    <a:p>
                      <a:pPr algn="ctr" rtl="1"/>
                      <a:endParaRPr lang="ar-EG" sz="3200" b="1" dirty="0"/>
                    </a:p>
                  </a:txBody>
                  <a:tcPr anchor="ctr"/>
                </a:tc>
                <a:extLst>
                  <a:ext uri="{0D108BD9-81ED-4DB2-BD59-A6C34878D82A}">
                    <a16:rowId xmlns:a16="http://schemas.microsoft.com/office/drawing/2014/main" val="4122552904"/>
                  </a:ext>
                </a:extLst>
              </a:tr>
            </a:tbl>
          </a:graphicData>
        </a:graphic>
      </p:graphicFrame>
    </p:spTree>
    <p:extLst>
      <p:ext uri="{BB962C8B-B14F-4D97-AF65-F5344CB8AC3E}">
        <p14:creationId xmlns:p14="http://schemas.microsoft.com/office/powerpoint/2010/main" val="33668472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B054AE02-2CAA-4AB1-84B1-28CE6BC64E22}"/>
              </a:ext>
            </a:extLst>
          </p:cNvPr>
          <p:cNvGrpSpPr/>
          <p:nvPr/>
        </p:nvGrpSpPr>
        <p:grpSpPr>
          <a:xfrm>
            <a:off x="2411760" y="764704"/>
            <a:ext cx="3644846" cy="4548158"/>
            <a:chOff x="2411760" y="764704"/>
            <a:chExt cx="3644846" cy="4548158"/>
          </a:xfrm>
        </p:grpSpPr>
        <p:pic>
          <p:nvPicPr>
            <p:cNvPr id="5" name="صورة 4">
              <a:extLst>
                <a:ext uri="{FF2B5EF4-FFF2-40B4-BE49-F238E27FC236}">
                  <a16:creationId xmlns:a16="http://schemas.microsoft.com/office/drawing/2014/main" id="{01965C86-5380-46F9-B363-C3E330F01D4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11760" y="764704"/>
              <a:ext cx="3644846" cy="3659140"/>
            </a:xfrm>
            <a:prstGeom prst="rect">
              <a:avLst/>
            </a:prstGeom>
          </p:spPr>
        </p:pic>
        <p:sp>
          <p:nvSpPr>
            <p:cNvPr id="4" name="عنوان 1">
              <a:extLst>
                <a:ext uri="{FF2B5EF4-FFF2-40B4-BE49-F238E27FC236}">
                  <a16:creationId xmlns:a16="http://schemas.microsoft.com/office/drawing/2014/main" id="{5FF63619-2D78-439B-B487-02D3341C4CA7}"/>
                </a:ext>
              </a:extLst>
            </p:cNvPr>
            <p:cNvSpPr txBox="1">
              <a:spLocks/>
            </p:cNvSpPr>
            <p:nvPr/>
          </p:nvSpPr>
          <p:spPr>
            <a:xfrm>
              <a:off x="2924746" y="4389532"/>
              <a:ext cx="3131860" cy="923330"/>
            </a:xfrm>
            <a:prstGeom prst="rect">
              <a:avLst/>
            </a:prstGeom>
            <a:solidFill>
              <a:srgbClr val="FFC000"/>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5400" dirty="0">
                  <a:solidFill>
                    <a:srgbClr val="002060"/>
                  </a:solidFill>
                </a:rPr>
                <a:t>إضاءة</a:t>
              </a:r>
            </a:p>
          </p:txBody>
        </p:sp>
      </p:grpSp>
    </p:spTree>
    <p:extLst>
      <p:ext uri="{BB962C8B-B14F-4D97-AF65-F5344CB8AC3E}">
        <p14:creationId xmlns:p14="http://schemas.microsoft.com/office/powerpoint/2010/main" val="1990169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1268760"/>
            <a:ext cx="7776865" cy="3785652"/>
          </a:xfrm>
          <a:prstGeom prst="rect">
            <a:avLst/>
          </a:prstGeom>
          <a:solidFill>
            <a:schemeClr val="accent5">
              <a:lumMod val="20000"/>
              <a:lumOff val="80000"/>
            </a:schemeClr>
          </a:solidFill>
          <a:ln w="57150">
            <a:noFill/>
            <a:prstDash val="dashDot"/>
          </a:ln>
        </p:spPr>
        <p:txBody>
          <a:bodyPr wrap="square" rtlCol="0">
            <a:spAutoFit/>
          </a:bodyPr>
          <a:lstStyle/>
          <a:p>
            <a:pPr algn="ctr"/>
            <a:r>
              <a:rPr lang="ar-EG" sz="4800" b="1" dirty="0">
                <a:solidFill>
                  <a:srgbClr val="FF0000"/>
                </a:solidFill>
              </a:rPr>
              <a:t>الدعاية </a:t>
            </a:r>
            <a:r>
              <a:rPr lang="en-US" sz="4800" b="1" dirty="0">
                <a:solidFill>
                  <a:srgbClr val="FF0000"/>
                </a:solidFill>
              </a:rPr>
              <a:t> propaganda</a:t>
            </a:r>
            <a:endParaRPr lang="en-US" sz="4800" b="1" dirty="0"/>
          </a:p>
          <a:p>
            <a:pPr algn="ctr" rtl="1"/>
            <a:r>
              <a:rPr lang="ar-EG" sz="4800" b="1" dirty="0"/>
              <a:t>تعني نشر المعلومات بطريقة موجهة عبر مجموعة من الرسائل بهدف التأثير في آراء وسلوك ومفاهيم أكبر عدد من الأشخاص.</a:t>
            </a:r>
            <a:endParaRPr lang="en-US" sz="4800" b="1" dirty="0"/>
          </a:p>
        </p:txBody>
      </p:sp>
    </p:spTree>
    <p:extLst>
      <p:ext uri="{BB962C8B-B14F-4D97-AF65-F5344CB8AC3E}">
        <p14:creationId xmlns:p14="http://schemas.microsoft.com/office/powerpoint/2010/main" val="810085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EC673858-9A35-4F88-AA6F-E684710A5D5B}"/>
              </a:ext>
            </a:extLst>
          </p:cNvPr>
          <p:cNvGrpSpPr/>
          <p:nvPr/>
        </p:nvGrpSpPr>
        <p:grpSpPr>
          <a:xfrm>
            <a:off x="2592268" y="1065510"/>
            <a:ext cx="4078414" cy="5001744"/>
            <a:chOff x="2592268" y="1065510"/>
            <a:chExt cx="4078414" cy="5001744"/>
          </a:xfrm>
        </p:grpSpPr>
        <p:pic>
          <p:nvPicPr>
            <p:cNvPr id="5" name="صورة 4">
              <a:extLst>
                <a:ext uri="{FF2B5EF4-FFF2-40B4-BE49-F238E27FC236}">
                  <a16:creationId xmlns:a16="http://schemas.microsoft.com/office/drawing/2014/main" id="{01965C86-5380-46F9-B363-C3E330F01D4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592268" y="1065510"/>
              <a:ext cx="4078414" cy="4078414"/>
            </a:xfrm>
            <a:prstGeom prst="rect">
              <a:avLst/>
            </a:prstGeom>
          </p:spPr>
        </p:pic>
        <p:sp>
          <p:nvSpPr>
            <p:cNvPr id="6" name="عنوان 1">
              <a:extLst>
                <a:ext uri="{FF2B5EF4-FFF2-40B4-BE49-F238E27FC236}">
                  <a16:creationId xmlns:a16="http://schemas.microsoft.com/office/drawing/2014/main" id="{32D4F926-AE90-4926-9230-7A07D745355D}"/>
                </a:ext>
              </a:extLst>
            </p:cNvPr>
            <p:cNvSpPr txBox="1">
              <a:spLocks/>
            </p:cNvSpPr>
            <p:nvPr/>
          </p:nvSpPr>
          <p:spPr>
            <a:xfrm>
              <a:off x="2592268" y="5143924"/>
              <a:ext cx="3959464" cy="923330"/>
            </a:xfrm>
            <a:prstGeom prst="rect">
              <a:avLst/>
            </a:prstGeom>
            <a:solidFill>
              <a:srgbClr val="002060"/>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5400" dirty="0">
                  <a:solidFill>
                    <a:schemeClr val="accent3">
                      <a:lumMod val="60000"/>
                      <a:lumOff val="40000"/>
                    </a:schemeClr>
                  </a:solidFill>
                </a:rPr>
                <a:t>أفكر وأتدبر(2)</a:t>
              </a:r>
            </a:p>
          </p:txBody>
        </p:sp>
      </p:grpSp>
    </p:spTree>
    <p:extLst>
      <p:ext uri="{BB962C8B-B14F-4D97-AF65-F5344CB8AC3E}">
        <p14:creationId xmlns:p14="http://schemas.microsoft.com/office/powerpoint/2010/main" val="257313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3" cstate="print">
            <a:extLst>
              <a:ext uri="{28A0092B-C50C-407E-A947-70E740481C1C}">
                <a14:useLocalDpi xmlns:a14="http://schemas.microsoft.com/office/drawing/2010/main" val="0"/>
              </a:ext>
            </a:extLst>
          </a:blip>
          <a:srcRect l="2778" t="15980" r="9722" b="22603"/>
          <a:stretch/>
        </p:blipFill>
        <p:spPr>
          <a:xfrm>
            <a:off x="1691680" y="1257330"/>
            <a:ext cx="5472608" cy="4343340"/>
          </a:xfrm>
          <a:prstGeom prst="rect">
            <a:avLst/>
          </a:prstGeom>
        </p:spPr>
      </p:pic>
      <p:sp>
        <p:nvSpPr>
          <p:cNvPr id="6" name="عنوان 1">
            <a:extLst>
              <a:ext uri="{FF2B5EF4-FFF2-40B4-BE49-F238E27FC236}">
                <a16:creationId xmlns:a16="http://schemas.microsoft.com/office/drawing/2014/main" id="{33634818-CCB1-4B01-9AE4-101BDDF24770}"/>
              </a:ext>
            </a:extLst>
          </p:cNvPr>
          <p:cNvSpPr txBox="1">
            <a:spLocks/>
          </p:cNvSpPr>
          <p:nvPr/>
        </p:nvSpPr>
        <p:spPr>
          <a:xfrm>
            <a:off x="2483768" y="2564904"/>
            <a:ext cx="4176464" cy="1080121"/>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EG" sz="9600" b="1" dirty="0">
                <a:solidFill>
                  <a:srgbClr val="FFC000"/>
                </a:solidFill>
                <a:effectLst>
                  <a:outerShdw blurRad="38100" dist="38100" dir="2700000" algn="tl">
                    <a:srgbClr val="000000">
                      <a:alpha val="43137"/>
                    </a:srgbClr>
                  </a:outerShdw>
                </a:effectLst>
              </a:rPr>
              <a:t>تمهيد</a:t>
            </a:r>
          </a:p>
        </p:txBody>
      </p:sp>
    </p:spTree>
    <p:extLst>
      <p:ext uri="{BB962C8B-B14F-4D97-AF65-F5344CB8AC3E}">
        <p14:creationId xmlns:p14="http://schemas.microsoft.com/office/powerpoint/2010/main" val="334383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1166842"/>
            <a:ext cx="7776865" cy="4524315"/>
          </a:xfrm>
          <a:prstGeom prst="rect">
            <a:avLst/>
          </a:prstGeom>
          <a:solidFill>
            <a:schemeClr val="accent6">
              <a:lumMod val="20000"/>
              <a:lumOff val="80000"/>
            </a:schemeClr>
          </a:solidFill>
          <a:ln w="57150">
            <a:noFill/>
            <a:prstDash val="dashDot"/>
          </a:ln>
        </p:spPr>
        <p:txBody>
          <a:bodyPr wrap="square" rtlCol="0">
            <a:spAutoFit/>
          </a:bodyPr>
          <a:lstStyle/>
          <a:p>
            <a:pPr algn="ctr" rtl="1"/>
            <a:r>
              <a:rPr lang="ar-EG" sz="3600" b="1" dirty="0"/>
              <a:t>قدمت منظمة الصحة العالمية إستراتيجيات يمكن أن تستخدمها الدول لمكافحة السمنة وقد لاقت استحسان دعاة الصحة العامة، ولكن اعترض عليها بشدة مصنعو الأغذية والعاملون في مجال صناعة السكر، لذا أعلنت بعض الدول أنها ستطالب بتغييرات مهمة في مبادرة منظمة الصحة العالمية الخاصة بمكافحة السمنة، حيث إن الخطة تقوم علي دليل علمي غير صحيح وتتخطى مهام الأمم المتحدة.</a:t>
            </a:r>
            <a:endParaRPr lang="en-US" sz="3600" b="1" dirty="0"/>
          </a:p>
        </p:txBody>
      </p:sp>
    </p:spTree>
    <p:extLst>
      <p:ext uri="{BB962C8B-B14F-4D97-AF65-F5344CB8AC3E}">
        <p14:creationId xmlns:p14="http://schemas.microsoft.com/office/powerpoint/2010/main" val="1225607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1340768"/>
            <a:ext cx="7776865" cy="3970318"/>
          </a:xfrm>
          <a:prstGeom prst="rect">
            <a:avLst/>
          </a:prstGeom>
          <a:solidFill>
            <a:schemeClr val="accent6">
              <a:lumMod val="20000"/>
              <a:lumOff val="80000"/>
            </a:schemeClr>
          </a:solidFill>
          <a:ln w="57150">
            <a:noFill/>
            <a:prstDash val="dashDot"/>
          </a:ln>
        </p:spPr>
        <p:txBody>
          <a:bodyPr wrap="square" rtlCol="0">
            <a:spAutoFit/>
          </a:bodyPr>
          <a:lstStyle/>
          <a:p>
            <a:pPr rtl="1"/>
            <a:r>
              <a:rPr lang="ar-EG" sz="3600" b="1" dirty="0"/>
              <a:t>1- أخضع هذا الخبر إلى التفكير الناقد، وأبين ما يلي موظفا إجراءات التفكير الناقد المرفقة بالجدول.</a:t>
            </a:r>
          </a:p>
          <a:p>
            <a:pPr marL="571500" indent="-571500" rtl="1">
              <a:buFont typeface="Arial" panose="020B0604020202020204" pitchFamily="34" charset="0"/>
              <a:buChar char="•"/>
            </a:pPr>
            <a:r>
              <a:rPr lang="ar-EG" sz="3600" b="1" dirty="0"/>
              <a:t>ما الذي تتجه بعض الدول إلى رفضه؟</a:t>
            </a:r>
          </a:p>
          <a:p>
            <a:pPr marL="571500" indent="-571500" rtl="1">
              <a:buFont typeface="Arial" panose="020B0604020202020204" pitchFamily="34" charset="0"/>
              <a:buChar char="•"/>
            </a:pPr>
            <a:r>
              <a:rPr lang="en-US" sz="3600" b="1" dirty="0"/>
              <a:t> </a:t>
            </a:r>
            <a:r>
              <a:rPr lang="ar-EG" sz="3600" b="1" dirty="0"/>
              <a:t>ما هو مبرر رفضها المعلن؟</a:t>
            </a:r>
          </a:p>
          <a:p>
            <a:pPr marL="571500" indent="-571500" rtl="1">
              <a:buFont typeface="Arial" panose="020B0604020202020204" pitchFamily="34" charset="0"/>
              <a:buChar char="•"/>
            </a:pPr>
            <a:r>
              <a:rPr lang="ar-EG" sz="3600" b="1" dirty="0"/>
              <a:t>أختبر وجاهة الحجة القائلة : "إن الخطة تقوم على دليل علمي غير صحيح"</a:t>
            </a:r>
          </a:p>
          <a:p>
            <a:pPr marL="571500" indent="-571500" rtl="1">
              <a:buFont typeface="Arial" panose="020B0604020202020204" pitchFamily="34" charset="0"/>
              <a:buChar char="•"/>
            </a:pPr>
            <a:r>
              <a:rPr lang="ar-EG" sz="3600" b="1" dirty="0"/>
              <a:t>ما هو المبرر غير المعلن لرفض الخطة؟</a:t>
            </a:r>
            <a:endParaRPr lang="en-US" sz="3600" b="1" dirty="0"/>
          </a:p>
        </p:txBody>
      </p:sp>
    </p:spTree>
    <p:extLst>
      <p:ext uri="{BB962C8B-B14F-4D97-AF65-F5344CB8AC3E}">
        <p14:creationId xmlns:p14="http://schemas.microsoft.com/office/powerpoint/2010/main" val="1550632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aphicFrame>
        <p:nvGraphicFramePr>
          <p:cNvPr id="2" name="جدول 2">
            <a:extLst>
              <a:ext uri="{FF2B5EF4-FFF2-40B4-BE49-F238E27FC236}">
                <a16:creationId xmlns:a16="http://schemas.microsoft.com/office/drawing/2014/main" id="{9AB32DCD-A60E-45F7-A3BF-FD30BCB9F294}"/>
              </a:ext>
            </a:extLst>
          </p:cNvPr>
          <p:cNvGraphicFramePr>
            <a:graphicFrameLocks noGrp="1"/>
          </p:cNvGraphicFramePr>
          <p:nvPr>
            <p:extLst>
              <p:ext uri="{D42A27DB-BD31-4B8C-83A1-F6EECF244321}">
                <p14:modId xmlns:p14="http://schemas.microsoft.com/office/powerpoint/2010/main" val="453042105"/>
              </p:ext>
            </p:extLst>
          </p:nvPr>
        </p:nvGraphicFramePr>
        <p:xfrm>
          <a:off x="1103276" y="685800"/>
          <a:ext cx="6937448" cy="5486400"/>
        </p:xfrm>
        <a:graphic>
          <a:graphicData uri="http://schemas.openxmlformats.org/drawingml/2006/table">
            <a:tbl>
              <a:tblPr rtl="1" firstRow="1" bandRow="1">
                <a:tableStyleId>{5C22544A-7EE6-4342-B048-85BDC9FD1C3A}</a:tableStyleId>
              </a:tblPr>
              <a:tblGrid>
                <a:gridCol w="3468724">
                  <a:extLst>
                    <a:ext uri="{9D8B030D-6E8A-4147-A177-3AD203B41FA5}">
                      <a16:colId xmlns:a16="http://schemas.microsoft.com/office/drawing/2014/main" val="2020647834"/>
                    </a:ext>
                  </a:extLst>
                </a:gridCol>
                <a:gridCol w="3468724">
                  <a:extLst>
                    <a:ext uri="{9D8B030D-6E8A-4147-A177-3AD203B41FA5}">
                      <a16:colId xmlns:a16="http://schemas.microsoft.com/office/drawing/2014/main" val="1852958761"/>
                    </a:ext>
                  </a:extLst>
                </a:gridCol>
              </a:tblGrid>
              <a:tr h="370840">
                <a:tc gridSpan="2">
                  <a:txBody>
                    <a:bodyPr/>
                    <a:lstStyle/>
                    <a:p>
                      <a:pPr algn="ctr" rtl="1"/>
                      <a:r>
                        <a:rPr lang="ar-EG" sz="2400" b="1" dirty="0"/>
                        <a:t>إجراءات التفكير الناقد للإعلام </a:t>
                      </a:r>
                    </a:p>
                  </a:txBody>
                  <a:tcPr/>
                </a:tc>
                <a:tc hMerge="1">
                  <a:txBody>
                    <a:bodyPr/>
                    <a:lstStyle/>
                    <a:p>
                      <a:pPr rtl="1"/>
                      <a:endParaRPr lang="ar-EG"/>
                    </a:p>
                  </a:txBody>
                  <a:tcPr/>
                </a:tc>
                <a:extLst>
                  <a:ext uri="{0D108BD9-81ED-4DB2-BD59-A6C34878D82A}">
                    <a16:rowId xmlns:a16="http://schemas.microsoft.com/office/drawing/2014/main" val="1508301474"/>
                  </a:ext>
                </a:extLst>
              </a:tr>
              <a:tr h="370840">
                <a:tc>
                  <a:txBody>
                    <a:bodyPr/>
                    <a:lstStyle/>
                    <a:p>
                      <a:pPr algn="ctr" rtl="1"/>
                      <a:r>
                        <a:rPr lang="ar-EG" sz="2400" b="1" dirty="0"/>
                        <a:t>أدرس وجهات نظر بديلة</a:t>
                      </a:r>
                    </a:p>
                  </a:txBody>
                  <a:tcPr/>
                </a:tc>
                <a:tc>
                  <a:txBody>
                    <a:bodyPr/>
                    <a:lstStyle/>
                    <a:p>
                      <a:pPr algn="ctr" rtl="1"/>
                      <a:r>
                        <a:rPr lang="ar-EG" sz="2400" b="1" dirty="0"/>
                        <a:t>أميز بين الحدث والتعليق</a:t>
                      </a:r>
                    </a:p>
                  </a:txBody>
                  <a:tcPr/>
                </a:tc>
                <a:extLst>
                  <a:ext uri="{0D108BD9-81ED-4DB2-BD59-A6C34878D82A}">
                    <a16:rowId xmlns:a16="http://schemas.microsoft.com/office/drawing/2014/main" val="2909925946"/>
                  </a:ext>
                </a:extLst>
              </a:tr>
              <a:tr h="370840">
                <a:tc>
                  <a:txBody>
                    <a:bodyPr/>
                    <a:lstStyle/>
                    <a:p>
                      <a:pPr algn="ctr" rtl="1"/>
                      <a:r>
                        <a:rPr lang="ar-EG" sz="2400" b="1" dirty="0"/>
                        <a:t>أنوع مصادر المعلومة</a:t>
                      </a:r>
                    </a:p>
                  </a:txBody>
                  <a:tcPr/>
                </a:tc>
                <a:tc>
                  <a:txBody>
                    <a:bodyPr/>
                    <a:lstStyle/>
                    <a:p>
                      <a:pPr algn="ctr" rtl="1"/>
                      <a:r>
                        <a:rPr lang="ar-EG" sz="2400" b="1" dirty="0"/>
                        <a:t>أميز بين الحقيقة والرأي</a:t>
                      </a:r>
                    </a:p>
                  </a:txBody>
                  <a:tcPr/>
                </a:tc>
                <a:extLst>
                  <a:ext uri="{0D108BD9-81ED-4DB2-BD59-A6C34878D82A}">
                    <a16:rowId xmlns:a16="http://schemas.microsoft.com/office/drawing/2014/main" val="4162156696"/>
                  </a:ext>
                </a:extLst>
              </a:tr>
              <a:tr h="370840">
                <a:tc>
                  <a:txBody>
                    <a:bodyPr/>
                    <a:lstStyle/>
                    <a:p>
                      <a:pPr algn="ctr" rtl="1"/>
                      <a:r>
                        <a:rPr lang="ar-EG" sz="2400" b="1" dirty="0"/>
                        <a:t>أميز بين وجهات النظر</a:t>
                      </a:r>
                    </a:p>
                  </a:txBody>
                  <a:tcPr/>
                </a:tc>
                <a:tc>
                  <a:txBody>
                    <a:bodyPr/>
                    <a:lstStyle/>
                    <a:p>
                      <a:pPr algn="ctr" rtl="1"/>
                      <a:r>
                        <a:rPr lang="ar-EG" sz="2400" b="1" dirty="0"/>
                        <a:t>أتبين قيمة الخبر</a:t>
                      </a:r>
                    </a:p>
                  </a:txBody>
                  <a:tcPr/>
                </a:tc>
                <a:extLst>
                  <a:ext uri="{0D108BD9-81ED-4DB2-BD59-A6C34878D82A}">
                    <a16:rowId xmlns:a16="http://schemas.microsoft.com/office/drawing/2014/main" val="353624029"/>
                  </a:ext>
                </a:extLst>
              </a:tr>
              <a:tr h="37084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2400" b="1" dirty="0"/>
                        <a:t>ألاحظ التناقضات وازدواجية المواقف في الأخبار</a:t>
                      </a:r>
                    </a:p>
                    <a:p>
                      <a:pPr algn="ctr" rtl="1"/>
                      <a:endParaRPr lang="ar-EG" sz="2400" b="1" dirty="0"/>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2400" b="1" dirty="0"/>
                        <a:t>ألاحظ الافتراضات المعلنة في الخبر</a:t>
                      </a:r>
                    </a:p>
                  </a:txBody>
                  <a:tcPr/>
                </a:tc>
                <a:extLst>
                  <a:ext uri="{0D108BD9-81ED-4DB2-BD59-A6C34878D82A}">
                    <a16:rowId xmlns:a16="http://schemas.microsoft.com/office/drawing/2014/main" val="3896598604"/>
                  </a:ext>
                </a:extLst>
              </a:tr>
              <a:tr h="37084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2400" b="1" dirty="0"/>
                        <a:t>أستكشف المصالح التي خدمها الخبر</a:t>
                      </a:r>
                    </a:p>
                    <a:p>
                      <a:pPr algn="ctr" rtl="1"/>
                      <a:endParaRPr lang="ar-EG" sz="2400" b="1" dirty="0"/>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EG" sz="2400" b="1" dirty="0"/>
                        <a:t>ألاحظ ما تم تضمينه في الخبر</a:t>
                      </a:r>
                    </a:p>
                  </a:txBody>
                  <a:tcPr/>
                </a:tc>
                <a:extLst>
                  <a:ext uri="{0D108BD9-81ED-4DB2-BD59-A6C34878D82A}">
                    <a16:rowId xmlns:a16="http://schemas.microsoft.com/office/drawing/2014/main" val="2158723232"/>
                  </a:ext>
                </a:extLst>
              </a:tr>
              <a:tr h="370840">
                <a:tc>
                  <a:txBody>
                    <a:bodyPr/>
                    <a:lstStyle/>
                    <a:p>
                      <a:pPr algn="ctr" rtl="1"/>
                      <a:r>
                        <a:rPr lang="ar-EG" sz="2400" b="1" dirty="0"/>
                        <a:t>ألاحظ الحقائق التي تناولها الخبر</a:t>
                      </a:r>
                    </a:p>
                  </a:txBody>
                  <a:tcPr/>
                </a:tc>
                <a:tc>
                  <a:txBody>
                    <a:bodyPr/>
                    <a:lstStyle/>
                    <a:p>
                      <a:pPr algn="ctr" rtl="1"/>
                      <a:r>
                        <a:rPr lang="ar-EG" sz="2400" b="1" dirty="0"/>
                        <a:t>ألاحظ وجهات النظر التي تم تقديمها</a:t>
                      </a:r>
                    </a:p>
                  </a:txBody>
                  <a:tcPr/>
                </a:tc>
                <a:extLst>
                  <a:ext uri="{0D108BD9-81ED-4DB2-BD59-A6C34878D82A}">
                    <a16:rowId xmlns:a16="http://schemas.microsoft.com/office/drawing/2014/main" val="2506219669"/>
                  </a:ext>
                </a:extLst>
              </a:tr>
              <a:tr h="370840">
                <a:tc>
                  <a:txBody>
                    <a:bodyPr/>
                    <a:lstStyle/>
                    <a:p>
                      <a:pPr algn="ctr" rtl="1"/>
                      <a:r>
                        <a:rPr lang="ar-EG" sz="2400" b="1" dirty="0"/>
                        <a:t>ألاحظ الحقائق التي تجاهلها الخبر</a:t>
                      </a:r>
                    </a:p>
                  </a:txBody>
                  <a:tcPr/>
                </a:tc>
                <a:tc>
                  <a:txBody>
                    <a:bodyPr/>
                    <a:lstStyle/>
                    <a:p>
                      <a:pPr algn="ctr" rtl="1"/>
                      <a:r>
                        <a:rPr lang="ar-EG" sz="2400" b="1" dirty="0"/>
                        <a:t>ألاحظ وجهات النظر التي لم تقدم</a:t>
                      </a:r>
                    </a:p>
                  </a:txBody>
                  <a:tcPr/>
                </a:tc>
                <a:extLst>
                  <a:ext uri="{0D108BD9-81ED-4DB2-BD59-A6C34878D82A}">
                    <a16:rowId xmlns:a16="http://schemas.microsoft.com/office/drawing/2014/main" val="1302545644"/>
                  </a:ext>
                </a:extLst>
              </a:tr>
            </a:tbl>
          </a:graphicData>
        </a:graphic>
      </p:graphicFrame>
    </p:spTree>
    <p:extLst>
      <p:ext uri="{BB962C8B-B14F-4D97-AF65-F5344CB8AC3E}">
        <p14:creationId xmlns:p14="http://schemas.microsoft.com/office/powerpoint/2010/main" val="18195921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7" name="مجموعة 6">
            <a:extLst>
              <a:ext uri="{FF2B5EF4-FFF2-40B4-BE49-F238E27FC236}">
                <a16:creationId xmlns:a16="http://schemas.microsoft.com/office/drawing/2014/main" id="{16DF8F84-AE43-4C12-99F5-830DC85045EF}"/>
              </a:ext>
            </a:extLst>
          </p:cNvPr>
          <p:cNvGrpSpPr/>
          <p:nvPr/>
        </p:nvGrpSpPr>
        <p:grpSpPr>
          <a:xfrm>
            <a:off x="2411760" y="1030424"/>
            <a:ext cx="4797152" cy="4797152"/>
            <a:chOff x="2411760" y="1030424"/>
            <a:chExt cx="4797152" cy="4797152"/>
          </a:xfrm>
        </p:grpSpPr>
        <p:pic>
          <p:nvPicPr>
            <p:cNvPr id="5" name="صورة 4">
              <a:extLst>
                <a:ext uri="{FF2B5EF4-FFF2-40B4-BE49-F238E27FC236}">
                  <a16:creationId xmlns:a16="http://schemas.microsoft.com/office/drawing/2014/main" id="{01965C86-5380-46F9-B363-C3E330F01D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0" y="1030424"/>
              <a:ext cx="4797152" cy="4797152"/>
            </a:xfrm>
            <a:prstGeom prst="rect">
              <a:avLst/>
            </a:prstGeom>
          </p:spPr>
        </p:pic>
        <p:sp>
          <p:nvSpPr>
            <p:cNvPr id="6" name="عنوان 1">
              <a:extLst>
                <a:ext uri="{FF2B5EF4-FFF2-40B4-BE49-F238E27FC236}">
                  <a16:creationId xmlns:a16="http://schemas.microsoft.com/office/drawing/2014/main" id="{32D4F926-AE90-4926-9230-7A07D745355D}"/>
                </a:ext>
              </a:extLst>
            </p:cNvPr>
            <p:cNvSpPr txBox="1">
              <a:spLocks/>
            </p:cNvSpPr>
            <p:nvPr/>
          </p:nvSpPr>
          <p:spPr>
            <a:xfrm>
              <a:off x="2411760" y="4653136"/>
              <a:ext cx="3959464" cy="923330"/>
            </a:xfrm>
            <a:prstGeom prst="rect">
              <a:avLst/>
            </a:prstGeom>
            <a:solidFill>
              <a:srgbClr val="C00000"/>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5400" dirty="0"/>
                <a:t>أتدرب (1)</a:t>
              </a:r>
            </a:p>
          </p:txBody>
        </p:sp>
      </p:grpSp>
    </p:spTree>
    <p:extLst>
      <p:ext uri="{BB962C8B-B14F-4D97-AF65-F5344CB8AC3E}">
        <p14:creationId xmlns:p14="http://schemas.microsoft.com/office/powerpoint/2010/main" val="275973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692696"/>
            <a:ext cx="7776865" cy="5878532"/>
          </a:xfrm>
          <a:prstGeom prst="rect">
            <a:avLst/>
          </a:prstGeom>
          <a:noFill/>
          <a:ln w="57150">
            <a:noFill/>
            <a:prstDash val="dashDot"/>
          </a:ln>
        </p:spPr>
        <p:txBody>
          <a:bodyPr wrap="square" rtlCol="0">
            <a:spAutoFit/>
          </a:bodyPr>
          <a:lstStyle/>
          <a:p>
            <a:pPr algn="ctr" rtl="1"/>
            <a:r>
              <a:rPr lang="ar-EG" sz="3200" b="1" dirty="0">
                <a:solidFill>
                  <a:schemeClr val="accent2">
                    <a:lumMod val="75000"/>
                  </a:schemeClr>
                </a:solidFill>
              </a:rPr>
              <a:t>هل يحق لنا الاعتقاد بأن الإعلام محايد؟ ثمة من يرى في الإعلام القدرة على أن يكون محايدا، وأن يتمتع بالاستقلالية التي تضمن له أمانة نقل الأحداث وموضوعية التعليق، وهو ما يجعل هؤلاء يتوقعون الحصول على حقيقة الأحداث من وسائل الإعلام. ولكن من بفكر ويتأمل في واقع الإعلام بفكر ناقد يدرك أن هدف وسائل الإعلام المتعددة هو إنتاج منظومات قيمية وفكرية تصوغ آراء المتلقي وتشكل مفاهيمه وأذواقه، من خلال رسائل إعلامية وصور ورموز ومصطلحات تتحول بفعل التكرار إلى بديهيات وحقائق في ذهن المتلقي فتشكل سلوكه الاستهلاكي وآراءه الاجتماعية والثقافية.</a:t>
            </a:r>
          </a:p>
          <a:p>
            <a:pPr algn="ctr" rtl="1"/>
            <a:endParaRPr lang="en-US" sz="2400" b="1" dirty="0">
              <a:solidFill>
                <a:schemeClr val="accent2">
                  <a:lumMod val="75000"/>
                </a:schemeClr>
              </a:solidFill>
            </a:endParaRPr>
          </a:p>
        </p:txBody>
      </p:sp>
    </p:spTree>
    <p:extLst>
      <p:ext uri="{BB962C8B-B14F-4D97-AF65-F5344CB8AC3E}">
        <p14:creationId xmlns:p14="http://schemas.microsoft.com/office/powerpoint/2010/main" val="3405919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764704"/>
            <a:ext cx="7776865" cy="5016758"/>
          </a:xfrm>
          <a:prstGeom prst="rect">
            <a:avLst/>
          </a:prstGeom>
          <a:noFill/>
          <a:ln w="57150">
            <a:noFill/>
            <a:prstDash val="dashDot"/>
          </a:ln>
        </p:spPr>
        <p:txBody>
          <a:bodyPr wrap="square" rtlCol="0">
            <a:spAutoFit/>
          </a:bodyPr>
          <a:lstStyle/>
          <a:p>
            <a:pPr algn="ctr" rtl="1"/>
            <a:r>
              <a:rPr lang="ar-EG" sz="3200" b="1" dirty="0">
                <a:solidFill>
                  <a:schemeClr val="accent2">
                    <a:lumMod val="75000"/>
                  </a:schemeClr>
                </a:solidFill>
              </a:rPr>
              <a:t>ويعمد الإعلام إلى صنع رموز اجتماعية لها نفوذ بتأثر بها العامة والخاصة وتستجيب لحاجتهم إلى القدوة والبطولة، بحيث يحق للمفكر الناقد أن يتساءل ما إذا كان الإعلام ينقل الخبر أو يصنعه وأن يتعامل مع وسائل الإعلام وفق قاعدة التظنن والتشكك المنهجي إلى حين توافر المؤشرات الدالة علي الصدق والنزاهة والموضوعية وسائل الإعلام تركز على بعض التفاصيل والجزئيات دون أخري بل تضخم الجزء على حساب الكل فتصنع بذلك الخبر وتنقله من سياقه الواقعي إلى سياق آخر فتؤثر في تأويله وهي بذلك تنحرف بالإعلام عن أخلاقياته. </a:t>
            </a:r>
            <a:endParaRPr lang="en-US" sz="3200" b="1" dirty="0">
              <a:solidFill>
                <a:schemeClr val="accent2">
                  <a:lumMod val="75000"/>
                </a:schemeClr>
              </a:solidFill>
            </a:endParaRPr>
          </a:p>
        </p:txBody>
      </p:sp>
    </p:spTree>
    <p:extLst>
      <p:ext uri="{BB962C8B-B14F-4D97-AF65-F5344CB8AC3E}">
        <p14:creationId xmlns:p14="http://schemas.microsoft.com/office/powerpoint/2010/main" val="174357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764704"/>
            <a:ext cx="7776865" cy="5016758"/>
          </a:xfrm>
          <a:prstGeom prst="rect">
            <a:avLst/>
          </a:prstGeom>
          <a:noFill/>
          <a:ln w="57150">
            <a:noFill/>
            <a:prstDash val="dashDot"/>
          </a:ln>
        </p:spPr>
        <p:txBody>
          <a:bodyPr wrap="square" rtlCol="0">
            <a:spAutoFit/>
          </a:bodyPr>
          <a:lstStyle/>
          <a:p>
            <a:pPr algn="ctr" rtl="1"/>
            <a:r>
              <a:rPr lang="ar-EG" sz="3200" b="1" dirty="0">
                <a:solidFill>
                  <a:schemeClr val="accent2">
                    <a:lumMod val="75000"/>
                  </a:schemeClr>
                </a:solidFill>
              </a:rPr>
              <a:t>يضاف إلى ذلك ميل البشر إلى تصديق ما يرسخ قناعاتهم ويطمئنهم على الصورة التي شكلوها على أنفسهم وعن الآخرين، ولا يترددون في التواطؤ علي ترويج الوقائع المزيفة أو التسرع في تصديق رواية ناقليها. أما "الإعلام الرقمي الجديد" في منصات التواصل الاجتماعي، الذي يريد أن يكون إعلاما بديلا أو قوة تعديل فهو الآخر يخترقه ما يخترق المجتمع من فروقات وخلافات، لذا أصبحت التربية الإعلامية وثقافة التفكير الناقد الحصن الذي يعزز مقومات الوقاية من التضليل الإعلامي وما قد يترتب عنه من عواقب.</a:t>
            </a:r>
          </a:p>
        </p:txBody>
      </p:sp>
    </p:spTree>
    <p:extLst>
      <p:ext uri="{BB962C8B-B14F-4D97-AF65-F5344CB8AC3E}">
        <p14:creationId xmlns:p14="http://schemas.microsoft.com/office/powerpoint/2010/main" val="2782532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2060848"/>
            <a:ext cx="7776865" cy="2308324"/>
          </a:xfrm>
          <a:prstGeom prst="rect">
            <a:avLst/>
          </a:prstGeom>
          <a:noFill/>
          <a:ln w="57150">
            <a:noFill/>
            <a:prstDash val="dashDot"/>
          </a:ln>
        </p:spPr>
        <p:txBody>
          <a:bodyPr wrap="square" rtlCol="0">
            <a:spAutoFit/>
          </a:bodyPr>
          <a:lstStyle/>
          <a:p>
            <a:pPr algn="ctr"/>
            <a:r>
              <a:rPr lang="ar-EG" sz="3600" b="1" dirty="0">
                <a:solidFill>
                  <a:srgbClr val="002060"/>
                </a:solidFill>
              </a:rPr>
              <a:t>1- أرصد في النص التقنيات المستعملة للمغالطة والتضليل، معتمدًا علي مفردات من قبيل: صياغة الآراء- تشكيل المفاهيم- التكرار- صنع رموز- التركيز- التفاصيل.</a:t>
            </a:r>
            <a:endParaRPr lang="en-US" sz="3600" b="1" dirty="0">
              <a:solidFill>
                <a:srgbClr val="002060"/>
              </a:solidFill>
            </a:endParaRPr>
          </a:p>
        </p:txBody>
      </p:sp>
    </p:spTree>
    <p:extLst>
      <p:ext uri="{BB962C8B-B14F-4D97-AF65-F5344CB8AC3E}">
        <p14:creationId xmlns:p14="http://schemas.microsoft.com/office/powerpoint/2010/main" val="319442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2305615"/>
            <a:ext cx="7776865" cy="1754326"/>
          </a:xfrm>
          <a:prstGeom prst="rect">
            <a:avLst/>
          </a:prstGeom>
          <a:noFill/>
          <a:ln w="57150">
            <a:noFill/>
            <a:prstDash val="dashDot"/>
          </a:ln>
        </p:spPr>
        <p:txBody>
          <a:bodyPr wrap="square" rtlCol="0">
            <a:spAutoFit/>
          </a:bodyPr>
          <a:lstStyle>
            <a:defPPr>
              <a:defRPr lang="ar-EG"/>
            </a:defPPr>
            <a:lvl1pPr algn="ctr">
              <a:defRPr sz="3600" b="1">
                <a:solidFill>
                  <a:srgbClr val="002060"/>
                </a:solidFill>
              </a:defRPr>
            </a:lvl1pPr>
          </a:lstStyle>
          <a:p>
            <a:r>
              <a:rPr lang="ar-EG" dirty="0"/>
              <a:t>2- أختبر اعتمادًا على النص وإجراءات التفكير الناقد للإعلام (أنظر الجدول بالخانة أفكر وأتدرب2) وجاهة القول بحياد الإعلام</a:t>
            </a:r>
            <a:r>
              <a:rPr lang="en-US" dirty="0"/>
              <a:t>.</a:t>
            </a:r>
          </a:p>
        </p:txBody>
      </p:sp>
    </p:spTree>
    <p:extLst>
      <p:ext uri="{BB962C8B-B14F-4D97-AF65-F5344CB8AC3E}">
        <p14:creationId xmlns:p14="http://schemas.microsoft.com/office/powerpoint/2010/main" val="1340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2060848"/>
            <a:ext cx="7776865" cy="1815882"/>
          </a:xfrm>
          <a:prstGeom prst="rect">
            <a:avLst/>
          </a:prstGeom>
          <a:noFill/>
          <a:ln w="57150">
            <a:noFill/>
            <a:prstDash val="dashDot"/>
          </a:ln>
        </p:spPr>
        <p:txBody>
          <a:bodyPr wrap="square" rtlCol="0">
            <a:spAutoFit/>
          </a:bodyPr>
          <a:lstStyle>
            <a:defPPr>
              <a:defRPr lang="ar-EG"/>
            </a:defPPr>
            <a:lvl1pPr algn="ctr">
              <a:defRPr sz="3600" b="1">
                <a:solidFill>
                  <a:srgbClr val="002060"/>
                </a:solidFill>
              </a:defRPr>
            </a:lvl1pPr>
          </a:lstStyle>
          <a:p>
            <a:r>
              <a:rPr lang="ar-EG" dirty="0"/>
              <a:t>3- اعتمادًا على النص أبين في الجدول التالي المعاني الدالة علي دور الإعلام في التزييف والتضليل ودور المتلقي في كشف ذلك.</a:t>
            </a:r>
            <a:endParaRPr lang="en-US" dirty="0"/>
          </a:p>
        </p:txBody>
      </p:sp>
    </p:spTree>
    <p:extLst>
      <p:ext uri="{BB962C8B-B14F-4D97-AF65-F5344CB8AC3E}">
        <p14:creationId xmlns:p14="http://schemas.microsoft.com/office/powerpoint/2010/main" val="5891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E8A7F4-2444-4A15-83D0-190F9040B847}"/>
              </a:ext>
            </a:extLst>
          </p:cNvPr>
          <p:cNvSpPr txBox="1"/>
          <p:nvPr/>
        </p:nvSpPr>
        <p:spPr>
          <a:xfrm>
            <a:off x="971600" y="920621"/>
            <a:ext cx="7200800" cy="5016758"/>
          </a:xfrm>
          <a:prstGeom prst="rect">
            <a:avLst/>
          </a:prstGeom>
          <a:noFill/>
          <a:ln w="57150">
            <a:solidFill>
              <a:srgbClr val="FF0000"/>
            </a:solidFill>
            <a:prstDash val="dashDot"/>
          </a:ln>
        </p:spPr>
        <p:txBody>
          <a:bodyPr wrap="square" rtlCol="0">
            <a:spAutoFit/>
          </a:bodyPr>
          <a:lstStyle/>
          <a:p>
            <a:pPr algn="ctr"/>
            <a:r>
              <a:rPr lang="ar-EG" sz="4000" b="1" dirty="0"/>
              <a:t>إن ترتيب الدول الأكثر فاعلية في العالم يوازي ترتيب الدول الأقوى إعلاميًا، فالإعلام يصنف كسلطة رابعة تضاف إلى السلطات الثلاث: السلطة التنفيذية والسلطة التشريعية والسلطة القضائية.</a:t>
            </a:r>
          </a:p>
          <a:p>
            <a:pPr algn="ctr"/>
            <a:r>
              <a:rPr lang="ar-EG" sz="4000" b="1" dirty="0"/>
              <a:t>لقد شهد العالم – بفضل الثورة المعلوماتية – تحولاً نوعيًا لا يقل أهمية عن بقية التحولات المعاصرة،</a:t>
            </a:r>
            <a:endParaRPr lang="en-US" sz="4000" b="1" dirty="0"/>
          </a:p>
        </p:txBody>
      </p:sp>
    </p:spTree>
    <p:extLst>
      <p:ext uri="{BB962C8B-B14F-4D97-AF65-F5344CB8AC3E}">
        <p14:creationId xmlns:p14="http://schemas.microsoft.com/office/powerpoint/2010/main" val="2583355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1443841"/>
            <a:ext cx="7776865" cy="646331"/>
          </a:xfrm>
          <a:prstGeom prst="rect">
            <a:avLst/>
          </a:prstGeom>
          <a:noFill/>
          <a:ln w="57150">
            <a:noFill/>
            <a:prstDash val="dashDot"/>
          </a:ln>
        </p:spPr>
        <p:txBody>
          <a:bodyPr wrap="square" rtlCol="0">
            <a:spAutoFit/>
          </a:bodyPr>
          <a:lstStyle/>
          <a:p>
            <a:pPr algn="ctr"/>
            <a:endParaRPr lang="en-US" sz="3600" b="1" dirty="0"/>
          </a:p>
        </p:txBody>
      </p:sp>
      <p:graphicFrame>
        <p:nvGraphicFramePr>
          <p:cNvPr id="2" name="جدول 2">
            <a:extLst>
              <a:ext uri="{FF2B5EF4-FFF2-40B4-BE49-F238E27FC236}">
                <a16:creationId xmlns:a16="http://schemas.microsoft.com/office/drawing/2014/main" id="{10E9BDA3-3F8B-4D71-91BE-629DD597EB3A}"/>
              </a:ext>
            </a:extLst>
          </p:cNvPr>
          <p:cNvGraphicFramePr>
            <a:graphicFrameLocks noGrp="1"/>
          </p:cNvGraphicFramePr>
          <p:nvPr>
            <p:extLst>
              <p:ext uri="{D42A27DB-BD31-4B8C-83A1-F6EECF244321}">
                <p14:modId xmlns:p14="http://schemas.microsoft.com/office/powerpoint/2010/main" val="1838980347"/>
              </p:ext>
            </p:extLst>
          </p:nvPr>
        </p:nvGraphicFramePr>
        <p:xfrm>
          <a:off x="893674" y="1292932"/>
          <a:ext cx="7356650" cy="4208016"/>
        </p:xfrm>
        <a:graphic>
          <a:graphicData uri="http://schemas.openxmlformats.org/drawingml/2006/table">
            <a:tbl>
              <a:tblPr rtl="1" firstRow="1" bandRow="1">
                <a:tableStyleId>{5C22544A-7EE6-4342-B048-85BDC9FD1C3A}</a:tableStyleId>
              </a:tblPr>
              <a:tblGrid>
                <a:gridCol w="3678325">
                  <a:extLst>
                    <a:ext uri="{9D8B030D-6E8A-4147-A177-3AD203B41FA5}">
                      <a16:colId xmlns:a16="http://schemas.microsoft.com/office/drawing/2014/main" val="1598367798"/>
                    </a:ext>
                  </a:extLst>
                </a:gridCol>
                <a:gridCol w="3678325">
                  <a:extLst>
                    <a:ext uri="{9D8B030D-6E8A-4147-A177-3AD203B41FA5}">
                      <a16:colId xmlns:a16="http://schemas.microsoft.com/office/drawing/2014/main" val="3931375601"/>
                    </a:ext>
                  </a:extLst>
                </a:gridCol>
              </a:tblGrid>
              <a:tr h="983940">
                <a:tc gridSpan="2">
                  <a:txBody>
                    <a:bodyPr/>
                    <a:lstStyle/>
                    <a:p>
                      <a:pPr algn="ctr" rtl="1"/>
                      <a:r>
                        <a:rPr lang="ar-EG" sz="3200" b="1" dirty="0"/>
                        <a:t>إجراءات التفكير الناقد للإعلام</a:t>
                      </a:r>
                    </a:p>
                  </a:txBody>
                  <a:tcPr anchor="ctr"/>
                </a:tc>
                <a:tc hMerge="1">
                  <a:txBody>
                    <a:bodyPr/>
                    <a:lstStyle/>
                    <a:p>
                      <a:pPr rtl="1"/>
                      <a:endParaRPr lang="ar-EG"/>
                    </a:p>
                  </a:txBody>
                  <a:tcPr/>
                </a:tc>
                <a:extLst>
                  <a:ext uri="{0D108BD9-81ED-4DB2-BD59-A6C34878D82A}">
                    <a16:rowId xmlns:a16="http://schemas.microsoft.com/office/drawing/2014/main" val="2895025826"/>
                  </a:ext>
                </a:extLst>
              </a:tr>
              <a:tr h="1127956">
                <a:tc>
                  <a:txBody>
                    <a:bodyPr/>
                    <a:lstStyle/>
                    <a:p>
                      <a:pPr algn="ctr" rtl="1"/>
                      <a:endParaRPr lang="ar-EG" sz="3200" b="1" dirty="0"/>
                    </a:p>
                  </a:txBody>
                  <a:tcPr anchor="ctr"/>
                </a:tc>
                <a:tc>
                  <a:txBody>
                    <a:bodyPr/>
                    <a:lstStyle/>
                    <a:p>
                      <a:pPr algn="ctr" rtl="1"/>
                      <a:endParaRPr lang="ar-EG" sz="3200" b="1" dirty="0"/>
                    </a:p>
                  </a:txBody>
                  <a:tcPr anchor="ctr"/>
                </a:tc>
                <a:extLst>
                  <a:ext uri="{0D108BD9-81ED-4DB2-BD59-A6C34878D82A}">
                    <a16:rowId xmlns:a16="http://schemas.microsoft.com/office/drawing/2014/main" val="130829232"/>
                  </a:ext>
                </a:extLst>
              </a:tr>
              <a:tr h="1048060">
                <a:tc>
                  <a:txBody>
                    <a:bodyPr/>
                    <a:lstStyle/>
                    <a:p>
                      <a:pPr algn="ctr" rtl="1"/>
                      <a:endParaRPr lang="ar-EG" sz="3200" b="1" dirty="0"/>
                    </a:p>
                  </a:txBody>
                  <a:tcPr anchor="ctr"/>
                </a:tc>
                <a:tc>
                  <a:txBody>
                    <a:bodyPr/>
                    <a:lstStyle/>
                    <a:p>
                      <a:pPr algn="ctr" rtl="1"/>
                      <a:endParaRPr lang="ar-EG" sz="3200" b="1" dirty="0"/>
                    </a:p>
                  </a:txBody>
                  <a:tcPr anchor="ctr"/>
                </a:tc>
                <a:extLst>
                  <a:ext uri="{0D108BD9-81ED-4DB2-BD59-A6C34878D82A}">
                    <a16:rowId xmlns:a16="http://schemas.microsoft.com/office/drawing/2014/main" val="1623417944"/>
                  </a:ext>
                </a:extLst>
              </a:tr>
              <a:tr h="1048060">
                <a:tc>
                  <a:txBody>
                    <a:bodyPr/>
                    <a:lstStyle/>
                    <a:p>
                      <a:pPr algn="ctr" rtl="1"/>
                      <a:endParaRPr lang="ar-EG" sz="3200" b="1" dirty="0"/>
                    </a:p>
                  </a:txBody>
                  <a:tcPr anchor="ctr"/>
                </a:tc>
                <a:tc>
                  <a:txBody>
                    <a:bodyPr/>
                    <a:lstStyle/>
                    <a:p>
                      <a:pPr algn="ctr" rtl="1"/>
                      <a:endParaRPr lang="ar-EG" sz="3200" b="1" dirty="0"/>
                    </a:p>
                  </a:txBody>
                  <a:tcPr anchor="ctr"/>
                </a:tc>
                <a:extLst>
                  <a:ext uri="{0D108BD9-81ED-4DB2-BD59-A6C34878D82A}">
                    <a16:rowId xmlns:a16="http://schemas.microsoft.com/office/drawing/2014/main" val="542181037"/>
                  </a:ext>
                </a:extLst>
              </a:tr>
            </a:tbl>
          </a:graphicData>
        </a:graphic>
      </p:graphicFrame>
    </p:spTree>
    <p:extLst>
      <p:ext uri="{BB962C8B-B14F-4D97-AF65-F5344CB8AC3E}">
        <p14:creationId xmlns:p14="http://schemas.microsoft.com/office/powerpoint/2010/main" val="2607476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B054AE02-2CAA-4AB1-84B1-28CE6BC64E22}"/>
              </a:ext>
            </a:extLst>
          </p:cNvPr>
          <p:cNvGrpSpPr/>
          <p:nvPr/>
        </p:nvGrpSpPr>
        <p:grpSpPr>
          <a:xfrm>
            <a:off x="2411760" y="764704"/>
            <a:ext cx="3644846" cy="4548158"/>
            <a:chOff x="2411760" y="764704"/>
            <a:chExt cx="3644846" cy="4548158"/>
          </a:xfrm>
        </p:grpSpPr>
        <p:pic>
          <p:nvPicPr>
            <p:cNvPr id="5" name="صورة 4">
              <a:extLst>
                <a:ext uri="{FF2B5EF4-FFF2-40B4-BE49-F238E27FC236}">
                  <a16:creationId xmlns:a16="http://schemas.microsoft.com/office/drawing/2014/main" id="{01965C86-5380-46F9-B363-C3E330F01D4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11760" y="764704"/>
              <a:ext cx="3644846" cy="3659140"/>
            </a:xfrm>
            <a:prstGeom prst="rect">
              <a:avLst/>
            </a:prstGeom>
          </p:spPr>
        </p:pic>
        <p:sp>
          <p:nvSpPr>
            <p:cNvPr id="4" name="عنوان 1">
              <a:extLst>
                <a:ext uri="{FF2B5EF4-FFF2-40B4-BE49-F238E27FC236}">
                  <a16:creationId xmlns:a16="http://schemas.microsoft.com/office/drawing/2014/main" id="{5FF63619-2D78-439B-B487-02D3341C4CA7}"/>
                </a:ext>
              </a:extLst>
            </p:cNvPr>
            <p:cNvSpPr txBox="1">
              <a:spLocks/>
            </p:cNvSpPr>
            <p:nvPr/>
          </p:nvSpPr>
          <p:spPr>
            <a:xfrm>
              <a:off x="2924746" y="4389532"/>
              <a:ext cx="3131860" cy="923330"/>
            </a:xfrm>
            <a:prstGeom prst="rect">
              <a:avLst/>
            </a:prstGeom>
            <a:solidFill>
              <a:srgbClr val="FFC000"/>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5400" dirty="0">
                  <a:solidFill>
                    <a:srgbClr val="002060"/>
                  </a:solidFill>
                </a:rPr>
                <a:t>إضاءة</a:t>
              </a:r>
            </a:p>
          </p:txBody>
        </p:sp>
      </p:grpSp>
    </p:spTree>
    <p:extLst>
      <p:ext uri="{BB962C8B-B14F-4D97-AF65-F5344CB8AC3E}">
        <p14:creationId xmlns:p14="http://schemas.microsoft.com/office/powerpoint/2010/main" val="1890658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827583" y="556015"/>
            <a:ext cx="7776865" cy="5078313"/>
          </a:xfrm>
          <a:prstGeom prst="rect">
            <a:avLst/>
          </a:prstGeom>
          <a:noFill/>
          <a:ln w="57150">
            <a:noFill/>
            <a:prstDash val="dashDot"/>
          </a:ln>
        </p:spPr>
        <p:txBody>
          <a:bodyPr wrap="square" rtlCol="0">
            <a:spAutoFit/>
          </a:bodyPr>
          <a:lstStyle/>
          <a:p>
            <a:pPr algn="ctr" rtl="1"/>
            <a:r>
              <a:rPr lang="ar-EG" sz="3600" b="1" dirty="0">
                <a:solidFill>
                  <a:srgbClr val="002060"/>
                </a:solidFill>
              </a:rPr>
              <a:t>أجري معهد "ماساتشوستس" للتقنية </a:t>
            </a:r>
            <a:r>
              <a:rPr lang="en-US" sz="3600" b="1" dirty="0">
                <a:solidFill>
                  <a:srgbClr val="002060"/>
                </a:solidFill>
              </a:rPr>
              <a:t>Massachusetts institute of technology</a:t>
            </a:r>
            <a:endParaRPr lang="ar-EG" sz="3600" b="1" dirty="0">
              <a:solidFill>
                <a:srgbClr val="002060"/>
              </a:solidFill>
            </a:endParaRPr>
          </a:p>
          <a:p>
            <a:pPr algn="ctr" rtl="1"/>
            <a:r>
              <a:rPr lang="ar-EG" sz="3600" b="1" dirty="0">
                <a:solidFill>
                  <a:srgbClr val="002060"/>
                </a:solidFill>
              </a:rPr>
              <a:t>دراسة شملت قرابة 126 ألف خبر أو معلومة على منصة التواصل الاجتماعي (تويتر)، وتوصل الباحثون إلى أن الشائعات والأخبار غير الصحيحة تنتقل بسرعة أكبر وتنتشر أسرع بست مرات من الأخبار الحقيقية، وتوصل البحث أيضا إلى أن الأخبار المزيفة والشائعات تحصد تفاعلاً أكثر بعشرة أضعاف من الأخبار الحقيقية.</a:t>
            </a:r>
            <a:endParaRPr lang="en-US" sz="3600" b="1" dirty="0">
              <a:solidFill>
                <a:srgbClr val="002060"/>
              </a:solidFill>
            </a:endParaRPr>
          </a:p>
        </p:txBody>
      </p:sp>
      <p:sp>
        <p:nvSpPr>
          <p:cNvPr id="3" name="مستطيل: زوايا مستديرة 2">
            <a:extLst>
              <a:ext uri="{FF2B5EF4-FFF2-40B4-BE49-F238E27FC236}">
                <a16:creationId xmlns:a16="http://schemas.microsoft.com/office/drawing/2014/main" id="{D99C34BB-2E1D-4686-A5E9-621876355895}"/>
              </a:ext>
            </a:extLst>
          </p:cNvPr>
          <p:cNvSpPr/>
          <p:nvPr/>
        </p:nvSpPr>
        <p:spPr>
          <a:xfrm>
            <a:off x="1763688" y="5634328"/>
            <a:ext cx="6280493" cy="509272"/>
          </a:xfrm>
          <a:prstGeom prst="roundRect">
            <a:avLst/>
          </a:prstGeom>
          <a:solidFill>
            <a:schemeClr val="bg2">
              <a:lumMod val="9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2000" b="1" dirty="0">
                <a:solidFill>
                  <a:schemeClr val="tx1"/>
                </a:solidFill>
              </a:rPr>
              <a:t>المصدر :معهد ماساتشوستس للتقنية،2018 بيتر </a:t>
            </a:r>
            <a:r>
              <a:rPr lang="ar-EG" sz="2000" b="1" dirty="0" err="1">
                <a:solidFill>
                  <a:schemeClr val="tx1"/>
                </a:solidFill>
              </a:rPr>
              <a:t>ديزيكيس</a:t>
            </a:r>
            <a:endParaRPr lang="ar-EG" sz="2000" b="1" dirty="0">
              <a:solidFill>
                <a:schemeClr val="tx1"/>
              </a:solidFill>
            </a:endParaRPr>
          </a:p>
        </p:txBody>
      </p:sp>
    </p:spTree>
    <p:extLst>
      <p:ext uri="{BB962C8B-B14F-4D97-AF65-F5344CB8AC3E}">
        <p14:creationId xmlns:p14="http://schemas.microsoft.com/office/powerpoint/2010/main" val="386909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D1A2B62B-08A9-4D90-9EFE-C957F9D3EB90}"/>
              </a:ext>
            </a:extLst>
          </p:cNvPr>
          <p:cNvSpPr txBox="1"/>
          <p:nvPr/>
        </p:nvSpPr>
        <p:spPr>
          <a:xfrm>
            <a:off x="755576" y="1052736"/>
            <a:ext cx="7632848" cy="3970318"/>
          </a:xfrm>
          <a:prstGeom prst="rect">
            <a:avLst/>
          </a:prstGeom>
          <a:noFill/>
        </p:spPr>
        <p:txBody>
          <a:bodyPr wrap="square" rtlCol="1">
            <a:spAutoFit/>
          </a:bodyPr>
          <a:lstStyle/>
          <a:p>
            <a:r>
              <a:rPr lang="ar-EG" sz="3600" b="1" dirty="0">
                <a:solidFill>
                  <a:srgbClr val="002060"/>
                </a:solidFill>
              </a:rPr>
              <a:t>4- أصوغ فقرة لأبين المتغيرات التي ترتبت علي ظهور وسائل التواصل الاجتماعي في العلاقة بالإعلام اعتمادا علي التالي:</a:t>
            </a:r>
          </a:p>
          <a:p>
            <a:pPr marL="285750" indent="-285750">
              <a:buFont typeface="Arial" panose="020B0604020202020204" pitchFamily="34" charset="0"/>
              <a:buChar char="•"/>
            </a:pPr>
            <a:r>
              <a:rPr lang="ar-EG" sz="3600" b="1" dirty="0">
                <a:solidFill>
                  <a:srgbClr val="002060"/>
                </a:solidFill>
              </a:rPr>
              <a:t>دور التوعية الإعلامية للمجتمع في محاربة انتشار الشائعات علي مواقع التواصل الاجتماعي </a:t>
            </a:r>
          </a:p>
          <a:p>
            <a:pPr marL="285750" indent="-285750">
              <a:buFont typeface="Arial" panose="020B0604020202020204" pitchFamily="34" charset="0"/>
              <a:buChar char="•"/>
            </a:pPr>
            <a:r>
              <a:rPr lang="ar-EG" sz="3600" b="1" dirty="0">
                <a:solidFill>
                  <a:srgbClr val="002060"/>
                </a:solidFill>
              </a:rPr>
              <a:t>دورنا الوطني والمجتمعي في التوعية من خطر انتشار الشائعات والأخبار المزيفة.</a:t>
            </a:r>
          </a:p>
        </p:txBody>
      </p:sp>
    </p:spTree>
    <p:extLst>
      <p:ext uri="{BB962C8B-B14F-4D97-AF65-F5344CB8AC3E}">
        <p14:creationId xmlns:p14="http://schemas.microsoft.com/office/powerpoint/2010/main" val="1986960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1340768"/>
            <a:ext cx="7776865" cy="2554545"/>
          </a:xfrm>
          <a:prstGeom prst="rect">
            <a:avLst/>
          </a:prstGeom>
          <a:noFill/>
          <a:ln w="57150">
            <a:noFill/>
            <a:prstDash val="dashDot"/>
          </a:ln>
        </p:spPr>
        <p:txBody>
          <a:bodyPr wrap="square" rtlCol="0">
            <a:spAutoFit/>
          </a:bodyPr>
          <a:lstStyle/>
          <a:p>
            <a:pPr algn="ctr"/>
            <a:r>
              <a:rPr lang="ar-EG" sz="4000" b="1" dirty="0">
                <a:solidFill>
                  <a:schemeClr val="accent1">
                    <a:lumMod val="75000"/>
                  </a:schemeClr>
                </a:solidFill>
              </a:rPr>
              <a:t>كلما تعرضت برامج وسائل الإعلام المرئية والمسموعة إلى النقد قدمت الحجة التالية:</a:t>
            </a:r>
          </a:p>
          <a:p>
            <a:pPr algn="ctr"/>
            <a:r>
              <a:rPr lang="ar-EG" sz="4000" b="1" dirty="0">
                <a:solidFill>
                  <a:schemeClr val="accent2">
                    <a:lumMod val="75000"/>
                  </a:schemeClr>
                </a:solidFill>
              </a:rPr>
              <a:t>"إننا نسدي خدمة إعلامية وفنية وثقافية ونستجيب في كل هذا لرغبات الجمهور"</a:t>
            </a:r>
            <a:endParaRPr lang="en-US" sz="4000" b="1" dirty="0">
              <a:solidFill>
                <a:schemeClr val="accent2">
                  <a:lumMod val="75000"/>
                </a:schemeClr>
              </a:solidFill>
            </a:endParaRPr>
          </a:p>
        </p:txBody>
      </p:sp>
    </p:spTree>
    <p:extLst>
      <p:ext uri="{BB962C8B-B14F-4D97-AF65-F5344CB8AC3E}">
        <p14:creationId xmlns:p14="http://schemas.microsoft.com/office/powerpoint/2010/main" val="195043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836712"/>
            <a:ext cx="7776865" cy="5755422"/>
          </a:xfrm>
          <a:prstGeom prst="rect">
            <a:avLst/>
          </a:prstGeom>
          <a:noFill/>
          <a:ln w="57150">
            <a:noFill/>
            <a:prstDash val="dashDot"/>
          </a:ln>
        </p:spPr>
        <p:txBody>
          <a:bodyPr wrap="square" rtlCol="0">
            <a:spAutoFit/>
          </a:bodyPr>
          <a:lstStyle/>
          <a:p>
            <a:pPr algn="ctr"/>
            <a:r>
              <a:rPr lang="ar-EG" sz="3200" b="1" dirty="0">
                <a:solidFill>
                  <a:srgbClr val="002060"/>
                </a:solidFill>
              </a:rPr>
              <a:t>5- اختبر وجاهة هذه الحجة مبينا رسالة الإعلام، وصغ لهذا الغرض فقرة في قرابة عشرة أسطر للتعبير عن وجهة نظرك مستأنسا بالأسلوب التالي:</a:t>
            </a:r>
          </a:p>
          <a:p>
            <a:pPr marL="342900" indent="-342900">
              <a:buFont typeface="Arial" panose="020B0604020202020204" pitchFamily="34" charset="0"/>
              <a:buChar char="•"/>
            </a:pPr>
            <a:r>
              <a:rPr lang="ar-EG" sz="3200" b="1" dirty="0">
                <a:solidFill>
                  <a:srgbClr val="002060"/>
                </a:solidFill>
              </a:rPr>
              <a:t>أمهد لتقديم الموضوع:</a:t>
            </a:r>
          </a:p>
          <a:p>
            <a:pPr marL="342900" indent="-342900">
              <a:buFont typeface="Arial" panose="020B0604020202020204" pitchFamily="34" charset="0"/>
              <a:buChar char="•"/>
            </a:pPr>
            <a:r>
              <a:rPr lang="ar-EG" sz="3200" b="1" dirty="0">
                <a:solidFill>
                  <a:srgbClr val="002060"/>
                </a:solidFill>
              </a:rPr>
              <a:t>أعرض وجهة نظر وسائل الإعلام حول نوعية برامجها وأوضح حجتهم:</a:t>
            </a:r>
          </a:p>
          <a:p>
            <a:pPr marL="342900" indent="-342900">
              <a:buFont typeface="Arial" panose="020B0604020202020204" pitchFamily="34" charset="0"/>
              <a:buChar char="•"/>
            </a:pPr>
            <a:r>
              <a:rPr lang="ar-EG" sz="3200" b="1" dirty="0">
                <a:solidFill>
                  <a:srgbClr val="002060"/>
                </a:solidFill>
              </a:rPr>
              <a:t>أعرض وجهة نظري في حجتهم في ضوء تصوري لرسالة الإعلام:</a:t>
            </a:r>
          </a:p>
          <a:p>
            <a:pPr marL="342900" indent="-342900">
              <a:buFont typeface="Arial" panose="020B0604020202020204" pitchFamily="34" charset="0"/>
              <a:buChar char="•"/>
            </a:pPr>
            <a:r>
              <a:rPr lang="ar-EG" sz="3200" b="1" dirty="0">
                <a:solidFill>
                  <a:srgbClr val="002060"/>
                </a:solidFill>
              </a:rPr>
              <a:t>أقدم حججًا لدعم تصوري:</a:t>
            </a:r>
          </a:p>
          <a:p>
            <a:pPr marL="342900" indent="-342900">
              <a:buFont typeface="Arial" panose="020B0604020202020204" pitchFamily="34" charset="0"/>
              <a:buChar char="•"/>
            </a:pPr>
            <a:r>
              <a:rPr lang="ar-EG" sz="3200" b="1" dirty="0">
                <a:solidFill>
                  <a:srgbClr val="002060"/>
                </a:solidFill>
              </a:rPr>
              <a:t>أوضح دور التفكير الناقد في تصحيح مسار الإعلام:</a:t>
            </a:r>
          </a:p>
          <a:p>
            <a:pPr algn="ctr"/>
            <a:endParaRPr lang="en-US" sz="4800" b="1" dirty="0">
              <a:solidFill>
                <a:srgbClr val="002060"/>
              </a:solidFill>
            </a:endParaRPr>
          </a:p>
        </p:txBody>
      </p:sp>
    </p:spTree>
    <p:extLst>
      <p:ext uri="{BB962C8B-B14F-4D97-AF65-F5344CB8AC3E}">
        <p14:creationId xmlns:p14="http://schemas.microsoft.com/office/powerpoint/2010/main" val="4228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7D3A01E3-76E2-4F12-99BB-C15F21096E29}"/>
              </a:ext>
            </a:extLst>
          </p:cNvPr>
          <p:cNvGrpSpPr/>
          <p:nvPr/>
        </p:nvGrpSpPr>
        <p:grpSpPr>
          <a:xfrm>
            <a:off x="2776592" y="1484784"/>
            <a:ext cx="3590815" cy="3505822"/>
            <a:chOff x="2776592" y="1196752"/>
            <a:chExt cx="3590815" cy="3505822"/>
          </a:xfrm>
        </p:grpSpPr>
        <p:pic>
          <p:nvPicPr>
            <p:cNvPr id="5" name="صورة 4">
              <a:extLst>
                <a:ext uri="{FF2B5EF4-FFF2-40B4-BE49-F238E27FC236}">
                  <a16:creationId xmlns:a16="http://schemas.microsoft.com/office/drawing/2014/main" id="{01965C86-5380-46F9-B363-C3E330F01D4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776592" y="1196752"/>
              <a:ext cx="3590815" cy="3505822"/>
            </a:xfrm>
            <a:prstGeom prst="rect">
              <a:avLst/>
            </a:prstGeom>
          </p:spPr>
        </p:pic>
        <p:sp>
          <p:nvSpPr>
            <p:cNvPr id="6" name="عنوان 1">
              <a:extLst>
                <a:ext uri="{FF2B5EF4-FFF2-40B4-BE49-F238E27FC236}">
                  <a16:creationId xmlns:a16="http://schemas.microsoft.com/office/drawing/2014/main" id="{32D4F926-AE90-4926-9230-7A07D745355D}"/>
                </a:ext>
              </a:extLst>
            </p:cNvPr>
            <p:cNvSpPr txBox="1">
              <a:spLocks/>
            </p:cNvSpPr>
            <p:nvPr/>
          </p:nvSpPr>
          <p:spPr>
            <a:xfrm>
              <a:off x="2987824" y="1196752"/>
              <a:ext cx="2977048" cy="1464231"/>
            </a:xfrm>
            <a:prstGeom prst="roundRect">
              <a:avLst/>
            </a:prstGeom>
            <a:solidFill>
              <a:schemeClr val="tx1"/>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4000" dirty="0"/>
                <a:t>أتدرب وأقيم مكتسباتي (1)</a:t>
              </a:r>
            </a:p>
          </p:txBody>
        </p:sp>
      </p:grpSp>
    </p:spTree>
    <p:extLst>
      <p:ext uri="{BB962C8B-B14F-4D97-AF65-F5344CB8AC3E}">
        <p14:creationId xmlns:p14="http://schemas.microsoft.com/office/powerpoint/2010/main" val="277438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1012954"/>
            <a:ext cx="7776865" cy="4832092"/>
          </a:xfrm>
          <a:prstGeom prst="rect">
            <a:avLst/>
          </a:prstGeom>
          <a:solidFill>
            <a:schemeClr val="accent6">
              <a:lumMod val="20000"/>
              <a:lumOff val="80000"/>
            </a:schemeClr>
          </a:solidFill>
          <a:ln w="57150">
            <a:noFill/>
            <a:prstDash val="dashDot"/>
          </a:ln>
        </p:spPr>
        <p:txBody>
          <a:bodyPr wrap="square" rtlCol="0">
            <a:spAutoFit/>
          </a:bodyPr>
          <a:lstStyle/>
          <a:p>
            <a:r>
              <a:rPr lang="ar-EG" sz="2800" b="1" dirty="0">
                <a:solidFill>
                  <a:schemeClr val="accent2">
                    <a:lumMod val="75000"/>
                  </a:schemeClr>
                </a:solidFill>
              </a:rPr>
              <a:t>صيغة </a:t>
            </a:r>
            <a:r>
              <a:rPr lang="ar-EG" sz="2800" b="1" dirty="0" err="1">
                <a:solidFill>
                  <a:schemeClr val="accent2">
                    <a:lumMod val="75000"/>
                  </a:schemeClr>
                </a:solidFill>
              </a:rPr>
              <a:t>لازويل</a:t>
            </a:r>
            <a:r>
              <a:rPr lang="ar-EG" sz="2800" b="1" dirty="0">
                <a:solidFill>
                  <a:schemeClr val="accent2">
                    <a:lumMod val="75000"/>
                  </a:schemeClr>
                </a:solidFill>
              </a:rPr>
              <a:t>: </a:t>
            </a:r>
            <a:r>
              <a:rPr lang="en-US" sz="2800" b="1" dirty="0" err="1">
                <a:solidFill>
                  <a:schemeClr val="accent2">
                    <a:lumMod val="75000"/>
                  </a:schemeClr>
                </a:solidFill>
              </a:rPr>
              <a:t>lasswell</a:t>
            </a:r>
            <a:r>
              <a:rPr lang="en-US" sz="2800" b="1" dirty="0">
                <a:solidFill>
                  <a:schemeClr val="accent2">
                    <a:lumMod val="75000"/>
                  </a:schemeClr>
                </a:solidFill>
              </a:rPr>
              <a:t> formula</a:t>
            </a:r>
          </a:p>
          <a:p>
            <a:pPr marL="457200" indent="-457200">
              <a:buFont typeface="Arial" panose="020B0604020202020204" pitchFamily="34" charset="0"/>
              <a:buChar char="•"/>
            </a:pPr>
            <a:r>
              <a:rPr lang="ar-EG" sz="2800" b="1" dirty="0">
                <a:solidFill>
                  <a:schemeClr val="accent2">
                    <a:lumMod val="75000"/>
                  </a:schemeClr>
                </a:solidFill>
              </a:rPr>
              <a:t>من؟</a:t>
            </a:r>
          </a:p>
          <a:p>
            <a:r>
              <a:rPr lang="ar-EG" sz="2800" b="1" dirty="0">
                <a:solidFill>
                  <a:schemeClr val="accent2">
                    <a:lumMod val="75000"/>
                  </a:schemeClr>
                </a:solidFill>
              </a:rPr>
              <a:t>من معد الخبر ومصدرة؟</a:t>
            </a:r>
          </a:p>
          <a:p>
            <a:pPr marL="457200" indent="-457200">
              <a:buFont typeface="Arial" panose="020B0604020202020204" pitchFamily="34" charset="0"/>
              <a:buChar char="•"/>
            </a:pPr>
            <a:r>
              <a:rPr lang="ar-EG" sz="2800" b="1" dirty="0">
                <a:solidFill>
                  <a:schemeClr val="accent2">
                    <a:lumMod val="75000"/>
                  </a:schemeClr>
                </a:solidFill>
              </a:rPr>
              <a:t>يقول ماذا؟</a:t>
            </a:r>
          </a:p>
          <a:p>
            <a:r>
              <a:rPr lang="ar-EG" sz="2800" b="1" dirty="0">
                <a:solidFill>
                  <a:schemeClr val="accent2">
                    <a:lumMod val="75000"/>
                  </a:schemeClr>
                </a:solidFill>
              </a:rPr>
              <a:t>ما الذي يريد إيصاله من محتوى ومضمون؟</a:t>
            </a:r>
          </a:p>
          <a:p>
            <a:pPr marL="457200" indent="-457200">
              <a:buFont typeface="Arial" panose="020B0604020202020204" pitchFamily="34" charset="0"/>
              <a:buChar char="•"/>
            </a:pPr>
            <a:r>
              <a:rPr lang="ar-EG" sz="2800" b="1" dirty="0">
                <a:solidFill>
                  <a:schemeClr val="accent2">
                    <a:lumMod val="75000"/>
                  </a:schemeClr>
                </a:solidFill>
              </a:rPr>
              <a:t>بأية وسيلة؟</a:t>
            </a:r>
          </a:p>
          <a:p>
            <a:r>
              <a:rPr lang="ar-EG" sz="2800" b="1" dirty="0">
                <a:solidFill>
                  <a:schemeClr val="accent2">
                    <a:lumMod val="75000"/>
                  </a:schemeClr>
                </a:solidFill>
              </a:rPr>
              <a:t>ما الوسيلة التي ينقل بواسطها الخبر؟</a:t>
            </a:r>
          </a:p>
          <a:p>
            <a:pPr marL="457200" indent="-457200">
              <a:buFont typeface="Arial" panose="020B0604020202020204" pitchFamily="34" charset="0"/>
              <a:buChar char="•"/>
            </a:pPr>
            <a:r>
              <a:rPr lang="ar-EG" sz="2800" b="1" dirty="0">
                <a:solidFill>
                  <a:schemeClr val="accent2">
                    <a:lumMod val="75000"/>
                  </a:schemeClr>
                </a:solidFill>
              </a:rPr>
              <a:t>لمن؟</a:t>
            </a:r>
          </a:p>
          <a:p>
            <a:r>
              <a:rPr lang="ar-EG" sz="2800" b="1" dirty="0">
                <a:solidFill>
                  <a:schemeClr val="accent2">
                    <a:lumMod val="75000"/>
                  </a:schemeClr>
                </a:solidFill>
              </a:rPr>
              <a:t>من المستهدف من الخبر؟</a:t>
            </a:r>
          </a:p>
          <a:p>
            <a:pPr marL="457200" indent="-457200">
              <a:buFont typeface="Arial" panose="020B0604020202020204" pitchFamily="34" charset="0"/>
              <a:buChar char="•"/>
            </a:pPr>
            <a:r>
              <a:rPr lang="ar-EG" sz="2800" b="1" dirty="0">
                <a:solidFill>
                  <a:schemeClr val="accent2">
                    <a:lumMod val="75000"/>
                  </a:schemeClr>
                </a:solidFill>
              </a:rPr>
              <a:t>بأي تأثير؟</a:t>
            </a:r>
          </a:p>
          <a:p>
            <a:r>
              <a:rPr lang="ar-EG" sz="2800" b="1" dirty="0">
                <a:solidFill>
                  <a:schemeClr val="accent2">
                    <a:lumMod val="75000"/>
                  </a:schemeClr>
                </a:solidFill>
              </a:rPr>
              <a:t>ما التأثير المتوقع في المشاهد والملتقي ومصدر الخبر؟</a:t>
            </a:r>
          </a:p>
        </p:txBody>
      </p:sp>
    </p:spTree>
    <p:extLst>
      <p:ext uri="{BB962C8B-B14F-4D97-AF65-F5344CB8AC3E}">
        <p14:creationId xmlns:p14="http://schemas.microsoft.com/office/powerpoint/2010/main" val="382557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40D3C8FE-C672-4AE5-AC3D-C98F3DC5F1B1}"/>
              </a:ext>
            </a:extLst>
          </p:cNvPr>
          <p:cNvSpPr txBox="1"/>
          <p:nvPr/>
        </p:nvSpPr>
        <p:spPr>
          <a:xfrm>
            <a:off x="1259632" y="1844824"/>
            <a:ext cx="6912768" cy="2862322"/>
          </a:xfrm>
          <a:prstGeom prst="rect">
            <a:avLst/>
          </a:prstGeom>
          <a:noFill/>
        </p:spPr>
        <p:txBody>
          <a:bodyPr wrap="square" rtlCol="1">
            <a:spAutoFit/>
          </a:bodyPr>
          <a:lstStyle/>
          <a:p>
            <a:pPr algn="ctr"/>
            <a:r>
              <a:rPr lang="ar-EG" sz="3600" b="1" dirty="0">
                <a:solidFill>
                  <a:srgbClr val="002060"/>
                </a:solidFill>
              </a:rPr>
              <a:t>اختر أي محتوى إعلامي، إما على منصات الإعلام الرقمي الجديد أو الإعلام التقليدي (صحف، تلفاز، مذياع)، ثم حلل عناصر المحتوى وفقًا لنموذج </a:t>
            </a:r>
            <a:r>
              <a:rPr lang="ar-EG" sz="3600" b="1" dirty="0" err="1">
                <a:solidFill>
                  <a:srgbClr val="002060"/>
                </a:solidFill>
              </a:rPr>
              <a:t>لازويل</a:t>
            </a:r>
            <a:r>
              <a:rPr lang="ar-EG" sz="3600" b="1" dirty="0">
                <a:solidFill>
                  <a:srgbClr val="002060"/>
                </a:solidFill>
              </a:rPr>
              <a:t> مستحضرًا الأسئلة التالية:</a:t>
            </a:r>
          </a:p>
        </p:txBody>
      </p:sp>
    </p:spTree>
    <p:extLst>
      <p:ext uri="{BB962C8B-B14F-4D97-AF65-F5344CB8AC3E}">
        <p14:creationId xmlns:p14="http://schemas.microsoft.com/office/powerpoint/2010/main" val="2850752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EA065B1B-95E3-49FB-8F4B-8622E32C8C30}"/>
              </a:ext>
            </a:extLst>
          </p:cNvPr>
          <p:cNvSpPr txBox="1"/>
          <p:nvPr/>
        </p:nvSpPr>
        <p:spPr>
          <a:xfrm>
            <a:off x="1007604" y="626277"/>
            <a:ext cx="7128792" cy="5605445"/>
          </a:xfrm>
          <a:prstGeom prst="rect">
            <a:avLst/>
          </a:prstGeom>
          <a:noFill/>
        </p:spPr>
        <p:txBody>
          <a:bodyPr wrap="square" rtlCol="1">
            <a:spAutoFit/>
          </a:bodyPr>
          <a:lstStyle/>
          <a:p>
            <a:pPr marL="0" marR="0" algn="r" rtl="1">
              <a:lnSpc>
                <a:spcPct val="107000"/>
              </a:lnSpc>
              <a:spcBef>
                <a:spcPts val="0"/>
              </a:spcBef>
              <a:spcAft>
                <a:spcPts val="800"/>
              </a:spcAft>
            </a:pPr>
            <a:r>
              <a:rPr lang="ar-EG" sz="2800" b="1" dirty="0">
                <a:solidFill>
                  <a:schemeClr val="accent2">
                    <a:lumMod val="75000"/>
                  </a:schemeClr>
                </a:solidFill>
                <a:effectLst/>
                <a:latin typeface="Calibri" panose="020F0502020204030204" pitchFamily="34" charset="0"/>
                <a:ea typeface="Calibri" panose="020F0502020204030204" pitchFamily="34" charset="0"/>
                <a:cs typeface="Arial" panose="020B0604020202020204" pitchFamily="34" charset="0"/>
              </a:rPr>
              <a:t>من؟</a:t>
            </a:r>
          </a:p>
          <a:p>
            <a:pPr marL="0" marR="0" algn="r" rtl="1">
              <a:lnSpc>
                <a:spcPct val="107000"/>
              </a:lnSpc>
              <a:spcBef>
                <a:spcPts val="0"/>
              </a:spcBef>
              <a:spcAft>
                <a:spcPts val="800"/>
              </a:spcAft>
            </a:pPr>
            <a:r>
              <a:rPr lang="en-US" sz="2800" b="1" dirty="0">
                <a:solidFill>
                  <a:schemeClr val="accent2">
                    <a:lumMod val="75000"/>
                  </a:schemeClr>
                </a:solidFill>
                <a:latin typeface="Calibri" panose="020F0502020204030204" pitchFamily="34" charset="0"/>
                <a:ea typeface="Calibri" panose="020F0502020204030204" pitchFamily="34" charset="0"/>
                <a:cs typeface="Arial" panose="020B0604020202020204" pitchFamily="34" charset="0"/>
              </a:rPr>
              <a:t>………………………………………</a:t>
            </a:r>
            <a:endParaRPr lang="ar-EG" sz="2800" b="1" dirty="0">
              <a:solidFill>
                <a:schemeClr val="accent2">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EG" sz="2800" b="1" dirty="0">
                <a:solidFill>
                  <a:schemeClr val="accent2">
                    <a:lumMod val="75000"/>
                  </a:schemeClr>
                </a:solidFill>
                <a:latin typeface="Calibri" panose="020F0502020204030204" pitchFamily="34" charset="0"/>
                <a:ea typeface="Calibri" panose="020F0502020204030204" pitchFamily="34" charset="0"/>
                <a:cs typeface="Arial" panose="020B0604020202020204" pitchFamily="34" charset="0"/>
              </a:rPr>
              <a:t>ماذا يقول؟</a:t>
            </a:r>
          </a:p>
          <a:p>
            <a:pPr marL="0" marR="0" algn="r" rtl="1">
              <a:lnSpc>
                <a:spcPct val="107000"/>
              </a:lnSpc>
              <a:spcBef>
                <a:spcPts val="0"/>
              </a:spcBef>
              <a:spcAft>
                <a:spcPts val="800"/>
              </a:spcAft>
            </a:pPr>
            <a:r>
              <a:rPr lang="en-US" sz="2800" b="1" dirty="0">
                <a:solidFill>
                  <a:schemeClr val="accent2">
                    <a:lumMod val="75000"/>
                  </a:schemeClr>
                </a:solidFill>
                <a:latin typeface="Calibri" panose="020F0502020204030204" pitchFamily="34" charset="0"/>
                <a:ea typeface="Calibri" panose="020F0502020204030204" pitchFamily="34" charset="0"/>
                <a:cs typeface="Arial" panose="020B0604020202020204" pitchFamily="34" charset="0"/>
              </a:rPr>
              <a:t>…………………………………..</a:t>
            </a:r>
            <a:endParaRPr lang="ar-EG" sz="2800" b="1" dirty="0">
              <a:solidFill>
                <a:schemeClr val="accent2">
                  <a:lumMod val="75000"/>
                </a:schemeClr>
              </a:solidFill>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EG" sz="2800" b="1" dirty="0">
                <a:solidFill>
                  <a:schemeClr val="accent2">
                    <a:lumMod val="75000"/>
                  </a:schemeClr>
                </a:solidFill>
                <a:effectLst/>
                <a:latin typeface="Calibri" panose="020F0502020204030204" pitchFamily="34" charset="0"/>
                <a:ea typeface="Calibri" panose="020F0502020204030204" pitchFamily="34" charset="0"/>
                <a:cs typeface="Arial" panose="020B0604020202020204" pitchFamily="34" charset="0"/>
              </a:rPr>
              <a:t>بأية وسيلة؟</a:t>
            </a:r>
          </a:p>
          <a:p>
            <a:pPr marL="0" marR="0" algn="r" rtl="1">
              <a:lnSpc>
                <a:spcPct val="107000"/>
              </a:lnSpc>
              <a:spcBef>
                <a:spcPts val="0"/>
              </a:spcBef>
              <a:spcAft>
                <a:spcPts val="800"/>
              </a:spcAft>
            </a:pPr>
            <a:r>
              <a:rPr lang="en-US" sz="2800" b="1" dirty="0">
                <a:solidFill>
                  <a:schemeClr val="accent2">
                    <a:lumMod val="75000"/>
                  </a:schemeClr>
                </a:solidFill>
                <a:latin typeface="Calibri" panose="020F0502020204030204" pitchFamily="34" charset="0"/>
                <a:ea typeface="Calibri" panose="020F0502020204030204" pitchFamily="34" charset="0"/>
                <a:cs typeface="Arial" panose="020B0604020202020204" pitchFamily="34" charset="0"/>
              </a:rPr>
              <a:t>…………………………………</a:t>
            </a:r>
            <a:endParaRPr lang="ar-EG" sz="2800" b="1" dirty="0">
              <a:solidFill>
                <a:schemeClr val="accent2">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EG" sz="2800" b="1" dirty="0">
                <a:solidFill>
                  <a:schemeClr val="accent2">
                    <a:lumMod val="75000"/>
                  </a:schemeClr>
                </a:solidFill>
                <a:latin typeface="Calibri" panose="020F0502020204030204" pitchFamily="34" charset="0"/>
                <a:ea typeface="Calibri" panose="020F0502020204030204" pitchFamily="34" charset="0"/>
                <a:cs typeface="Arial" panose="020B0604020202020204" pitchFamily="34" charset="0"/>
              </a:rPr>
              <a:t>لمن؟</a:t>
            </a:r>
          </a:p>
          <a:p>
            <a:pPr marL="0" marR="0" algn="r" rtl="1">
              <a:lnSpc>
                <a:spcPct val="107000"/>
              </a:lnSpc>
              <a:spcBef>
                <a:spcPts val="0"/>
              </a:spcBef>
              <a:spcAft>
                <a:spcPts val="800"/>
              </a:spcAft>
            </a:pPr>
            <a:r>
              <a:rPr lang="en-US" sz="2800" b="1" dirty="0">
                <a:solidFill>
                  <a:schemeClr val="accent2">
                    <a:lumMod val="75000"/>
                  </a:schemeClr>
                </a:solidFill>
                <a:latin typeface="Calibri" panose="020F0502020204030204" pitchFamily="34" charset="0"/>
                <a:ea typeface="Calibri" panose="020F0502020204030204" pitchFamily="34" charset="0"/>
                <a:cs typeface="Arial" panose="020B0604020202020204" pitchFamily="34" charset="0"/>
              </a:rPr>
              <a:t>…………………………………</a:t>
            </a:r>
            <a:endParaRPr lang="ar-EG" sz="2800" b="1" dirty="0">
              <a:solidFill>
                <a:schemeClr val="accent2">
                  <a:lumMod val="75000"/>
                </a:schemeClr>
              </a:solidFill>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EG" sz="2800" b="1" dirty="0">
                <a:solidFill>
                  <a:schemeClr val="accent2">
                    <a:lumMod val="75000"/>
                  </a:schemeClr>
                </a:solidFill>
                <a:effectLst/>
                <a:latin typeface="Calibri" panose="020F0502020204030204" pitchFamily="34" charset="0"/>
                <a:ea typeface="Calibri" panose="020F0502020204030204" pitchFamily="34" charset="0"/>
                <a:cs typeface="Arial" panose="020B0604020202020204" pitchFamily="34" charset="0"/>
              </a:rPr>
              <a:t>بأي تأثير؟</a:t>
            </a:r>
          </a:p>
          <a:p>
            <a:pPr marL="0" marR="0" algn="r" rtl="1">
              <a:lnSpc>
                <a:spcPct val="107000"/>
              </a:lnSpc>
              <a:spcBef>
                <a:spcPts val="0"/>
              </a:spcBef>
              <a:spcAft>
                <a:spcPts val="800"/>
              </a:spcAft>
            </a:pPr>
            <a:r>
              <a:rPr lang="en-US" sz="2800" b="1" dirty="0">
                <a:solidFill>
                  <a:schemeClr val="accent2">
                    <a:lumMod val="75000"/>
                  </a:schemeClr>
                </a:solidFill>
                <a:latin typeface="Calibri" panose="020F0502020204030204" pitchFamily="34" charset="0"/>
                <a:ea typeface="Calibri" panose="020F0502020204030204" pitchFamily="34" charset="0"/>
                <a:cs typeface="Arial" panose="020B0604020202020204" pitchFamily="34" charset="0"/>
              </a:rPr>
              <a:t>……………………………………..</a:t>
            </a:r>
            <a:endParaRPr lang="en-US" sz="2800" b="1" dirty="0">
              <a:solidFill>
                <a:schemeClr val="accent2">
                  <a:lumMod val="75000"/>
                </a:schemeClr>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48787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E8A7F4-2444-4A15-83D0-190F9040B847}"/>
              </a:ext>
            </a:extLst>
          </p:cNvPr>
          <p:cNvSpPr txBox="1"/>
          <p:nvPr/>
        </p:nvSpPr>
        <p:spPr>
          <a:xfrm>
            <a:off x="971600" y="920621"/>
            <a:ext cx="7200800" cy="5078313"/>
          </a:xfrm>
          <a:prstGeom prst="rect">
            <a:avLst/>
          </a:prstGeom>
          <a:noFill/>
          <a:ln w="57150">
            <a:solidFill>
              <a:srgbClr val="FF0000"/>
            </a:solidFill>
            <a:prstDash val="dashDot"/>
          </a:ln>
        </p:spPr>
        <p:txBody>
          <a:bodyPr wrap="square" rtlCol="0">
            <a:spAutoFit/>
          </a:bodyPr>
          <a:lstStyle/>
          <a:p>
            <a:pPr algn="ctr"/>
            <a:r>
              <a:rPr lang="ar-EG" sz="3600" b="1" dirty="0"/>
              <a:t>وهو لم يعد مجرد واصف للأحداث وناقل للأخبار يتباهى بالخبر وحرية التأويل، بل أصبح شريكًا رئيسًا في صناعة الأحداث العالمية، وفي صناعة الخبر بفضل قدرته على كشف الحقائق ونشرها، وقدرته الموازية على توظيفها في سياقات غير حقيقية، والتلاعب – أحيانًا – بالعقول وتوجيه الرأي العام. إذن، ما دور الإعلام؟ وكيف للتفكير الناقد أن يكون قوة اقتراح وتعديل توجه تطور الإعلام إلى الغايات المنشودة؟</a:t>
            </a:r>
            <a:endParaRPr lang="en-US" sz="3600" b="1" dirty="0"/>
          </a:p>
        </p:txBody>
      </p:sp>
    </p:spTree>
    <p:extLst>
      <p:ext uri="{BB962C8B-B14F-4D97-AF65-F5344CB8AC3E}">
        <p14:creationId xmlns:p14="http://schemas.microsoft.com/office/powerpoint/2010/main" val="3276771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B054AE02-2CAA-4AB1-84B1-28CE6BC64E22}"/>
              </a:ext>
            </a:extLst>
          </p:cNvPr>
          <p:cNvGrpSpPr/>
          <p:nvPr/>
        </p:nvGrpSpPr>
        <p:grpSpPr>
          <a:xfrm>
            <a:off x="2411760" y="764704"/>
            <a:ext cx="3644846" cy="4548158"/>
            <a:chOff x="2411760" y="764704"/>
            <a:chExt cx="3644846" cy="4548158"/>
          </a:xfrm>
        </p:grpSpPr>
        <p:pic>
          <p:nvPicPr>
            <p:cNvPr id="5" name="صورة 4">
              <a:extLst>
                <a:ext uri="{FF2B5EF4-FFF2-40B4-BE49-F238E27FC236}">
                  <a16:creationId xmlns:a16="http://schemas.microsoft.com/office/drawing/2014/main" id="{01965C86-5380-46F9-B363-C3E330F01D4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11760" y="764704"/>
              <a:ext cx="3644846" cy="3659140"/>
            </a:xfrm>
            <a:prstGeom prst="rect">
              <a:avLst/>
            </a:prstGeom>
          </p:spPr>
        </p:pic>
        <p:sp>
          <p:nvSpPr>
            <p:cNvPr id="4" name="عنوان 1">
              <a:extLst>
                <a:ext uri="{FF2B5EF4-FFF2-40B4-BE49-F238E27FC236}">
                  <a16:creationId xmlns:a16="http://schemas.microsoft.com/office/drawing/2014/main" id="{5FF63619-2D78-439B-B487-02D3341C4CA7}"/>
                </a:ext>
              </a:extLst>
            </p:cNvPr>
            <p:cNvSpPr txBox="1">
              <a:spLocks/>
            </p:cNvSpPr>
            <p:nvPr/>
          </p:nvSpPr>
          <p:spPr>
            <a:xfrm>
              <a:off x="2924746" y="4389532"/>
              <a:ext cx="3131860" cy="923330"/>
            </a:xfrm>
            <a:prstGeom prst="rect">
              <a:avLst/>
            </a:prstGeom>
            <a:solidFill>
              <a:srgbClr val="FFC000"/>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5400" dirty="0">
                  <a:solidFill>
                    <a:srgbClr val="002060"/>
                  </a:solidFill>
                </a:rPr>
                <a:t>إضاءة</a:t>
              </a:r>
            </a:p>
          </p:txBody>
        </p:sp>
      </p:grpSp>
    </p:spTree>
    <p:extLst>
      <p:ext uri="{BB962C8B-B14F-4D97-AF65-F5344CB8AC3E}">
        <p14:creationId xmlns:p14="http://schemas.microsoft.com/office/powerpoint/2010/main" val="145831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EA065B1B-95E3-49FB-8F4B-8622E32C8C30}"/>
              </a:ext>
            </a:extLst>
          </p:cNvPr>
          <p:cNvSpPr txBox="1"/>
          <p:nvPr/>
        </p:nvSpPr>
        <p:spPr>
          <a:xfrm>
            <a:off x="1115616" y="1423515"/>
            <a:ext cx="7128792" cy="4010970"/>
          </a:xfrm>
          <a:prstGeom prst="rect">
            <a:avLst/>
          </a:prstGeom>
          <a:noFill/>
        </p:spPr>
        <p:txBody>
          <a:bodyPr wrap="square" rtlCol="1">
            <a:spAutoFit/>
          </a:bodyPr>
          <a:lstStyle/>
          <a:p>
            <a:pPr algn="ctr">
              <a:lnSpc>
                <a:spcPct val="107000"/>
              </a:lnSpc>
              <a:spcAft>
                <a:spcPts val="800"/>
              </a:spcAft>
            </a:pPr>
            <a:r>
              <a:rPr lang="ar-EG" sz="4000" b="1" dirty="0">
                <a:solidFill>
                  <a:schemeClr val="tx2">
                    <a:lumMod val="60000"/>
                    <a:lumOff val="40000"/>
                  </a:schemeClr>
                </a:solidFill>
                <a:effectLst/>
                <a:latin typeface="Calibri" panose="020F0502020204030204" pitchFamily="34" charset="0"/>
                <a:ea typeface="Calibri" panose="020F0502020204030204" pitchFamily="34" charset="0"/>
                <a:cs typeface="Arial" panose="020B0604020202020204" pitchFamily="34" charset="0"/>
              </a:rPr>
              <a:t>للشائعات دور خطير يؤثر في الرأي العام وفي الأمن الوطني أيضًا ولا سيما في أثناء الحروب والأزمات، وهذه الخطورة تتأتى لكونها تخاطب عقولاً قد لا تمتلك مهارات التفكير الناقد، لذا فإن نشر الشائعات جريمة يعاقب عليها القانون. </a:t>
            </a:r>
            <a:endParaRPr lang="en-US" sz="4000" b="1" dirty="0">
              <a:solidFill>
                <a:schemeClr val="tx2">
                  <a:lumMod val="60000"/>
                  <a:lumOff val="40000"/>
                </a:schemeClr>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65496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4550FA20-1718-4B4D-B3AF-985AA3C4388A}"/>
              </a:ext>
            </a:extLst>
          </p:cNvPr>
          <p:cNvPicPr>
            <a:picLocks noChangeAspect="1"/>
          </p:cNvPicPr>
          <p:nvPr/>
        </p:nvPicPr>
        <p:blipFill>
          <a:blip r:embed="rId3"/>
          <a:stretch>
            <a:fillRect/>
          </a:stretch>
        </p:blipFill>
        <p:spPr>
          <a:xfrm>
            <a:off x="1763688" y="3420984"/>
            <a:ext cx="6472250" cy="2115928"/>
          </a:xfrm>
          <a:prstGeom prst="rect">
            <a:avLst/>
          </a:prstGeom>
        </p:spPr>
      </p:pic>
      <p:pic>
        <p:nvPicPr>
          <p:cNvPr id="6" name="صورة 5">
            <a:extLst>
              <a:ext uri="{FF2B5EF4-FFF2-40B4-BE49-F238E27FC236}">
                <a16:creationId xmlns:a16="http://schemas.microsoft.com/office/drawing/2014/main" id="{A5CBA200-78E2-4F55-8304-7B273B9B4125}"/>
              </a:ext>
            </a:extLst>
          </p:cNvPr>
          <p:cNvPicPr>
            <a:picLocks noChangeAspect="1"/>
          </p:cNvPicPr>
          <p:nvPr/>
        </p:nvPicPr>
        <p:blipFill>
          <a:blip r:embed="rId4"/>
          <a:stretch>
            <a:fillRect/>
          </a:stretch>
        </p:blipFill>
        <p:spPr>
          <a:xfrm>
            <a:off x="899592" y="764704"/>
            <a:ext cx="3155108" cy="1809547"/>
          </a:xfrm>
          <a:prstGeom prst="rect">
            <a:avLst/>
          </a:prstGeom>
        </p:spPr>
      </p:pic>
    </p:spTree>
    <p:extLst>
      <p:ext uri="{BB962C8B-B14F-4D97-AF65-F5344CB8AC3E}">
        <p14:creationId xmlns:p14="http://schemas.microsoft.com/office/powerpoint/2010/main" val="37492581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7" name="مجموعة 6">
            <a:extLst>
              <a:ext uri="{FF2B5EF4-FFF2-40B4-BE49-F238E27FC236}">
                <a16:creationId xmlns:a16="http://schemas.microsoft.com/office/drawing/2014/main" id="{16DF8F84-AE43-4C12-99F5-830DC85045EF}"/>
              </a:ext>
            </a:extLst>
          </p:cNvPr>
          <p:cNvGrpSpPr/>
          <p:nvPr/>
        </p:nvGrpSpPr>
        <p:grpSpPr>
          <a:xfrm>
            <a:off x="2411760" y="1030424"/>
            <a:ext cx="4797152" cy="4797152"/>
            <a:chOff x="2411760" y="1030424"/>
            <a:chExt cx="4797152" cy="4797152"/>
          </a:xfrm>
        </p:grpSpPr>
        <p:pic>
          <p:nvPicPr>
            <p:cNvPr id="5" name="صورة 4">
              <a:extLst>
                <a:ext uri="{FF2B5EF4-FFF2-40B4-BE49-F238E27FC236}">
                  <a16:creationId xmlns:a16="http://schemas.microsoft.com/office/drawing/2014/main" id="{01965C86-5380-46F9-B363-C3E330F01D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0" y="1030424"/>
              <a:ext cx="4797152" cy="4797152"/>
            </a:xfrm>
            <a:prstGeom prst="rect">
              <a:avLst/>
            </a:prstGeom>
          </p:spPr>
        </p:pic>
        <p:sp>
          <p:nvSpPr>
            <p:cNvPr id="6" name="عنوان 1">
              <a:extLst>
                <a:ext uri="{FF2B5EF4-FFF2-40B4-BE49-F238E27FC236}">
                  <a16:creationId xmlns:a16="http://schemas.microsoft.com/office/drawing/2014/main" id="{32D4F926-AE90-4926-9230-7A07D745355D}"/>
                </a:ext>
              </a:extLst>
            </p:cNvPr>
            <p:cNvSpPr txBox="1">
              <a:spLocks/>
            </p:cNvSpPr>
            <p:nvPr/>
          </p:nvSpPr>
          <p:spPr>
            <a:xfrm>
              <a:off x="2411760" y="4653136"/>
              <a:ext cx="3959464" cy="923330"/>
            </a:xfrm>
            <a:prstGeom prst="rect">
              <a:avLst/>
            </a:prstGeom>
            <a:solidFill>
              <a:srgbClr val="C00000"/>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5400" dirty="0"/>
                <a:t>أتدرب (2)</a:t>
              </a:r>
            </a:p>
          </p:txBody>
        </p:sp>
      </p:grpSp>
    </p:spTree>
    <p:extLst>
      <p:ext uri="{BB962C8B-B14F-4D97-AF65-F5344CB8AC3E}">
        <p14:creationId xmlns:p14="http://schemas.microsoft.com/office/powerpoint/2010/main" val="412056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674400"/>
            <a:ext cx="7776865" cy="5509200"/>
          </a:xfrm>
          <a:prstGeom prst="rect">
            <a:avLst/>
          </a:prstGeom>
          <a:solidFill>
            <a:schemeClr val="accent1">
              <a:lumMod val="20000"/>
              <a:lumOff val="80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defPPr>
              <a:defRPr lang="ar-EG"/>
            </a:defPPr>
            <a:lvl1pPr algn="ctr">
              <a:defRPr sz="2800" b="1">
                <a:solidFill>
                  <a:srgbClr val="C00000"/>
                </a:solidFill>
              </a:defRPr>
            </a:lvl1pPr>
          </a:lstStyle>
          <a:p>
            <a:r>
              <a:rPr lang="ar-EG" sz="3200" dirty="0"/>
              <a:t>المراسل الصحفي:</a:t>
            </a:r>
          </a:p>
          <a:p>
            <a:r>
              <a:rPr lang="ar-EG" sz="3200" dirty="0">
                <a:solidFill>
                  <a:srgbClr val="002060"/>
                </a:solidFill>
              </a:rPr>
              <a:t>أولاً، أود شكرك على خطابك أود سؤالك عن الأزمة في سوريا، أنا من تركيا، وكما يعرف الجميع أن تركيا تستضيف قرابة مليونين ونصف لاجئ سوري، وبعض الأتراك ينتقضون السعودية بدعوى أن السعودية لا تستقبل اللاجئين ولا تفعل ما يكفي لأجل اللاجئين كبقية الدول. وكما ذكرت، تمتلك السعودية مسؤولية بما أنها قلب العالم الإسلامي، لذلك، يقول بعض الأتراك، بما أن السعودية بلد إسلامي، فلماذا لا تفعل ما يكفي للاجئين السوريين؟</a:t>
            </a:r>
          </a:p>
          <a:p>
            <a:r>
              <a:rPr lang="ar-EG" sz="3200" dirty="0">
                <a:solidFill>
                  <a:srgbClr val="002060"/>
                </a:solidFill>
              </a:rPr>
              <a:t>أود سؤالك عن هذه المشكلة، أود منك أن توضح لنا سياسة السعودية تجاه اللاجئين.</a:t>
            </a:r>
            <a:endParaRPr lang="en-US" sz="3200" dirty="0">
              <a:solidFill>
                <a:srgbClr val="002060"/>
              </a:solidFill>
            </a:endParaRPr>
          </a:p>
        </p:txBody>
      </p:sp>
    </p:spTree>
    <p:extLst>
      <p:ext uri="{BB962C8B-B14F-4D97-AF65-F5344CB8AC3E}">
        <p14:creationId xmlns:p14="http://schemas.microsoft.com/office/powerpoint/2010/main" val="80144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E52BACBA-23B2-4578-92D1-AB80C018F666}"/>
              </a:ext>
            </a:extLst>
          </p:cNvPr>
          <p:cNvPicPr>
            <a:picLocks noChangeAspect="1"/>
          </p:cNvPicPr>
          <p:nvPr/>
        </p:nvPicPr>
        <p:blipFill>
          <a:blip r:embed="rId3"/>
          <a:stretch>
            <a:fillRect/>
          </a:stretch>
        </p:blipFill>
        <p:spPr>
          <a:xfrm>
            <a:off x="2555776" y="1484784"/>
            <a:ext cx="4536504" cy="3672408"/>
          </a:xfrm>
          <a:prstGeom prst="rect">
            <a:avLst/>
          </a:prstGeom>
        </p:spPr>
      </p:pic>
    </p:spTree>
    <p:extLst>
      <p:ext uri="{BB962C8B-B14F-4D97-AF65-F5344CB8AC3E}">
        <p14:creationId xmlns:p14="http://schemas.microsoft.com/office/powerpoint/2010/main" val="457642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8" y="692696"/>
            <a:ext cx="7776865" cy="5262979"/>
          </a:xfrm>
          <a:prstGeom prst="rect">
            <a:avLst/>
          </a:prstGeom>
          <a:solidFill>
            <a:schemeClr val="accent1">
              <a:lumMod val="20000"/>
              <a:lumOff val="80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rtl="1"/>
            <a:r>
              <a:rPr lang="ar-EG" sz="2800" b="1" dirty="0">
                <a:solidFill>
                  <a:srgbClr val="C00000"/>
                </a:solidFill>
              </a:rPr>
              <a:t>معالي الوزير عادل الجبير:</a:t>
            </a:r>
          </a:p>
          <a:p>
            <a:pPr algn="ctr" rtl="1"/>
            <a:r>
              <a:rPr lang="ar-EG" sz="2800" b="1" dirty="0">
                <a:solidFill>
                  <a:srgbClr val="002060"/>
                </a:solidFill>
              </a:rPr>
              <a:t>نعم، أشكرك، أعتقد أنه يمكننا شرح موقفنا اتجاه اللاجئين السوريين بشكل أفضل، قامت السعودية بإصدار أكثر من مليونين ونصف مليون تأشيرة للاجئين السوريين منذ بدء الأزمة، قمنا بنشر بيان ولم يلاحظه أحد. مليونان ونصف مليون لاجئ جاؤوا إلى السعودية، أعتقد أنه لا يزال 600 إلى 700 ألف لاجئ مقيم في السعودية، ليس من بينهم لاجئ واحد يعيش في مخيم، وليس من بينهم لاجئ واحد يعيش في خيمة، لأن خادم الحرميين الشريفين قد أمر لكل السوريين الوافدين إلى السعودية بالحصول على تصريح إقامة، حتي يتمكنوا من إرسال أبنائهم إلى المدارس، ويكون لديهم رعاية صحية وضمان اجتماعي ويحصلوا على وظائف. من بين 2,4 مليون لاجئ،</a:t>
            </a:r>
            <a:endParaRPr lang="en-US" sz="2800" b="1" dirty="0">
              <a:solidFill>
                <a:srgbClr val="002060"/>
              </a:solidFill>
            </a:endParaRPr>
          </a:p>
        </p:txBody>
      </p:sp>
    </p:spTree>
    <p:extLst>
      <p:ext uri="{BB962C8B-B14F-4D97-AF65-F5344CB8AC3E}">
        <p14:creationId xmlns:p14="http://schemas.microsoft.com/office/powerpoint/2010/main" val="167496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1012954"/>
            <a:ext cx="7776865" cy="4832092"/>
          </a:xfrm>
          <a:prstGeom prst="rect">
            <a:avLst/>
          </a:prstGeom>
          <a:solidFill>
            <a:schemeClr val="accent1">
              <a:lumMod val="20000"/>
              <a:lumOff val="80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defPPr>
              <a:defRPr lang="ar-EG"/>
            </a:defPPr>
            <a:lvl1pPr algn="ctr">
              <a:defRPr sz="2800" b="1">
                <a:solidFill>
                  <a:srgbClr val="002060"/>
                </a:solidFill>
              </a:defRPr>
            </a:lvl1pPr>
          </a:lstStyle>
          <a:p>
            <a:r>
              <a:rPr lang="ar-EG" dirty="0"/>
              <a:t>لا أحد يعيش في خيمة، وفعلنا المثل مع اليمنين منذ بدء الحرب في اليمن. وصل إلى السعودية قرابة مليون لاجئ يمني تم تطبيق نفس السياسة معهم، لا أحد منهم يعيش في مخيم للاجئين ولا أحد منهم يعيش في خيمة. ولا نتفاخر بالأمر ولا نقوم بتصويرهم لأن هذه ثقافتنا. جاء هؤلاء الناس لأن منازلهم تعرضت للدمار، جاؤوا يطلبون الملجأ والأمان في السعودية وهذا ما فعلناه لهم، وهذا يحفظ كرامتهم ولا يعرضهم للإذلال، ما يسمح لهم ولذويهم بعيش حياة طبيعية قدر المستطاع بالنظر إلى ظروفهم. لذلك أقدر سؤالك حتي أتمكن من إطلاع الحضور على سياستنا تجاه اللاجئين.</a:t>
            </a:r>
          </a:p>
          <a:p>
            <a:r>
              <a:rPr lang="ar-EG" dirty="0">
                <a:solidFill>
                  <a:srgbClr val="C00000"/>
                </a:solidFill>
              </a:rPr>
              <a:t>المراسل الصحفي:</a:t>
            </a:r>
          </a:p>
          <a:p>
            <a:r>
              <a:rPr lang="ar-EG" dirty="0"/>
              <a:t>شكرا جزيلا لك.</a:t>
            </a:r>
            <a:endParaRPr lang="en-US" dirty="0"/>
          </a:p>
        </p:txBody>
      </p:sp>
    </p:spTree>
    <p:extLst>
      <p:ext uri="{BB962C8B-B14F-4D97-AF65-F5344CB8AC3E}">
        <p14:creationId xmlns:p14="http://schemas.microsoft.com/office/powerpoint/2010/main" val="345954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5C2B94FC-A517-4518-A252-C682F59999B6}"/>
              </a:ext>
            </a:extLst>
          </p:cNvPr>
          <p:cNvSpPr txBox="1"/>
          <p:nvPr/>
        </p:nvSpPr>
        <p:spPr>
          <a:xfrm>
            <a:off x="863588" y="1412776"/>
            <a:ext cx="7416824" cy="2693686"/>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marL="0" marR="0" algn="ctr" rtl="1">
              <a:lnSpc>
                <a:spcPct val="107000"/>
              </a:lnSpc>
              <a:spcBef>
                <a:spcPts val="0"/>
              </a:spcBef>
              <a:spcAft>
                <a:spcPts val="800"/>
              </a:spcAft>
            </a:pPr>
            <a:r>
              <a:rPr lang="ar-EG" sz="40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1- ما رأيك بصيغة سؤال الصحفي لمعالي الوزير عادل الجبير؟ هل هو متحيز؟ برأيك، لماذا لم يسأل سؤالاً مباشرًا دون نقل صورة مغالطة للواقع؟</a:t>
            </a:r>
            <a:endParaRPr lang="en-US" sz="40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3366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5C2B94FC-A517-4518-A252-C682F59999B6}"/>
              </a:ext>
            </a:extLst>
          </p:cNvPr>
          <p:cNvSpPr txBox="1"/>
          <p:nvPr/>
        </p:nvSpPr>
        <p:spPr>
          <a:xfrm>
            <a:off x="863588" y="1628800"/>
            <a:ext cx="7416824" cy="2693686"/>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defPPr>
              <a:defRPr lang="ar-EG"/>
            </a:defPPr>
            <a:lvl1pPr marR="0" algn="ctr">
              <a:lnSpc>
                <a:spcPct val="107000"/>
              </a:lnSpc>
              <a:spcBef>
                <a:spcPts val="0"/>
              </a:spcBef>
              <a:spcAft>
                <a:spcPts val="800"/>
              </a:spcAft>
              <a:defRPr sz="4000" b="1">
                <a:solidFill>
                  <a:srgbClr val="FF0000"/>
                </a:solidFill>
                <a:effectLst/>
                <a:latin typeface="Calibri" panose="020F0502020204030204" pitchFamily="34" charset="0"/>
                <a:ea typeface="Calibri" panose="020F0502020204030204" pitchFamily="34" charset="0"/>
                <a:cs typeface="Arial" panose="020B0604020202020204" pitchFamily="34" charset="0"/>
              </a:defRPr>
            </a:lvl1pPr>
          </a:lstStyle>
          <a:p>
            <a:r>
              <a:rPr lang="ar-EG" dirty="0"/>
              <a:t>2- ما الذي أراد معالي الوزير عادل الجبير إيصاله عندما رد على الصحفي بقوله: "قمنا بنشر بيان ولم يلاحظ أحد"؟ هل الإعلام متحيز لعدم نقله للصورة كاملة؟</a:t>
            </a:r>
            <a:endParaRPr lang="en-US" dirty="0"/>
          </a:p>
        </p:txBody>
      </p:sp>
    </p:spTree>
    <p:extLst>
      <p:ext uri="{BB962C8B-B14F-4D97-AF65-F5344CB8AC3E}">
        <p14:creationId xmlns:p14="http://schemas.microsoft.com/office/powerpoint/2010/main" val="168926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662EAA1F-089B-46DC-9E13-8A289216A86F}"/>
              </a:ext>
            </a:extLst>
          </p:cNvPr>
          <p:cNvGrpSpPr/>
          <p:nvPr/>
        </p:nvGrpSpPr>
        <p:grpSpPr>
          <a:xfrm>
            <a:off x="1835697" y="620688"/>
            <a:ext cx="5359026" cy="5359026"/>
            <a:chOff x="1835697" y="620688"/>
            <a:chExt cx="5359026" cy="5359026"/>
          </a:xfrm>
        </p:grpSpPr>
        <p:pic>
          <p:nvPicPr>
            <p:cNvPr id="6" name="صورة 5">
              <a:extLst>
                <a:ext uri="{FF2B5EF4-FFF2-40B4-BE49-F238E27FC236}">
                  <a16:creationId xmlns:a16="http://schemas.microsoft.com/office/drawing/2014/main" id="{F77AA6D7-7E74-4BBB-BF94-BB6399011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5697" y="620688"/>
              <a:ext cx="5359026" cy="5359026"/>
            </a:xfrm>
            <a:prstGeom prst="rect">
              <a:avLst/>
            </a:prstGeom>
          </p:spPr>
        </p:pic>
        <p:sp>
          <p:nvSpPr>
            <p:cNvPr id="5" name="عنوان 1">
              <a:extLst>
                <a:ext uri="{FF2B5EF4-FFF2-40B4-BE49-F238E27FC236}">
                  <a16:creationId xmlns:a16="http://schemas.microsoft.com/office/drawing/2014/main" id="{B4ACBC93-A8C5-4058-B816-D494C486E766}"/>
                </a:ext>
              </a:extLst>
            </p:cNvPr>
            <p:cNvSpPr txBox="1">
              <a:spLocks/>
            </p:cNvSpPr>
            <p:nvPr/>
          </p:nvSpPr>
          <p:spPr>
            <a:xfrm rot="20741800">
              <a:off x="3212248" y="3686107"/>
              <a:ext cx="2272846" cy="936105"/>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EG" sz="8000" b="1" i="1" dirty="0">
                  <a:solidFill>
                    <a:schemeClr val="bg1"/>
                  </a:solidFill>
                  <a:effectLst>
                    <a:outerShdw blurRad="38100" dist="38100" dir="2700000" algn="tl">
                      <a:srgbClr val="000000">
                        <a:alpha val="43137"/>
                      </a:srgbClr>
                    </a:outerShdw>
                  </a:effectLst>
                  <a:cs typeface="PT Simple Bold Ruled" panose="02010400000000000000" pitchFamily="2" charset="-78"/>
                </a:rPr>
                <a:t>أقرأ</a:t>
              </a:r>
            </a:p>
          </p:txBody>
        </p:sp>
      </p:grpSp>
    </p:spTree>
    <p:extLst>
      <p:ext uri="{BB962C8B-B14F-4D97-AF65-F5344CB8AC3E}">
        <p14:creationId xmlns:p14="http://schemas.microsoft.com/office/powerpoint/2010/main" val="353024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5C2B94FC-A517-4518-A252-C682F59999B6}"/>
              </a:ext>
            </a:extLst>
          </p:cNvPr>
          <p:cNvSpPr txBox="1"/>
          <p:nvPr/>
        </p:nvSpPr>
        <p:spPr>
          <a:xfrm>
            <a:off x="863588" y="1124744"/>
            <a:ext cx="7416824" cy="3352328"/>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marL="0" marR="0" algn="ctr" rtl="1">
              <a:lnSpc>
                <a:spcPct val="107000"/>
              </a:lnSpc>
              <a:spcBef>
                <a:spcPts val="0"/>
              </a:spcBef>
              <a:spcAft>
                <a:spcPts val="800"/>
              </a:spcAft>
            </a:pPr>
            <a:r>
              <a:rPr lang="ar-EG" sz="40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3- اشرح كيف وظف المفكر الناقد معالي الوزير عادل الجبير معايير التفكير الناقد ومهاراته في رده على الإعلام وإبراز جهود حكومة خادم الحرمين الشريفين وولي عهده الأمين تجاه الأشقاء السوريين</a:t>
            </a:r>
            <a:r>
              <a:rPr lang="en-US" sz="40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381345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B054AE02-2CAA-4AB1-84B1-28CE6BC64E22}"/>
              </a:ext>
            </a:extLst>
          </p:cNvPr>
          <p:cNvGrpSpPr/>
          <p:nvPr/>
        </p:nvGrpSpPr>
        <p:grpSpPr>
          <a:xfrm>
            <a:off x="2749577" y="1178935"/>
            <a:ext cx="3644846" cy="4133927"/>
            <a:chOff x="2749577" y="1178935"/>
            <a:chExt cx="3644846" cy="4133927"/>
          </a:xfrm>
        </p:grpSpPr>
        <p:pic>
          <p:nvPicPr>
            <p:cNvPr id="5" name="صورة 4">
              <a:extLst>
                <a:ext uri="{FF2B5EF4-FFF2-40B4-BE49-F238E27FC236}">
                  <a16:creationId xmlns:a16="http://schemas.microsoft.com/office/drawing/2014/main" id="{01965C86-5380-46F9-B363-C3E330F01D4D}"/>
                </a:ext>
              </a:extLst>
            </p:cNvPr>
            <p:cNvPicPr>
              <a:picLocks noChangeAspect="1"/>
            </p:cNvPicPr>
            <p:nvPr/>
          </p:nvPicPr>
          <p:blipFill>
            <a:blip r:embed="rId3">
              <a:clrChange>
                <a:clrFrom>
                  <a:srgbClr val="F9FBF9"/>
                </a:clrFrom>
                <a:clrTo>
                  <a:srgbClr val="F9FBF9">
                    <a:alpha val="0"/>
                  </a:srgbClr>
                </a:clrTo>
              </a:clrChange>
              <a:extLst>
                <a:ext uri="{28A0092B-C50C-407E-A947-70E740481C1C}">
                  <a14:useLocalDpi xmlns:a14="http://schemas.microsoft.com/office/drawing/2010/main" val="0"/>
                </a:ext>
              </a:extLst>
            </a:blip>
            <a:srcRect/>
            <a:stretch/>
          </p:blipFill>
          <p:spPr>
            <a:xfrm>
              <a:off x="2749577" y="1178935"/>
              <a:ext cx="3644846" cy="3644846"/>
            </a:xfrm>
            <a:prstGeom prst="rect">
              <a:avLst/>
            </a:prstGeom>
          </p:spPr>
        </p:pic>
        <p:sp>
          <p:nvSpPr>
            <p:cNvPr id="4" name="عنوان 1">
              <a:extLst>
                <a:ext uri="{FF2B5EF4-FFF2-40B4-BE49-F238E27FC236}">
                  <a16:creationId xmlns:a16="http://schemas.microsoft.com/office/drawing/2014/main" id="{5FF63619-2D78-439B-B487-02D3341C4CA7}"/>
                </a:ext>
              </a:extLst>
            </p:cNvPr>
            <p:cNvSpPr txBox="1">
              <a:spLocks/>
            </p:cNvSpPr>
            <p:nvPr/>
          </p:nvSpPr>
          <p:spPr>
            <a:xfrm>
              <a:off x="2924746" y="4389532"/>
              <a:ext cx="3131860" cy="923330"/>
            </a:xfrm>
            <a:prstGeom prst="rect">
              <a:avLst/>
            </a:prstGeom>
            <a:solidFill>
              <a:schemeClr val="accent3">
                <a:lumMod val="60000"/>
                <a:lumOff val="40000"/>
              </a:schemeClr>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5400" dirty="0">
                  <a:solidFill>
                    <a:srgbClr val="002060"/>
                  </a:solidFill>
                </a:rPr>
                <a:t>فائدة</a:t>
              </a:r>
            </a:p>
          </p:txBody>
        </p:sp>
      </p:grpSp>
    </p:spTree>
    <p:extLst>
      <p:ext uri="{BB962C8B-B14F-4D97-AF65-F5344CB8AC3E}">
        <p14:creationId xmlns:p14="http://schemas.microsoft.com/office/powerpoint/2010/main" val="28084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773578" y="1166842"/>
            <a:ext cx="7596844" cy="4524315"/>
          </a:xfrm>
          <a:prstGeom prst="rect">
            <a:avLst/>
          </a:prstGeom>
          <a:solidFill>
            <a:schemeClr val="accent3">
              <a:lumMod val="20000"/>
              <a:lumOff val="80000"/>
            </a:schemeClr>
          </a:solidFill>
          <a:ln w="57150">
            <a:noFill/>
            <a:prstDash val="dashDot"/>
          </a:ln>
        </p:spPr>
        <p:txBody>
          <a:bodyPr wrap="square" rtlCol="0">
            <a:spAutoFit/>
          </a:bodyPr>
          <a:lstStyle/>
          <a:p>
            <a:pPr rtl="1"/>
            <a:r>
              <a:rPr lang="ar-EG" sz="3200" b="1" dirty="0"/>
              <a:t>عند قراءة خبر أو محتوى إعلامي على منصات التواصل الاجتماعي:</a:t>
            </a:r>
          </a:p>
          <a:p>
            <a:pPr rtl="1"/>
            <a:r>
              <a:rPr lang="ar-EG" sz="3200" b="1" dirty="0"/>
              <a:t>1- تأكد من مصدر الخبر. هل هو جهة حكومية؟ أو حساب موثق؟ أو مصدر مجهول؟</a:t>
            </a:r>
          </a:p>
          <a:p>
            <a:pPr rtl="1"/>
            <a:r>
              <a:rPr lang="ar-EG" sz="3200" b="1" dirty="0"/>
              <a:t>2- تأكد من تاريخ الخبر؟</a:t>
            </a:r>
          </a:p>
          <a:p>
            <a:pPr rtl="1"/>
            <a:r>
              <a:rPr lang="ar-EG" sz="3200" b="1" dirty="0"/>
              <a:t>3- تأكد من المحتوى ومضمون الرسالة عبر تصفح الموقع الرسمي، وليس عبر الروابط المرسلة.</a:t>
            </a:r>
          </a:p>
          <a:p>
            <a:pPr rtl="1"/>
            <a:r>
              <a:rPr lang="ar-EG" sz="3200" b="1" dirty="0"/>
              <a:t>4- برأيك، ما الهدف من الخبر؟ (خبر رسمي من جهة رسمية- توعوي- تسويقي- خبر مضلل- شائعة...)</a:t>
            </a:r>
            <a:endParaRPr lang="en-US" sz="3200" b="1" dirty="0"/>
          </a:p>
        </p:txBody>
      </p:sp>
    </p:spTree>
    <p:extLst>
      <p:ext uri="{BB962C8B-B14F-4D97-AF65-F5344CB8AC3E}">
        <p14:creationId xmlns:p14="http://schemas.microsoft.com/office/powerpoint/2010/main" val="245710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B054AE02-2CAA-4AB1-84B1-28CE6BC64E22}"/>
              </a:ext>
            </a:extLst>
          </p:cNvPr>
          <p:cNvGrpSpPr/>
          <p:nvPr/>
        </p:nvGrpSpPr>
        <p:grpSpPr>
          <a:xfrm>
            <a:off x="2411760" y="764704"/>
            <a:ext cx="3644846" cy="4548158"/>
            <a:chOff x="2411760" y="764704"/>
            <a:chExt cx="3644846" cy="4548158"/>
          </a:xfrm>
        </p:grpSpPr>
        <p:pic>
          <p:nvPicPr>
            <p:cNvPr id="5" name="صورة 4">
              <a:extLst>
                <a:ext uri="{FF2B5EF4-FFF2-40B4-BE49-F238E27FC236}">
                  <a16:creationId xmlns:a16="http://schemas.microsoft.com/office/drawing/2014/main" id="{01965C86-5380-46F9-B363-C3E330F01D4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11760" y="764704"/>
              <a:ext cx="3644846" cy="3659140"/>
            </a:xfrm>
            <a:prstGeom prst="rect">
              <a:avLst/>
            </a:prstGeom>
          </p:spPr>
        </p:pic>
        <p:sp>
          <p:nvSpPr>
            <p:cNvPr id="4" name="عنوان 1">
              <a:extLst>
                <a:ext uri="{FF2B5EF4-FFF2-40B4-BE49-F238E27FC236}">
                  <a16:creationId xmlns:a16="http://schemas.microsoft.com/office/drawing/2014/main" id="{5FF63619-2D78-439B-B487-02D3341C4CA7}"/>
                </a:ext>
              </a:extLst>
            </p:cNvPr>
            <p:cNvSpPr txBox="1">
              <a:spLocks/>
            </p:cNvSpPr>
            <p:nvPr/>
          </p:nvSpPr>
          <p:spPr>
            <a:xfrm>
              <a:off x="2924746" y="4389532"/>
              <a:ext cx="3131860" cy="923330"/>
            </a:xfrm>
            <a:prstGeom prst="rect">
              <a:avLst/>
            </a:prstGeom>
            <a:solidFill>
              <a:srgbClr val="FFC000"/>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5400" dirty="0">
                  <a:solidFill>
                    <a:srgbClr val="002060"/>
                  </a:solidFill>
                </a:rPr>
                <a:t>إضاءة</a:t>
              </a:r>
            </a:p>
          </p:txBody>
        </p:sp>
      </p:grpSp>
    </p:spTree>
    <p:extLst>
      <p:ext uri="{BB962C8B-B14F-4D97-AF65-F5344CB8AC3E}">
        <p14:creationId xmlns:p14="http://schemas.microsoft.com/office/powerpoint/2010/main" val="141130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773578" y="1484784"/>
            <a:ext cx="7596844" cy="3170099"/>
          </a:xfrm>
          <a:prstGeom prst="rect">
            <a:avLst/>
          </a:prstGeom>
          <a:solidFill>
            <a:schemeClr val="accent6">
              <a:lumMod val="20000"/>
              <a:lumOff val="80000"/>
            </a:schemeClr>
          </a:solidFill>
          <a:ln w="57150">
            <a:noFill/>
            <a:prstDash val="dashDot"/>
          </a:ln>
        </p:spPr>
        <p:txBody>
          <a:bodyPr wrap="square" rtlCol="0">
            <a:spAutoFit/>
          </a:bodyPr>
          <a:lstStyle/>
          <a:p>
            <a:pPr algn="ctr"/>
            <a:r>
              <a:rPr lang="ar-EG" sz="4000" b="1" dirty="0"/>
              <a:t>تلقي المعلومات من مصادرها الرسمية أو من جهة موثوق بها واجب وطني وأخلاقي والتزام أدبي ومسؤولية قانونية. لذلك فلا تنجرف وراء تصديق الشائعات مجهولة المصدر، ولا تكن جسرًا لنشرها.</a:t>
            </a:r>
            <a:endParaRPr lang="en-US" sz="4000" b="1" dirty="0"/>
          </a:p>
        </p:txBody>
      </p:sp>
    </p:spTree>
    <p:extLst>
      <p:ext uri="{BB962C8B-B14F-4D97-AF65-F5344CB8AC3E}">
        <p14:creationId xmlns:p14="http://schemas.microsoft.com/office/powerpoint/2010/main" val="26392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DE277B65-332F-4FB0-B932-DE53F43F8D31}"/>
              </a:ext>
            </a:extLst>
          </p:cNvPr>
          <p:cNvGrpSpPr/>
          <p:nvPr/>
        </p:nvGrpSpPr>
        <p:grpSpPr>
          <a:xfrm>
            <a:off x="1066178" y="836712"/>
            <a:ext cx="6098110" cy="4758918"/>
            <a:chOff x="1066178" y="836712"/>
            <a:chExt cx="6098110" cy="4758918"/>
          </a:xfrm>
        </p:grpSpPr>
        <p:pic>
          <p:nvPicPr>
            <p:cNvPr id="5" name="صورة 4">
              <a:extLst>
                <a:ext uri="{FF2B5EF4-FFF2-40B4-BE49-F238E27FC236}">
                  <a16:creationId xmlns:a16="http://schemas.microsoft.com/office/drawing/2014/main" id="{01965C86-5380-46F9-B363-C3E330F01D4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66178" y="836712"/>
              <a:ext cx="3505822" cy="3744416"/>
            </a:xfrm>
            <a:prstGeom prst="rect">
              <a:avLst/>
            </a:prstGeom>
          </p:spPr>
        </p:pic>
        <p:sp>
          <p:nvSpPr>
            <p:cNvPr id="6" name="عنوان 1">
              <a:extLst>
                <a:ext uri="{FF2B5EF4-FFF2-40B4-BE49-F238E27FC236}">
                  <a16:creationId xmlns:a16="http://schemas.microsoft.com/office/drawing/2014/main" id="{32D4F926-AE90-4926-9230-7A07D745355D}"/>
                </a:ext>
              </a:extLst>
            </p:cNvPr>
            <p:cNvSpPr txBox="1">
              <a:spLocks/>
            </p:cNvSpPr>
            <p:nvPr/>
          </p:nvSpPr>
          <p:spPr>
            <a:xfrm>
              <a:off x="3203848" y="4149080"/>
              <a:ext cx="3960440" cy="1446550"/>
            </a:xfrm>
            <a:prstGeom prst="rect">
              <a:avLst/>
            </a:prstGeom>
            <a:solidFill>
              <a:schemeClr val="accent6">
                <a:lumMod val="75000"/>
              </a:schemeClr>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4400" b="1" i="0" u="none" strike="noStrike" kern="1200" cap="none" spc="0" normalizeH="0" baseline="0" noProof="0" dirty="0">
                  <a:ln>
                    <a:noFill/>
                  </a:ln>
                  <a:solidFill>
                    <a:prstClr val="black"/>
                  </a:solidFill>
                  <a:effectLst/>
                  <a:uLnTx/>
                  <a:uFillTx/>
                  <a:latin typeface="Calibri" pitchFamily="34" charset="0"/>
                  <a:ea typeface="+mn-ea"/>
                  <a:cs typeface="Arial" panose="020B0604020202020204" pitchFamily="34" charset="0"/>
                </a:rPr>
                <a:t>أتدرب وأتفاعل مع عائلتي</a:t>
              </a:r>
            </a:p>
          </p:txBody>
        </p:sp>
      </p:grpSp>
    </p:spTree>
    <p:extLst>
      <p:ext uri="{BB962C8B-B14F-4D97-AF65-F5344CB8AC3E}">
        <p14:creationId xmlns:p14="http://schemas.microsoft.com/office/powerpoint/2010/main" val="3248691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773578" y="653445"/>
            <a:ext cx="7596844" cy="5632311"/>
          </a:xfrm>
          <a:prstGeom prst="rect">
            <a:avLst/>
          </a:prstGeom>
          <a:solidFill>
            <a:schemeClr val="accent6">
              <a:lumMod val="20000"/>
              <a:lumOff val="80000"/>
            </a:schemeClr>
          </a:solidFill>
          <a:ln w="57150">
            <a:noFill/>
            <a:prstDash val="dashDot"/>
          </a:ln>
        </p:spPr>
        <p:txBody>
          <a:bodyPr wrap="square" rtlCol="0">
            <a:spAutoFit/>
          </a:bodyPr>
          <a:lstStyle/>
          <a:p>
            <a:pPr algn="ctr"/>
            <a:r>
              <a:rPr lang="ar-EG" sz="3600" b="1" dirty="0"/>
              <a:t>إذا كنت عضوًا في مجموعة عائلية أو مجموعة من الأصدقاء في أحد تطبيقات التواصل الاجتماعي وقام أحدهم بمشاركة خبر أو معلومة معينه (على سبيل المثال مقطع فيديو لشخص يعتقد أنه طبيب يدعي أنه يقدم وصفة علاجية لمرض معين، أو تم تمرير خبر عن اكتشاف علمي حديث). قم بالتعليق علي الخبر أو الرسالة بطرح مجموعة من الأسئلة الناقدة والمحفزة علي التفكير.</a:t>
            </a:r>
          </a:p>
          <a:p>
            <a:pPr algn="ctr"/>
            <a:r>
              <a:rPr lang="ar-EG" sz="3600" b="1" dirty="0"/>
              <a:t>أدون أسئلتهم كمفكر ناقد وأقيم ردودهم أيضا وفق ما اكتسبته من مهارات في هذا الدرس.</a:t>
            </a:r>
            <a:endParaRPr lang="en-US" sz="3600" b="1" dirty="0"/>
          </a:p>
        </p:txBody>
      </p:sp>
    </p:spTree>
    <p:extLst>
      <p:ext uri="{BB962C8B-B14F-4D97-AF65-F5344CB8AC3E}">
        <p14:creationId xmlns:p14="http://schemas.microsoft.com/office/powerpoint/2010/main" val="2927083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7D3A01E3-76E2-4F12-99BB-C15F21096E29}"/>
              </a:ext>
            </a:extLst>
          </p:cNvPr>
          <p:cNvGrpSpPr/>
          <p:nvPr/>
        </p:nvGrpSpPr>
        <p:grpSpPr>
          <a:xfrm>
            <a:off x="2776592" y="1484784"/>
            <a:ext cx="3590815" cy="3505822"/>
            <a:chOff x="2776592" y="1196752"/>
            <a:chExt cx="3590815" cy="3505822"/>
          </a:xfrm>
        </p:grpSpPr>
        <p:pic>
          <p:nvPicPr>
            <p:cNvPr id="5" name="صورة 4">
              <a:extLst>
                <a:ext uri="{FF2B5EF4-FFF2-40B4-BE49-F238E27FC236}">
                  <a16:creationId xmlns:a16="http://schemas.microsoft.com/office/drawing/2014/main" id="{01965C86-5380-46F9-B363-C3E330F01D4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776592" y="1196752"/>
              <a:ext cx="3590815" cy="3505822"/>
            </a:xfrm>
            <a:prstGeom prst="rect">
              <a:avLst/>
            </a:prstGeom>
          </p:spPr>
        </p:pic>
        <p:sp>
          <p:nvSpPr>
            <p:cNvPr id="6" name="عنوان 1">
              <a:extLst>
                <a:ext uri="{FF2B5EF4-FFF2-40B4-BE49-F238E27FC236}">
                  <a16:creationId xmlns:a16="http://schemas.microsoft.com/office/drawing/2014/main" id="{32D4F926-AE90-4926-9230-7A07D745355D}"/>
                </a:ext>
              </a:extLst>
            </p:cNvPr>
            <p:cNvSpPr txBox="1">
              <a:spLocks/>
            </p:cNvSpPr>
            <p:nvPr/>
          </p:nvSpPr>
          <p:spPr>
            <a:xfrm>
              <a:off x="2987824" y="1196752"/>
              <a:ext cx="2977048" cy="1464231"/>
            </a:xfrm>
            <a:prstGeom prst="roundRect">
              <a:avLst/>
            </a:prstGeom>
            <a:solidFill>
              <a:schemeClr val="tx1"/>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4000" dirty="0"/>
                <a:t>أتدرب وأقيم مكتسباتي (2)</a:t>
              </a:r>
            </a:p>
          </p:txBody>
        </p:sp>
      </p:grpSp>
    </p:spTree>
    <p:extLst>
      <p:ext uri="{BB962C8B-B14F-4D97-AF65-F5344CB8AC3E}">
        <p14:creationId xmlns:p14="http://schemas.microsoft.com/office/powerpoint/2010/main" val="453049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aphicFrame>
        <p:nvGraphicFramePr>
          <p:cNvPr id="2" name="جدول 2">
            <a:extLst>
              <a:ext uri="{FF2B5EF4-FFF2-40B4-BE49-F238E27FC236}">
                <a16:creationId xmlns:a16="http://schemas.microsoft.com/office/drawing/2014/main" id="{C76F5146-7433-4D79-B4DC-2459F9C837C3}"/>
              </a:ext>
            </a:extLst>
          </p:cNvPr>
          <p:cNvGraphicFramePr>
            <a:graphicFrameLocks noGrp="1"/>
          </p:cNvGraphicFramePr>
          <p:nvPr>
            <p:extLst>
              <p:ext uri="{D42A27DB-BD31-4B8C-83A1-F6EECF244321}">
                <p14:modId xmlns:p14="http://schemas.microsoft.com/office/powerpoint/2010/main" val="794460200"/>
              </p:ext>
            </p:extLst>
          </p:nvPr>
        </p:nvGraphicFramePr>
        <p:xfrm>
          <a:off x="899592" y="869370"/>
          <a:ext cx="7344816" cy="5119260"/>
        </p:xfrm>
        <a:graphic>
          <a:graphicData uri="http://schemas.openxmlformats.org/drawingml/2006/table">
            <a:tbl>
              <a:tblPr rtl="1" firstRow="1" bandRow="1">
                <a:tableStyleId>{5C22544A-7EE6-4342-B048-85BDC9FD1C3A}</a:tableStyleId>
              </a:tblPr>
              <a:tblGrid>
                <a:gridCol w="3672408">
                  <a:extLst>
                    <a:ext uri="{9D8B030D-6E8A-4147-A177-3AD203B41FA5}">
                      <a16:colId xmlns:a16="http://schemas.microsoft.com/office/drawing/2014/main" val="3190209601"/>
                    </a:ext>
                  </a:extLst>
                </a:gridCol>
                <a:gridCol w="3672408">
                  <a:extLst>
                    <a:ext uri="{9D8B030D-6E8A-4147-A177-3AD203B41FA5}">
                      <a16:colId xmlns:a16="http://schemas.microsoft.com/office/drawing/2014/main" val="808520450"/>
                    </a:ext>
                  </a:extLst>
                </a:gridCol>
              </a:tblGrid>
              <a:tr h="638700">
                <a:tc>
                  <a:txBody>
                    <a:bodyPr/>
                    <a:lstStyle/>
                    <a:p>
                      <a:pPr algn="ctr" rtl="1"/>
                      <a:r>
                        <a:rPr lang="ar-EG" sz="2400" b="1" dirty="0"/>
                        <a:t>أسئلة توجيهية</a:t>
                      </a:r>
                    </a:p>
                  </a:txBody>
                  <a:tcPr anchor="ctr"/>
                </a:tc>
                <a:tc>
                  <a:txBody>
                    <a:bodyPr/>
                    <a:lstStyle/>
                    <a:p>
                      <a:pPr algn="ctr" rtl="1"/>
                      <a:r>
                        <a:rPr lang="ar-EG" sz="2400" b="1" dirty="0"/>
                        <a:t>الأجوبة</a:t>
                      </a:r>
                    </a:p>
                  </a:txBody>
                  <a:tcPr anchor="ctr"/>
                </a:tc>
                <a:extLst>
                  <a:ext uri="{0D108BD9-81ED-4DB2-BD59-A6C34878D82A}">
                    <a16:rowId xmlns:a16="http://schemas.microsoft.com/office/drawing/2014/main" val="1053666888"/>
                  </a:ext>
                </a:extLst>
              </a:tr>
              <a:tr h="638700">
                <a:tc>
                  <a:txBody>
                    <a:bodyPr/>
                    <a:lstStyle/>
                    <a:p>
                      <a:pPr algn="ctr" rtl="1"/>
                      <a:r>
                        <a:rPr lang="ar-EG" sz="2400" b="1" dirty="0"/>
                        <a:t>كم تقضي من الوقت في مشاهدة التلفاز؟</a:t>
                      </a:r>
                    </a:p>
                  </a:txBody>
                  <a:tcPr anchor="ctr"/>
                </a:tc>
                <a:tc>
                  <a:txBody>
                    <a:bodyPr/>
                    <a:lstStyle/>
                    <a:p>
                      <a:pPr algn="ctr" rtl="1"/>
                      <a:endParaRPr lang="ar-EG" sz="2400" b="1" dirty="0"/>
                    </a:p>
                  </a:txBody>
                  <a:tcPr anchor="ctr"/>
                </a:tc>
                <a:extLst>
                  <a:ext uri="{0D108BD9-81ED-4DB2-BD59-A6C34878D82A}">
                    <a16:rowId xmlns:a16="http://schemas.microsoft.com/office/drawing/2014/main" val="2646538554"/>
                  </a:ext>
                </a:extLst>
              </a:tr>
              <a:tr h="638700">
                <a:tc>
                  <a:txBody>
                    <a:bodyPr/>
                    <a:lstStyle/>
                    <a:p>
                      <a:pPr algn="ctr" rtl="1"/>
                      <a:r>
                        <a:rPr lang="ar-EG" sz="2400" b="1" dirty="0"/>
                        <a:t>كم تقضي من الوقت على صفحات الانترنت ومواقع التواصل الاجتماعي؟</a:t>
                      </a:r>
                    </a:p>
                  </a:txBody>
                  <a:tcPr anchor="ctr"/>
                </a:tc>
                <a:tc>
                  <a:txBody>
                    <a:bodyPr/>
                    <a:lstStyle/>
                    <a:p>
                      <a:pPr algn="ctr" rtl="1"/>
                      <a:endParaRPr lang="ar-EG" sz="2400" b="1" dirty="0"/>
                    </a:p>
                  </a:txBody>
                  <a:tcPr anchor="ctr"/>
                </a:tc>
                <a:extLst>
                  <a:ext uri="{0D108BD9-81ED-4DB2-BD59-A6C34878D82A}">
                    <a16:rowId xmlns:a16="http://schemas.microsoft.com/office/drawing/2014/main" val="4066328861"/>
                  </a:ext>
                </a:extLst>
              </a:tr>
              <a:tr h="638700">
                <a:tc>
                  <a:txBody>
                    <a:bodyPr/>
                    <a:lstStyle/>
                    <a:p>
                      <a:pPr algn="ctr" rtl="1"/>
                      <a:r>
                        <a:rPr lang="ar-EG" sz="2400" b="1" dirty="0"/>
                        <a:t>ما الذي كان يجب أن تجنيه لو قضيت وقتا أقل؟</a:t>
                      </a:r>
                    </a:p>
                  </a:txBody>
                  <a:tcPr anchor="ctr"/>
                </a:tc>
                <a:tc>
                  <a:txBody>
                    <a:bodyPr/>
                    <a:lstStyle/>
                    <a:p>
                      <a:pPr algn="ctr" rtl="1"/>
                      <a:endParaRPr lang="ar-EG" sz="2400" b="1" dirty="0"/>
                    </a:p>
                  </a:txBody>
                  <a:tcPr anchor="ctr"/>
                </a:tc>
                <a:extLst>
                  <a:ext uri="{0D108BD9-81ED-4DB2-BD59-A6C34878D82A}">
                    <a16:rowId xmlns:a16="http://schemas.microsoft.com/office/drawing/2014/main" val="3535597590"/>
                  </a:ext>
                </a:extLst>
              </a:tr>
              <a:tr h="638700">
                <a:tc>
                  <a:txBody>
                    <a:bodyPr/>
                    <a:lstStyle/>
                    <a:p>
                      <a:pPr algn="ctr" rtl="1"/>
                      <a:r>
                        <a:rPr lang="ar-EG" sz="2400" b="1" dirty="0"/>
                        <a:t>ما قيمة المشاهد والرسائل التي استقبلتها؟</a:t>
                      </a:r>
                    </a:p>
                  </a:txBody>
                  <a:tcPr anchor="ctr"/>
                </a:tc>
                <a:tc>
                  <a:txBody>
                    <a:bodyPr/>
                    <a:lstStyle/>
                    <a:p>
                      <a:pPr algn="ctr" rtl="1"/>
                      <a:endParaRPr lang="ar-EG" sz="2400" b="1" dirty="0"/>
                    </a:p>
                  </a:txBody>
                  <a:tcPr anchor="ctr"/>
                </a:tc>
                <a:extLst>
                  <a:ext uri="{0D108BD9-81ED-4DB2-BD59-A6C34878D82A}">
                    <a16:rowId xmlns:a16="http://schemas.microsoft.com/office/drawing/2014/main" val="975071198"/>
                  </a:ext>
                </a:extLst>
              </a:tr>
              <a:tr h="638700">
                <a:tc>
                  <a:txBody>
                    <a:bodyPr/>
                    <a:lstStyle/>
                    <a:p>
                      <a:pPr algn="ctr" rtl="1"/>
                      <a:r>
                        <a:rPr lang="ar-EG" sz="2400" b="1" dirty="0"/>
                        <a:t>ما القيم التي يشجع عليها التلفاز والانترنت؟</a:t>
                      </a:r>
                    </a:p>
                  </a:txBody>
                  <a:tcPr anchor="ctr"/>
                </a:tc>
                <a:tc>
                  <a:txBody>
                    <a:bodyPr/>
                    <a:lstStyle/>
                    <a:p>
                      <a:pPr algn="ctr" rtl="1"/>
                      <a:endParaRPr lang="ar-EG" sz="2400" b="1" dirty="0"/>
                    </a:p>
                  </a:txBody>
                  <a:tcPr anchor="ctr"/>
                </a:tc>
                <a:extLst>
                  <a:ext uri="{0D108BD9-81ED-4DB2-BD59-A6C34878D82A}">
                    <a16:rowId xmlns:a16="http://schemas.microsoft.com/office/drawing/2014/main" val="3855446676"/>
                  </a:ext>
                </a:extLst>
              </a:tr>
            </a:tbl>
          </a:graphicData>
        </a:graphic>
      </p:graphicFrame>
    </p:spTree>
    <p:extLst>
      <p:ext uri="{BB962C8B-B14F-4D97-AF65-F5344CB8AC3E}">
        <p14:creationId xmlns:p14="http://schemas.microsoft.com/office/powerpoint/2010/main" val="12000668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aphicFrame>
        <p:nvGraphicFramePr>
          <p:cNvPr id="2" name="جدول 2">
            <a:extLst>
              <a:ext uri="{FF2B5EF4-FFF2-40B4-BE49-F238E27FC236}">
                <a16:creationId xmlns:a16="http://schemas.microsoft.com/office/drawing/2014/main" id="{C76F5146-7433-4D79-B4DC-2459F9C837C3}"/>
              </a:ext>
            </a:extLst>
          </p:cNvPr>
          <p:cNvGraphicFramePr>
            <a:graphicFrameLocks noGrp="1"/>
          </p:cNvGraphicFramePr>
          <p:nvPr>
            <p:extLst>
              <p:ext uri="{D42A27DB-BD31-4B8C-83A1-F6EECF244321}">
                <p14:modId xmlns:p14="http://schemas.microsoft.com/office/powerpoint/2010/main" val="1246618066"/>
              </p:ext>
            </p:extLst>
          </p:nvPr>
        </p:nvGraphicFramePr>
        <p:xfrm>
          <a:off x="863588" y="777240"/>
          <a:ext cx="7416824" cy="5303520"/>
        </p:xfrm>
        <a:graphic>
          <a:graphicData uri="http://schemas.openxmlformats.org/drawingml/2006/table">
            <a:tbl>
              <a:tblPr rtl="1" firstRow="1" bandRow="1">
                <a:tableStyleId>{5C22544A-7EE6-4342-B048-85BDC9FD1C3A}</a:tableStyleId>
              </a:tblPr>
              <a:tblGrid>
                <a:gridCol w="3404711">
                  <a:extLst>
                    <a:ext uri="{9D8B030D-6E8A-4147-A177-3AD203B41FA5}">
                      <a16:colId xmlns:a16="http://schemas.microsoft.com/office/drawing/2014/main" val="3190209601"/>
                    </a:ext>
                  </a:extLst>
                </a:gridCol>
                <a:gridCol w="4012113">
                  <a:extLst>
                    <a:ext uri="{9D8B030D-6E8A-4147-A177-3AD203B41FA5}">
                      <a16:colId xmlns:a16="http://schemas.microsoft.com/office/drawing/2014/main" val="808520450"/>
                    </a:ext>
                  </a:extLst>
                </a:gridCol>
              </a:tblGrid>
              <a:tr h="638700">
                <a:tc>
                  <a:txBody>
                    <a:bodyPr/>
                    <a:lstStyle/>
                    <a:p>
                      <a:pPr algn="ctr" rtl="1"/>
                      <a:r>
                        <a:rPr lang="ar-EG" sz="2400" b="1" dirty="0"/>
                        <a:t>ما الذي تغير في سلوكك بتأثير من وسائل الإعلام؟</a:t>
                      </a:r>
                    </a:p>
                  </a:txBody>
                  <a:tcPr/>
                </a:tc>
                <a:tc>
                  <a:txBody>
                    <a:bodyPr/>
                    <a:lstStyle/>
                    <a:p>
                      <a:pPr algn="ctr" rtl="1"/>
                      <a:endParaRPr lang="ar-EG" sz="2400" b="1" dirty="0"/>
                    </a:p>
                  </a:txBody>
                  <a:tcPr/>
                </a:tc>
                <a:extLst>
                  <a:ext uri="{0D108BD9-81ED-4DB2-BD59-A6C34878D82A}">
                    <a16:rowId xmlns:a16="http://schemas.microsoft.com/office/drawing/2014/main" val="1053666888"/>
                  </a:ext>
                </a:extLst>
              </a:tr>
              <a:tr h="638700">
                <a:tc>
                  <a:txBody>
                    <a:bodyPr/>
                    <a:lstStyle/>
                    <a:p>
                      <a:pPr algn="ctr" rtl="1"/>
                      <a:r>
                        <a:rPr lang="ar-EG" sz="2400" b="1" dirty="0"/>
                        <a:t>هل تعد هذا التغير إيجابيا أو سلبيا؟</a:t>
                      </a:r>
                    </a:p>
                  </a:txBody>
                  <a:tcPr/>
                </a:tc>
                <a:tc>
                  <a:txBody>
                    <a:bodyPr/>
                    <a:lstStyle/>
                    <a:p>
                      <a:pPr algn="ctr" rtl="1"/>
                      <a:endParaRPr lang="ar-EG" sz="2400" b="1" dirty="0"/>
                    </a:p>
                  </a:txBody>
                  <a:tcPr/>
                </a:tc>
                <a:extLst>
                  <a:ext uri="{0D108BD9-81ED-4DB2-BD59-A6C34878D82A}">
                    <a16:rowId xmlns:a16="http://schemas.microsoft.com/office/drawing/2014/main" val="2646538554"/>
                  </a:ext>
                </a:extLst>
              </a:tr>
              <a:tr h="638700">
                <a:tc>
                  <a:txBody>
                    <a:bodyPr/>
                    <a:lstStyle/>
                    <a:p>
                      <a:pPr algn="ctr" rtl="1"/>
                      <a:r>
                        <a:rPr lang="ar-EG" sz="2400" b="1" dirty="0"/>
                        <a:t>ما نسبة مشاهد العنف التي تتابعها في التلفاز والانترنت؟</a:t>
                      </a:r>
                    </a:p>
                  </a:txBody>
                  <a:tcPr/>
                </a:tc>
                <a:tc>
                  <a:txBody>
                    <a:bodyPr/>
                    <a:lstStyle/>
                    <a:p>
                      <a:pPr algn="ctr" rtl="1"/>
                      <a:endParaRPr lang="ar-EG" sz="2400" b="1" dirty="0"/>
                    </a:p>
                  </a:txBody>
                  <a:tcPr/>
                </a:tc>
                <a:extLst>
                  <a:ext uri="{0D108BD9-81ED-4DB2-BD59-A6C34878D82A}">
                    <a16:rowId xmlns:a16="http://schemas.microsoft.com/office/drawing/2014/main" val="4066328861"/>
                  </a:ext>
                </a:extLst>
              </a:tr>
              <a:tr h="638700">
                <a:tc>
                  <a:txBody>
                    <a:bodyPr/>
                    <a:lstStyle/>
                    <a:p>
                      <a:pPr algn="ctr" rtl="1"/>
                      <a:r>
                        <a:rPr lang="ar-EG" sz="2400" b="1" dirty="0"/>
                        <a:t>ما تأثير وسائل الإعلام في سلوكك الاستهلاكي كميا ونوعيا؟</a:t>
                      </a:r>
                    </a:p>
                  </a:txBody>
                  <a:tcPr/>
                </a:tc>
                <a:tc>
                  <a:txBody>
                    <a:bodyPr/>
                    <a:lstStyle/>
                    <a:p>
                      <a:pPr algn="ctr" rtl="1"/>
                      <a:endParaRPr lang="ar-EG" sz="2400" b="1" dirty="0"/>
                    </a:p>
                  </a:txBody>
                  <a:tcPr/>
                </a:tc>
                <a:extLst>
                  <a:ext uri="{0D108BD9-81ED-4DB2-BD59-A6C34878D82A}">
                    <a16:rowId xmlns:a16="http://schemas.microsoft.com/office/drawing/2014/main" val="3535597590"/>
                  </a:ext>
                </a:extLst>
              </a:tr>
              <a:tr h="638700">
                <a:tc>
                  <a:txBody>
                    <a:bodyPr/>
                    <a:lstStyle/>
                    <a:p>
                      <a:pPr algn="ctr" rtl="1"/>
                      <a:r>
                        <a:rPr lang="ar-EG" sz="2400" b="1" dirty="0"/>
                        <a:t>ما نسبة صدق مصادر المعلومات التي يعرضها التلفاز والانترنت؟</a:t>
                      </a:r>
                    </a:p>
                  </a:txBody>
                  <a:tcPr/>
                </a:tc>
                <a:tc>
                  <a:txBody>
                    <a:bodyPr/>
                    <a:lstStyle/>
                    <a:p>
                      <a:pPr algn="ctr" rtl="1"/>
                      <a:endParaRPr lang="ar-EG" sz="2400" b="1" dirty="0"/>
                    </a:p>
                  </a:txBody>
                  <a:tcPr/>
                </a:tc>
                <a:extLst>
                  <a:ext uri="{0D108BD9-81ED-4DB2-BD59-A6C34878D82A}">
                    <a16:rowId xmlns:a16="http://schemas.microsoft.com/office/drawing/2014/main" val="975071198"/>
                  </a:ext>
                </a:extLst>
              </a:tr>
              <a:tr h="638700">
                <a:tc>
                  <a:txBody>
                    <a:bodyPr/>
                    <a:lstStyle/>
                    <a:p>
                      <a:pPr algn="ctr" rtl="1"/>
                      <a:r>
                        <a:rPr lang="ar-EG" sz="2400" b="1" dirty="0"/>
                        <a:t>هل تشعر بالحاجة إلى معلومات جديدة للتثبت من صدق الخبر والمصدر؟</a:t>
                      </a:r>
                    </a:p>
                  </a:txBody>
                  <a:tcPr/>
                </a:tc>
                <a:tc>
                  <a:txBody>
                    <a:bodyPr/>
                    <a:lstStyle/>
                    <a:p>
                      <a:pPr algn="ctr" rtl="1"/>
                      <a:endParaRPr lang="ar-EG" sz="2400" b="1" dirty="0"/>
                    </a:p>
                  </a:txBody>
                  <a:tcPr/>
                </a:tc>
                <a:extLst>
                  <a:ext uri="{0D108BD9-81ED-4DB2-BD59-A6C34878D82A}">
                    <a16:rowId xmlns:a16="http://schemas.microsoft.com/office/drawing/2014/main" val="3855446676"/>
                  </a:ext>
                </a:extLst>
              </a:tr>
            </a:tbl>
          </a:graphicData>
        </a:graphic>
      </p:graphicFrame>
    </p:spTree>
    <p:extLst>
      <p:ext uri="{BB962C8B-B14F-4D97-AF65-F5344CB8AC3E}">
        <p14:creationId xmlns:p14="http://schemas.microsoft.com/office/powerpoint/2010/main" val="3310146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45897" y="487503"/>
            <a:ext cx="7776865" cy="5509200"/>
          </a:xfrm>
          <a:prstGeom prst="rect">
            <a:avLst/>
          </a:prstGeom>
          <a:noFill/>
          <a:ln w="57150">
            <a:noFill/>
            <a:prstDash val="dashDot"/>
          </a:ln>
        </p:spPr>
        <p:txBody>
          <a:bodyPr wrap="square" rtlCol="0">
            <a:spAutoFit/>
          </a:bodyPr>
          <a:lstStyle/>
          <a:p>
            <a:r>
              <a:rPr lang="ar-EG" sz="3200" b="1" dirty="0"/>
              <a:t>إن استخدام المعلومات والاتصال بهدف فسح المجال أمام مختلف الثقافات للتعبير عن نفسها بكل حرية – وبالطرق التي تناسبها – أمر لابد منه لترسيخ أسس التفاهم بين الشعوب والتعاطي والحوار بين الثقافات، وتمتلك وسائل الإعلام القدرة على تيسير هذا الحوار بين الثقافات، فمن خلال التصدي للمواقف السائدة والمزاعم فيما يتعلق "الآخرين" يمكن لوسائل الإعلام أن تتجاوز التصورات النمطية الموروثة، وتبدد الجهل الذي يغذي سوء الظن بالآخرين، وينمي الحذر منهم، ويعزز روح التسامح والقبول بالاختلاف، بحيث يصبح التنوع فضيلة وفرصة للتفاهم.</a:t>
            </a:r>
            <a:endParaRPr lang="en-US" sz="3200" b="1" dirty="0"/>
          </a:p>
        </p:txBody>
      </p:sp>
      <p:sp>
        <p:nvSpPr>
          <p:cNvPr id="11" name="مستطيل: زوايا مستديرة 10">
            <a:extLst>
              <a:ext uri="{FF2B5EF4-FFF2-40B4-BE49-F238E27FC236}">
                <a16:creationId xmlns:a16="http://schemas.microsoft.com/office/drawing/2014/main" id="{CF20B972-C0C3-4D2B-9D67-8E7B0A835FDE}"/>
              </a:ext>
            </a:extLst>
          </p:cNvPr>
          <p:cNvSpPr/>
          <p:nvPr/>
        </p:nvSpPr>
        <p:spPr>
          <a:xfrm>
            <a:off x="853300" y="5877272"/>
            <a:ext cx="7437399" cy="493225"/>
          </a:xfrm>
          <a:prstGeom prst="roundRect">
            <a:avLst/>
          </a:prstGeom>
          <a:solidFill>
            <a:schemeClr val="bg2">
              <a:lumMod val="9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2000" b="1" dirty="0">
                <a:solidFill>
                  <a:schemeClr val="tx1"/>
                </a:solidFill>
              </a:rPr>
              <a:t>المصدر: دور وسائل الإعلام في تعزيز الحور بين الثقافات، منظمة اليونسكو، 2009م</a:t>
            </a:r>
          </a:p>
        </p:txBody>
      </p:sp>
    </p:spTree>
    <p:extLst>
      <p:ext uri="{BB962C8B-B14F-4D97-AF65-F5344CB8AC3E}">
        <p14:creationId xmlns:p14="http://schemas.microsoft.com/office/powerpoint/2010/main" val="1279381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773578" y="2105561"/>
            <a:ext cx="7596844" cy="1323439"/>
          </a:xfrm>
          <a:prstGeom prst="rect">
            <a:avLst/>
          </a:prstGeom>
          <a:solidFill>
            <a:schemeClr val="bg1"/>
          </a:solidFill>
          <a:ln w="57150">
            <a:noFill/>
            <a:prstDash val="dashDot"/>
          </a:ln>
        </p:spPr>
        <p:txBody>
          <a:bodyPr wrap="square" rtlCol="0">
            <a:spAutoFit/>
          </a:bodyPr>
          <a:lstStyle/>
          <a:p>
            <a:pPr algn="ctr"/>
            <a:r>
              <a:rPr lang="ar-EG" sz="4000" b="1" dirty="0"/>
              <a:t>هل كانت لديك معلومات سابقة عن موضوع الدرس؟ </a:t>
            </a:r>
            <a:endParaRPr lang="en-US" sz="4000" b="1" dirty="0"/>
          </a:p>
        </p:txBody>
      </p:sp>
    </p:spTree>
    <p:extLst>
      <p:ext uri="{BB962C8B-B14F-4D97-AF65-F5344CB8AC3E}">
        <p14:creationId xmlns:p14="http://schemas.microsoft.com/office/powerpoint/2010/main" val="424518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773578" y="1916832"/>
            <a:ext cx="7596844" cy="1446550"/>
          </a:xfrm>
          <a:prstGeom prst="rect">
            <a:avLst/>
          </a:prstGeom>
          <a:solidFill>
            <a:schemeClr val="bg1"/>
          </a:solidFill>
          <a:ln w="57150">
            <a:noFill/>
            <a:prstDash val="dashDot"/>
          </a:ln>
        </p:spPr>
        <p:txBody>
          <a:bodyPr wrap="square" rtlCol="0">
            <a:spAutoFit/>
          </a:bodyPr>
          <a:lstStyle/>
          <a:p>
            <a:pPr algn="ctr"/>
            <a:r>
              <a:rPr lang="ar-EG" sz="4400" b="1" dirty="0"/>
              <a:t>هل اكتسبت معارف ومهارات جديدة خلال هذا الدرس؟</a:t>
            </a:r>
            <a:endParaRPr lang="en-US" sz="4400" b="1" dirty="0"/>
          </a:p>
        </p:txBody>
      </p:sp>
    </p:spTree>
    <p:extLst>
      <p:ext uri="{BB962C8B-B14F-4D97-AF65-F5344CB8AC3E}">
        <p14:creationId xmlns:p14="http://schemas.microsoft.com/office/powerpoint/2010/main" val="185328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773578" y="2204864"/>
            <a:ext cx="7596844" cy="1446550"/>
          </a:xfrm>
          <a:prstGeom prst="rect">
            <a:avLst/>
          </a:prstGeom>
          <a:solidFill>
            <a:schemeClr val="bg1"/>
          </a:solidFill>
          <a:ln w="57150">
            <a:noFill/>
            <a:prstDash val="dashDot"/>
          </a:ln>
        </p:spPr>
        <p:txBody>
          <a:bodyPr wrap="square" rtlCol="0">
            <a:spAutoFit/>
          </a:bodyPr>
          <a:lstStyle>
            <a:defPPr>
              <a:defRPr lang="ar-EG"/>
            </a:defPPr>
            <a:lvl1pPr algn="ctr">
              <a:defRPr sz="4400" b="1"/>
            </a:lvl1pPr>
          </a:lstStyle>
          <a:p>
            <a:r>
              <a:rPr lang="ar-EG" dirty="0"/>
              <a:t>هل تشعر بالحاجة إلى معارف جديدة لها علاقة بالتفكير الناقد والإعلام؟</a:t>
            </a:r>
            <a:endParaRPr lang="en-US" dirty="0"/>
          </a:p>
        </p:txBody>
      </p:sp>
    </p:spTree>
    <p:extLst>
      <p:ext uri="{BB962C8B-B14F-4D97-AF65-F5344CB8AC3E}">
        <p14:creationId xmlns:p14="http://schemas.microsoft.com/office/powerpoint/2010/main" val="421711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8" y="607590"/>
            <a:ext cx="7776865" cy="5016758"/>
          </a:xfrm>
          <a:prstGeom prst="rect">
            <a:avLst/>
          </a:prstGeom>
          <a:noFill/>
          <a:ln w="57150">
            <a:noFill/>
            <a:prstDash val="dashDot"/>
          </a:ln>
        </p:spPr>
        <p:txBody>
          <a:bodyPr wrap="square" rtlCol="0">
            <a:spAutoFit/>
          </a:bodyPr>
          <a:lstStyle/>
          <a:p>
            <a:r>
              <a:rPr lang="ar-EG" sz="3200" b="1" dirty="0"/>
              <a:t>وقد جرى في اليونسكو حوار تم التأكيد فيه على التكافل والتداخل والعلاقة الوثيقة التي تربط بين حرية التعبير واحترام العقائد والرموز الدينية......كما أبرز النقاش دور وسائل الإعلام في تعميق الخلاف أو في تقريب وجهات النظر ومد الجسور بين الشعوب والتعريف بها وبتاريخها بما يعزز التفاهم بين الثقافات علي نحو أفضل......وبرغم أن بإمكان التنوع إثارة الفرقة والتعصب والعنف كذلك، فإن، وسائل الإعلام إن كانت حرة وتعددية ومهنية فهي قادرة أيضا علي توفير منتدى للتفاوض السلمي بشأن هذه الاختلافات.</a:t>
            </a:r>
            <a:endParaRPr lang="en-US" sz="3200" b="1" dirty="0"/>
          </a:p>
        </p:txBody>
      </p:sp>
      <p:sp>
        <p:nvSpPr>
          <p:cNvPr id="7" name="مستطيل: زوايا مستديرة 6">
            <a:extLst>
              <a:ext uri="{FF2B5EF4-FFF2-40B4-BE49-F238E27FC236}">
                <a16:creationId xmlns:a16="http://schemas.microsoft.com/office/drawing/2014/main" id="{07E9F45B-93A7-4AFF-8F18-3E2771E8AAD7}"/>
              </a:ext>
            </a:extLst>
          </p:cNvPr>
          <p:cNvSpPr/>
          <p:nvPr/>
        </p:nvSpPr>
        <p:spPr>
          <a:xfrm>
            <a:off x="853300" y="5683736"/>
            <a:ext cx="7437399" cy="551709"/>
          </a:xfrm>
          <a:prstGeom prst="roundRect">
            <a:avLst/>
          </a:prstGeom>
          <a:solidFill>
            <a:schemeClr val="bg2">
              <a:lumMod val="9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2000" b="1" dirty="0">
                <a:solidFill>
                  <a:schemeClr val="tx1"/>
                </a:solidFill>
              </a:rPr>
              <a:t>المصدر: دور وسائل الإعلام في تعزيز الحور بين الثقافات، منظمة اليونسكو، 2009م</a:t>
            </a:r>
          </a:p>
        </p:txBody>
      </p:sp>
    </p:spTree>
    <p:extLst>
      <p:ext uri="{BB962C8B-B14F-4D97-AF65-F5344CB8AC3E}">
        <p14:creationId xmlns:p14="http://schemas.microsoft.com/office/powerpoint/2010/main" val="97727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E9D67F7F-1381-429B-994E-A706DAE55D57}"/>
              </a:ext>
            </a:extLst>
          </p:cNvPr>
          <p:cNvGrpSpPr/>
          <p:nvPr/>
        </p:nvGrpSpPr>
        <p:grpSpPr>
          <a:xfrm>
            <a:off x="2036503" y="1052736"/>
            <a:ext cx="5070994" cy="4235698"/>
            <a:chOff x="2123728" y="620688"/>
            <a:chExt cx="5070994" cy="4235698"/>
          </a:xfrm>
        </p:grpSpPr>
        <p:pic>
          <p:nvPicPr>
            <p:cNvPr id="5" name="صورة 4">
              <a:extLst>
                <a:ext uri="{FF2B5EF4-FFF2-40B4-BE49-F238E27FC236}">
                  <a16:creationId xmlns:a16="http://schemas.microsoft.com/office/drawing/2014/main" id="{3844A8CE-3E7E-4904-9C42-BE877AFBE14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131839" y="620688"/>
              <a:ext cx="4062883" cy="4062883"/>
            </a:xfrm>
            <a:prstGeom prst="rect">
              <a:avLst/>
            </a:prstGeom>
          </p:spPr>
        </p:pic>
        <p:sp>
          <p:nvSpPr>
            <p:cNvPr id="7" name="عنوان 1">
              <a:extLst>
                <a:ext uri="{FF2B5EF4-FFF2-40B4-BE49-F238E27FC236}">
                  <a16:creationId xmlns:a16="http://schemas.microsoft.com/office/drawing/2014/main" id="{B0A0A044-5B07-4061-8FD6-BC7548CE9DA0}"/>
                </a:ext>
              </a:extLst>
            </p:cNvPr>
            <p:cNvSpPr txBox="1">
              <a:spLocks/>
            </p:cNvSpPr>
            <p:nvPr/>
          </p:nvSpPr>
          <p:spPr>
            <a:xfrm>
              <a:off x="2123728" y="3933056"/>
              <a:ext cx="3959464" cy="923330"/>
            </a:xfrm>
            <a:prstGeom prst="rect">
              <a:avLst/>
            </a:prstGeom>
            <a:solidFill>
              <a:schemeClr val="accent5">
                <a:lumMod val="75000"/>
              </a:schemeClr>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5400" dirty="0"/>
                <a:t>أفهم وأحلل</a:t>
              </a:r>
            </a:p>
          </p:txBody>
        </p:sp>
      </p:grpSp>
    </p:spTree>
    <p:extLst>
      <p:ext uri="{BB962C8B-B14F-4D97-AF65-F5344CB8AC3E}">
        <p14:creationId xmlns:p14="http://schemas.microsoft.com/office/powerpoint/2010/main" val="2720393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1379</TotalTime>
  <Words>2680</Words>
  <Application>Microsoft Office PowerPoint</Application>
  <PresentationFormat>عرض على الشاشة (4:3)</PresentationFormat>
  <Paragraphs>188</Paragraphs>
  <Slides>72</Slides>
  <Notes>0</Notes>
  <HiddenSlides>0</HiddenSlides>
  <MMClips>0</MMClips>
  <ScaleCrop>false</ScaleCrop>
  <HeadingPairs>
    <vt:vector size="6" baseType="variant">
      <vt:variant>
        <vt:lpstr>الخطوط المستخدمة</vt:lpstr>
      </vt:variant>
      <vt:variant>
        <vt:i4>2</vt:i4>
      </vt:variant>
      <vt:variant>
        <vt:lpstr>نسق</vt:lpstr>
      </vt:variant>
      <vt:variant>
        <vt:i4>1</vt:i4>
      </vt:variant>
      <vt:variant>
        <vt:lpstr>عناوين الشرائح</vt:lpstr>
      </vt:variant>
      <vt:variant>
        <vt:i4>72</vt:i4>
      </vt:variant>
    </vt:vector>
  </HeadingPairs>
  <TitlesOfParts>
    <vt:vector size="75" baseType="lpstr">
      <vt:lpstr>Arial</vt:lpstr>
      <vt:lpstr>Calibri</vt:lpstr>
      <vt:lpstr>نسق Office</vt:lpstr>
      <vt:lpstr>الدرس الثاني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 www.ien.edu.sa ٨ </dc:title>
  <dc:creator>sara ghabour</dc:creator>
  <cp:lastModifiedBy>4916</cp:lastModifiedBy>
  <cp:revision>141</cp:revision>
  <dcterms:created xsi:type="dcterms:W3CDTF">2020-12-01T14:21:27Z</dcterms:created>
  <dcterms:modified xsi:type="dcterms:W3CDTF">2021-09-25T13:08:21Z</dcterms:modified>
</cp:coreProperties>
</file>