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5" r:id="rId2"/>
    <p:sldId id="274" r:id="rId3"/>
    <p:sldId id="268" r:id="rId4"/>
    <p:sldId id="277" r:id="rId5"/>
    <p:sldId id="275" r:id="rId6"/>
    <p:sldId id="278" r:id="rId7"/>
    <p:sldId id="271" r:id="rId8"/>
    <p:sldId id="272" r:id="rId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E139EFD-FC17-4915-88DB-B147EDAEED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A5B62E3-2371-4C6D-91E5-7DA819B1F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77CC685-DF09-4C7A-A855-1BDD9CE73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164E7-D89C-49B7-BFB9-7CF3A1D749B1}" type="datetimeFigureOut">
              <a:rPr lang="ar-SA" smtClean="0"/>
              <a:t>16/02/43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70C20BC-222E-4AE9-AE25-15A8FF58F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C3F40F5-9CD2-4015-AAEF-2FA485597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DEF9-5377-49B6-A162-DDB748B48FB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6599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CABAC83-DA75-4D12-B7E8-6BDD31874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9CCFDA3-4889-4BD0-AF9F-253D6A8B94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289A0EA-DF72-4382-8D1C-14FF7D05B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164E7-D89C-49B7-BFB9-7CF3A1D749B1}" type="datetimeFigureOut">
              <a:rPr lang="ar-SA" smtClean="0"/>
              <a:t>16/02/43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1B1960E-DE01-4C80-AA78-E9EE4A8B3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D88E452-566A-40B8-92FD-35204F7E7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DEF9-5377-49B6-A162-DDB748B48FB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90670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FD5BED4B-95FA-4F17-94FF-BB88B2BBF7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59962DB-8B91-4812-B4C9-8C13EC070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F336B9F-2654-4547-9B35-0BAA3553B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164E7-D89C-49B7-BFB9-7CF3A1D749B1}" type="datetimeFigureOut">
              <a:rPr lang="ar-SA" smtClean="0"/>
              <a:t>16/02/43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E493B5A-FC28-4B82-8919-32B11281F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83ADD11-A19F-484C-8ABB-F9CE8772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DEF9-5377-49B6-A162-DDB748B48FB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46867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88FDFF-7596-4F7F-8F99-4AA57F753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8B93A98-6A6E-4BFD-B935-108C7BFA7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7283C0E-5D3D-4C9A-8CCE-746A5F5BD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164E7-D89C-49B7-BFB9-7CF3A1D749B1}" type="datetimeFigureOut">
              <a:rPr lang="ar-SA" smtClean="0"/>
              <a:t>16/02/43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A3B5023-D443-459A-83AA-927D53F8B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7E7D196-9307-4486-81FC-600D1C4CD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DEF9-5377-49B6-A162-DDB748B48FB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50228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ECE29C-6237-4073-86A7-A7084B13D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0FF514B-A900-40A2-9D95-7BB7F504A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1BEF1CA-7FD1-499C-B826-25D454EA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164E7-D89C-49B7-BFB9-7CF3A1D749B1}" type="datetimeFigureOut">
              <a:rPr lang="ar-SA" smtClean="0"/>
              <a:t>16/02/43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562F73A-8468-4CBD-BB26-C67966685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AB3F8BA-C0FA-43BD-BA3F-8B6D0D594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DEF9-5377-49B6-A162-DDB748B48FB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10723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CB79880-EB16-466F-A08E-18F199136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EAB705C-D0B2-424C-B89D-B1DBC40F49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1EE1CF6-118C-4B7C-BB2B-E649218BDD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983BCD0-B921-49A9-B566-AACC9E0DD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164E7-D89C-49B7-BFB9-7CF3A1D749B1}" type="datetimeFigureOut">
              <a:rPr lang="ar-SA" smtClean="0"/>
              <a:t>16/02/43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0ABEA16-56A7-45FF-84C2-3A554116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3699C1A-10D8-414D-A47A-B11D603BD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DEF9-5377-49B6-A162-DDB748B48FB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35699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2173EE7-7BB2-4C2E-BF62-3CA3377C7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EE257F3-C42E-4C69-BDEF-D6D25A6D51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3400724-7EC3-44A2-B12B-6AE41F2DC6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4680932-10B6-4A42-A61B-C76DB66B16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D2A9CC6-66DB-4A38-A439-1FFD19267F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F1A92AC0-BF8F-4354-A29B-C05199615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164E7-D89C-49B7-BFB9-7CF3A1D749B1}" type="datetimeFigureOut">
              <a:rPr lang="ar-SA" smtClean="0"/>
              <a:t>16/02/43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53B50EE-B335-4D51-A9D5-384B241A9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47A8BE5C-C62A-42E8-8312-B31F9DE3B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DEF9-5377-49B6-A162-DDB748B48FB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9795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535CB05-757C-49B3-9A31-B1A3D1CE2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198B25A3-79AB-4E2C-9E71-4E2751ADC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164E7-D89C-49B7-BFB9-7CF3A1D749B1}" type="datetimeFigureOut">
              <a:rPr lang="ar-SA" smtClean="0"/>
              <a:t>16/02/43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D4F2E11-2999-44E3-A595-7557C8FC9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F60EEF46-50F9-4152-B0F6-1A8A9F7EC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DEF9-5377-49B6-A162-DDB748B48FB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3995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297F95B8-91BA-4750-8B99-4AD42A8CB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164E7-D89C-49B7-BFB9-7CF3A1D749B1}" type="datetimeFigureOut">
              <a:rPr lang="ar-SA" smtClean="0"/>
              <a:t>16/02/43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CB57117-A525-4DE0-9CA4-44EF5C9F5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75359F3-FF33-4FDC-8951-2E1299575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DEF9-5377-49B6-A162-DDB748B48FB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51990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C53864A-00AF-483E-8385-5632D92DD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E0F4A22-41C4-46DA-9452-CF56D28BA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1ABFE7C-23E7-40E7-AC0C-3344C36F2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596539E-9E90-4373-94CF-28C37AE38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164E7-D89C-49B7-BFB9-7CF3A1D749B1}" type="datetimeFigureOut">
              <a:rPr lang="ar-SA" smtClean="0"/>
              <a:t>16/02/43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B58337D-172A-40F6-919C-BEB3B65D4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853ADBC-16A9-4800-95D4-78038A6E9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DEF9-5377-49B6-A162-DDB748B48FB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69060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D86A18C-D0D0-4E83-BB64-47986E91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061AA3EA-0F58-4D9B-BC44-407F5E4098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802C3A9-FC54-4356-AFEC-55EA063F8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8C09985-E941-4B8D-8F52-71ADF062B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164E7-D89C-49B7-BFB9-7CF3A1D749B1}" type="datetimeFigureOut">
              <a:rPr lang="ar-SA" smtClean="0"/>
              <a:t>16/02/43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4127E5E-AF2B-4F0A-8AB7-CCAF36C12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E02D4E1-1044-4F58-8232-E3C31745F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DEF9-5377-49B6-A162-DDB748B48FB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1924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FEBB2E7C-9881-4383-9DF9-287FBD267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8EC6C74-ADB3-416B-9A3B-8DC8192A7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D4E6451-1445-468A-BFA8-ED2F21271D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164E7-D89C-49B7-BFB9-7CF3A1D749B1}" type="datetimeFigureOut">
              <a:rPr lang="ar-SA" smtClean="0"/>
              <a:t>16/02/43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1AA592C-3B88-496A-8295-F4E3331F4F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DDE75E-DC24-454B-A150-B92450B210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9DEF9-5377-49B6-A162-DDB748B48FB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2827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jpg"/><Relationship Id="rId12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11" Type="http://schemas.microsoft.com/office/2007/relationships/hdphoto" Target="../media/hdphoto1.wdp"/><Relationship Id="rId5" Type="http://schemas.openxmlformats.org/officeDocument/2006/relationships/hyperlink" Target="https://pixabay.com/nl/blackboard-krijt-schoolbord-148588/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hyperlink" Target="http://pngimg.com/download/5767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nl/blackboard-krijt-schoolbord-148588/" TargetMode="External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ngimg.com/download/57672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nl/blackboard-krijt-schoolbord-148588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ngimg.com/download/57672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pngimg.com/download/57672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jpeg"/><Relationship Id="rId11" Type="http://schemas.openxmlformats.org/officeDocument/2006/relationships/image" Target="../media/image10.png"/><Relationship Id="rId5" Type="http://schemas.openxmlformats.org/officeDocument/2006/relationships/hyperlink" Target="https://pixabay.com/nl/blackboard-krijt-schoolbord-148588/" TargetMode="External"/><Relationship Id="rId10" Type="http://schemas.openxmlformats.org/officeDocument/2006/relationships/hyperlink" Target="http://www.pngall.com/quran-png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s://pixabay.com/nl/blackboard-krijt-schoolbord-148588/" TargetMode="External"/><Relationship Id="rId7" Type="http://schemas.openxmlformats.org/officeDocument/2006/relationships/hyperlink" Target="http://www.e-quran.com/page-w68.html%2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ngimg.com/download/57672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pngimg.com/download/57672" TargetMode="External"/><Relationship Id="rId3" Type="http://schemas.openxmlformats.org/officeDocument/2006/relationships/hyperlink" Target="https://pixabay.com/nl/blackboard-krijt-schoolbord-148588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.wikipedia.org/wiki/%D9%85%D8%A7%D9%8A%D9%83%D8%B1%D9%88%D8%B3%D9%88%D9%81%D8%AA_%D8%AA%D9%8A%D9%85%D8%B2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s://pixabay.com/nl/blackboard-krijt-schoolbord-148588/" TargetMode="External"/><Relationship Id="rId7" Type="http://schemas.openxmlformats.org/officeDocument/2006/relationships/hyperlink" Target="https://tafsir.app/muyassar/68/42%2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ngimg.com/download/57672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nl/blackboard-krijt-schoolbord-148588/" TargetMode="External"/><Relationship Id="rId7" Type="http://schemas.openxmlformats.org/officeDocument/2006/relationships/hyperlink" Target="http://pngimg.com/download/57672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69C0256-0CA6-4BD7-A3F3-BE86BEAB4D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49814" y="282283"/>
            <a:ext cx="7942020" cy="4020648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177ED35C-36C9-41F3-ACE7-B4CF7C9869FA}"/>
              </a:ext>
            </a:extLst>
          </p:cNvPr>
          <p:cNvSpPr/>
          <p:nvPr/>
        </p:nvSpPr>
        <p:spPr>
          <a:xfrm>
            <a:off x="7035489" y="545760"/>
            <a:ext cx="949298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المادة</a:t>
            </a:r>
            <a:r>
              <a:rPr lang="ar-SA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</a:p>
          <a:p>
            <a:pPr algn="ctr"/>
            <a:endParaRPr lang="ar-SA" sz="1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ar-SA" sz="1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ar-SA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الموضوع</a:t>
            </a:r>
            <a:r>
              <a:rPr lang="ar-SA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AC287C3B-E8FB-4559-B9E0-D37DF7D1E191}"/>
              </a:ext>
            </a:extLst>
          </p:cNvPr>
          <p:cNvSpPr/>
          <p:nvPr/>
        </p:nvSpPr>
        <p:spPr>
          <a:xfrm>
            <a:off x="6862533" y="958532"/>
            <a:ext cx="1053558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ar-SA" b="1" dirty="0">
                <a:ln/>
                <a:solidFill>
                  <a:schemeClr val="accent4"/>
                </a:solidFill>
              </a:rPr>
              <a:t>قرآن حفظ</a:t>
            </a:r>
          </a:p>
          <a:p>
            <a:endParaRPr lang="ar-SA" b="1" dirty="0">
              <a:ln/>
              <a:solidFill>
                <a:schemeClr val="accent4"/>
              </a:solidFill>
            </a:endParaRPr>
          </a:p>
          <a:p>
            <a:endParaRPr lang="ar-SA" b="1" dirty="0">
              <a:ln/>
              <a:solidFill>
                <a:schemeClr val="accent4"/>
              </a:solidFill>
            </a:endParaRPr>
          </a:p>
          <a:p>
            <a:r>
              <a:rPr lang="ar-SA" b="1" dirty="0">
                <a:ln/>
                <a:solidFill>
                  <a:schemeClr val="accent4"/>
                </a:solidFill>
              </a:rPr>
              <a:t>سورة القلم </a:t>
            </a:r>
          </a:p>
          <a:p>
            <a:r>
              <a:rPr lang="ar-SA" b="1">
                <a:ln/>
                <a:solidFill>
                  <a:schemeClr val="accent4"/>
                </a:solidFill>
              </a:rPr>
              <a:t>(٣٦-٤٣)</a:t>
            </a:r>
            <a:endParaRPr lang="ar-SA" b="1" dirty="0">
              <a:ln/>
              <a:solidFill>
                <a:schemeClr val="accent4"/>
              </a:solidFill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629C1C2F-4EB1-40DA-98DE-AF16838B4D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739" y="282283"/>
            <a:ext cx="3403236" cy="3403236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E1114470-F561-4284-997E-4BEFAEB81E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200" y="433686"/>
            <a:ext cx="3717842" cy="3717842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E9B16BF2-37B2-41A0-9C19-EC5B8648C8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393384" y="5251588"/>
            <a:ext cx="6054880" cy="176955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34744D0A-8466-4B96-9DFE-4183E8C8322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9583" r="5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35" r="44436"/>
          <a:stretch/>
        </p:blipFill>
        <p:spPr>
          <a:xfrm>
            <a:off x="-161153" y="-282283"/>
            <a:ext cx="2738353" cy="6858000"/>
          </a:xfrm>
          <a:prstGeom prst="rect">
            <a:avLst/>
          </a:prstGeom>
        </p:spPr>
      </p:pic>
      <p:pic>
        <p:nvPicPr>
          <p:cNvPr id="7" name="النشيد_الوطني_السّعودي_بدون_موسيقى">
            <a:hlinkClick r:id="" action="ppaction://media"/>
            <a:extLst>
              <a:ext uri="{FF2B5EF4-FFF2-40B4-BE49-F238E27FC236}">
                <a16:creationId xmlns:a16="http://schemas.microsoft.com/office/drawing/2014/main" id="{983AED94-178F-4830-89C7-2D1731AA99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03223" y="45776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3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95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69C0256-0CA6-4BD7-A3F3-BE86BEAB4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58605" y="282283"/>
            <a:ext cx="7942020" cy="402064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29C1C2F-4EB1-40DA-98DE-AF16838B4D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739" y="282283"/>
            <a:ext cx="3403236" cy="340323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A54CFA2-62D5-4A06-AF23-C37765CDB7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257213" y="5288720"/>
            <a:ext cx="6054880" cy="1769557"/>
          </a:xfrm>
          <a:prstGeom prst="rect">
            <a:avLst/>
          </a:prstGeom>
        </p:spPr>
      </p:pic>
      <p:pic>
        <p:nvPicPr>
          <p:cNvPr id="1026" name="Picture 2" descr="الصف السادس : الدرس الثاني(الالوان الباردة) – ibda3alfan.com">
            <a:extLst>
              <a:ext uri="{FF2B5EF4-FFF2-40B4-BE49-F238E27FC236}">
                <a16:creationId xmlns:a16="http://schemas.microsoft.com/office/drawing/2014/main" id="{8A6EE10E-7C01-460C-8FE5-A29A94590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22" y="548639"/>
            <a:ext cx="1131982" cy="117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57002F68-5E4E-402E-9842-B5797D922D1D}"/>
              </a:ext>
            </a:extLst>
          </p:cNvPr>
          <p:cNvSpPr/>
          <p:nvPr/>
        </p:nvSpPr>
        <p:spPr>
          <a:xfrm>
            <a:off x="8208258" y="1983901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57C7576-6693-1740-8740-1886F44D0964}"/>
              </a:ext>
            </a:extLst>
          </p:cNvPr>
          <p:cNvSpPr txBox="1"/>
          <p:nvPr/>
        </p:nvSpPr>
        <p:spPr>
          <a:xfrm>
            <a:off x="1076220" y="618687"/>
            <a:ext cx="6928342" cy="3347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ar-AE" sz="2400" b="1" i="0" dirty="0">
                <a:solidFill>
                  <a:schemeClr val="bg1"/>
                </a:solidFill>
                <a:effectLst/>
                <a:latin typeface="HelveticaNeue"/>
              </a:rPr>
              <a:t>أن يتلو الطالب الآيات من سورة القلم تلاوة صحيحة.</a:t>
            </a:r>
            <a:endParaRPr lang="ar-SA" sz="2400" b="1" i="0" dirty="0">
              <a:solidFill>
                <a:schemeClr val="bg1"/>
              </a:solidFill>
              <a:effectLst/>
              <a:latin typeface="HelveticaNeue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ar-AE" sz="2400" b="1" i="0" dirty="0">
                <a:solidFill>
                  <a:schemeClr val="bg1"/>
                </a:solidFill>
                <a:effectLst/>
                <a:latin typeface="HelveticaNeue"/>
              </a:rPr>
              <a:t>أن يحفظ الطالب الآيات حفظا متقنا مبنيا على الفهم.</a:t>
            </a:r>
            <a:endParaRPr lang="ar-SA" sz="2400" b="1" i="0" dirty="0">
              <a:solidFill>
                <a:schemeClr val="bg1"/>
              </a:solidFill>
              <a:effectLst/>
              <a:latin typeface="HelveticaNeue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ar-AE" sz="2400" b="1" i="0" dirty="0">
                <a:solidFill>
                  <a:schemeClr val="bg1"/>
                </a:solidFill>
                <a:effectLst/>
                <a:latin typeface="HelveticaNeue"/>
              </a:rPr>
              <a:t>أن يسترسل الطالب أثناء تسميعه للآيات.</a:t>
            </a:r>
            <a:endParaRPr lang="ar-SA" sz="2400" b="1" i="0" dirty="0">
              <a:solidFill>
                <a:schemeClr val="bg1"/>
              </a:solidFill>
              <a:effectLst/>
              <a:latin typeface="HelveticaNeue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ar-AE" sz="2400" b="1" i="0" dirty="0">
                <a:solidFill>
                  <a:schemeClr val="bg1"/>
                </a:solidFill>
                <a:effectLst/>
                <a:latin typeface="HelveticaNeue"/>
              </a:rPr>
              <a:t>أن يبحث الطالب من كتاب مرجعي تفسير قوله تعالى :</a:t>
            </a:r>
            <a:endParaRPr lang="ar-SA" sz="2400" b="1" i="0" dirty="0">
              <a:solidFill>
                <a:schemeClr val="bg1"/>
              </a:solidFill>
              <a:effectLst/>
              <a:latin typeface="HelveticaNeue"/>
            </a:endParaRPr>
          </a:p>
          <a:p>
            <a:pPr>
              <a:lnSpc>
                <a:spcPct val="150000"/>
              </a:lnSpc>
            </a:pPr>
            <a:r>
              <a:rPr lang="ar-SA" sz="2400" b="1" i="0" dirty="0">
                <a:solidFill>
                  <a:schemeClr val="bg1"/>
                </a:solidFill>
                <a:effectLst/>
                <a:latin typeface="HelveticaNeue"/>
              </a:rPr>
              <a:t> </a:t>
            </a:r>
            <a:r>
              <a:rPr lang="ar-AE" sz="2400" b="1" i="0" dirty="0">
                <a:solidFill>
                  <a:schemeClr val="accent4"/>
                </a:solidFill>
                <a:effectLst/>
                <a:latin typeface="HelveticaNeue"/>
              </a:rPr>
              <a:t>"يَوْمَ يُكْشَفُ عَنْ سَاقٍ وَيُدْعَوْنَ إِلَى السُّجُودِ فَلا يَسْتَطِيعُونَ"</a:t>
            </a:r>
            <a:endParaRPr lang="ar-SA" sz="2400" b="1" i="0" dirty="0">
              <a:solidFill>
                <a:schemeClr val="accent4"/>
              </a:solidFill>
              <a:effectLst/>
              <a:latin typeface="HelveticaNeue"/>
            </a:endParaRPr>
          </a:p>
          <a:p>
            <a:pPr>
              <a:lnSpc>
                <a:spcPct val="150000"/>
              </a:lnSpc>
            </a:pPr>
            <a:r>
              <a:rPr lang="ar-SA" sz="2400" b="1" i="0" dirty="0">
                <a:solidFill>
                  <a:schemeClr val="bg1"/>
                </a:solidFill>
                <a:effectLst/>
                <a:latin typeface="HelveticaNeue"/>
              </a:rPr>
              <a:t>5. </a:t>
            </a:r>
            <a:r>
              <a:rPr lang="ar-AE" sz="2400" b="1" i="0" dirty="0">
                <a:solidFill>
                  <a:schemeClr val="bg1"/>
                </a:solidFill>
                <a:effectLst/>
                <a:latin typeface="HelveticaNeue"/>
              </a:rPr>
              <a:t>أن يستنبط الطالب فائدة من كل آية من السورة.</a:t>
            </a:r>
          </a:p>
        </p:txBody>
      </p:sp>
    </p:spTree>
    <p:extLst>
      <p:ext uri="{BB962C8B-B14F-4D97-AF65-F5344CB8AC3E}">
        <p14:creationId xmlns:p14="http://schemas.microsoft.com/office/powerpoint/2010/main" val="280879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69C0256-0CA6-4BD7-A3F3-BE86BEAB4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58605" y="282283"/>
            <a:ext cx="7942020" cy="402064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29C1C2F-4EB1-40DA-98DE-AF16838B4D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739" y="282283"/>
            <a:ext cx="3403236" cy="340323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A54CFA2-62D5-4A06-AF23-C37765CDB7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70252" y="5271323"/>
            <a:ext cx="6054880" cy="1769557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5C858CBD-864A-4967-9E87-0B1426054489}"/>
              </a:ext>
            </a:extLst>
          </p:cNvPr>
          <p:cNvSpPr/>
          <p:nvPr/>
        </p:nvSpPr>
        <p:spPr>
          <a:xfrm>
            <a:off x="3701879" y="674301"/>
            <a:ext cx="12554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000" b="1" cap="none" spc="0" dirty="0">
                <a:ln/>
                <a:solidFill>
                  <a:schemeClr val="accent4"/>
                </a:solidFill>
                <a:effectLst/>
              </a:rPr>
              <a:t>تمهيد: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46DF344C-84AC-4D72-A1BF-B80A050FBBAB}"/>
              </a:ext>
            </a:extLst>
          </p:cNvPr>
          <p:cNvSpPr/>
          <p:nvPr/>
        </p:nvSpPr>
        <p:spPr>
          <a:xfrm>
            <a:off x="1370374" y="1490008"/>
            <a:ext cx="608029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آيات اليوم </a:t>
            </a:r>
            <a:r>
              <a:rPr lang="ar-AE" sz="2400" b="1" i="0">
                <a:solidFill>
                  <a:schemeClr val="bg1"/>
                </a:solidFill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قارنت بين المؤمنين والمجرمين على سبيل الترغيب والترهيب</a:t>
            </a:r>
            <a:r>
              <a:rPr lang="ar-SA" sz="2400" b="1" i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، </a:t>
            </a:r>
            <a:r>
              <a:rPr lang="ar-SA" sz="2400" b="1" i="0">
                <a:solidFill>
                  <a:schemeClr val="bg1"/>
                </a:solidFill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كذلك </a:t>
            </a:r>
            <a:r>
              <a:rPr lang="ar-AE" sz="2400" b="1" i="0">
                <a:solidFill>
                  <a:schemeClr val="bg1"/>
                </a:solidFill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تناولت القيامة وأهوالها وحال المشركين حين يكلفون بالسجود لله فلا يستطيعون</a:t>
            </a:r>
            <a:r>
              <a:rPr lang="ar-SA" sz="2400" b="1" i="0">
                <a:solidFill>
                  <a:schemeClr val="bg1"/>
                </a:solidFill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  <a:endParaRPr lang="ar-SA" sz="2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357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69C0256-0CA6-4BD7-A3F3-BE86BEAB4D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36025" y="282283"/>
            <a:ext cx="7942020" cy="402064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29C1C2F-4EB1-40DA-98DE-AF16838B4D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739" y="282283"/>
            <a:ext cx="3403236" cy="3403236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DC9003D9-A8A8-4617-819F-8789DEAD7C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393384" y="5251588"/>
            <a:ext cx="6054880" cy="1769557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ACCEFA90-1A44-447B-9CE5-DBBC089D721F}"/>
              </a:ext>
            </a:extLst>
          </p:cNvPr>
          <p:cNvSpPr/>
          <p:nvPr/>
        </p:nvSpPr>
        <p:spPr>
          <a:xfrm>
            <a:off x="8452740" y="282282"/>
            <a:ext cx="3403236" cy="34032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5905E3D0-AED1-43AB-8CF3-0A2EC749CC04}"/>
              </a:ext>
            </a:extLst>
          </p:cNvPr>
          <p:cNvSpPr/>
          <p:nvPr/>
        </p:nvSpPr>
        <p:spPr>
          <a:xfrm>
            <a:off x="8278045" y="685570"/>
            <a:ext cx="386035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طالبتي العزيزة افتحي المصحف على </a:t>
            </a:r>
          </a:p>
          <a:p>
            <a:pPr algn="ctr"/>
            <a:r>
              <a:rPr lang="ar-SA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سورة القلم وأنصتي لتلاوة الآيات</a:t>
            </a:r>
          </a:p>
          <a:p>
            <a:pPr algn="ctr"/>
            <a:r>
              <a:rPr lang="ar-SA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من </a:t>
            </a:r>
            <a:r>
              <a:rPr lang="ar-SA" sz="2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آية (٣٦) </a:t>
            </a:r>
            <a:r>
              <a:rPr lang="ar-SA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إلى </a:t>
            </a:r>
            <a:r>
              <a:rPr lang="ar-SA" sz="2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آية (٤٣)</a:t>
            </a:r>
            <a:endParaRPr lang="ar-SA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SA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بخشوع وتدبر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AB67AF89-8B49-4B17-82A4-79A2DFE7AA15}"/>
              </a:ext>
            </a:extLst>
          </p:cNvPr>
          <p:cNvPicPr>
            <a:picLocks noChangeAspect="1"/>
          </p:cNvPicPr>
          <p:nvPr/>
        </p:nvPicPr>
        <p:blipFill>
          <a:blip r:embed="rId9"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8985287" y="2009009"/>
            <a:ext cx="2338139" cy="1714635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5BA81327-8DD5-4AF0-8024-B478AC2E9194}"/>
              </a:ext>
            </a:extLst>
          </p:cNvPr>
          <p:cNvSpPr/>
          <p:nvPr/>
        </p:nvSpPr>
        <p:spPr>
          <a:xfrm>
            <a:off x="520374" y="595178"/>
            <a:ext cx="7530707" cy="34887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Times New Roman" panose="02020603050405020304" pitchFamily="18" charset="0"/>
                <a:cs typeface="Traditional Arabic" panose="02020603050405020304" pitchFamily="18" charset="-78"/>
              </a:rPr>
              <a:t>مَا لَكُمْ كَيْفَ تَحْكُمُونَ</a:t>
            </a:r>
            <a:r>
              <a:rPr lang="ar-SA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raditional Arabic" panose="02020603050405020304" pitchFamily="18" charset="-78"/>
              </a:rPr>
              <a:t> ﴿٣٦﴾</a:t>
            </a:r>
            <a:r>
              <a:rPr lang="ar-SA" sz="3200" b="1" dirty="0">
                <a:solidFill>
                  <a:schemeClr val="tx1"/>
                </a:solidFill>
                <a:latin typeface="Times New Roman" panose="02020603050405020304" pitchFamily="18" charset="0"/>
                <a:cs typeface="Traditional Arabic" panose="02020603050405020304" pitchFamily="18" charset="-78"/>
              </a:rPr>
              <a:t> أَمْ لَكُمْ كِتَابٌ فِيهِ تَدْرُسُونَ </a:t>
            </a:r>
            <a:r>
              <a:rPr lang="ar-SA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raditional Arabic" panose="02020603050405020304" pitchFamily="18" charset="-78"/>
              </a:rPr>
              <a:t>﴿٣٧﴾</a:t>
            </a:r>
            <a:r>
              <a:rPr lang="ar-SA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raditional Arabic" panose="02020603050405020304" pitchFamily="18" charset="-78"/>
              </a:rPr>
              <a:t> </a:t>
            </a:r>
            <a:r>
              <a:rPr lang="ar-SA" sz="3200" b="1" dirty="0">
                <a:solidFill>
                  <a:schemeClr val="tx1"/>
                </a:solidFill>
                <a:latin typeface="Times New Roman" panose="02020603050405020304" pitchFamily="18" charset="0"/>
                <a:cs typeface="Traditional Arabic" panose="02020603050405020304" pitchFamily="18" charset="-78"/>
              </a:rPr>
              <a:t>إِنَّ لَكُمْ فِيهِ لَمَا تَخَيَّرُونَ </a:t>
            </a:r>
            <a:r>
              <a:rPr lang="ar-SA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raditional Arabic" panose="02020603050405020304" pitchFamily="18" charset="-78"/>
              </a:rPr>
              <a:t>﴿٣٨﴾</a:t>
            </a:r>
            <a:r>
              <a:rPr lang="ar-SA" sz="3200" b="1" dirty="0">
                <a:solidFill>
                  <a:schemeClr val="tx1"/>
                </a:solidFill>
                <a:latin typeface="Times New Roman" panose="02020603050405020304" pitchFamily="18" charset="0"/>
                <a:cs typeface="Traditional Arabic" panose="02020603050405020304" pitchFamily="18" charset="-78"/>
              </a:rPr>
              <a:t> أَمْ لَكُمْ أَيْمَانٌ عَلَيْنَا بَالِغَةٌ إِلَى يَوْمِ الْقِيَامَةِ إِنَّ لَكُمْ لَمَا تَحْكُمُونَ </a:t>
            </a:r>
            <a:r>
              <a:rPr lang="ar-SA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raditional Arabic" panose="02020603050405020304" pitchFamily="18" charset="-78"/>
              </a:rPr>
              <a:t>﴿٣٩﴾</a:t>
            </a:r>
            <a:r>
              <a:rPr lang="ar-SA" sz="3200" b="1" dirty="0">
                <a:solidFill>
                  <a:schemeClr val="tx1"/>
                </a:solidFill>
                <a:latin typeface="Times New Roman" panose="02020603050405020304" pitchFamily="18" charset="0"/>
                <a:cs typeface="Traditional Arabic" panose="02020603050405020304" pitchFamily="18" charset="-78"/>
              </a:rPr>
              <a:t> سَلْهُمْ أَيُّهُم بِذَلِكَ زَعِيمٌ </a:t>
            </a:r>
            <a:r>
              <a:rPr lang="ar-SA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raditional Arabic" panose="02020603050405020304" pitchFamily="18" charset="-78"/>
              </a:rPr>
              <a:t>﴿٤٠﴾</a:t>
            </a:r>
            <a:r>
              <a:rPr lang="ar-SA" sz="3200" b="1" dirty="0">
                <a:solidFill>
                  <a:schemeClr val="tx1"/>
                </a:solidFill>
                <a:latin typeface="Times New Roman" panose="02020603050405020304" pitchFamily="18" charset="0"/>
                <a:cs typeface="Traditional Arabic" panose="02020603050405020304" pitchFamily="18" charset="-78"/>
              </a:rPr>
              <a:t> أَمْ لَهُمْ شُرَكَاءُ فَلْيَأْتُوا بِشُرَكَائِهِمْ إِن كَانُوا صَادِقِينَ</a:t>
            </a:r>
            <a:r>
              <a:rPr lang="ar-SA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raditional Arabic" panose="02020603050405020304" pitchFamily="18" charset="-78"/>
              </a:rPr>
              <a:t> ﴿٤١﴾</a:t>
            </a:r>
            <a:r>
              <a:rPr lang="ar-SA" sz="3200" b="1" dirty="0">
                <a:solidFill>
                  <a:schemeClr val="tx1"/>
                </a:solidFill>
                <a:latin typeface="Times New Roman" panose="02020603050405020304" pitchFamily="18" charset="0"/>
                <a:cs typeface="Traditional Arabic" panose="02020603050405020304" pitchFamily="18" charset="-78"/>
              </a:rPr>
              <a:t> يَوْمَ يُكْشَفُ عَن سَاقٍ وَيُدْعَوْنَ إِلَى السُّجُودِ فَلَا يَسْتَطِيعُونَ </a:t>
            </a:r>
            <a:r>
              <a:rPr lang="ar-SA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raditional Arabic" panose="02020603050405020304" pitchFamily="18" charset="-78"/>
              </a:rPr>
              <a:t>﴿٤٢﴾</a:t>
            </a:r>
            <a:r>
              <a:rPr lang="ar-SA" sz="3200" b="1" dirty="0">
                <a:solidFill>
                  <a:schemeClr val="tx1"/>
                </a:solidFill>
                <a:latin typeface="Times New Roman" panose="02020603050405020304" pitchFamily="18" charset="0"/>
                <a:cs typeface="Traditional Arabic" panose="02020603050405020304" pitchFamily="18" charset="-78"/>
              </a:rPr>
              <a:t> خَاشِعَةً أَبْصَارُهُمْ تَرْهَقُهُمْ ذِلَّةٌ وَقَدْ كَانُوا يُدْعَوْنَ إِلَى السُّجُودِ وَهُمْ سَالِمُونَ </a:t>
            </a:r>
            <a:r>
              <a:rPr lang="ar-SA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raditional Arabic" panose="02020603050405020304" pitchFamily="18" charset="-78"/>
              </a:rPr>
              <a:t>﴿٤٣﴾</a:t>
            </a:r>
          </a:p>
        </p:txBody>
      </p:sp>
      <p:pic>
        <p:nvPicPr>
          <p:cNvPr id="12" name="سورة القلم (٣٦-٤٣).mp3">
            <a:hlinkClick r:id="" action="ppaction://media"/>
            <a:extLst>
              <a:ext uri="{FF2B5EF4-FFF2-40B4-BE49-F238E27FC236}">
                <a16:creationId xmlns:a16="http://schemas.microsoft.com/office/drawing/2014/main" id="{040E6896-7076-594A-8CF5-7A6FFB1255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557421" y="2721150"/>
            <a:ext cx="681038" cy="68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15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6676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9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69C0256-0CA6-4BD7-A3F3-BE86BEAB4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9814" y="282283"/>
            <a:ext cx="7942020" cy="402064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29C1C2F-4EB1-40DA-98DE-AF16838B4D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739" y="282283"/>
            <a:ext cx="3403236" cy="3403236"/>
          </a:xfrm>
          <a:prstGeom prst="rect">
            <a:avLst/>
          </a:prstGeom>
        </p:spPr>
      </p:pic>
      <p:graphicFrame>
        <p:nvGraphicFramePr>
          <p:cNvPr id="2" name="جدول 5">
            <a:extLst>
              <a:ext uri="{FF2B5EF4-FFF2-40B4-BE49-F238E27FC236}">
                <a16:creationId xmlns:a16="http://schemas.microsoft.com/office/drawing/2014/main" id="{9939F52F-1020-4D53-A58F-C52A99B16A01}"/>
              </a:ext>
            </a:extLst>
          </p:cNvPr>
          <p:cNvGraphicFramePr>
            <a:graphicFrameLocks noGrp="1"/>
          </p:cNvGraphicFramePr>
          <p:nvPr/>
        </p:nvGraphicFramePr>
        <p:xfrm>
          <a:off x="3607145" y="2114961"/>
          <a:ext cx="4418312" cy="1700398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209156">
                  <a:extLst>
                    <a:ext uri="{9D8B030D-6E8A-4147-A177-3AD203B41FA5}">
                      <a16:colId xmlns:a16="http://schemas.microsoft.com/office/drawing/2014/main" val="1124566151"/>
                    </a:ext>
                  </a:extLst>
                </a:gridCol>
                <a:gridCol w="2209156">
                  <a:extLst>
                    <a:ext uri="{9D8B030D-6E8A-4147-A177-3AD203B41FA5}">
                      <a16:colId xmlns:a16="http://schemas.microsoft.com/office/drawing/2014/main" val="2870876826"/>
                    </a:ext>
                  </a:extLst>
                </a:gridCol>
              </a:tblGrid>
              <a:tr h="523519"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الكلمة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معناها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176965"/>
                  </a:ext>
                </a:extLst>
              </a:tr>
              <a:tr h="653360">
                <a:tc>
                  <a:txBody>
                    <a:bodyPr/>
                    <a:lstStyle/>
                    <a:p>
                      <a:pPr algn="ctr" rtl="1"/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416372"/>
                  </a:ext>
                </a:extLst>
              </a:tr>
              <a:tr h="523519"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111870"/>
                  </a:ext>
                </a:extLst>
              </a:tr>
            </a:tbl>
          </a:graphicData>
        </a:graphic>
      </p:graphicFrame>
      <p:sp>
        <p:nvSpPr>
          <p:cNvPr id="9" name="مربع نص 8">
            <a:extLst>
              <a:ext uri="{FF2B5EF4-FFF2-40B4-BE49-F238E27FC236}">
                <a16:creationId xmlns:a16="http://schemas.microsoft.com/office/drawing/2014/main" id="{277083C4-EB15-4744-B216-B013E2CA1D7E}"/>
              </a:ext>
            </a:extLst>
          </p:cNvPr>
          <p:cNvSpPr txBox="1"/>
          <p:nvPr/>
        </p:nvSpPr>
        <p:spPr>
          <a:xfrm>
            <a:off x="6217415" y="3340959"/>
            <a:ext cx="143423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ترْهقهم ذلـّـة</a:t>
            </a:r>
            <a:endParaRPr lang="ar-S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CD0E9DD-9CFC-44FE-97AC-E5792295F04A}"/>
              </a:ext>
            </a:extLst>
          </p:cNvPr>
          <p:cNvSpPr txBox="1"/>
          <p:nvPr/>
        </p:nvSpPr>
        <p:spPr>
          <a:xfrm>
            <a:off x="3662577" y="2725325"/>
            <a:ext cx="24459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كفيل</a:t>
            </a:r>
            <a:endParaRPr lang="ar-S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F3E9B72-8E6E-484F-83FF-D07C954FB5BD}"/>
              </a:ext>
            </a:extLst>
          </p:cNvPr>
          <p:cNvSpPr txBox="1"/>
          <p:nvPr/>
        </p:nvSpPr>
        <p:spPr>
          <a:xfrm>
            <a:off x="3531562" y="3319270"/>
            <a:ext cx="228473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يَغشاهم ذلّ وخسْران </a:t>
            </a:r>
            <a:endParaRPr lang="ar-S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جدول 8">
            <a:extLst>
              <a:ext uri="{FF2B5EF4-FFF2-40B4-BE49-F238E27FC236}">
                <a16:creationId xmlns:a16="http://schemas.microsoft.com/office/drawing/2014/main" id="{826CADAA-FFDF-4D7A-AB0A-E6992544223D}"/>
              </a:ext>
            </a:extLst>
          </p:cNvPr>
          <p:cNvGraphicFramePr>
            <a:graphicFrameLocks noGrp="1"/>
          </p:cNvGraphicFramePr>
          <p:nvPr/>
        </p:nvGraphicFramePr>
        <p:xfrm>
          <a:off x="809210" y="2288458"/>
          <a:ext cx="2699434" cy="1349172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699434">
                  <a:extLst>
                    <a:ext uri="{9D8B030D-6E8A-4147-A177-3AD203B41FA5}">
                      <a16:colId xmlns:a16="http://schemas.microsoft.com/office/drawing/2014/main" val="3828296047"/>
                    </a:ext>
                  </a:extLst>
                </a:gridCol>
              </a:tblGrid>
              <a:tr h="452742"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هداية الآيات: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764829"/>
                  </a:ext>
                </a:extLst>
              </a:tr>
              <a:tr h="89643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245887"/>
                  </a:ext>
                </a:extLst>
              </a:tr>
            </a:tbl>
          </a:graphicData>
        </a:graphic>
      </p:graphicFrame>
      <p:sp>
        <p:nvSpPr>
          <p:cNvPr id="13" name="فقاعة الكلام: بيضاوية 12">
            <a:extLst>
              <a:ext uri="{FF2B5EF4-FFF2-40B4-BE49-F238E27FC236}">
                <a16:creationId xmlns:a16="http://schemas.microsoft.com/office/drawing/2014/main" id="{B121FDDC-B8B0-4C4A-8F96-176E3BFFF552}"/>
              </a:ext>
            </a:extLst>
          </p:cNvPr>
          <p:cNvSpPr/>
          <p:nvPr/>
        </p:nvSpPr>
        <p:spPr>
          <a:xfrm>
            <a:off x="796875" y="645050"/>
            <a:ext cx="3478973" cy="1254995"/>
          </a:xfrm>
          <a:prstGeom prst="wedgeEllipseCallout">
            <a:avLst>
              <a:gd name="adj1" fmla="val -4599"/>
              <a:gd name="adj2" fmla="val 7483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استنبطي فائدة من خلال تدبرك للآية ( ٤٢)</a:t>
            </a:r>
            <a:endParaRPr lang="ar-SA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49AC54F7-6AB1-4601-BD83-522AC99D686E}"/>
              </a:ext>
            </a:extLst>
          </p:cNvPr>
          <p:cNvSpPr txBox="1"/>
          <p:nvPr/>
        </p:nvSpPr>
        <p:spPr>
          <a:xfrm>
            <a:off x="836400" y="2789547"/>
            <a:ext cx="253892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أهمية المحافظة على الصلاة في الدنيا.</a:t>
            </a:r>
            <a:endParaRPr lang="ar-S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841B7489-D428-4465-BF8B-A8F30ABEB1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393384" y="5251588"/>
            <a:ext cx="6054880" cy="1769557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344C91EE-A52F-4EC8-B645-18938A6C1E16}"/>
              </a:ext>
            </a:extLst>
          </p:cNvPr>
          <p:cNvSpPr/>
          <p:nvPr/>
        </p:nvSpPr>
        <p:spPr>
          <a:xfrm>
            <a:off x="5006020" y="884382"/>
            <a:ext cx="29274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ar-SA" sz="2000" b="1" cap="none" spc="0" dirty="0">
                <a:ln/>
                <a:solidFill>
                  <a:schemeClr val="accent4"/>
                </a:solidFill>
                <a:effectLst/>
              </a:rPr>
              <a:t>طالبتي النجيبة:</a:t>
            </a:r>
          </a:p>
          <a:p>
            <a:r>
              <a:rPr lang="ar-SA" sz="2000" b="1" cap="none" spc="0" dirty="0">
                <a:ln/>
                <a:solidFill>
                  <a:schemeClr val="accent4"/>
                </a:solidFill>
                <a:effectLst/>
              </a:rPr>
              <a:t>بالرجوع إلى </a:t>
            </a:r>
            <a:r>
              <a:rPr lang="ar-SA" sz="2000" b="1">
                <a:ln/>
                <a:solidFill>
                  <a:schemeClr val="accent4"/>
                </a:solidFill>
              </a:rPr>
              <a:t>موقع </a:t>
            </a:r>
            <a:endParaRPr lang="ar-SA" sz="2000" b="1" cap="none" spc="0" dirty="0">
              <a:ln/>
              <a:solidFill>
                <a:schemeClr val="accent4"/>
              </a:solidFill>
              <a:effectLst/>
            </a:endParaRPr>
          </a:p>
          <a:p>
            <a:pPr algn="ctr"/>
            <a:r>
              <a:rPr lang="ar-SA" sz="2000" b="1" cap="none" spc="0" dirty="0">
                <a:ln/>
                <a:solidFill>
                  <a:schemeClr val="accent4"/>
                </a:solidFill>
                <a:effectLst/>
              </a:rPr>
              <a:t>استخرجي معنى الكلمات التالية: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ABE2B9B1-3051-4798-A7C0-8395BAAEC644}"/>
              </a:ext>
            </a:extLst>
          </p:cNvPr>
          <p:cNvSpPr txBox="1"/>
          <p:nvPr/>
        </p:nvSpPr>
        <p:spPr>
          <a:xfrm>
            <a:off x="6138957" y="2789547"/>
            <a:ext cx="143423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زعيم</a:t>
            </a:r>
            <a:endParaRPr lang="ar-S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صورة 6">
            <a:hlinkClick r:id="rId7"/>
            <a:extLst>
              <a:ext uri="{FF2B5EF4-FFF2-40B4-BE49-F238E27FC236}">
                <a16:creationId xmlns:a16="http://schemas.microsoft.com/office/drawing/2014/main" id="{DA003FF2-46A7-2E4A-92A1-9E952DB956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609" y="1132630"/>
            <a:ext cx="1705642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8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 animBg="1"/>
      <p:bldP spid="14" grpId="0"/>
      <p:bldP spid="6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69C0256-0CA6-4BD7-A3F3-BE86BEAB4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9814" y="282283"/>
            <a:ext cx="7942020" cy="402064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29C1C2F-4EB1-40DA-98DE-AF16838B4D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739" y="282283"/>
            <a:ext cx="3403236" cy="3403236"/>
          </a:xfrm>
          <a:prstGeom prst="rect">
            <a:avLst/>
          </a:prstGeom>
        </p:spPr>
      </p:pic>
      <p:graphicFrame>
        <p:nvGraphicFramePr>
          <p:cNvPr id="10" name="جدول 10">
            <a:extLst>
              <a:ext uri="{FF2B5EF4-FFF2-40B4-BE49-F238E27FC236}">
                <a16:creationId xmlns:a16="http://schemas.microsoft.com/office/drawing/2014/main" id="{8EAA276E-211D-4D4B-842D-B62890084CA9}"/>
              </a:ext>
            </a:extLst>
          </p:cNvPr>
          <p:cNvGraphicFramePr>
            <a:graphicFrameLocks noGrp="1"/>
          </p:cNvGraphicFramePr>
          <p:nvPr/>
        </p:nvGraphicFramePr>
        <p:xfrm>
          <a:off x="1087820" y="1732567"/>
          <a:ext cx="6666008" cy="1657747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1666502">
                  <a:extLst>
                    <a:ext uri="{9D8B030D-6E8A-4147-A177-3AD203B41FA5}">
                      <a16:colId xmlns:a16="http://schemas.microsoft.com/office/drawing/2014/main" val="1917587313"/>
                    </a:ext>
                  </a:extLst>
                </a:gridCol>
                <a:gridCol w="1666502">
                  <a:extLst>
                    <a:ext uri="{9D8B030D-6E8A-4147-A177-3AD203B41FA5}">
                      <a16:colId xmlns:a16="http://schemas.microsoft.com/office/drawing/2014/main" val="1030830480"/>
                    </a:ext>
                  </a:extLst>
                </a:gridCol>
                <a:gridCol w="1311864">
                  <a:extLst>
                    <a:ext uri="{9D8B030D-6E8A-4147-A177-3AD203B41FA5}">
                      <a16:colId xmlns:a16="http://schemas.microsoft.com/office/drawing/2014/main" val="1947378836"/>
                    </a:ext>
                  </a:extLst>
                </a:gridCol>
                <a:gridCol w="2021140">
                  <a:extLst>
                    <a:ext uri="{9D8B030D-6E8A-4147-A177-3AD203B41FA5}">
                      <a16:colId xmlns:a16="http://schemas.microsoft.com/office/drawing/2014/main" val="3536093276"/>
                    </a:ext>
                  </a:extLst>
                </a:gridCol>
              </a:tblGrid>
              <a:tr h="560467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rgbClr val="C00000"/>
                          </a:solidFill>
                        </a:rPr>
                        <a:t>المثال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rgbClr val="C00000"/>
                          </a:solidFill>
                        </a:rPr>
                        <a:t>نوع المد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7356432"/>
                  </a:ext>
                </a:extLst>
              </a:tr>
              <a:tr h="79590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400" b="1" dirty="0"/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400" b="1" dirty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4325788"/>
                  </a:ext>
                </a:extLst>
              </a:tr>
            </a:tbl>
          </a:graphicData>
        </a:graphic>
      </p:graphicFrame>
      <p:sp>
        <p:nvSpPr>
          <p:cNvPr id="11" name="مستطيل 10">
            <a:extLst>
              <a:ext uri="{FF2B5EF4-FFF2-40B4-BE49-F238E27FC236}">
                <a16:creationId xmlns:a16="http://schemas.microsoft.com/office/drawing/2014/main" id="{C2219C12-A13C-4990-93C0-C674FE146827}"/>
              </a:ext>
            </a:extLst>
          </p:cNvPr>
          <p:cNvSpPr/>
          <p:nvPr/>
        </p:nvSpPr>
        <p:spPr>
          <a:xfrm>
            <a:off x="4420824" y="1732567"/>
            <a:ext cx="3333004" cy="165774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b="1" dirty="0">
                <a:solidFill>
                  <a:schemeClr val="tx1"/>
                </a:solidFill>
              </a:rPr>
              <a:t>طالبتي النجيبة استخرجي من </a:t>
            </a:r>
            <a:r>
              <a:rPr lang="ar-SA" b="1">
                <a:solidFill>
                  <a:schemeClr val="tx1"/>
                </a:solidFill>
              </a:rPr>
              <a:t>الآيات مثال للرسم </a:t>
            </a:r>
            <a:r>
              <a:rPr lang="ar-SA" b="1" dirty="0">
                <a:solidFill>
                  <a:schemeClr val="tx1"/>
                </a:solidFill>
              </a:rPr>
              <a:t>العثماني  واكتبيه بالرسم الإملائي في محادثة الـ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906389B0-9577-4A20-9317-E433AE72D6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096000" y="2687752"/>
            <a:ext cx="436609" cy="406046"/>
          </a:xfrm>
          <a:prstGeom prst="rect">
            <a:avLst/>
          </a:prstGeom>
        </p:spPr>
      </p:pic>
      <p:sp>
        <p:nvSpPr>
          <p:cNvPr id="19" name="وسيلة الشرح: خط منحني مع حد وشريط تمييز 18">
            <a:extLst>
              <a:ext uri="{FF2B5EF4-FFF2-40B4-BE49-F238E27FC236}">
                <a16:creationId xmlns:a16="http://schemas.microsoft.com/office/drawing/2014/main" id="{631F61FA-2C90-4F12-8BD4-D848C0BC2C66}"/>
              </a:ext>
            </a:extLst>
          </p:cNvPr>
          <p:cNvSpPr/>
          <p:nvPr/>
        </p:nvSpPr>
        <p:spPr>
          <a:xfrm>
            <a:off x="2057452" y="661944"/>
            <a:ext cx="2363372" cy="923330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2500"/>
              <a:gd name="adj6" fmla="val -1690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811C7557-5986-4EA4-85B7-C561F6490EC5}"/>
              </a:ext>
            </a:extLst>
          </p:cNvPr>
          <p:cNvSpPr txBox="1"/>
          <p:nvPr/>
        </p:nvSpPr>
        <p:spPr>
          <a:xfrm>
            <a:off x="2111927" y="800443"/>
            <a:ext cx="225442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من خلال دراستك لأحكام المد اذكري </a:t>
            </a:r>
            <a:r>
              <a:rPr lang="ar-SA" b="1" dirty="0"/>
              <a:t>نوع المد هنا</a:t>
            </a:r>
            <a:r>
              <a:rPr lang="ar-SA" b="1" dirty="0">
                <a:solidFill>
                  <a:schemeClr val="tx1"/>
                </a:solidFill>
              </a:rPr>
              <a:t> :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E78C27DB-D907-441E-B14E-4986149389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393384" y="5251588"/>
            <a:ext cx="6054880" cy="1769557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EACBFAE4-FC25-4C12-8234-6385361A63E2}"/>
              </a:ext>
            </a:extLst>
          </p:cNvPr>
          <p:cNvSpPr/>
          <p:nvPr/>
        </p:nvSpPr>
        <p:spPr>
          <a:xfrm>
            <a:off x="3218245" y="2471075"/>
            <a:ext cx="9204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dirty="0" err="1">
                <a:latin typeface="Times New Roman" panose="02020603050405020304" pitchFamily="18" charset="0"/>
              </a:rPr>
              <a:t>شُرَكَآء</a:t>
            </a:r>
            <a:endParaRPr lang="ar-SA" sz="28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25352202-052B-4913-9A19-434E5AE8AA66}"/>
              </a:ext>
            </a:extLst>
          </p:cNvPr>
          <p:cNvSpPr/>
          <p:nvPr/>
        </p:nvSpPr>
        <p:spPr>
          <a:xfrm>
            <a:off x="1534919" y="2501853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ar-SA" sz="2800" b="0" i="0" u="none" strike="noStrike" kern="1200" cap="none" spc="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</a:rPr>
              <a:t>مد متصل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97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69C0256-0CA6-4BD7-A3F3-BE86BEAB4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9814" y="282283"/>
            <a:ext cx="7942020" cy="402064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29C1C2F-4EB1-40DA-98DE-AF16838B4D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739" y="282283"/>
            <a:ext cx="3403236" cy="3403236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E78C27DB-D907-441E-B14E-4986149389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393384" y="5251588"/>
            <a:ext cx="6054880" cy="1769557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6024FA9C-0F4D-624D-BF19-5255A3085E8E}"/>
              </a:ext>
            </a:extLst>
          </p:cNvPr>
          <p:cNvSpPr/>
          <p:nvPr/>
        </p:nvSpPr>
        <p:spPr>
          <a:xfrm>
            <a:off x="1006942" y="1166699"/>
            <a:ext cx="704682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ar-SA" sz="2400" b="1" cap="none" spc="0" dirty="0">
                <a:ln/>
                <a:solidFill>
                  <a:schemeClr val="accent4"/>
                </a:solidFill>
                <a:effectLst/>
              </a:rPr>
              <a:t>طالبتي النجيبة: بالرجوع إلى موقع           فسري قوله تعالى:</a:t>
            </a:r>
          </a:p>
          <a:p>
            <a:r>
              <a:rPr lang="ar-SA" sz="2400" b="1" dirty="0">
                <a:ln/>
                <a:solidFill>
                  <a:schemeClr val="accent4"/>
                </a:solidFill>
              </a:rPr>
              <a:t>( ي</a:t>
            </a:r>
            <a:r>
              <a:rPr lang="ar-SA" sz="2400" b="1" cap="none" spc="0" dirty="0">
                <a:ln/>
                <a:solidFill>
                  <a:schemeClr val="accent4"/>
                </a:solidFill>
                <a:effectLst/>
              </a:rPr>
              <a:t>وْمَ يُكْشَفُ عَن سَاقٍ وَيُدْعَوْنَ إِلَى السُّجُودِ فَلَا يَسْتَطِيعُونَ ﴿٤٢﴾ )</a:t>
            </a:r>
          </a:p>
        </p:txBody>
      </p:sp>
      <p:pic>
        <p:nvPicPr>
          <p:cNvPr id="4" name="صورة 5">
            <a:hlinkClick r:id="rId7"/>
            <a:extLst>
              <a:ext uri="{FF2B5EF4-FFF2-40B4-BE49-F238E27FC236}">
                <a16:creationId xmlns:a16="http://schemas.microsoft.com/office/drawing/2014/main" id="{B7DC1570-A123-2A41-B709-340F9E1FDD4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658466" y="810412"/>
            <a:ext cx="871890" cy="771785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E22BCD64-DA5B-F24E-8736-D6ADCF130DFA}"/>
              </a:ext>
            </a:extLst>
          </p:cNvPr>
          <p:cNvSpPr txBox="1"/>
          <p:nvPr/>
        </p:nvSpPr>
        <p:spPr>
          <a:xfrm>
            <a:off x="1260338" y="2135632"/>
            <a:ext cx="654003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sz="2000" b="0" i="0" dirty="0">
                <a:solidFill>
                  <a:schemeClr val="bg1"/>
                </a:solidFill>
                <a:effectLst/>
                <a:latin typeface="Kitab"/>
              </a:rPr>
              <a:t>يوم القيامة يشتد الأمر ويصعب هوله، ويأتي الله تعالى لفصل القضاء بين الخلائق، فيكشف عن ساقه الكريمة التي لا يشبهها شيء، قال ﷺ: </a:t>
            </a:r>
            <a:r>
              <a:rPr lang="ar-AE" sz="2000" b="0" i="0" dirty="0">
                <a:solidFill>
                  <a:schemeClr val="accent4"/>
                </a:solidFill>
                <a:effectLst/>
                <a:latin typeface="Kitab"/>
              </a:rPr>
              <a:t>«يكشف ربُّنا عن ساقه، فيسجد له كل مؤمن ومؤمنة، ويبقى مَن كان يسجد في الدنيا؛ رياء وسمعة، فيذهب ليسجد، فيعود ظهره طبقًا واحدًا»</a:t>
            </a:r>
            <a:r>
              <a:rPr lang="ar-AE" sz="2000" b="0" i="0" dirty="0">
                <a:solidFill>
                  <a:schemeClr val="bg1"/>
                </a:solidFill>
                <a:effectLst/>
                <a:latin typeface="Kitab"/>
              </a:rPr>
              <a:t> رواه البخاري ومسلم.</a:t>
            </a:r>
            <a:endParaRPr lang="ar-A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53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69C0256-0CA6-4BD7-A3F3-BE86BEAB4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9813" y="282283"/>
            <a:ext cx="7942020" cy="402064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29C1C2F-4EB1-40DA-98DE-AF16838B4D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739" y="282283"/>
            <a:ext cx="3403236" cy="3403236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167006E0-D0D7-43A6-9256-FB40F570FDE6}"/>
              </a:ext>
            </a:extLst>
          </p:cNvPr>
          <p:cNvSpPr/>
          <p:nvPr/>
        </p:nvSpPr>
        <p:spPr>
          <a:xfrm>
            <a:off x="1411026" y="2501465"/>
            <a:ext cx="60195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600" b="1" dirty="0">
                <a:ln/>
                <a:solidFill>
                  <a:schemeClr val="accent4"/>
                </a:solidFill>
              </a:rPr>
              <a:t>حفظ الآيات من سورة </a:t>
            </a:r>
            <a:r>
              <a:rPr lang="ar-SA" sz="3600" b="1">
                <a:ln/>
                <a:solidFill>
                  <a:schemeClr val="accent4"/>
                </a:solidFill>
              </a:rPr>
              <a:t>القلم (٣٦-٤٣)  </a:t>
            </a:r>
            <a:endParaRPr lang="ar-SA" sz="3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12294" name="Picture 6" descr="شروط اعطاء الواجب المنزلي">
            <a:extLst>
              <a:ext uri="{FF2B5EF4-FFF2-40B4-BE49-F238E27FC236}">
                <a16:creationId xmlns:a16="http://schemas.microsoft.com/office/drawing/2014/main" id="{886EA921-C1F9-433E-BFCC-7B49621DB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63" y="878848"/>
            <a:ext cx="2468717" cy="134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82E8955-22DD-491D-9019-9FFB5239AD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393384" y="5251588"/>
            <a:ext cx="6054880" cy="176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36556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1482</TotalTime>
  <Words>364</Words>
  <Application>Microsoft Office PowerPoint</Application>
  <PresentationFormat>شاشة عريضة</PresentationFormat>
  <Paragraphs>45</Paragraphs>
  <Slides>8</Slides>
  <Notes>0</Notes>
  <HiddenSlides>0</HiddenSlides>
  <MMClips>2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HelveticaNeue</vt:lpstr>
      <vt:lpstr>Kitab</vt:lpstr>
      <vt:lpstr>Simplified Arabic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همس الحنين w</dc:creator>
  <cp:lastModifiedBy>همس الحنين w</cp:lastModifiedBy>
  <cp:revision>54</cp:revision>
  <dcterms:created xsi:type="dcterms:W3CDTF">2021-03-01T08:09:16Z</dcterms:created>
  <dcterms:modified xsi:type="dcterms:W3CDTF">2021-09-23T01:40:27Z</dcterms:modified>
</cp:coreProperties>
</file>