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8" r:id="rId2"/>
    <p:sldId id="266" r:id="rId3"/>
    <p:sldId id="257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7C1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E17-F56C-47E8-B697-CE437390EC6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D51F-5544-49D9-BAE5-C0F4318D193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E17-F56C-47E8-B697-CE437390EC6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D51F-5544-49D9-BAE5-C0F4318D193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E17-F56C-47E8-B697-CE437390EC6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D51F-5544-49D9-BAE5-C0F4318D1935}" type="slidenum">
              <a:rPr lang="ar-SA" smtClean="0"/>
              <a:t>‹#›</a:t>
            </a:fld>
            <a:endParaRPr lang="ar-S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E17-F56C-47E8-B697-CE437390EC6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D51F-5544-49D9-BAE5-C0F4318D1935}" type="slidenum">
              <a:rPr lang="ar-SA" smtClean="0"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E17-F56C-47E8-B697-CE437390EC6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D51F-5544-49D9-BAE5-C0F4318D193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E17-F56C-47E8-B697-CE437390EC6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D51F-5544-49D9-BAE5-C0F4318D1935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E17-F56C-47E8-B697-CE437390EC6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D51F-5544-49D9-BAE5-C0F4318D193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E17-F56C-47E8-B697-CE437390EC6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D51F-5544-49D9-BAE5-C0F4318D193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E17-F56C-47E8-B697-CE437390EC6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D51F-5544-49D9-BAE5-C0F4318D193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E17-F56C-47E8-B697-CE437390EC6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D51F-5544-49D9-BAE5-C0F4318D1935}" type="slidenum">
              <a:rPr lang="ar-SA" smtClean="0"/>
              <a:t>‹#›</a:t>
            </a:fld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E17-F56C-47E8-B697-CE437390EC6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D51F-5544-49D9-BAE5-C0F4318D1935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FF3E17-F56C-47E8-B697-CE437390EC6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7AAD51F-5544-49D9-BAE5-C0F4318D1935}" type="slidenum">
              <a:rPr lang="ar-SA" smtClean="0"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71600" y="615171"/>
            <a:ext cx="52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بسم الله الرحمن الرحيم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361111" y="476672"/>
            <a:ext cx="2634054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3">
                    <a:lumMod val="50000"/>
                  </a:schemeClr>
                </a:solidFill>
              </a:rPr>
              <a:t>المملكة العربية السعودية</a:t>
            </a:r>
          </a:p>
          <a:p>
            <a:pPr algn="ctr"/>
            <a:r>
              <a:rPr lang="ar-SA" sz="2400" b="1" dirty="0">
                <a:solidFill>
                  <a:schemeClr val="accent3">
                    <a:lumMod val="50000"/>
                  </a:schemeClr>
                </a:solidFill>
              </a:rPr>
              <a:t>ادارة تعليم الطائف</a:t>
            </a:r>
          </a:p>
          <a:p>
            <a:pPr algn="ctr"/>
            <a:r>
              <a:rPr lang="ar-SA" sz="2400" b="1" dirty="0">
                <a:solidFill>
                  <a:schemeClr val="accent3">
                    <a:lumMod val="50000"/>
                  </a:schemeClr>
                </a:solidFill>
              </a:rPr>
              <a:t>المتوسطة السابعة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457564" y="2923182"/>
            <a:ext cx="57695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مادة المهارات الحياتية الأسرية</a:t>
            </a:r>
          </a:p>
          <a:p>
            <a:pPr algn="ctr"/>
            <a:r>
              <a:rPr lang="ar-SA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وحدة المهارات الأسرية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3" y="5085184"/>
            <a:ext cx="1381770" cy="15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تخزين داخلي 1">
            <a:extLst>
              <a:ext uri="{FF2B5EF4-FFF2-40B4-BE49-F238E27FC236}">
                <a16:creationId xmlns:a16="http://schemas.microsoft.com/office/drawing/2014/main" id="{CAD0C458-40A6-472E-8D19-2E755DE31678}"/>
              </a:ext>
            </a:extLst>
          </p:cNvPr>
          <p:cNvSpPr/>
          <p:nvPr/>
        </p:nvSpPr>
        <p:spPr>
          <a:xfrm>
            <a:off x="5544440" y="476672"/>
            <a:ext cx="2988000" cy="1368000"/>
          </a:xfrm>
          <a:prstGeom prst="flowChartInternalStora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أهداف الوحدة :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16E38-EBD3-49EF-B6A8-F172BFD01B14}"/>
              </a:ext>
            </a:extLst>
          </p:cNvPr>
          <p:cNvSpPr txBox="1"/>
          <p:nvPr/>
        </p:nvSpPr>
        <p:spPr>
          <a:xfrm>
            <a:off x="1115616" y="2636912"/>
            <a:ext cx="7416824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يتوقع من الطالبة في نهاية الوحدة أن :</a:t>
            </a:r>
          </a:p>
          <a:p>
            <a:pPr algn="ctr"/>
            <a:r>
              <a:rPr lang="ar-SA" sz="3200" b="1" dirty="0"/>
              <a:t>تلخص الأمور الواجب </a:t>
            </a:r>
            <a:r>
              <a:rPr lang="ar-SA" sz="3200" b="1" dirty="0" err="1"/>
              <a:t>مراعاتهاعند</a:t>
            </a:r>
            <a:r>
              <a:rPr lang="ar-SA" sz="3200" b="1" dirty="0"/>
              <a:t> شراء الأجهزة المنزلية .</a:t>
            </a:r>
          </a:p>
          <a:p>
            <a:pPr algn="ctr"/>
            <a:r>
              <a:rPr lang="ar-SA" sz="3200" b="1" dirty="0"/>
              <a:t>تفرق بين الأجهزة المنزلية من حيث طرق العناية بها .</a:t>
            </a:r>
          </a:p>
          <a:p>
            <a:pPr algn="ctr"/>
            <a:r>
              <a:rPr lang="ar-SA" sz="3200" b="1" dirty="0"/>
              <a:t>تحسن التعامل مع الأجهزة .</a:t>
            </a:r>
          </a:p>
          <a:p>
            <a:pPr algn="ctr"/>
            <a:r>
              <a:rPr lang="ar-SA" sz="3200" b="1" dirty="0"/>
              <a:t>تعتاد الترشيد في حياتها عند استخدام الماء والكهرباء .</a:t>
            </a:r>
          </a:p>
          <a:p>
            <a:pPr algn="ctr"/>
            <a:r>
              <a:rPr lang="ar-SA" sz="3200" b="1" dirty="0"/>
              <a:t>تثمن جهود المملكة في توفير الماء </a:t>
            </a:r>
            <a:r>
              <a:rPr lang="ar-SA" sz="3200" b="1" dirty="0" err="1"/>
              <a:t>والكهرياء</a:t>
            </a:r>
            <a:r>
              <a:rPr lang="ar-SA" sz="3200" b="1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2506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36913"/>
            <a:ext cx="3024336" cy="399024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9371" l="5660" r="92453">
                        <a14:foregroundMark x1="85535" y1="1887" x2="8176" y2="94969"/>
                        <a14:foregroundMark x1="6918" y1="23270" x2="16981" y2="69182"/>
                        <a14:foregroundMark x1="16981" y1="69182" x2="13208" y2="79874"/>
                        <a14:foregroundMark x1="80503" y1="35220" x2="73585" y2="74843"/>
                        <a14:foregroundMark x1="73585" y1="74843" x2="69811" y2="81132"/>
                        <a14:foregroundMark x1="66667" y1="74214" x2="28302" y2="74214"/>
                        <a14:foregroundMark x1="87421" y1="35849" x2="88050" y2="77987"/>
                        <a14:foregroundMark x1="88050" y1="77987" x2="88679" y2="79245"/>
                        <a14:foregroundMark x1="92453" y1="35849" x2="91824" y2="79874"/>
                        <a14:foregroundMark x1="79245" y1="1887" x2="7547" y2="21384"/>
                        <a14:foregroundMark x1="13208" y1="1887" x2="39623" y2="34591"/>
                        <a14:foregroundMark x1="83648" y1="15094" x2="80503" y2="93082"/>
                        <a14:foregroundMark x1="74214" y1="86792" x2="15094" y2="88679"/>
                        <a14:foregroundMark x1="15094" y1="88679" x2="14465" y2="88050"/>
                        <a14:foregroundMark x1="50314" y1="40252" x2="19497" y2="40881"/>
                        <a14:foregroundMark x1="72956" y1="28931" x2="72956" y2="32704"/>
                        <a14:foregroundMark x1="45912" y1="30189" x2="45912" y2="33333"/>
                        <a14:foregroundMark x1="33333" y1="30189" x2="33333" y2="32704"/>
                        <a14:foregroundMark x1="69182" y1="9434" x2="52830" y2="19497"/>
                        <a14:foregroundMark x1="48428" y1="9434" x2="22642" y2="10063"/>
                        <a14:foregroundMark x1="17610" y1="16352" x2="11950" y2="15723"/>
                        <a14:foregroundMark x1="52201" y1="7547" x2="20126" y2="8176"/>
                        <a14:foregroundMark x1="86164" y1="94969" x2="86792" y2="99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1988841"/>
            <a:ext cx="2802121" cy="468051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 b="10508"/>
          <a:stretch/>
        </p:blipFill>
        <p:spPr>
          <a:xfrm>
            <a:off x="185703" y="1988841"/>
            <a:ext cx="2444844" cy="4869159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6C0FD256-CDE4-497E-93AD-EC43D20D7460}"/>
              </a:ext>
            </a:extLst>
          </p:cNvPr>
          <p:cNvSpPr/>
          <p:nvPr/>
        </p:nvSpPr>
        <p:spPr>
          <a:xfrm>
            <a:off x="2123728" y="520545"/>
            <a:ext cx="5328592" cy="936104"/>
          </a:xfrm>
          <a:prstGeom prst="homePlat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الأجهزة المنزلية 2</a:t>
            </a:r>
          </a:p>
        </p:txBody>
      </p:sp>
    </p:spTree>
    <p:extLst>
      <p:ext uri="{BB962C8B-B14F-4D97-AF65-F5344CB8AC3E}">
        <p14:creationId xmlns:p14="http://schemas.microsoft.com/office/powerpoint/2010/main" val="17201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427984" y="404664"/>
            <a:ext cx="41582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4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المواقد والأفران</a:t>
            </a:r>
            <a:endParaRPr lang="ar-SA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35064" y="1412776"/>
            <a:ext cx="9363461" cy="563231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4000" b="1" dirty="0">
                <a:solidFill>
                  <a:srgbClr val="7C1A38"/>
                </a:solidFill>
              </a:rPr>
              <a:t>يمكن البدء بتنظيف الفرن باستخدام </a:t>
            </a:r>
          </a:p>
          <a:p>
            <a:pPr algn="ctr"/>
            <a:r>
              <a:rPr lang="ar-SA" sz="4000" b="1" dirty="0">
                <a:solidFill>
                  <a:srgbClr val="7C1A38"/>
                </a:solidFill>
              </a:rPr>
              <a:t>منظف الفرن من خلال </a:t>
            </a:r>
          </a:p>
          <a:p>
            <a:pPr algn="ctr"/>
            <a:r>
              <a:rPr lang="ar-SA" sz="4000" b="1" dirty="0">
                <a:solidFill>
                  <a:srgbClr val="7C1A38"/>
                </a:solidFill>
              </a:rPr>
              <a:t>إفراغ الفرن من كلّ محتوياته،</a:t>
            </a:r>
          </a:p>
          <a:p>
            <a:pPr algn="ctr"/>
            <a:r>
              <a:rPr lang="ar-SA" sz="4000" b="1" dirty="0">
                <a:solidFill>
                  <a:srgbClr val="7C1A38"/>
                </a:solidFill>
              </a:rPr>
              <a:t> ومراعاة قراءة تعليمات الاستخدام</a:t>
            </a:r>
          </a:p>
          <a:p>
            <a:pPr algn="ctr"/>
            <a:r>
              <a:rPr lang="ar-SA" sz="4000" b="1" dirty="0">
                <a:solidFill>
                  <a:srgbClr val="7C1A38"/>
                </a:solidFill>
              </a:rPr>
              <a:t> الواردة على عبوة المُنظّف، </a:t>
            </a:r>
          </a:p>
          <a:p>
            <a:pPr algn="ctr"/>
            <a:r>
              <a:rPr lang="ar-SA" sz="4000" b="1" dirty="0">
                <a:solidFill>
                  <a:srgbClr val="7C1A38"/>
                </a:solidFill>
              </a:rPr>
              <a:t>والتّأكد من فتح النّوافذ أثناء عملية التّنظيف، </a:t>
            </a:r>
          </a:p>
          <a:p>
            <a:pPr algn="ctr"/>
            <a:r>
              <a:rPr lang="ar-SA" sz="4000" b="1" dirty="0">
                <a:solidFill>
                  <a:srgbClr val="7C1A38"/>
                </a:solidFill>
              </a:rPr>
              <a:t>حيث إنّ منظفات الأفران تحتوي على مواد كيميائية،</a:t>
            </a:r>
          </a:p>
          <a:p>
            <a:pPr algn="ctr"/>
            <a:r>
              <a:rPr lang="ar-SA" sz="4000" b="1" dirty="0">
                <a:solidFill>
                  <a:srgbClr val="7C1A38"/>
                </a:solidFill>
              </a:rPr>
              <a:t> وهذه المواد هي السّبب في فعاليّة المُنّظف في التّنظيف،</a:t>
            </a:r>
          </a:p>
          <a:p>
            <a:pPr algn="ctr"/>
            <a:endParaRPr lang="ar-SA" sz="4000" b="1" dirty="0">
              <a:solidFill>
                <a:srgbClr val="7C1A38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51441" y="6281895"/>
            <a:ext cx="5309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44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188640"/>
            <a:ext cx="399660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الخلاط الكهربائي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7749" y="1247563"/>
            <a:ext cx="8916223" cy="507831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9900"/>
                </a:solidFill>
              </a:rPr>
              <a:t>يتم تنظيف المحرك مما علق به بواسطة فوطة مبللة بالماء.</a:t>
            </a:r>
          </a:p>
          <a:p>
            <a:pPr marL="457200" indent="-457200" algn="ctr">
              <a:buFontTx/>
              <a:buChar char="-"/>
            </a:pPr>
            <a:r>
              <a:rPr lang="ar-SA" sz="3600" b="1" dirty="0">
                <a:solidFill>
                  <a:srgbClr val="009900"/>
                </a:solidFill>
              </a:rPr>
              <a:t>أما الأسلحة والقواطع الملحقة بالجهاز فتستخرج </a:t>
            </a:r>
          </a:p>
          <a:p>
            <a:pPr marL="457200" indent="-457200" algn="ctr">
              <a:buFontTx/>
              <a:buChar char="-"/>
            </a:pPr>
            <a:r>
              <a:rPr lang="ar-SA" sz="3600" b="1" dirty="0">
                <a:solidFill>
                  <a:srgbClr val="009900"/>
                </a:solidFill>
              </a:rPr>
              <a:t>وتغسل بعناية تامة، ثم تجفف قبل استعمالها مرة أخرى.</a:t>
            </a:r>
          </a:p>
          <a:p>
            <a:pPr marL="285750" indent="-285750" algn="ctr">
              <a:buFontTx/>
              <a:buChar char="-"/>
            </a:pPr>
            <a:r>
              <a:rPr lang="ar-SA" sz="3600" b="1" dirty="0">
                <a:solidFill>
                  <a:srgbClr val="009900"/>
                </a:solidFill>
              </a:rPr>
              <a:t>ولتنظيف الخلاط من اللبن والبيض والمواد الدهنية،</a:t>
            </a:r>
          </a:p>
          <a:p>
            <a:pPr marL="285750" indent="-285750" algn="ctr">
              <a:buFontTx/>
              <a:buChar char="-"/>
            </a:pPr>
            <a:r>
              <a:rPr lang="ar-SA" sz="3600" b="1" dirty="0">
                <a:solidFill>
                  <a:srgbClr val="009900"/>
                </a:solidFill>
              </a:rPr>
              <a:t> توضع كمية من الملح وقشور الليمون </a:t>
            </a:r>
          </a:p>
          <a:p>
            <a:pPr marL="285750" indent="-285750" algn="ctr">
              <a:buFontTx/>
              <a:buChar char="-"/>
            </a:pPr>
            <a:r>
              <a:rPr lang="ar-SA" sz="3600" b="1" dirty="0">
                <a:solidFill>
                  <a:srgbClr val="009900"/>
                </a:solidFill>
              </a:rPr>
              <a:t>مع كوب ماء ساخن في الخلاط، </a:t>
            </a:r>
          </a:p>
          <a:p>
            <a:pPr marL="285750" indent="-285750" algn="ctr">
              <a:buFontTx/>
              <a:buChar char="-"/>
            </a:pPr>
            <a:r>
              <a:rPr lang="ar-SA" sz="3600" b="1" dirty="0">
                <a:solidFill>
                  <a:srgbClr val="009900"/>
                </a:solidFill>
              </a:rPr>
              <a:t>ثم يُضرب هذا الخليط جيداً..</a:t>
            </a:r>
          </a:p>
          <a:p>
            <a:pPr marL="285750" indent="-285750" algn="ctr">
              <a:buFontTx/>
              <a:buChar char="-"/>
            </a:pPr>
            <a:r>
              <a:rPr lang="ar-SA" sz="3600" b="1" dirty="0">
                <a:solidFill>
                  <a:srgbClr val="009900"/>
                </a:solidFill>
              </a:rPr>
              <a:t> فيكتسب الخلاط رائحة طيبة.. </a:t>
            </a:r>
          </a:p>
          <a:p>
            <a:pPr marL="285750" indent="-285750" algn="ctr">
              <a:buFontTx/>
              <a:buChar char="-"/>
            </a:pPr>
            <a:r>
              <a:rPr lang="ar-SA" sz="3600" b="1" dirty="0">
                <a:solidFill>
                  <a:srgbClr val="009900"/>
                </a:solidFill>
              </a:rPr>
              <a:t>ثم يمكن غسله بسهولة بعد ذلك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365984" y="6021288"/>
            <a:ext cx="6463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5361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17560" y="277788"/>
            <a:ext cx="2448000" cy="72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الميكرويف</a:t>
            </a:r>
            <a:endParaRPr lang="ar-S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55776" y="1201118"/>
            <a:ext cx="6264696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8000"/>
                </a:solidFill>
              </a:rPr>
              <a:t>لتجنب البقع، ينصح باستخدام غشاء من البلاستيك لتغطية الطعام أو غيرها </a:t>
            </a:r>
          </a:p>
          <a:p>
            <a:pPr algn="ctr"/>
            <a:r>
              <a:rPr lang="ar-SA" sz="2400" b="1" dirty="0">
                <a:solidFill>
                  <a:srgbClr val="008000"/>
                </a:solidFill>
              </a:rPr>
              <a:t>من المواد مثل المناديل الورقية عند استخدام الميكروويف.</a:t>
            </a:r>
          </a:p>
          <a:p>
            <a:pPr algn="ctr"/>
            <a:r>
              <a:rPr lang="ar-SA" sz="2400" b="1" dirty="0">
                <a:solidFill>
                  <a:srgbClr val="008000"/>
                </a:solidFill>
              </a:rPr>
              <a:t>لتجنب انفجار الطعام، يجب السماح للبخار بالخروج من خلال الغطاء المستخدم </a:t>
            </a:r>
          </a:p>
          <a:p>
            <a:pPr algn="ctr"/>
            <a:r>
              <a:rPr lang="ar-SA" sz="2400" b="1" dirty="0">
                <a:solidFill>
                  <a:srgbClr val="008000"/>
                </a:solidFill>
              </a:rPr>
              <a:t>والتأكد من استخدام مواد صالحة للميكروويف.</a:t>
            </a:r>
          </a:p>
          <a:p>
            <a:pPr algn="ctr"/>
            <a:r>
              <a:rPr lang="ar-SA" sz="2400" b="1" dirty="0">
                <a:solidFill>
                  <a:srgbClr val="008000"/>
                </a:solidFill>
              </a:rPr>
              <a:t>يحظر استخدام المعادن والخشب وبعض أنواع البلاستيك داخل الميكروويف.</a:t>
            </a:r>
          </a:p>
          <a:p>
            <a:pPr algn="ctr"/>
            <a:r>
              <a:rPr lang="ar-SA" sz="2400" b="1" dirty="0">
                <a:solidFill>
                  <a:srgbClr val="008000"/>
                </a:solidFill>
              </a:rPr>
              <a:t>يُنصح بتنظيف أي مواد مُنسكبة على الفور.</a:t>
            </a:r>
          </a:p>
          <a:p>
            <a:pPr algn="ctr"/>
            <a:r>
              <a:rPr lang="ar-SA" sz="2400" b="1" dirty="0">
                <a:solidFill>
                  <a:srgbClr val="008000"/>
                </a:solidFill>
              </a:rPr>
              <a:t>يجب القيام بالتنظيف بشكل مستمر بواسطة الماء ومنظف وقطعة قماش ناعمة. </a:t>
            </a:r>
          </a:p>
          <a:p>
            <a:pPr algn="ctr"/>
            <a:r>
              <a:rPr lang="ar-SA" sz="2400" b="1" dirty="0">
                <a:solidFill>
                  <a:srgbClr val="008000"/>
                </a:solidFill>
              </a:rPr>
              <a:t>اتباع تعليمات الشركة المصنعة للحصول على أفضل النتائج </a:t>
            </a:r>
          </a:p>
          <a:p>
            <a:pPr algn="ctr"/>
            <a:r>
              <a:rPr lang="ar-SA" sz="2400" b="1" dirty="0">
                <a:solidFill>
                  <a:srgbClr val="008000"/>
                </a:solidFill>
              </a:rPr>
              <a:t>وتجنب إتلاف الجهاز.</a:t>
            </a:r>
          </a:p>
          <a:p>
            <a:pPr algn="ctr"/>
            <a:r>
              <a:rPr lang="ar-SA" sz="2400" b="1" dirty="0">
                <a:solidFill>
                  <a:srgbClr val="008000"/>
                </a:solidFill>
              </a:rPr>
              <a:t>يُرجى الرجوع الى الكتيب الخاص بالجهاز للحصول على تعليمات مُفصّلة.</a:t>
            </a:r>
          </a:p>
        </p:txBody>
      </p:sp>
      <p:pic>
        <p:nvPicPr>
          <p:cNvPr id="6" name="الميكروبف.MP4">
            <a:hlinkClick r:id="" action="ppaction://media"/>
            <a:extLst>
              <a:ext uri="{FF2B5EF4-FFF2-40B4-BE49-F238E27FC236}">
                <a16:creationId xmlns:a16="http://schemas.microsoft.com/office/drawing/2014/main" id="{FC5AC131-4D07-4C8F-B22A-EA156CD739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5573" r="26808"/>
          <a:stretch/>
        </p:blipFill>
        <p:spPr>
          <a:xfrm>
            <a:off x="498376" y="2057400"/>
            <a:ext cx="20574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5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1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3608"/>
            <a:ext cx="8352928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3060462" y="1707888"/>
            <a:ext cx="27350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dhabi" pitchFamily="2" charset="-78"/>
                <a:cs typeface="Aldhabi" pitchFamily="2" charset="-78"/>
              </a:rPr>
              <a:t>تم بحمد الله ...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0CA7E0-2C58-451B-AC2C-9AFEE1B95807}"/>
              </a:ext>
            </a:extLst>
          </p:cNvPr>
          <p:cNvSpPr txBox="1"/>
          <p:nvPr/>
        </p:nvSpPr>
        <p:spPr>
          <a:xfrm flipH="1">
            <a:off x="827584" y="5971124"/>
            <a:ext cx="72008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سبحانك اللهم وبحمدك </a:t>
            </a:r>
            <a:r>
              <a:rPr lang="ar-SA" sz="3600" b="1" dirty="0" err="1"/>
              <a:t>اسنغفرك</a:t>
            </a:r>
            <a:r>
              <a:rPr lang="ar-SA" sz="3600" b="1" dirty="0"/>
              <a:t> وأتوب إليك</a:t>
            </a:r>
          </a:p>
        </p:txBody>
      </p:sp>
    </p:spTree>
    <p:extLst>
      <p:ext uri="{BB962C8B-B14F-4D97-AF65-F5344CB8AC3E}">
        <p14:creationId xmlns:p14="http://schemas.microsoft.com/office/powerpoint/2010/main" val="38931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196</TotalTime>
  <Words>305</Words>
  <Application>Microsoft Office PowerPoint</Application>
  <PresentationFormat>عرض على الشاشة (4:3)</PresentationFormat>
  <Paragraphs>48</Paragraphs>
  <Slides>7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Aldhabi</vt:lpstr>
      <vt:lpstr>Candara</vt:lpstr>
      <vt:lpstr>Symbol</vt:lpstr>
      <vt:lpstr>شكل موجة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عدنان</dc:creator>
  <cp:lastModifiedBy>أمل الشريف</cp:lastModifiedBy>
  <cp:revision>17</cp:revision>
  <dcterms:created xsi:type="dcterms:W3CDTF">2020-10-07T15:55:33Z</dcterms:created>
  <dcterms:modified xsi:type="dcterms:W3CDTF">2021-09-14T06:16:22Z</dcterms:modified>
</cp:coreProperties>
</file>