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4" r:id="rId1"/>
  </p:sldMasterIdLst>
  <p:sldIdLst>
    <p:sldId id="497" r:id="rId2"/>
    <p:sldId id="527" r:id="rId3"/>
    <p:sldId id="259" r:id="rId4"/>
    <p:sldId id="258" r:id="rId5"/>
    <p:sldId id="541" r:id="rId6"/>
    <p:sldId id="528" r:id="rId7"/>
    <p:sldId id="260" r:id="rId8"/>
    <p:sldId id="532" r:id="rId9"/>
    <p:sldId id="534" r:id="rId10"/>
    <p:sldId id="551" r:id="rId11"/>
    <p:sldId id="533" r:id="rId12"/>
    <p:sldId id="555" r:id="rId13"/>
    <p:sldId id="538" r:id="rId14"/>
    <p:sldId id="539" r:id="rId15"/>
    <p:sldId id="560" r:id="rId16"/>
    <p:sldId id="561" r:id="rId17"/>
    <p:sldId id="535" r:id="rId18"/>
    <p:sldId id="537" r:id="rId19"/>
    <p:sldId id="536" r:id="rId20"/>
    <p:sldId id="545" r:id="rId21"/>
    <p:sldId id="501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EC9"/>
    <a:srgbClr val="F8EFE8"/>
    <a:srgbClr val="F1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39A6F8-7607-47DF-A43F-9EBEC0F6A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3318F90-41AE-4179-9254-51340E78C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4B5A07-C370-43F5-AB5C-869479F0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81F347-DD05-45B1-B862-840A4F83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0FA139-E867-48F8-B580-B6352383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774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52DEE-A15C-483B-B043-ACA668F81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C6F3FE5-A423-41AD-96DF-32FFB10E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FF3E15-AFAA-4381-9969-F6DCF256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88AC0F-E362-4C4F-8873-64566E0A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D4277C-7258-4880-8318-FBCF3E56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893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DDC81B3-41F3-4D9B-A5AE-64629456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4502841-4D90-45CE-B815-82C0028BC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4A301B-8C62-4054-B1E8-DBE27C7D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0E1EFF-3621-4F05-A136-6BC73E09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C04CE6-4D65-4987-B9BA-3412B387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842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098AF2-12F9-4DA5-8FF7-9DF4679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A4890E-64E4-4B30-8A65-F44E88AB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FD3ABD-2DEC-4455-B4B1-5C82210B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E9EB0A-FB7E-410D-A505-DC36C496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C7E911-9DA3-4226-AFAE-2916891B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79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CF7759-3791-4530-8283-423B3F54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E902CA-6064-44C9-8C6A-15E4A0BC1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FAC412-9D4F-455E-8847-EB8CA475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B15452-F08F-47BF-84A8-27C8D828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DE7E7F-8974-4BAC-9F6B-26A057B3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8627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74D5B7-D107-4FBC-BF04-34FD6EF8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217639-CA98-4011-A289-C8FD93576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957FC0-FE8A-49F3-9537-EF08643CB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3FD7AF-EA30-4B13-9A51-E771DFAF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B24764-633D-4A17-BBA9-FE827B4B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FA5C317-D748-4450-95EB-60D6E30B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8626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0998C0-16D9-4624-BD51-87E032D5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E321E9-E17E-4A56-9703-88BF87B8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6CA0353-EF5C-4B99-9BA2-5984EEF2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F6A6D81-B253-4133-BDC6-E14276A98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9312C67-30E9-48D7-BA75-379A92728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A989B2-7F68-4677-B646-7486809D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DC77975-CB2A-473B-AF58-51A7AA75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4460B02-5877-4FAB-B061-D3F876A8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60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65E4A5-29AA-4679-87DC-B59B5CD2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9C14898-8D59-4921-B6CA-933D2899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244CBB5-FDAD-4925-A95B-CF95BF72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74463A1-722C-4110-9207-7AE2CB54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247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4F32D4-E90D-4980-A36C-A6854D32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9138DB2-D279-4A6F-829A-930CDE66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13E5E1-7892-4F9D-93E6-D7102E10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12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216162-4742-466E-87C9-2F85BF9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AE2783-976F-431D-82BB-321F631A4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630079B-CC7C-49A6-B3BD-B60B58A1D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41C1FE-FAC0-44E7-B3A2-6E1E3250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F5527F-2DA0-492A-99BC-37F411AE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1B6FFA0-01BD-4192-B6AE-7DED6F67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61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1410EE-676D-407B-9838-08E345A1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6A2484A-7177-4B4E-8D4E-D562E98031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4CC5A93-FBE4-4020-8334-819A4A22A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EA57C7D-C234-4E69-86AA-FA944EAD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39B-5F4C-4A7E-9BE3-AAFD45576D16}" type="datetime2">
              <a:rPr lang="en-US" smtClean="0"/>
              <a:t>Monday, October 18, 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67E4A3-EA5E-4F4C-BE93-479B98AB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BE8DFC-9FB5-48BB-B5FC-8DF45B90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632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39000" r="-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904B4F0-3063-4C1F-BD74-68B1E8E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D2437BA-A0B4-4636-AC59-F8110EC8F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6864A7-9F06-469C-ABE9-FAFFDD3D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950EC5-D79E-48C5-9466-8A24F9CA3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9D2C63-00C8-401F-ADFD-617BF6DBB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7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indart.deviantart.com/art/blackboard-chalk-309519870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5A9DFF5-6E68-4E94-AA90-39A395D578FA}"/>
              </a:ext>
            </a:extLst>
          </p:cNvPr>
          <p:cNvSpPr/>
          <p:nvPr/>
        </p:nvSpPr>
        <p:spPr>
          <a:xfrm>
            <a:off x="3650672" y="886897"/>
            <a:ext cx="4890655" cy="498764"/>
          </a:xfrm>
          <a:prstGeom prst="roundRect">
            <a:avLst/>
          </a:prstGeom>
          <a:solidFill>
            <a:schemeClr val="accent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مادة / المهارات الحياتية و الاسرية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19FC32-0290-4786-95E3-15A9F73B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2" y="612369"/>
            <a:ext cx="2213958" cy="2213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A5B68FA2-E633-4EC3-9736-BE4697483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534" y="3373375"/>
            <a:ext cx="3374352" cy="325581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B45D72-CF36-4A33-9B91-A167BF1B5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1345" y="2322021"/>
            <a:ext cx="4890655" cy="315031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D9DD48-2B4B-4CDA-8399-1970FD270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4" y="33665"/>
            <a:ext cx="4692290" cy="61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4FA27C7-9515-4C56-87A0-261EBF413D78}"/>
              </a:ext>
            </a:extLst>
          </p:cNvPr>
          <p:cNvSpPr/>
          <p:nvPr/>
        </p:nvSpPr>
        <p:spPr>
          <a:xfrm>
            <a:off x="10460182" y="2826327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التاريخ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B5C5119-571B-4B64-ABC3-91D9CAC287BD}"/>
              </a:ext>
            </a:extLst>
          </p:cNvPr>
          <p:cNvSpPr/>
          <p:nvPr/>
        </p:nvSpPr>
        <p:spPr>
          <a:xfrm>
            <a:off x="10460182" y="3678278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اليوم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CDEBBC6-7AB8-4E84-B2C6-F2CE2663C34F}"/>
              </a:ext>
            </a:extLst>
          </p:cNvPr>
          <p:cNvSpPr/>
          <p:nvPr/>
        </p:nvSpPr>
        <p:spPr>
          <a:xfrm>
            <a:off x="10460182" y="4530229"/>
            <a:ext cx="1011382" cy="47105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الحصة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0363EA-852B-4A1A-8DC9-EBD966BFD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21" y="1462100"/>
            <a:ext cx="3186155" cy="78348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1147AE9-C38A-489D-B913-46CDCD2D1B7B}"/>
              </a:ext>
            </a:extLst>
          </p:cNvPr>
          <p:cNvSpPr txBox="1"/>
          <p:nvPr/>
        </p:nvSpPr>
        <p:spPr>
          <a:xfrm>
            <a:off x="8028708" y="2804160"/>
            <a:ext cx="20874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solidFill>
                  <a:schemeClr val="accent6">
                    <a:lumMod val="50000"/>
                  </a:schemeClr>
                </a:solidFill>
              </a:rPr>
              <a:t>-  3 -1443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ED9BFC-5AFE-4ECD-B4CD-ECE37EC9E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130" y="3297382"/>
            <a:ext cx="2392508" cy="3106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35B160-DE77-48D5-9EAF-9370E939AD60}"/>
              </a:ext>
            </a:extLst>
          </p:cNvPr>
          <p:cNvSpPr txBox="1"/>
          <p:nvPr/>
        </p:nvSpPr>
        <p:spPr>
          <a:xfrm>
            <a:off x="9184145" y="3609464"/>
            <a:ext cx="117532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>
                <a:solidFill>
                  <a:schemeClr val="accent6">
                    <a:lumMod val="50000"/>
                  </a:schemeClr>
                </a:solidFill>
              </a:rPr>
              <a:t>الثلاثاء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F46CBB3-3298-40F6-8796-572E5086A92C}"/>
              </a:ext>
            </a:extLst>
          </p:cNvPr>
          <p:cNvSpPr txBox="1"/>
          <p:nvPr/>
        </p:nvSpPr>
        <p:spPr>
          <a:xfrm>
            <a:off x="9916480" y="4527299"/>
            <a:ext cx="1847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54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806797C-0C8A-406A-A8A6-DF15E9C91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22" t="49336" r="24887" b="46384"/>
          <a:stretch/>
        </p:blipFill>
        <p:spPr>
          <a:xfrm>
            <a:off x="349095" y="2127671"/>
            <a:ext cx="6040404" cy="770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93A809F-389D-4F47-8BC0-ECCC88904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48" t="54537" r="24821" b="36576"/>
          <a:stretch/>
        </p:blipFill>
        <p:spPr>
          <a:xfrm>
            <a:off x="349095" y="3301904"/>
            <a:ext cx="6040404" cy="847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7A287D3-4611-4B47-9C9F-BE3AFD28F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43" y="214418"/>
            <a:ext cx="4209757" cy="86879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2C8BE07-A579-46A1-B5A1-93529DAC0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96" t="72770" r="24363" b="16103"/>
          <a:stretch/>
        </p:blipFill>
        <p:spPr>
          <a:xfrm>
            <a:off x="349095" y="5953324"/>
            <a:ext cx="6040404" cy="718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5C7248B-E5D4-420C-A887-6873606CD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97" t="62851" r="24795" b="27302"/>
          <a:stretch/>
        </p:blipFill>
        <p:spPr>
          <a:xfrm>
            <a:off x="349095" y="4553209"/>
            <a:ext cx="6040404" cy="996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3" name="جدول 7">
            <a:extLst>
              <a:ext uri="{FF2B5EF4-FFF2-40B4-BE49-F238E27FC236}">
                <a16:creationId xmlns:a16="http://schemas.microsoft.com/office/drawing/2014/main" id="{0B908F08-7403-4DB3-B90B-713EE5A0E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039079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البيان العملي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9" name="المبدعة ديمة القحطاني وتطبيقها لطريقة غسل الجوارب الملونة">
            <a:hlinkClick r:id="" action="ppaction://media"/>
            <a:extLst>
              <a:ext uri="{FF2B5EF4-FFF2-40B4-BE49-F238E27FC236}">
                <a16:creationId xmlns:a16="http://schemas.microsoft.com/office/drawing/2014/main" id="{18293CF0-08F4-4AFD-9E75-CEA0E5D31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616"/>
          <a:stretch/>
        </p:blipFill>
        <p:spPr>
          <a:xfrm>
            <a:off x="6724357" y="1336431"/>
            <a:ext cx="5391443" cy="55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636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9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0E66B25-ABE1-4057-B5CE-AE2A7BE33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377" y="218268"/>
            <a:ext cx="3619500" cy="738335"/>
          </a:xfrm>
          <a:prstGeom prst="rect">
            <a:avLst/>
          </a:prstGeom>
        </p:spPr>
      </p:pic>
      <p:pic>
        <p:nvPicPr>
          <p:cNvPr id="9" name="تطبيق الطالبة الجميلة ديمة القحطاني طريقة غسل الجوارب البيض">
            <a:hlinkClick r:id="" action="ppaction://media"/>
            <a:extLst>
              <a:ext uri="{FF2B5EF4-FFF2-40B4-BE49-F238E27FC236}">
                <a16:creationId xmlns:a16="http://schemas.microsoft.com/office/drawing/2014/main" id="{3246A451-ACF8-4441-939D-FF2D411D4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0069" y="1069145"/>
            <a:ext cx="7241931" cy="5788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3EB111-12F5-4496-86A6-3F3C9EB23F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998" t="45484" r="23607" b="46374"/>
          <a:stretch/>
        </p:blipFill>
        <p:spPr>
          <a:xfrm>
            <a:off x="-32599" y="2076459"/>
            <a:ext cx="4950069" cy="835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0F9FADD-8773-4BFC-B5E7-155F84C2F7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62" t="53992" r="23607" b="41978"/>
          <a:stretch/>
        </p:blipFill>
        <p:spPr>
          <a:xfrm>
            <a:off x="-32599" y="3244445"/>
            <a:ext cx="4844609" cy="6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14FE729-A15E-4A0D-80D0-74D5D6930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76" t="35558" r="23607" b="54504"/>
          <a:stretch/>
        </p:blipFill>
        <p:spPr>
          <a:xfrm>
            <a:off x="-32599" y="1069145"/>
            <a:ext cx="4804346" cy="6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FD5289B-D2A8-4905-84B0-EE27DE4994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55" t="67124" r="23607" b="25209"/>
          <a:stretch/>
        </p:blipFill>
        <p:spPr>
          <a:xfrm>
            <a:off x="-32599" y="6007013"/>
            <a:ext cx="4878578" cy="610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D80659C-39B7-4682-9847-6763254A5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78" t="58293" r="23607" b="37141"/>
          <a:stretch/>
        </p:blipFill>
        <p:spPr>
          <a:xfrm>
            <a:off x="-32599" y="4251759"/>
            <a:ext cx="4872287" cy="610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303277F-9639-4DF3-9534-51F3390D3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35" t="62491" r="23607" b="33782"/>
          <a:stretch/>
        </p:blipFill>
        <p:spPr>
          <a:xfrm>
            <a:off x="-32599" y="5194180"/>
            <a:ext cx="4878578" cy="48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9421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765C41-162A-4553-8596-C8B03C095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3" t="40963" r="34032" b="33217"/>
          <a:stretch/>
        </p:blipFill>
        <p:spPr>
          <a:xfrm>
            <a:off x="2202426" y="2036618"/>
            <a:ext cx="7624916" cy="4305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451C36-9031-4617-9C25-6B01D59A3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07" y="387494"/>
            <a:ext cx="2353974" cy="2619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4547166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32E64D-19CF-4AE8-986E-870E64B0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964" y="222539"/>
            <a:ext cx="3692236" cy="8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62DA18C-1CB1-41DD-87C3-908B8EB47604}"/>
              </a:ext>
            </a:extLst>
          </p:cNvPr>
          <p:cNvSpPr/>
          <p:nvPr/>
        </p:nvSpPr>
        <p:spPr>
          <a:xfrm>
            <a:off x="7703127" y="978599"/>
            <a:ext cx="43396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ما فائدة لبس الحذاء؟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51EB08-8810-4BD3-B053-229BEF621F3A}"/>
              </a:ext>
            </a:extLst>
          </p:cNvPr>
          <p:cNvSpPr txBox="1"/>
          <p:nvPr/>
        </p:nvSpPr>
        <p:spPr>
          <a:xfrm>
            <a:off x="5881795" y="1040154"/>
            <a:ext cx="182133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2060"/>
                </a:solidFill>
              </a:rPr>
              <a:t>يحمي القدم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83BB990-CDDB-4140-8DAF-74F44B84B522}"/>
              </a:ext>
            </a:extLst>
          </p:cNvPr>
          <p:cNvSpPr/>
          <p:nvPr/>
        </p:nvSpPr>
        <p:spPr>
          <a:xfrm>
            <a:off x="7501149" y="2367446"/>
            <a:ext cx="45416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 rtl="1">
              <a:buFont typeface="Wingdings" panose="05000000000000000000" pitchFamily="2" charset="2"/>
              <a:buChar char="v"/>
            </a:pPr>
            <a:r>
              <a:rPr lang="ar-SA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من ماذا </a:t>
            </a:r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يصنع </a:t>
            </a:r>
            <a:r>
              <a:rPr lang="ar-SA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الحذاء؟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E79930C-A451-43FB-BEEC-B3642298D527}"/>
              </a:ext>
            </a:extLst>
          </p:cNvPr>
          <p:cNvSpPr txBox="1"/>
          <p:nvPr/>
        </p:nvSpPr>
        <p:spPr>
          <a:xfrm>
            <a:off x="9424752" y="5989130"/>
            <a:ext cx="6944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2060"/>
                </a:solidFill>
              </a:rPr>
              <a:t>جلد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9ADDA9D-E78A-480D-8AE8-3598F0AA79F5}"/>
              </a:ext>
            </a:extLst>
          </p:cNvPr>
          <p:cNvSpPr txBox="1"/>
          <p:nvPr/>
        </p:nvSpPr>
        <p:spPr>
          <a:xfrm>
            <a:off x="4869810" y="5538169"/>
            <a:ext cx="9733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2060"/>
                </a:solidFill>
              </a:rPr>
              <a:t>نسيج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86FF6F9-2D09-4A04-AB21-87DE0F31EC02}"/>
              </a:ext>
            </a:extLst>
          </p:cNvPr>
          <p:cNvSpPr txBox="1"/>
          <p:nvPr/>
        </p:nvSpPr>
        <p:spPr>
          <a:xfrm>
            <a:off x="1152889" y="6067997"/>
            <a:ext cx="134043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002060"/>
                </a:solidFill>
              </a:rPr>
              <a:t>بلاستيك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BAF48A2-E210-4A87-8A67-6F11BD328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1" b="20605"/>
          <a:stretch/>
        </p:blipFill>
        <p:spPr>
          <a:xfrm>
            <a:off x="7279054" y="3413718"/>
            <a:ext cx="5109902" cy="26542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42BFC17-922A-455F-B694-7F9CA9468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8" b="30727"/>
          <a:stretch/>
        </p:blipFill>
        <p:spPr>
          <a:xfrm>
            <a:off x="3153824" y="3358019"/>
            <a:ext cx="4444263" cy="2296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217CE4-35AC-4358-BCD2-34C378AFC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57" y="3358019"/>
            <a:ext cx="3616666" cy="2933282"/>
          </a:xfrm>
          <a:prstGeom prst="rect">
            <a:avLst/>
          </a:prstGeom>
        </p:spPr>
      </p:pic>
      <p:graphicFrame>
        <p:nvGraphicFramePr>
          <p:cNvPr id="12" name="جدول 7">
            <a:extLst>
              <a:ext uri="{FF2B5EF4-FFF2-40B4-BE49-F238E27FC236}">
                <a16:creationId xmlns:a16="http://schemas.microsoft.com/office/drawing/2014/main" id="{C28EE678-EE32-46D1-843D-BEF58EFC7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28681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السبب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600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C933E91-7506-41A5-986B-CADC085A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0" y="379701"/>
            <a:ext cx="2800350" cy="6953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2618CBF-46BA-4496-8388-86A30047F6B4}"/>
              </a:ext>
            </a:extLst>
          </p:cNvPr>
          <p:cNvSpPr txBox="1"/>
          <p:nvPr/>
        </p:nvSpPr>
        <p:spPr>
          <a:xfrm>
            <a:off x="5909607" y="1177637"/>
            <a:ext cx="348204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1- مناسب لحجم وشكل القدم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4E576D-993E-4C7B-A60D-65CDD0103D91}"/>
              </a:ext>
            </a:extLst>
          </p:cNvPr>
          <p:cNvSpPr txBox="1"/>
          <p:nvPr/>
        </p:nvSpPr>
        <p:spPr>
          <a:xfrm>
            <a:off x="4787388" y="1893195"/>
            <a:ext cx="474681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2- لا يكون ضيق فيعيق الدورة الدموية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529E443-2B50-4396-BA0C-70FE3FF9F566}"/>
              </a:ext>
            </a:extLst>
          </p:cNvPr>
          <p:cNvSpPr txBox="1"/>
          <p:nvPr/>
        </p:nvSpPr>
        <p:spPr>
          <a:xfrm>
            <a:off x="5463972" y="2615228"/>
            <a:ext cx="39276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3- لا يكون واسع  فيعيق الحركة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BAA7068-3B2F-49B9-826F-0F252462E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22" y="2709762"/>
            <a:ext cx="2705478" cy="143847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A9B1F5A-309E-4592-8410-D78EEE2813E8}"/>
              </a:ext>
            </a:extLst>
          </p:cNvPr>
          <p:cNvSpPr/>
          <p:nvPr/>
        </p:nvSpPr>
        <p:spPr>
          <a:xfrm>
            <a:off x="1677667" y="3465659"/>
            <a:ext cx="7858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 اختاري الحذاء المناسب للمدرسة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CBA9563-257C-4E20-846B-44B08ABA3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324" y="4928104"/>
            <a:ext cx="1901970" cy="18082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E515516-BE95-4524-849E-EAA1DA98C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215" y="4861477"/>
            <a:ext cx="1901970" cy="18429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639853A-A3A0-4B1B-863A-AC68A43C3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83" y="4893398"/>
            <a:ext cx="1873206" cy="18429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F0CC3DD-772A-402D-97E2-34EBBDD52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87" y="4716200"/>
            <a:ext cx="2581635" cy="2591162"/>
          </a:xfrm>
          <a:prstGeom prst="rect">
            <a:avLst/>
          </a:prstGeom>
        </p:spPr>
      </p:pic>
      <p:graphicFrame>
        <p:nvGraphicFramePr>
          <p:cNvPr id="13" name="جدول 7">
            <a:extLst>
              <a:ext uri="{FF2B5EF4-FFF2-40B4-BE49-F238E27FC236}">
                <a16:creationId xmlns:a16="http://schemas.microsoft.com/office/drawing/2014/main" id="{2907BA24-DEE5-40CB-890D-A5E92EB0F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66370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الناقد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 بالواقع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953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B7BEE24-A131-4A11-9356-3CA17C53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882" y="249815"/>
            <a:ext cx="2781300" cy="733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AC513A-15F2-48CA-92B2-EA183E476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79" t="63096" r="8361" b="23767"/>
          <a:stretch/>
        </p:blipFill>
        <p:spPr>
          <a:xfrm>
            <a:off x="6096000" y="6037109"/>
            <a:ext cx="4451900" cy="723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9A3D52-E5BE-42E3-ACB8-3BC61D079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97" t="74182" r="8361" b="15229"/>
          <a:stretch/>
        </p:blipFill>
        <p:spPr>
          <a:xfrm>
            <a:off x="133955" y="6139742"/>
            <a:ext cx="4451900" cy="635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70D116-C2E8-4264-9CD0-60E8AA6D7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0" t="52711" r="8361" b="33731"/>
          <a:stretch/>
        </p:blipFill>
        <p:spPr>
          <a:xfrm>
            <a:off x="1942301" y="3827891"/>
            <a:ext cx="6527009" cy="723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6762E71-B26E-4506-94C0-D461BBFA7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55" t="43394" r="8361" b="46024"/>
          <a:stretch/>
        </p:blipFill>
        <p:spPr>
          <a:xfrm>
            <a:off x="1" y="1696026"/>
            <a:ext cx="3660828" cy="605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E568AD0-F535-4307-9014-6E4481B18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81" t="31970" r="8361" b="56279"/>
          <a:stretch/>
        </p:blipFill>
        <p:spPr>
          <a:xfrm>
            <a:off x="6681828" y="1696026"/>
            <a:ext cx="3186545" cy="73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77257ED-1E5D-4569-9298-C1BEE2AB1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15" y="1312093"/>
            <a:ext cx="2034945" cy="15744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5EC1627-3E6E-4F7D-B73F-8F7D07C1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15" y="3142586"/>
            <a:ext cx="1437446" cy="201938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9C40F-E3DD-46B7-9C10-20A96CD8C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12" y="5283503"/>
            <a:ext cx="1574497" cy="157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40D2993-0982-4708-BAC8-9132AD488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53" y="4695012"/>
            <a:ext cx="2269077" cy="2269077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245B701-B853-46F6-A9B3-F1D3C85661E2}"/>
              </a:ext>
            </a:extLst>
          </p:cNvPr>
          <p:cNvGrpSpPr/>
          <p:nvPr/>
        </p:nvGrpSpPr>
        <p:grpSpPr>
          <a:xfrm>
            <a:off x="3378786" y="1104728"/>
            <a:ext cx="3186545" cy="1642970"/>
            <a:chOff x="7297032" y="1292088"/>
            <a:chExt cx="3186545" cy="1642970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873EA0F8-6875-4187-BB77-2382D350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032" y="1292088"/>
              <a:ext cx="3186545" cy="1582706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5DADE49D-C247-48FD-934E-5D173B06D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571" y="1506577"/>
              <a:ext cx="1428481" cy="1428481"/>
            </a:xfrm>
            <a:prstGeom prst="rect">
              <a:avLst/>
            </a:prstGeom>
          </p:spPr>
        </p:pic>
      </p:grpSp>
      <p:graphicFrame>
        <p:nvGraphicFramePr>
          <p:cNvPr id="15" name="جدول 7">
            <a:extLst>
              <a:ext uri="{FF2B5EF4-FFF2-40B4-BE49-F238E27FC236}">
                <a16:creationId xmlns:a16="http://schemas.microsoft.com/office/drawing/2014/main" id="{631D016E-36A5-4819-B85E-88BB90F40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63931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التحليل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740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5F153EE-E799-4A70-BFCA-22FE55E078F0}"/>
              </a:ext>
            </a:extLst>
          </p:cNvPr>
          <p:cNvSpPr txBox="1"/>
          <p:nvPr/>
        </p:nvSpPr>
        <p:spPr>
          <a:xfrm>
            <a:off x="9142323" y="4118758"/>
            <a:ext cx="304967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/>
              <a:t>1- تزال الاتربة بقطعة قماش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F33A89D-CC3B-4CC4-9179-583EE21D5614}"/>
              </a:ext>
            </a:extLst>
          </p:cNvPr>
          <p:cNvSpPr txBox="1"/>
          <p:nvPr/>
        </p:nvSpPr>
        <p:spPr>
          <a:xfrm>
            <a:off x="4426571" y="4919008"/>
            <a:ext cx="394660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/>
              <a:t>2- تنفض اربطة الحذاء ان وجدت وتغسل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18A36A4-4E74-4077-8C31-9610B464D354}"/>
              </a:ext>
            </a:extLst>
          </p:cNvPr>
          <p:cNvSpPr txBox="1"/>
          <p:nvPr/>
        </p:nvSpPr>
        <p:spPr>
          <a:xfrm>
            <a:off x="179009" y="3956958"/>
            <a:ext cx="311819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/>
              <a:t>3- دهن الحذاء باللون المناسب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4EC875D-000D-4D3A-86B9-DDD37E2D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078" y="1577603"/>
            <a:ext cx="3354476" cy="2086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A8BCB90-D5DD-4660-87B8-8596CCDE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27" y="2362200"/>
            <a:ext cx="3354476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3C2BF91-9D7A-4B19-B25B-7DEA73B83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5" y="1577603"/>
            <a:ext cx="3768435" cy="2086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219C1AB-5E5F-4D06-B770-5A1930C82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5218" y="670656"/>
            <a:ext cx="7661563" cy="16915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77A6078-35B4-45E9-B4AA-17FD14700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2527" y="0"/>
            <a:ext cx="3206895" cy="813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جدول 7">
            <a:extLst>
              <a:ext uri="{FF2B5EF4-FFF2-40B4-BE49-F238E27FC236}">
                <a16:creationId xmlns:a16="http://schemas.microsoft.com/office/drawing/2014/main" id="{FFD8686B-97E8-4C9F-9E37-EBE7D6A48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664199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الاستدلال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287996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EB5D496E-6F8C-4E2B-AFE2-D319A8BDA8E3}"/>
              </a:ext>
            </a:extLst>
          </p:cNvPr>
          <p:cNvSpPr/>
          <p:nvPr/>
        </p:nvSpPr>
        <p:spPr>
          <a:xfrm>
            <a:off x="7892164" y="1578984"/>
            <a:ext cx="3379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  <a:effectLst/>
              </a:rPr>
              <a:t>جهود المملكة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D673448-91FB-42BF-BAF8-4A69AD85C8F7}"/>
              </a:ext>
            </a:extLst>
          </p:cNvPr>
          <p:cNvSpPr txBox="1"/>
          <p:nvPr/>
        </p:nvSpPr>
        <p:spPr>
          <a:xfrm>
            <a:off x="2610109" y="2644170"/>
            <a:ext cx="697178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نرى جهود مملكتنا الغالية في الاعتناء بذوي الإعاقة</a:t>
            </a:r>
          </a:p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بتوفير احذية طبيه مجانية لهم </a:t>
            </a:r>
          </a:p>
          <a:p>
            <a:pPr algn="ctr" rtl="1"/>
            <a:r>
              <a:rPr lang="ar-SA" sz="3200" b="1" dirty="0">
                <a:solidFill>
                  <a:srgbClr val="002060"/>
                </a:solidFill>
              </a:rPr>
              <a:t>لكي يتعايشون مع افراد المجتمع</a:t>
            </a:r>
          </a:p>
        </p:txBody>
      </p:sp>
    </p:spTree>
    <p:extLst>
      <p:ext uri="{BB962C8B-B14F-4D97-AF65-F5344CB8AC3E}">
        <p14:creationId xmlns:p14="http://schemas.microsoft.com/office/powerpoint/2010/main" val="419347568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7">
            <a:extLst>
              <a:ext uri="{FF2B5EF4-FFF2-40B4-BE49-F238E27FC236}">
                <a16:creationId xmlns:a16="http://schemas.microsoft.com/office/drawing/2014/main" id="{00B3066D-D3D1-425E-97B9-9311F991B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39215"/>
              </p:ext>
            </p:extLst>
          </p:nvPr>
        </p:nvGraphicFramePr>
        <p:xfrm>
          <a:off x="0" y="0"/>
          <a:ext cx="3713018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اثرائي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2" name="20- Sport Shoes حذاء رياضي (1)">
            <a:hlinkClick r:id="" action="ppaction://media"/>
            <a:extLst>
              <a:ext uri="{FF2B5EF4-FFF2-40B4-BE49-F238E27FC236}">
                <a16:creationId xmlns:a16="http://schemas.microsoft.com/office/drawing/2014/main" id="{568EDE8B-0232-4653-8854-1BBD26C27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7924" y="370840"/>
            <a:ext cx="5572125" cy="4179094"/>
          </a:xfrm>
          <a:prstGeom prst="rect">
            <a:avLst/>
          </a:prstGeom>
        </p:spPr>
      </p:pic>
      <p:pic>
        <p:nvPicPr>
          <p:cNvPr id="6" name="19- Socks جورب">
            <a:hlinkClick r:id="" action="ppaction://media"/>
            <a:extLst>
              <a:ext uri="{FF2B5EF4-FFF2-40B4-BE49-F238E27FC236}">
                <a16:creationId xmlns:a16="http://schemas.microsoft.com/office/drawing/2014/main" id="{974CA3D4-B7B4-4908-9DDC-DF10221225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311" y="2257425"/>
            <a:ext cx="5810251" cy="435768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B34C2ED-3041-4F4C-8E10-9CDE1AB395E1}"/>
              </a:ext>
            </a:extLst>
          </p:cNvPr>
          <p:cNvSpPr/>
          <p:nvPr/>
        </p:nvSpPr>
        <p:spPr>
          <a:xfrm>
            <a:off x="10066435" y="881360"/>
            <a:ext cx="126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حذاء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B4790E6-844C-4E47-99BA-2C20E47CA03E}"/>
              </a:ext>
            </a:extLst>
          </p:cNvPr>
          <p:cNvSpPr/>
          <p:nvPr/>
        </p:nvSpPr>
        <p:spPr>
          <a:xfrm>
            <a:off x="4180604" y="2967335"/>
            <a:ext cx="1609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جورب</a:t>
            </a:r>
          </a:p>
        </p:txBody>
      </p:sp>
    </p:spTree>
    <p:extLst>
      <p:ext uri="{BB962C8B-B14F-4D97-AF65-F5344CB8AC3E}">
        <p14:creationId xmlns:p14="http://schemas.microsoft.com/office/powerpoint/2010/main" val="2821683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خماسي 2">
            <a:extLst>
              <a:ext uri="{FF2B5EF4-FFF2-40B4-BE49-F238E27FC236}">
                <a16:creationId xmlns:a16="http://schemas.microsoft.com/office/drawing/2014/main" id="{C05EC9AC-F615-436C-A140-4D2CC44212CF}"/>
              </a:ext>
            </a:extLst>
          </p:cNvPr>
          <p:cNvSpPr/>
          <p:nvPr/>
        </p:nvSpPr>
        <p:spPr>
          <a:xfrm>
            <a:off x="9215218" y="659472"/>
            <a:ext cx="2147455" cy="1537854"/>
          </a:xfrm>
          <a:prstGeom prst="pentagon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الدين</a:t>
            </a:r>
          </a:p>
        </p:txBody>
      </p:sp>
      <p:sp>
        <p:nvSpPr>
          <p:cNvPr id="4" name="خماسي 3">
            <a:extLst>
              <a:ext uri="{FF2B5EF4-FFF2-40B4-BE49-F238E27FC236}">
                <a16:creationId xmlns:a16="http://schemas.microsoft.com/office/drawing/2014/main" id="{5DCCD8FA-561D-40FF-9893-32928CCFD0A5}"/>
              </a:ext>
            </a:extLst>
          </p:cNvPr>
          <p:cNvSpPr/>
          <p:nvPr/>
        </p:nvSpPr>
        <p:spPr>
          <a:xfrm>
            <a:off x="9215218" y="4267198"/>
            <a:ext cx="2147455" cy="1537854"/>
          </a:xfrm>
          <a:prstGeom prst="pentagon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25400" dir="5400000" algn="ctr" rotWithShape="0">
              <a:srgbClr val="000000">
                <a:alpha val="69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/>
              <a:t>العلوم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A65807E-4F36-4108-957B-45D9B248CF7A}"/>
              </a:ext>
            </a:extLst>
          </p:cNvPr>
          <p:cNvSpPr txBox="1"/>
          <p:nvPr/>
        </p:nvSpPr>
        <p:spPr>
          <a:xfrm>
            <a:off x="4655126" y="5158721"/>
            <a:ext cx="43925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الصحة تتأثر بسلوكيات الفرد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BC6EBED-45AD-433D-96A7-A2E5F3E1FCBD}"/>
              </a:ext>
            </a:extLst>
          </p:cNvPr>
          <p:cNvSpPr txBox="1"/>
          <p:nvPr/>
        </p:nvSpPr>
        <p:spPr>
          <a:xfrm>
            <a:off x="3106532" y="1936262"/>
            <a:ext cx="643156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/>
              <a:t>كل فرد يقع على عاتقه مسؤولية في الحياة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780CC61-A300-48D4-BEBB-406DD85C8CDD}"/>
              </a:ext>
            </a:extLst>
          </p:cNvPr>
          <p:cNvSpPr txBox="1"/>
          <p:nvPr/>
        </p:nvSpPr>
        <p:spPr>
          <a:xfrm>
            <a:off x="3960116" y="2781568"/>
            <a:ext cx="472439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200" b="1" dirty="0">
                <a:solidFill>
                  <a:srgbClr val="0070C0"/>
                </a:solidFill>
              </a:rPr>
              <a:t>قال تعالى: (وثيابك فطهر)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0465378-5822-4ABF-8D45-3110074CB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50907"/>
            <a:ext cx="3207742" cy="131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82485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55743D-D134-420B-A75F-2407E1838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89"/>
                    </a14:imgEffect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0"/>
            <a:ext cx="11457709" cy="95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نقطة - أنشودة قوانين الدرس ( بدون موسيقى) 📚">
            <a:hlinkClick r:id="" action="ppaction://media"/>
            <a:extLst>
              <a:ext uri="{FF2B5EF4-FFF2-40B4-BE49-F238E27FC236}">
                <a16:creationId xmlns:a16="http://schemas.microsoft.com/office/drawing/2014/main" id="{03826190-FBE2-4269-9001-21A9CF75B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109" y="1108365"/>
            <a:ext cx="10280073" cy="536170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7510004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48AFDD6-6021-4BED-853B-2CFE6E8F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3459" cy="159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DDD3739-8E4C-4E68-91DA-54F47B92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27" y="2262187"/>
            <a:ext cx="10030691" cy="408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50825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16B5D0A-0A9D-41CC-93AD-220FEFA6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36" y="459798"/>
            <a:ext cx="4440382" cy="244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77ED54B-51EF-47C6-B9AA-86CEC001FB98}"/>
              </a:ext>
            </a:extLst>
          </p:cNvPr>
          <p:cNvSpPr/>
          <p:nvPr/>
        </p:nvSpPr>
        <p:spPr>
          <a:xfrm>
            <a:off x="4680276" y="3491966"/>
            <a:ext cx="330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سؤال رقم  /2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284AA4D-0EAF-49C1-BC70-9D0B3B5A6B01}"/>
              </a:ext>
            </a:extLst>
          </p:cNvPr>
          <p:cNvSpPr/>
          <p:nvPr/>
        </p:nvSpPr>
        <p:spPr>
          <a:xfrm>
            <a:off x="5049768" y="4541227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صفحة 66</a:t>
            </a:r>
          </a:p>
        </p:txBody>
      </p:sp>
    </p:spTree>
    <p:extLst>
      <p:ext uri="{BB962C8B-B14F-4D97-AF65-F5344CB8AC3E}">
        <p14:creationId xmlns:p14="http://schemas.microsoft.com/office/powerpoint/2010/main" val="90589910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F769979-0BD8-46E0-A7AA-F73E54F39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7" y="0"/>
            <a:ext cx="8458200" cy="97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شريط: منحني ومائل لأعلى 10">
            <a:extLst>
              <a:ext uri="{FF2B5EF4-FFF2-40B4-BE49-F238E27FC236}">
                <a16:creationId xmlns:a16="http://schemas.microsoft.com/office/drawing/2014/main" id="{FC395ECB-9F87-425F-80B7-47C6931F93F2}"/>
              </a:ext>
            </a:extLst>
          </p:cNvPr>
          <p:cNvSpPr/>
          <p:nvPr/>
        </p:nvSpPr>
        <p:spPr>
          <a:xfrm>
            <a:off x="7245927" y="2064327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atin typeface="HelveticaNeue"/>
              </a:rPr>
              <a:t>ما خطوات ارتداء الملابس المدرسية؟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7248D1EE-166D-4836-B294-1B8B0BC69CDF}"/>
              </a:ext>
            </a:extLst>
          </p:cNvPr>
          <p:cNvSpPr/>
          <p:nvPr/>
        </p:nvSpPr>
        <p:spPr>
          <a:xfrm>
            <a:off x="1863437" y="2064326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F1C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كيف </a:t>
            </a:r>
            <a:r>
              <a:rPr lang="ar-SA" sz="2800" b="1" dirty="0">
                <a:latin typeface="HelveticaNeue"/>
              </a:rPr>
              <a:t>نعتني بالملابس المدرسية بعد خلعها</a:t>
            </a:r>
            <a:r>
              <a:rPr lang="ar-SA" sz="2800" b="1" dirty="0">
                <a:solidFill>
                  <a:schemeClr val="tx1"/>
                </a:solidFill>
              </a:rPr>
              <a:t>؟</a:t>
            </a:r>
          </a:p>
        </p:txBody>
      </p:sp>
      <p:sp>
        <p:nvSpPr>
          <p:cNvPr id="13" name="شريط: منحني ومائل لأعلى 12">
            <a:extLst>
              <a:ext uri="{FF2B5EF4-FFF2-40B4-BE49-F238E27FC236}">
                <a16:creationId xmlns:a16="http://schemas.microsoft.com/office/drawing/2014/main" id="{8B8CC01D-970C-44A0-AC79-B59BAC3A55FD}"/>
              </a:ext>
            </a:extLst>
          </p:cNvPr>
          <p:cNvSpPr/>
          <p:nvPr/>
        </p:nvSpPr>
        <p:spPr>
          <a:xfrm>
            <a:off x="4426528" y="4114798"/>
            <a:ext cx="3920837" cy="1364673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عللي :</a:t>
            </a:r>
            <a:r>
              <a:rPr lang="ar-SA" sz="2800" b="1" dirty="0">
                <a:latin typeface="HelveticaNeue"/>
              </a:rPr>
              <a:t>سبب استبدال الملابس الداخلية يومياً.</a:t>
            </a:r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12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CE03D14-904F-42BA-A974-C790E7B7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11964" b="-1884"/>
          <a:stretch/>
        </p:blipFill>
        <p:spPr>
          <a:xfrm>
            <a:off x="8444344" y="0"/>
            <a:ext cx="3726874" cy="115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284A391-B846-46AE-AF3A-1F6FEDC70104}"/>
              </a:ext>
            </a:extLst>
          </p:cNvPr>
          <p:cNvSpPr txBox="1"/>
          <p:nvPr/>
        </p:nvSpPr>
        <p:spPr>
          <a:xfrm>
            <a:off x="3606991" y="1155101"/>
            <a:ext cx="637386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ar-S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ماهي اكثر صورة تكررت بالأسفل: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98E130-C469-40AC-8FB3-6505C655F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94" y="4587608"/>
            <a:ext cx="2228249" cy="22305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31F7BC8-75CF-4C8B-BD1B-14E3D83B1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11" y="1509044"/>
            <a:ext cx="2494882" cy="24948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7D62A51-AEEF-4E7F-8EF6-568C591E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4410375"/>
            <a:ext cx="3300804" cy="333414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7AC433E-53F1-4F0F-90F5-FDF93537D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05" y="1690402"/>
            <a:ext cx="3063246" cy="289255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858FC59-4B32-4552-B48E-5C847BC27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30" y="1862987"/>
            <a:ext cx="2835353" cy="254738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07C4FEE-4A82-487A-B8A3-68A0A388D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99" y="4153926"/>
            <a:ext cx="2892558" cy="289255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0F2EF2B-B396-40C5-B3C0-97C50F08D4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18" y="3015806"/>
            <a:ext cx="2297688" cy="227504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35DAA5C-4078-476F-8E70-F522B4860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5" y="2054131"/>
            <a:ext cx="3670184" cy="68580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4FADA78-660E-47EE-AF52-343AC83A9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96" y="3020991"/>
            <a:ext cx="2005588" cy="226466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F7D458C-DA1A-406F-A88F-1749ED65AA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32" y="2054131"/>
            <a:ext cx="1138897" cy="22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576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00CB44-841C-402F-99E1-6B20D1AAB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0218" y="331862"/>
            <a:ext cx="11485418" cy="619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E57F480-82B8-4729-A960-4C4F032546A0}"/>
              </a:ext>
            </a:extLst>
          </p:cNvPr>
          <p:cNvSpPr/>
          <p:nvPr/>
        </p:nvSpPr>
        <p:spPr>
          <a:xfrm>
            <a:off x="7487962" y="524120"/>
            <a:ext cx="3746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التاريخ: -3-1443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160D0F-A110-4673-913B-08E173027222}"/>
              </a:ext>
            </a:extLst>
          </p:cNvPr>
          <p:cNvSpPr/>
          <p:nvPr/>
        </p:nvSpPr>
        <p:spPr>
          <a:xfrm>
            <a:off x="8670199" y="1132636"/>
            <a:ext cx="26613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اليوم: الثلاثاء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2B3B4B-C04D-4D55-9F9C-D1195E5499A1}"/>
              </a:ext>
            </a:extLst>
          </p:cNvPr>
          <p:cNvSpPr/>
          <p:nvPr/>
        </p:nvSpPr>
        <p:spPr>
          <a:xfrm>
            <a:off x="9739402" y="1786278"/>
            <a:ext cx="15921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الحصة: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AF1EDD3-722A-4E10-89F8-34535AB0D961}"/>
              </a:ext>
            </a:extLst>
          </p:cNvPr>
          <p:cNvSpPr/>
          <p:nvPr/>
        </p:nvSpPr>
        <p:spPr>
          <a:xfrm>
            <a:off x="8489233" y="2439920"/>
            <a:ext cx="21964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الوحدة:  3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3B3F218-BAB6-4D7D-A666-1372C8D897D2}"/>
              </a:ext>
            </a:extLst>
          </p:cNvPr>
          <p:cNvSpPr/>
          <p:nvPr/>
        </p:nvSpPr>
        <p:spPr>
          <a:xfrm>
            <a:off x="6984162" y="3887017"/>
            <a:ext cx="21114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u="sng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الموضوع</a:t>
            </a:r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8115AC7-A360-4E76-8B6E-F20450E5C14A}"/>
              </a:ext>
            </a:extLst>
          </p:cNvPr>
          <p:cNvSpPr/>
          <p:nvPr/>
        </p:nvSpPr>
        <p:spPr>
          <a:xfrm>
            <a:off x="7762830" y="3092842"/>
            <a:ext cx="30476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المجال:  ملبسي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549A3C-98F8-4D36-AEDC-3C242A1F4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0" y="4713042"/>
            <a:ext cx="2200582" cy="137179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F67B96B-9411-4F52-8ADA-E4C556271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79" y="689671"/>
            <a:ext cx="2852231" cy="189541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26252B8-D848-4716-865E-501E60BECF41}"/>
              </a:ext>
            </a:extLst>
          </p:cNvPr>
          <p:cNvSpPr txBox="1"/>
          <p:nvPr/>
        </p:nvSpPr>
        <p:spPr>
          <a:xfrm>
            <a:off x="2770700" y="1105286"/>
            <a:ext cx="128272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/>
              <a:t>الكتاب صفحة</a:t>
            </a:r>
          </a:p>
          <a:p>
            <a:pPr algn="ctr" rtl="1"/>
            <a:r>
              <a:rPr lang="ar-SA" sz="2000" b="1" dirty="0"/>
              <a:t>54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7B4F9F8-18B4-42C5-91E2-22E9D0245F21}"/>
              </a:ext>
            </a:extLst>
          </p:cNvPr>
          <p:cNvSpPr txBox="1"/>
          <p:nvPr/>
        </p:nvSpPr>
        <p:spPr>
          <a:xfrm>
            <a:off x="1005422" y="3762329"/>
            <a:ext cx="6323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الجوارب و الحذاء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65747D8-A3D6-440C-B812-3CDD9D19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700" y="5061131"/>
            <a:ext cx="5589876" cy="100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302278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C647B84-3E4D-484F-858F-49080B27D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99134"/>
            <a:ext cx="7329053" cy="124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5">
            <a:extLst>
              <a:ext uri="{FF2B5EF4-FFF2-40B4-BE49-F238E27FC236}">
                <a16:creationId xmlns:a16="http://schemas.microsoft.com/office/drawing/2014/main" id="{D935BE1E-B805-43B3-9557-17E343A6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FD761CFA-0CFA-4367-AB94-A9C7AA11F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EC868E28-FD1F-47B4-B3A4-FA43C3548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23F77012-048C-4E9A-802C-E7C298010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925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81DFB8F-67AB-4183-9E94-92E4F2DC59A4}"/>
              </a:ext>
            </a:extLst>
          </p:cNvPr>
          <p:cNvSpPr txBox="1"/>
          <p:nvPr/>
        </p:nvSpPr>
        <p:spPr>
          <a:xfrm>
            <a:off x="2563092" y="1294169"/>
            <a:ext cx="7966364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يشرح الطالب/ة سبب استبدال الجوارب يومياَ.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يذكر الطالب/ة الخطوات التي تسبق عملية غسل الجوارب.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يستنتج الطالب/ة الفرق بين غسل الجوارب الملونة والبيضاء.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يرتب الطالب/ة خطوات غسل الجوارب عملياً بطريقة صحيحة.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يناقش الطالب/ة أهمية اختيار أحذية تناسب شكل وقياس القدم.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يقترح الطالب/ة طرائق لتنظيف الأحذية الرياضية.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يطبق الطالب/ة طريقة تنظيف حذائه عملياَ.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تختار الطالبة الحذاء المدرسي المناسب من بين الصور المعروضة.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يُعرف الطالب/ة مفهوم الجورب و الحذاء.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ar-SA" sz="24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أن يستنبط الطالب/ة خطوات العناية بالحذاء بصفة عامة</a:t>
            </a:r>
          </a:p>
        </p:txBody>
      </p:sp>
    </p:spTree>
    <p:extLst>
      <p:ext uri="{BB962C8B-B14F-4D97-AF65-F5344CB8AC3E}">
        <p14:creationId xmlns:p14="http://schemas.microsoft.com/office/powerpoint/2010/main" val="675370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F592A0C9-4A8D-4868-A5EF-9E620EEB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8" y="4134194"/>
            <a:ext cx="5226846" cy="252998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8E3D5E4-3364-477D-B1F8-7E3A9722A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3" y="2072217"/>
            <a:ext cx="5226845" cy="188421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46251F8-A0C8-4577-9FD0-7F09595E9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24" y="3825301"/>
            <a:ext cx="2895941" cy="289594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E2B861-7E23-4127-9AB8-82AC61E64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03" y="1654715"/>
            <a:ext cx="2087878" cy="2087878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2C12B0E-1454-154F-9E29-A30EA38B6D3D}"/>
              </a:ext>
            </a:extLst>
          </p:cNvPr>
          <p:cNvSpPr txBox="1"/>
          <p:nvPr/>
        </p:nvSpPr>
        <p:spPr>
          <a:xfrm>
            <a:off x="4391891" y="736842"/>
            <a:ext cx="4862944" cy="8309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توصلي لمعنى المفاهيم الأساسية التالية (الجوارب - الحذاء)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C51F345-7195-F04E-8232-4DE836255627}"/>
              </a:ext>
            </a:extLst>
          </p:cNvPr>
          <p:cNvSpPr txBox="1"/>
          <p:nvPr/>
        </p:nvSpPr>
        <p:spPr>
          <a:xfrm>
            <a:off x="8788155" y="2194141"/>
            <a:ext cx="13449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الجوارب</a:t>
            </a:r>
            <a:endParaRPr lang="ar-SA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FD72550-6616-2146-8222-E1DD2F22C31F}"/>
              </a:ext>
            </a:extLst>
          </p:cNvPr>
          <p:cNvSpPr txBox="1"/>
          <p:nvPr/>
        </p:nvSpPr>
        <p:spPr>
          <a:xfrm>
            <a:off x="8612914" y="4043253"/>
            <a:ext cx="15202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الحذاء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C5C9DFE-0730-4B15-B01C-5048372E83E6}"/>
              </a:ext>
            </a:extLst>
          </p:cNvPr>
          <p:cNvSpPr txBox="1"/>
          <p:nvPr/>
        </p:nvSpPr>
        <p:spPr>
          <a:xfrm>
            <a:off x="599772" y="4689584"/>
            <a:ext cx="4475072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ستخدم للحفاظ على الأقدام وتدفئتها. تصنع الجوارب بآلات الحياكة خاصة وتستخدم خامات مختلفة في صناعتها فهناك جوارب من  الصوف أو القطن أو  المطاط مع  البوليستر أو  الحرير،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FC9A60D-38BB-BF4F-B680-F037BBAB62D6}"/>
              </a:ext>
            </a:extLst>
          </p:cNvPr>
          <p:cNvSpPr txBox="1"/>
          <p:nvPr/>
        </p:nvSpPr>
        <p:spPr>
          <a:xfrm>
            <a:off x="857990" y="2556446"/>
            <a:ext cx="4060596" cy="9925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هو لباس القدمين من أجل حمايتها من العوارض التي تكون على الأرض</a:t>
            </a:r>
          </a:p>
          <a:p>
            <a:pPr algn="ctr"/>
            <a:endParaRPr lang="ar-SA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EDCEF5B3-4D21-4E62-9E16-B2554B34E10D}"/>
              </a:ext>
            </a:extLst>
          </p:cNvPr>
          <p:cNvCxnSpPr>
            <a:cxnSpLocks/>
          </p:cNvCxnSpPr>
          <p:nvPr/>
        </p:nvCxnSpPr>
        <p:spPr>
          <a:xfrm flipH="1">
            <a:off x="5276137" y="2717361"/>
            <a:ext cx="2927830" cy="21331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597710F1-11AD-4578-8FF8-0BD05A18BE9E}"/>
              </a:ext>
            </a:extLst>
          </p:cNvPr>
          <p:cNvCxnSpPr>
            <a:cxnSpLocks/>
          </p:cNvCxnSpPr>
          <p:nvPr/>
        </p:nvCxnSpPr>
        <p:spPr>
          <a:xfrm flipH="1" flipV="1">
            <a:off x="5385267" y="3549025"/>
            <a:ext cx="2591267" cy="15375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جدول 7">
            <a:extLst>
              <a:ext uri="{FF2B5EF4-FFF2-40B4-BE49-F238E27FC236}">
                <a16:creationId xmlns:a16="http://schemas.microsoft.com/office/drawing/2014/main" id="{0D69A334-E3BF-4265-9618-62FD8181D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129662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النصف والنصف الاخر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8" name="صورة 7">
            <a:extLst>
              <a:ext uri="{FF2B5EF4-FFF2-40B4-BE49-F238E27FC236}">
                <a16:creationId xmlns:a16="http://schemas.microsoft.com/office/drawing/2014/main" id="{6293F9E1-BF97-4C4A-A8CB-2E6E24F1C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36" y="-223708"/>
            <a:ext cx="3054687" cy="267245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1F5860-2843-4C0E-B10D-071365A84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3375">
            <a:off x="9275594" y="1039881"/>
            <a:ext cx="234716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9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1DF83B9-F079-48AA-9256-1394D94EABDD}"/>
              </a:ext>
            </a:extLst>
          </p:cNvPr>
          <p:cNvSpPr txBox="1"/>
          <p:nvPr/>
        </p:nvSpPr>
        <p:spPr>
          <a:xfrm>
            <a:off x="9324109" y="132529"/>
            <a:ext cx="1770130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الجورب</a:t>
            </a:r>
            <a:endParaRPr lang="ar-SA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31E47C7-501F-4294-AA71-6BE263972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31" t="60090" r="38991" b="34378"/>
          <a:stretch/>
        </p:blipFill>
        <p:spPr>
          <a:xfrm>
            <a:off x="6811840" y="1049265"/>
            <a:ext cx="3499780" cy="908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F69FCD7-86B4-4B66-B200-EA76AA6A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6" t="43878" r="42295" b="46061"/>
          <a:stretch/>
        </p:blipFill>
        <p:spPr>
          <a:xfrm>
            <a:off x="447821" y="1761631"/>
            <a:ext cx="6794696" cy="908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98648-390D-4CAA-98EC-5A034E28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87" y="0"/>
            <a:ext cx="1648468" cy="1454555"/>
          </a:xfrm>
          <a:prstGeom prst="rect">
            <a:avLst/>
          </a:prstGeom>
        </p:spPr>
      </p:pic>
      <p:graphicFrame>
        <p:nvGraphicFramePr>
          <p:cNvPr id="15" name="جدول 7">
            <a:extLst>
              <a:ext uri="{FF2B5EF4-FFF2-40B4-BE49-F238E27FC236}">
                <a16:creationId xmlns:a16="http://schemas.microsoft.com/office/drawing/2014/main" id="{89A69E0B-6FA9-4A20-A904-5E3B5EBEC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80871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السبب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  <p:pic>
        <p:nvPicPr>
          <p:cNvPr id="1026" name="Picture 2" descr="الشاهد الكود البريدى ملزمة انواع جوارب سيلفى - jenniferkaczorphotography.com">
            <a:extLst>
              <a:ext uri="{FF2B5EF4-FFF2-40B4-BE49-F238E27FC236}">
                <a16:creationId xmlns:a16="http://schemas.microsoft.com/office/drawing/2014/main" id="{C402231B-04D9-4DFB-A8A5-B3CF4F70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426" y="3937594"/>
            <a:ext cx="1931624" cy="187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خبير امازون on Twitter: &amp;quot;أنواع ومسميات الجوارب مفيدة عند التسوق من  الانترنت… &amp;quot;">
            <a:extLst>
              <a:ext uri="{FF2B5EF4-FFF2-40B4-BE49-F238E27FC236}">
                <a16:creationId xmlns:a16="http://schemas.microsoft.com/office/drawing/2014/main" id="{D829667B-71AC-44A4-9C81-76885B3E4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2" b="8718"/>
          <a:stretch/>
        </p:blipFill>
        <p:spPr bwMode="auto">
          <a:xfrm>
            <a:off x="639065" y="3337067"/>
            <a:ext cx="2882547" cy="257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5 أنواع مختلفة من الجوارب للرجال والنساء في العالم">
            <a:extLst>
              <a:ext uri="{FF2B5EF4-FFF2-40B4-BE49-F238E27FC236}">
                <a16:creationId xmlns:a16="http://schemas.microsoft.com/office/drawing/2014/main" id="{9BD6AB82-809B-49B3-ACBF-3B26CEAF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67" y="3638079"/>
            <a:ext cx="2028825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3FE36E8-B4D4-443E-8DF0-D0879FB822AE}"/>
              </a:ext>
            </a:extLst>
          </p:cNvPr>
          <p:cNvSpPr/>
          <p:nvPr/>
        </p:nvSpPr>
        <p:spPr>
          <a:xfrm>
            <a:off x="950115" y="6244307"/>
            <a:ext cx="10144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من الضروري ارتداء جوارب ذات ألوان مناسبة وتصميمات مناسبة للمناسبات المختلفة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F70B230-7598-43D9-8F6A-CD95BF254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2917" y="3665653"/>
            <a:ext cx="2455545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خطط انسيابي: تحضير 18">
            <a:extLst>
              <a:ext uri="{FF2B5EF4-FFF2-40B4-BE49-F238E27FC236}">
                <a16:creationId xmlns:a16="http://schemas.microsoft.com/office/drawing/2014/main" id="{0DE8439A-5241-43FF-8008-CCBC9DAFAC69}"/>
              </a:ext>
            </a:extLst>
          </p:cNvPr>
          <p:cNvSpPr/>
          <p:nvPr/>
        </p:nvSpPr>
        <p:spPr>
          <a:xfrm>
            <a:off x="9045526" y="2670449"/>
            <a:ext cx="3024554" cy="908817"/>
          </a:xfrm>
          <a:prstGeom prst="flowChartPrepar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أنواع الجوارب</a:t>
            </a:r>
          </a:p>
        </p:txBody>
      </p:sp>
    </p:spTree>
    <p:extLst>
      <p:ext uri="{BB962C8B-B14F-4D97-AF65-F5344CB8AC3E}">
        <p14:creationId xmlns:p14="http://schemas.microsoft.com/office/powerpoint/2010/main" val="28316782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C63746D7-D046-44B9-AA7E-01E93F16C921}"/>
              </a:ext>
            </a:extLst>
          </p:cNvPr>
          <p:cNvSpPr/>
          <p:nvPr/>
        </p:nvSpPr>
        <p:spPr>
          <a:xfrm>
            <a:off x="10059494" y="1196488"/>
            <a:ext cx="1967064" cy="714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نحتاج الى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621ACE7-7541-4657-9702-58905E9A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747" y="241823"/>
            <a:ext cx="3037811" cy="71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323F5CE-4052-46D2-BFB2-B193EBE894A0}"/>
              </a:ext>
            </a:extLst>
          </p:cNvPr>
          <p:cNvSpPr/>
          <p:nvPr/>
        </p:nvSpPr>
        <p:spPr>
          <a:xfrm>
            <a:off x="4908784" y="597504"/>
            <a:ext cx="4079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u="sng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اولاً: اعدادها للغسيل: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7A05355-91E8-4425-A351-E66BFEB5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84" y="1166413"/>
            <a:ext cx="2791265" cy="279126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D157A0E-1E9C-421B-9B58-900879AA3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73" y="1310020"/>
            <a:ext cx="2682622" cy="250404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77C2E21-A550-4A36-A9AA-CEE8B1077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50" y="1312283"/>
            <a:ext cx="1538291" cy="221013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F29F884-987F-480A-ACF6-A5D0D1776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393" y="4207257"/>
            <a:ext cx="5132782" cy="106173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35F4DCF-B569-46C0-BAA9-3095D4E1F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1572" y="5740901"/>
            <a:ext cx="4954424" cy="956863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962AAE53-E759-4040-9210-94A201F03359}"/>
              </a:ext>
            </a:extLst>
          </p:cNvPr>
          <p:cNvGrpSpPr/>
          <p:nvPr/>
        </p:nvGrpSpPr>
        <p:grpSpPr>
          <a:xfrm>
            <a:off x="7852116" y="4077576"/>
            <a:ext cx="4329085" cy="1316556"/>
            <a:chOff x="7852116" y="4077576"/>
            <a:chExt cx="4329085" cy="1316556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E318D516-6DEE-47C4-9AA2-DA2AB16DF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52116" y="4077576"/>
              <a:ext cx="1471585" cy="1316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E74D6764-C999-4B88-AE1D-EA4C5D68E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25"/>
            <a:stretch/>
          </p:blipFill>
          <p:spPr>
            <a:xfrm>
              <a:off x="9323701" y="4077576"/>
              <a:ext cx="2857500" cy="1316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32" name="صورة 31">
            <a:extLst>
              <a:ext uri="{FF2B5EF4-FFF2-40B4-BE49-F238E27FC236}">
                <a16:creationId xmlns:a16="http://schemas.microsoft.com/office/drawing/2014/main" id="{BDBA7E4F-3C7A-40F2-BE16-DCE7F6AC5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0858" y="5588363"/>
            <a:ext cx="2560244" cy="1134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3" name="جدول 7">
            <a:extLst>
              <a:ext uri="{FF2B5EF4-FFF2-40B4-BE49-F238E27FC236}">
                <a16:creationId xmlns:a16="http://schemas.microsoft.com/office/drawing/2014/main" id="{BB5C5212-DBD5-4113-977D-C7FB4362A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554126"/>
              </p:ext>
            </p:extLst>
          </p:nvPr>
        </p:nvGraphicFramePr>
        <p:xfrm>
          <a:off x="0" y="0"/>
          <a:ext cx="3713018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2984322010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31537049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1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العليا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390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التخطيط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61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795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44316786"/>
</p:tagLst>
</file>

<file path=ppt/theme/theme1.xml><?xml version="1.0" encoding="utf-8"?>
<a:theme xmlns:a="http://schemas.openxmlformats.org/drawingml/2006/main" name="نسق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D94DB900-45C6-4695-A1F9-36222C5AC7E6}" vid="{25677FEF-470C-4381-81D0-827F6B9E5C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</TotalTime>
  <Words>429</Words>
  <Application>Microsoft Office PowerPoint</Application>
  <PresentationFormat>شاشة عريضة</PresentationFormat>
  <Paragraphs>119</Paragraphs>
  <Slides>21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HelveticaNeue</vt:lpstr>
      <vt:lpstr>STC-Regular</vt:lpstr>
      <vt:lpstr>Wingdings</vt:lpstr>
      <vt:lpstr>نسق1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Ahlam Alhazmi</cp:lastModifiedBy>
  <cp:revision>214</cp:revision>
  <dcterms:created xsi:type="dcterms:W3CDTF">2020-09-19T20:14:19Z</dcterms:created>
  <dcterms:modified xsi:type="dcterms:W3CDTF">2021-10-18T20:43:47Z</dcterms:modified>
</cp:coreProperties>
</file>