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7" r:id="rId2"/>
    <p:sldId id="256" r:id="rId3"/>
    <p:sldId id="278" r:id="rId4"/>
    <p:sldId id="257" r:id="rId5"/>
    <p:sldId id="258" r:id="rId6"/>
    <p:sldId id="275" r:id="rId7"/>
    <p:sldId id="259" r:id="rId8"/>
    <p:sldId id="260" r:id="rId9"/>
    <p:sldId id="261" r:id="rId10"/>
    <p:sldId id="262" r:id="rId11"/>
    <p:sldId id="263" r:id="rId12"/>
    <p:sldId id="274" r:id="rId13"/>
    <p:sldId id="265" r:id="rId14"/>
    <p:sldId id="266" r:id="rId15"/>
    <p:sldId id="27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07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616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98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95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83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03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145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3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741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527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340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71E27C-7E00-4E76-AD53-DF1813A3DFA7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A56191-083A-4D9C-BC51-0F00FA8D8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9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image" Target="../media/image5.jp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7E568FA-84D9-4565-BC3C-16793460B559}"/>
              </a:ext>
            </a:extLst>
          </p:cNvPr>
          <p:cNvSpPr txBox="1"/>
          <p:nvPr/>
        </p:nvSpPr>
        <p:spPr>
          <a:xfrm>
            <a:off x="4134338" y="3088870"/>
            <a:ext cx="44477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99"/>
                </a:solidFill>
                <a:latin typeface="Pristina" panose="03060402040406080204" pitchFamily="66" charset="0"/>
                <a:ea typeface="Yu Gothic" panose="020B0400000000000000" pitchFamily="34" charset="-128"/>
                <a:cs typeface="Farsi Simple Bold" panose="02010400000000000000" pitchFamily="2" charset="-78"/>
              </a:rPr>
              <a:t>قوانين التعلم عن بعد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7959990-79AA-47A7-A378-CAA554916628}"/>
              </a:ext>
            </a:extLst>
          </p:cNvPr>
          <p:cNvSpPr txBox="1"/>
          <p:nvPr/>
        </p:nvSpPr>
        <p:spPr>
          <a:xfrm>
            <a:off x="5445524" y="5789403"/>
            <a:ext cx="21306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تجهيز الدفاتر والأقلام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B1D161D-9C47-48DD-BF14-1B63880175DB}"/>
              </a:ext>
            </a:extLst>
          </p:cNvPr>
          <p:cNvSpPr txBox="1"/>
          <p:nvPr/>
        </p:nvSpPr>
        <p:spPr>
          <a:xfrm>
            <a:off x="9071498" y="1491941"/>
            <a:ext cx="20152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الحضور و </a:t>
            </a:r>
            <a:r>
              <a:rPr lang="ar-SA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الإستعداد</a:t>
            </a:r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قبل الحصة بدقائق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1D78089-F9CA-4E60-AC9D-8CFED1AFB3D4}"/>
              </a:ext>
            </a:extLst>
          </p:cNvPr>
          <p:cNvSpPr txBox="1"/>
          <p:nvPr/>
        </p:nvSpPr>
        <p:spPr>
          <a:xfrm>
            <a:off x="2439023" y="1448274"/>
            <a:ext cx="25656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تجهيز اللاب توب أو جهاز الجوال وتهيئة المكان </a:t>
            </a:r>
            <a:r>
              <a:rPr lang="ar-SA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للإستعداد</a:t>
            </a:r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9283B9D-FA25-4CAC-9302-8F55FDE55622}"/>
              </a:ext>
            </a:extLst>
          </p:cNvPr>
          <p:cNvSpPr txBox="1"/>
          <p:nvPr/>
        </p:nvSpPr>
        <p:spPr>
          <a:xfrm>
            <a:off x="9058180" y="3855748"/>
            <a:ext cx="2015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إغلاق المايك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991414B-B05B-43AF-9A14-71B8E94A5B98}"/>
              </a:ext>
            </a:extLst>
          </p:cNvPr>
          <p:cNvSpPr txBox="1"/>
          <p:nvPr/>
        </p:nvSpPr>
        <p:spPr>
          <a:xfrm>
            <a:off x="9845336" y="2636668"/>
            <a:ext cx="96322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إغلاق الكاميرا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E3B8C33-350A-4333-9DA2-59230DC44AAB}"/>
              </a:ext>
            </a:extLst>
          </p:cNvPr>
          <p:cNvSpPr txBox="1"/>
          <p:nvPr/>
        </p:nvSpPr>
        <p:spPr>
          <a:xfrm>
            <a:off x="1649331" y="3589458"/>
            <a:ext cx="22371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إحترام</a:t>
            </a:r>
            <a:r>
              <a:rPr lang="ar-S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المعلمة و زميلاتك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F658D96-680A-4213-B1B8-30C368C1825A}"/>
              </a:ext>
            </a:extLst>
          </p:cNvPr>
          <p:cNvSpPr txBox="1"/>
          <p:nvPr/>
        </p:nvSpPr>
        <p:spPr>
          <a:xfrm>
            <a:off x="8365041" y="5171446"/>
            <a:ext cx="23969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للإستأذان</a:t>
            </a:r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و </a:t>
            </a:r>
            <a:r>
              <a:rPr lang="ar-SA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المشاكة</a:t>
            </a:r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أرفع اليد</a:t>
            </a:r>
          </a:p>
          <a:p>
            <a:pPr algn="ctr"/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عن طريق الفصل </a:t>
            </a:r>
            <a:r>
              <a:rPr lang="ar-SA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الإفتراضي</a:t>
            </a:r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DF28361-08BC-406C-9743-9D5261B99069}"/>
              </a:ext>
            </a:extLst>
          </p:cNvPr>
          <p:cNvSpPr txBox="1"/>
          <p:nvPr/>
        </p:nvSpPr>
        <p:spPr>
          <a:xfrm>
            <a:off x="1415985" y="5446220"/>
            <a:ext cx="30450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التعليم عن بعد لا يقل أهميه عن التعليم الحضوري فكن حريصاً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24AC3F6-95A7-4FD4-892B-504750977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9968" r="10668" b="12622"/>
          <a:stretch/>
        </p:blipFill>
        <p:spPr>
          <a:xfrm>
            <a:off x="5941974" y="1635003"/>
            <a:ext cx="1957110" cy="11629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0275435-9877-4C39-93EA-A55C7E8D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13" b="81470" l="11502" r="85304">
                        <a14:foregroundMark x1="49201" y1="49521" x2="49201" y2="49521"/>
                        <a14:foregroundMark x1="38658" y1="37859" x2="38658" y2="37859"/>
                        <a14:foregroundMark x1="21086" y1="28754" x2="21086" y2="28754"/>
                        <a14:foregroundMark x1="15335" y1="42013" x2="15335" y2="42013"/>
                        <a14:foregroundMark x1="11502" y1="42013" x2="11502" y2="42013"/>
                        <a14:foregroundMark x1="57827" y1="37380" x2="57827" y2="37380"/>
                        <a14:foregroundMark x1="67891" y1="63898" x2="67891" y2="63898"/>
                        <a14:foregroundMark x1="67252" y1="78275" x2="67252" y2="78275"/>
                        <a14:foregroundMark x1="70447" y1="79233" x2="70447" y2="79233"/>
                        <a14:foregroundMark x1="60383" y1="81470" x2="60383" y2="81470"/>
                        <a14:foregroundMark x1="72684" y1="16613" x2="72684" y2="16613"/>
                        <a14:foregroundMark x1="23802" y1="53834" x2="23802" y2="53834"/>
                        <a14:foregroundMark x1="34345" y1="45208" x2="34345" y2="45208"/>
                        <a14:foregroundMark x1="56709" y1="28754" x2="56709" y2="28754"/>
                        <a14:foregroundMark x1="56709" y1="33546" x2="56709" y2="33546"/>
                        <a14:foregroundMark x1="56709" y1="33546" x2="56709" y2="33546"/>
                        <a14:foregroundMark x1="61022" y1="66454" x2="61022" y2="66454"/>
                        <a14:foregroundMark x1="61022" y1="66454" x2="61022" y2="66454"/>
                        <a14:foregroundMark x1="42812" y1="42652" x2="42812" y2="42652"/>
                        <a14:foregroundMark x1="44409" y1="36262" x2="44409" y2="36262"/>
                        <a14:foregroundMark x1="44409" y1="36262" x2="44409" y2="36262"/>
                        <a14:foregroundMark x1="58786" y1="44728" x2="58786" y2="44728"/>
                        <a14:foregroundMark x1="62620" y1="67093" x2="62620" y2="67093"/>
                        <a14:foregroundMark x1="73642" y1="67093" x2="73642" y2="67093"/>
                        <a14:foregroundMark x1="67891" y1="67093" x2="67891" y2="67093"/>
                        <a14:foregroundMark x1="67891" y1="67093" x2="67891" y2="67093"/>
                        <a14:foregroundMark x1="55112" y1="60064" x2="55112" y2="60064"/>
                        <a14:foregroundMark x1="59425" y1="64377" x2="66773" y2="64856"/>
                        <a14:foregroundMark x1="67891" y1="65495" x2="67891" y2="65495"/>
                        <a14:foregroundMark x1="67891" y1="65495" x2="67891" y2="65495"/>
                        <a14:foregroundMark x1="67891" y1="68690" x2="67891" y2="68690"/>
                        <a14:foregroundMark x1="67891" y1="68690" x2="66773" y2="73962"/>
                        <a14:foregroundMark x1="66773" y1="77636" x2="66773" y2="77636"/>
                        <a14:foregroundMark x1="66773" y1="77636" x2="66773" y2="77636"/>
                        <a14:foregroundMark x1="57827" y1="77636" x2="57827" y2="77636"/>
                        <a14:foregroundMark x1="55112" y1="71885" x2="55112" y2="71885"/>
                        <a14:foregroundMark x1="55112" y1="71885" x2="55112" y2="71885"/>
                        <a14:foregroundMark x1="54633" y1="65974" x2="54633" y2="65974"/>
                        <a14:foregroundMark x1="67252" y1="65974" x2="67252" y2="65974"/>
                        <a14:foregroundMark x1="72045" y1="67093" x2="72045" y2="67093"/>
                        <a14:foregroundMark x1="62620" y1="73962" x2="62620" y2="73962"/>
                        <a14:foregroundMark x1="62620" y1="73962" x2="62620" y2="73962"/>
                        <a14:foregroundMark x1="56230" y1="71246" x2="69968" y2="63898"/>
                        <a14:foregroundMark x1="69968" y1="63898" x2="69968" y2="63898"/>
                        <a14:foregroundMark x1="64058" y1="78754" x2="65176" y2="74441"/>
                        <a14:foregroundMark x1="65176" y1="74441" x2="65176" y2="74441"/>
                        <a14:foregroundMark x1="61022" y1="74441" x2="59904" y2="74441"/>
                        <a14:foregroundMark x1="55112" y1="65974" x2="55112" y2="65974"/>
                        <a14:foregroundMark x1="63578" y1="62300" x2="63578" y2="62300"/>
                        <a14:foregroundMark x1="63578" y1="62300" x2="63578" y2="62300"/>
                        <a14:foregroundMark x1="53514" y1="51118" x2="53514" y2="51118"/>
                        <a14:foregroundMark x1="53514" y1="51118" x2="53514" y2="51118"/>
                        <a14:foregroundMark x1="55112" y1="45847" x2="55112" y2="45847"/>
                        <a14:foregroundMark x1="55112" y1="45847" x2="55112" y2="45847"/>
                        <a14:foregroundMark x1="56709" y1="37859" x2="56709" y2="37859"/>
                        <a14:foregroundMark x1="56709" y1="37859" x2="56709" y2="37859"/>
                        <a14:foregroundMark x1="56709" y1="37859" x2="56709" y2="37859"/>
                        <a14:foregroundMark x1="56709" y1="37859" x2="54633" y2="35144"/>
                        <a14:foregroundMark x1="54633" y1="35144" x2="54633" y2="35144"/>
                        <a14:foregroundMark x1="55112" y1="42013" x2="55112" y2="42013"/>
                        <a14:foregroundMark x1="55112" y1="42013" x2="55112" y2="42013"/>
                        <a14:foregroundMark x1="56230" y1="44728" x2="56230" y2="44728"/>
                        <a14:foregroundMark x1="56230" y1="44728" x2="56230" y2="44728"/>
                        <a14:foregroundMark x1="60383" y1="47923" x2="60383" y2="47923"/>
                        <a14:foregroundMark x1="60383" y1="47923" x2="60383" y2="47923"/>
                        <a14:foregroundMark x1="60383" y1="49521" x2="60383" y2="49521"/>
                        <a14:foregroundMark x1="60383" y1="49521" x2="60383" y2="49521"/>
                        <a14:foregroundMark x1="59904" y1="51118" x2="59904" y2="52716"/>
                        <a14:foregroundMark x1="59904" y1="52716" x2="59904" y2="52716"/>
                        <a14:foregroundMark x1="59904" y1="52716" x2="59904" y2="52716"/>
                        <a14:foregroundMark x1="50799" y1="55431" x2="50799" y2="55431"/>
                        <a14:foregroundMark x1="50799" y1="55431" x2="50799" y2="55431"/>
                        <a14:foregroundMark x1="53994" y1="53834" x2="28594" y2="58307"/>
                        <a14:foregroundMark x1="28594" y1="58307" x2="15335" y2="43131"/>
                        <a14:foregroundMark x1="15335" y1="43131" x2="15335" y2="43131"/>
                        <a14:foregroundMark x1="15335" y1="52236" x2="15335" y2="52236"/>
                        <a14:foregroundMark x1="19489" y1="53834" x2="14696" y2="50000"/>
                        <a14:foregroundMark x1="14696" y1="50000" x2="14696" y2="50000"/>
                        <a14:foregroundMark x1="18530" y1="54792" x2="17891" y2="57508"/>
                        <a14:foregroundMark x1="17891" y1="57508" x2="17891" y2="57508"/>
                        <a14:foregroundMark x1="18530" y1="64856" x2="18530" y2="64856"/>
                        <a14:foregroundMark x1="18530" y1="64856" x2="18530" y2="64856"/>
                        <a14:foregroundMark x1="18530" y1="61661" x2="18530" y2="61661"/>
                        <a14:foregroundMark x1="18530" y1="61661" x2="18530" y2="61661"/>
                        <a14:foregroundMark x1="18530" y1="61661" x2="18530" y2="61661"/>
                        <a14:foregroundMark x1="22204" y1="59585" x2="19010" y2="59585"/>
                        <a14:foregroundMark x1="19010" y1="59585" x2="19010" y2="59585"/>
                        <a14:foregroundMark x1="33866" y1="44249" x2="31150" y2="41534"/>
                        <a14:foregroundMark x1="31150" y1="41534" x2="31150" y2="41534"/>
                        <a14:foregroundMark x1="37540" y1="43610" x2="37540" y2="43610"/>
                        <a14:foregroundMark x1="37540" y1="43610" x2="37540" y2="43610"/>
                        <a14:foregroundMark x1="37540" y1="43610" x2="37540" y2="43610"/>
                        <a14:foregroundMark x1="45527" y1="42013" x2="40256" y2="46326"/>
                        <a14:foregroundMark x1="40256" y1="46326" x2="40256" y2="46326"/>
                        <a14:foregroundMark x1="42332" y1="35144" x2="25879" y2="50000"/>
                        <a14:foregroundMark x1="25879" y1="50000" x2="25879" y2="50000"/>
                        <a14:foregroundMark x1="38179" y1="41054" x2="38179" y2="41054"/>
                        <a14:foregroundMark x1="39776" y1="41534" x2="39776" y2="41534"/>
                        <a14:foregroundMark x1="39776" y1="41534" x2="39776" y2="41534"/>
                        <a14:foregroundMark x1="40256" y1="41534" x2="40256" y2="41534"/>
                        <a14:foregroundMark x1="40256" y1="41534" x2="40256" y2="41534"/>
                        <a14:foregroundMark x1="40256" y1="41534" x2="40256" y2="41534"/>
                        <a14:foregroundMark x1="47125" y1="44728" x2="47125" y2="44728"/>
                        <a14:foregroundMark x1="47125" y1="44728" x2="47125" y2="44728"/>
                        <a14:foregroundMark x1="47125" y1="44728" x2="47125" y2="44728"/>
                        <a14:foregroundMark x1="45048" y1="46805" x2="45048" y2="46805"/>
                        <a14:foregroundMark x1="45048" y1="46805" x2="45048" y2="46805"/>
                        <a14:foregroundMark x1="43450" y1="47444" x2="43450" y2="47444"/>
                        <a14:foregroundMark x1="43450" y1="47444" x2="43450" y2="47444"/>
                        <a14:foregroundMark x1="43450" y1="47444" x2="43450" y2="47444"/>
                        <a14:foregroundMark x1="43450" y1="47444" x2="43450" y2="47444"/>
                        <a14:foregroundMark x1="41374" y1="31949" x2="39776" y2="34665"/>
                        <a14:foregroundMark x1="39776" y1="34665" x2="39776" y2="34665"/>
                        <a14:foregroundMark x1="39776" y1="34665" x2="39776" y2="34665"/>
                        <a14:foregroundMark x1="33387" y1="29393" x2="30192" y2="34665"/>
                        <a14:foregroundMark x1="30192" y1="34665" x2="30192" y2="34665"/>
                        <a14:foregroundMark x1="35463" y1="29872" x2="34984" y2="30351"/>
                        <a14:foregroundMark x1="34984" y1="30990" x2="34984" y2="30990"/>
                        <a14:foregroundMark x1="34984" y1="30990" x2="34984" y2="30990"/>
                        <a14:foregroundMark x1="34984" y1="30990" x2="34984" y2="30990"/>
                        <a14:foregroundMark x1="34984" y1="30990" x2="34984" y2="30990"/>
                        <a14:foregroundMark x1="34984" y1="34185" x2="47604" y2="41534"/>
                        <a14:foregroundMark x1="47604" y1="41534" x2="47604" y2="41534"/>
                        <a14:foregroundMark x1="43930" y1="33067" x2="23163" y2="39936"/>
                        <a14:foregroundMark x1="23163" y1="39936" x2="23163" y2="39936"/>
                        <a14:foregroundMark x1="26358" y1="35144" x2="33387" y2="27796"/>
                        <a14:foregroundMark x1="33387" y1="27796" x2="33387" y2="27796"/>
                        <a14:foregroundMark x1="21086" y1="32588" x2="21086" y2="34185"/>
                        <a14:foregroundMark x1="21086" y1="34185" x2="21086" y2="34185"/>
                        <a14:foregroundMark x1="23163" y1="34185" x2="23163" y2="34185"/>
                        <a14:foregroundMark x1="23163" y1="34185" x2="23163" y2="34185"/>
                        <a14:foregroundMark x1="21565" y1="40415" x2="47604" y2="36741"/>
                        <a14:foregroundMark x1="47604" y1="36741" x2="47604" y2="33067"/>
                        <a14:foregroundMark x1="47604" y1="33067" x2="47604" y2="33067"/>
                        <a14:foregroundMark x1="42332" y1="28754" x2="35463" y2="28275"/>
                        <a14:foregroundMark x1="35463" y1="28275" x2="35463" y2="28275"/>
                        <a14:foregroundMark x1="37061" y1="47923" x2="35463" y2="50000"/>
                        <a14:foregroundMark x1="35463" y1="50000" x2="3546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0" t="11961" r="5944" b="16116"/>
          <a:stretch/>
        </p:blipFill>
        <p:spPr>
          <a:xfrm>
            <a:off x="8683780" y="199711"/>
            <a:ext cx="1586264" cy="133131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E58EF5E-3C0C-414E-AB5B-A9EEB95821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13984" r="1449" b="9692"/>
          <a:stretch/>
        </p:blipFill>
        <p:spPr>
          <a:xfrm>
            <a:off x="2237905" y="4210669"/>
            <a:ext cx="1142572" cy="110098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2287C77-FB8E-4310-8BB4-BE53DBCB7D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986" b="81775" l="12620" r="89617">
                        <a14:foregroundMark x1="77157" y1="37650" x2="77157" y2="37650"/>
                        <a14:foregroundMark x1="82268" y1="32134" x2="84665" y2="31655"/>
                        <a14:foregroundMark x1="84665" y1="31655" x2="84665" y2="31655"/>
                        <a14:foregroundMark x1="62300" y1="33573" x2="60863" y2="43405"/>
                        <a14:foregroundMark x1="60863" y1="43405" x2="60863" y2="43405"/>
                        <a14:foregroundMark x1="73802" y1="36451" x2="78754" y2="31175"/>
                        <a14:foregroundMark x1="78754" y1="31175" x2="78754" y2="31175"/>
                        <a14:foregroundMark x1="64856" y1="43885" x2="60863" y2="34532"/>
                        <a14:foregroundMark x1="60863" y1="34532" x2="60863" y2="34532"/>
                        <a14:foregroundMark x1="58786" y1="41007" x2="58786" y2="41007"/>
                        <a14:foregroundMark x1="55272" y1="41487" x2="54792" y2="44844"/>
                        <a14:foregroundMark x1="54792" y1="44844" x2="54792" y2="44844"/>
                        <a14:foregroundMark x1="62780" y1="41487" x2="66773" y2="35492"/>
                        <a14:foregroundMark x1="66773" y1="35492" x2="66773" y2="35492"/>
                        <a14:foregroundMark x1="47444" y1="32134" x2="39457" y2="36451"/>
                        <a14:foregroundMark x1="39457" y1="36451" x2="39457" y2="36451"/>
                        <a14:foregroundMark x1="62300" y1="23022" x2="62300" y2="23022"/>
                        <a14:foregroundMark x1="65335" y1="21103" x2="60383" y2="21103"/>
                        <a14:foregroundMark x1="60383" y1="21103" x2="60383" y2="21103"/>
                        <a14:foregroundMark x1="65335" y1="23501" x2="63259" y2="22542"/>
                        <a14:foregroundMark x1="63259" y1="22542" x2="63259" y2="22542"/>
                        <a14:foregroundMark x1="63259" y1="25899" x2="63259" y2="25899"/>
                        <a14:foregroundMark x1="63259" y1="25899" x2="63259" y2="25899"/>
                        <a14:foregroundMark x1="19489" y1="33094" x2="18051" y2="29736"/>
                        <a14:foregroundMark x1="18051" y1="29736" x2="18051" y2="29736"/>
                        <a14:foregroundMark x1="18530" y1="27818" x2="18530" y2="27818"/>
                        <a14:foregroundMark x1="18530" y1="27818" x2="18530" y2="27818"/>
                        <a14:foregroundMark x1="41853" y1="26859" x2="41853" y2="26859"/>
                        <a14:foregroundMark x1="37380" y1="45803" x2="37380" y2="45803"/>
                        <a14:foregroundMark x1="37380" y1="45803" x2="37380" y2="45803"/>
                        <a14:foregroundMark x1="15495" y1="45324" x2="15495" y2="45324"/>
                        <a14:foregroundMark x1="15495" y1="45324" x2="15495" y2="45324"/>
                        <a14:foregroundMark x1="12620" y1="50360" x2="12620" y2="50360"/>
                        <a14:foregroundMark x1="12620" y1="50360" x2="12620" y2="50360"/>
                        <a14:foregroundMark x1="12620" y1="60911" x2="12620" y2="60911"/>
                        <a14:foregroundMark x1="12620" y1="60911" x2="12620" y2="60911"/>
                        <a14:foregroundMark x1="24920" y1="77698" x2="24920" y2="77698"/>
                        <a14:foregroundMark x1="24920" y1="77698" x2="24920" y2="77698"/>
                        <a14:foregroundMark x1="28435" y1="77698" x2="23323" y2="77218"/>
                        <a14:foregroundMark x1="23323" y1="77218" x2="23323" y2="77218"/>
                        <a14:foregroundMark x1="50799" y1="67386" x2="50319" y2="56835"/>
                        <a14:foregroundMark x1="50319" y1="56835" x2="50319" y2="56835"/>
                        <a14:foregroundMark x1="77157" y1="63789" x2="75240" y2="73141"/>
                        <a14:foregroundMark x1="75719" y1="65707" x2="75719" y2="65707"/>
                        <a14:foregroundMark x1="75719" y1="65707" x2="75719" y2="65707"/>
                        <a14:foregroundMark x1="68051" y1="65707" x2="68051" y2="65707"/>
                        <a14:foregroundMark x1="68051" y1="65707" x2="68051" y2="65707"/>
                        <a14:foregroundMark x1="76677" y1="61871" x2="70128" y2="59952"/>
                        <a14:foregroundMark x1="70128" y1="59952" x2="70128" y2="59952"/>
                        <a14:foregroundMark x1="76677" y1="60432" x2="80831" y2="69305"/>
                        <a14:foregroundMark x1="80831" y1="69305" x2="80831" y2="69305"/>
                        <a14:foregroundMark x1="86901" y1="54436" x2="86901" y2="49400"/>
                        <a14:foregroundMark x1="86901" y1="49400" x2="86901" y2="49400"/>
                        <a14:foregroundMark x1="89936" y1="51079" x2="89936" y2="51079"/>
                        <a14:foregroundMark x1="31360" y1="39405" x2="30990" y2="41487"/>
                        <a14:foregroundMark x1="32524" y1="32854" x2="32072" y2="35398"/>
                        <a14:foregroundMark x1="32907" y1="30695" x2="32524" y2="32854"/>
                        <a14:foregroundMark x1="30990" y1="41487" x2="30990" y2="41487"/>
                        <a14:foregroundMark x1="52955" y1="19424" x2="52875" y2="18705"/>
                        <a14:foregroundMark x1="53088" y1="20624" x2="52955" y2="19424"/>
                        <a14:foregroundMark x1="53182" y1="21465" x2="53088" y2="20624"/>
                        <a14:foregroundMark x1="54313" y1="31655" x2="54033" y2="29129"/>
                        <a14:foregroundMark x1="52875" y1="18705" x2="52875" y2="18705"/>
                        <a14:foregroundMark x1="53834" y1="81775" x2="51278" y2="75779"/>
                        <a14:foregroundMark x1="51278" y1="75779" x2="51278" y2="75779"/>
                        <a14:foregroundMark x1="58466" y1="64269" x2="58466" y2="64269"/>
                        <a14:foregroundMark x1="58466" y1="64269" x2="58466" y2="64269"/>
                        <a14:foregroundMark x1="73642" y1="78657" x2="73642" y2="78657"/>
                        <a14:foregroundMark x1="56390" y1="59952" x2="56390" y2="59952"/>
                        <a14:foregroundMark x1="56390" y1="59952" x2="56390" y2="59952"/>
                        <a14:foregroundMark x1="55911" y1="65228" x2="55911" y2="65228"/>
                        <a14:foregroundMark x1="55911" y1="65228" x2="55911" y2="65228"/>
                        <a14:foregroundMark x1="55911" y1="61871" x2="55911" y2="61871"/>
                        <a14:foregroundMark x1="55911" y1="61871" x2="55911" y2="61871"/>
                        <a14:foregroundMark x1="26837" y1="40048" x2="26837" y2="40048"/>
                        <a14:foregroundMark x1="21246" y1="40048" x2="21246" y2="40048"/>
                        <a14:foregroundMark x1="24920" y1="40528" x2="24920" y2="40528"/>
                        <a14:foregroundMark x1="24920" y1="40528" x2="24920" y2="40528"/>
                        <a14:foregroundMark x1="18690" y1="47962" x2="18690" y2="47962"/>
                        <a14:foregroundMark x1="18690" y1="47962" x2="18690" y2="47962"/>
                        <a14:foregroundMark x1="22364" y1="47482" x2="22364" y2="47482"/>
                        <a14:foregroundMark x1="22364" y1="47482" x2="22364" y2="47482"/>
                        <a14:foregroundMark x1="85144" y1="43885" x2="85144" y2="43885"/>
                        <a14:foregroundMark x1="85144" y1="46283" x2="85144" y2="46283"/>
                        <a14:foregroundMark x1="83077" y1="60733" x2="82109" y2="62110"/>
                        <a14:foregroundMark x1="85144" y1="57794" x2="84353" y2="58918"/>
                        <a14:foregroundMark x1="71342" y1="76978" x2="60863" y2="64508"/>
                        <a14:foregroundMark x1="72531" y1="78393" x2="71342" y2="76978"/>
                        <a14:foregroundMark x1="73962" y1="80096" x2="73258" y2="79258"/>
                        <a14:foregroundMark x1="72097" y1="45840" x2="65974" y2="50839"/>
                        <a14:foregroundMark x1="75080" y1="43405" x2="74441" y2="43927"/>
                        <a14:foregroundMark x1="41054" y1="49161" x2="45048" y2="47242"/>
                        <a14:foregroundMark x1="45048" y1="47242" x2="45048" y2="47242"/>
                        <a14:foregroundMark x1="45048" y1="47722" x2="48562" y2="51319"/>
                        <a14:foregroundMark x1="48562" y1="51319" x2="48562" y2="51319"/>
                        <a14:foregroundMark x1="52255" y1="18248" x2="53195" y2="17986"/>
                        <a14:foregroundMark x1="51477" y1="18465" x2="52172" y2="18271"/>
                        <a14:foregroundMark x1="50038" y1="18866" x2="51477" y2="18465"/>
                        <a14:foregroundMark x1="43732" y1="20624" x2="44917" y2="20294"/>
                        <a14:foregroundMark x1="42013" y1="21103" x2="43732" y2="20624"/>
                        <a14:foregroundMark x1="74184" y1="76257" x2="74601" y2="76499"/>
                        <a14:foregroundMark x1="63419" y1="70024" x2="73341" y2="75769"/>
                        <a14:foregroundMark x1="74601" y1="76499" x2="74601" y2="76499"/>
                        <a14:foregroundMark x1="64856" y1="76499" x2="64856" y2="76499"/>
                        <a14:foregroundMark x1="64856" y1="76499" x2="64856" y2="76499"/>
                        <a14:foregroundMark x1="62780" y1="77458" x2="62780" y2="77458"/>
                        <a14:foregroundMark x1="62780" y1="77458" x2="62780" y2="77458"/>
                        <a14:backgroundMark x1="49681" y1="18465" x2="49681" y2="18465"/>
                        <a14:backgroundMark x1="49681" y1="18465" x2="49681" y2="18465"/>
                        <a14:backgroundMark x1="51597" y1="22062" x2="51597" y2="22062"/>
                        <a14:backgroundMark x1="51597" y1="22062" x2="51597" y2="22062"/>
                        <a14:backgroundMark x1="54153" y1="23501" x2="54153" y2="19424"/>
                        <a14:backgroundMark x1="54153" y1="19424" x2="54153" y2="19424"/>
                        <a14:backgroundMark x1="51118" y1="21583" x2="45048" y2="20624"/>
                        <a14:backgroundMark x1="45048" y1="20624" x2="45048" y2="20624"/>
                        <a14:backgroundMark x1="51597" y1="23022" x2="51597" y2="23022"/>
                        <a14:backgroundMark x1="53195" y1="24940" x2="53195" y2="24940"/>
                        <a14:backgroundMark x1="53674" y1="29976" x2="53195" y2="22542"/>
                        <a14:backgroundMark x1="53195" y1="22542" x2="53195" y2="22542"/>
                        <a14:backgroundMark x1="52716" y1="20624" x2="52716" y2="20624"/>
                        <a14:backgroundMark x1="52716" y1="20624" x2="52716" y2="20624"/>
                        <a14:backgroundMark x1="55272" y1="26379" x2="44569" y2="19424"/>
                        <a14:backgroundMark x1="44569" y1="19424" x2="44569" y2="19424"/>
                        <a14:backgroundMark x1="73003" y1="42926" x2="72045" y2="45803"/>
                        <a14:backgroundMark x1="72045" y1="45803" x2="72045" y2="45803"/>
                        <a14:backgroundMark x1="83227" y1="60192" x2="84665" y2="57794"/>
                        <a14:backgroundMark x1="84665" y1="57794" x2="84665" y2="57794"/>
                        <a14:backgroundMark x1="86262" y1="47242" x2="86262" y2="45803"/>
                        <a14:backgroundMark x1="86262" y1="45803" x2="86262" y2="45803"/>
                        <a14:backgroundMark x1="72524" y1="78417" x2="73962" y2="76978"/>
                        <a14:backgroundMark x1="73962" y1="76978" x2="73962" y2="76978"/>
                        <a14:backgroundMark x1="33387" y1="37410" x2="31310" y2="39329"/>
                        <a14:backgroundMark x1="31310" y1="39329" x2="31310" y2="39329"/>
                        <a14:backgroundMark x1="31789" y1="35971" x2="31789" y2="32854"/>
                        <a14:backgroundMark x1="31789" y1="32854" x2="31789" y2="32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1" t="11739" r="4491" b="13423"/>
          <a:stretch/>
        </p:blipFill>
        <p:spPr>
          <a:xfrm>
            <a:off x="1619433" y="2021472"/>
            <a:ext cx="1761044" cy="151790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EDFB255-36FD-4FB2-9F8E-41B418887F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97" b="74394" l="7576" r="89545">
                        <a14:foregroundMark x1="80303" y1="58182" x2="80303" y2="58182"/>
                        <a14:foregroundMark x1="80303" y1="58182" x2="80303" y2="58182"/>
                        <a14:foregroundMark x1="80303" y1="58182" x2="80303" y2="58182"/>
                        <a14:foregroundMark x1="80303" y1="58182" x2="80303" y2="58182"/>
                        <a14:foregroundMark x1="82121" y1="70606" x2="82121" y2="70606"/>
                        <a14:foregroundMark x1="82121" y1="70606" x2="82121" y2="70606"/>
                        <a14:foregroundMark x1="82121" y1="70606" x2="82121" y2="70606"/>
                        <a14:foregroundMark x1="78939" y1="71515" x2="78939" y2="71515"/>
                        <a14:foregroundMark x1="78939" y1="71515" x2="78939" y2="71515"/>
                        <a14:foregroundMark x1="73485" y1="51364" x2="68333" y2="51818"/>
                        <a14:foregroundMark x1="68333" y1="51818" x2="68333" y2="51818"/>
                        <a14:foregroundMark x1="84091" y1="60909" x2="73939" y2="59545"/>
                        <a14:foregroundMark x1="73939" y1="59545" x2="73939" y2="59545"/>
                        <a14:foregroundMark x1="77576" y1="53182" x2="64697" y2="53182"/>
                        <a14:foregroundMark x1="64697" y1="53182" x2="64697" y2="53182"/>
                        <a14:foregroundMark x1="72121" y1="59091" x2="66970" y2="57273"/>
                        <a14:foregroundMark x1="66970" y1="57273" x2="66970" y2="57273"/>
                        <a14:foregroundMark x1="85000" y1="65152" x2="72121" y2="64242"/>
                        <a14:foregroundMark x1="72121" y1="64242" x2="72121" y2="64242"/>
                        <a14:foregroundMark x1="86364" y1="71061" x2="77576" y2="71970"/>
                        <a14:foregroundMark x1="77576" y1="71970" x2="77576" y2="71970"/>
                        <a14:foregroundMark x1="23182" y1="14848" x2="26818" y2="19091"/>
                        <a14:foregroundMark x1="26818" y1="19091" x2="26818" y2="19091"/>
                        <a14:foregroundMark x1="12121" y1="38333" x2="7576" y2="40758"/>
                        <a14:foregroundMark x1="7576" y1="40758" x2="7576" y2="40758"/>
                        <a14:foregroundMark x1="71061" y1="74394" x2="71061" y2="74394"/>
                        <a14:foregroundMark x1="71061" y1="74394" x2="71061" y2="74394"/>
                        <a14:foregroundMark x1="71061" y1="71970" x2="71061" y2="71970"/>
                        <a14:foregroundMark x1="26818" y1="58182" x2="26818" y2="58182"/>
                        <a14:foregroundMark x1="25455" y1="58182" x2="31970" y2="58636"/>
                        <a14:foregroundMark x1="31970" y1="58636" x2="31970" y2="58636"/>
                        <a14:foregroundMark x1="24545" y1="59091" x2="19091" y2="58182"/>
                        <a14:foregroundMark x1="19091" y1="58182" x2="19091" y2="58182"/>
                        <a14:foregroundMark x1="21364" y1="56364" x2="16667" y2="48939"/>
                        <a14:foregroundMark x1="16667" y1="48939" x2="16667" y2="48939"/>
                        <a14:foregroundMark x1="85000" y1="65606" x2="82121" y2="66061"/>
                        <a14:foregroundMark x1="82121" y1="66061" x2="82121" y2="66061"/>
                        <a14:foregroundMark x1="89545" y1="65152" x2="67121" y2="66061"/>
                        <a14:foregroundMark x1="67121" y1="66061" x2="67424" y2="66061"/>
                        <a14:foregroundMark x1="67879" y1="66061" x2="67879" y2="6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4628" r="4249" b="23558"/>
          <a:stretch/>
        </p:blipFill>
        <p:spPr>
          <a:xfrm>
            <a:off x="3054236" y="31573"/>
            <a:ext cx="1947227" cy="1318305"/>
          </a:xfrm>
          <a:prstGeom prst="rect">
            <a:avLst/>
          </a:prstGeom>
        </p:spPr>
      </p:pic>
      <p:pic>
        <p:nvPicPr>
          <p:cNvPr id="30" name="رسم 29" descr="يد مرفوعة">
            <a:extLst>
              <a:ext uri="{FF2B5EF4-FFF2-40B4-BE49-F238E27FC236}">
                <a16:creationId xmlns:a16="http://schemas.microsoft.com/office/drawing/2014/main" id="{87DA06DF-1E0A-4590-B3FC-E59C15FB81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62512" y="4210669"/>
            <a:ext cx="914400" cy="914400"/>
          </a:xfrm>
          <a:prstGeom prst="rect">
            <a:avLst/>
          </a:prstGeom>
        </p:spPr>
      </p:pic>
      <p:pic>
        <p:nvPicPr>
          <p:cNvPr id="34" name="رسم 33" descr="كاميرا فيديو">
            <a:extLst>
              <a:ext uri="{FF2B5EF4-FFF2-40B4-BE49-F238E27FC236}">
                <a16:creationId xmlns:a16="http://schemas.microsoft.com/office/drawing/2014/main" id="{84A1F3D4-6B8A-477A-A136-337B7DD796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05684" y="2067322"/>
            <a:ext cx="914400" cy="914400"/>
          </a:xfrm>
          <a:prstGeom prst="rect">
            <a:avLst/>
          </a:prstGeom>
        </p:spPr>
      </p:pic>
      <p:pic>
        <p:nvPicPr>
          <p:cNvPr id="36" name="رسم 35" descr="ميكروفون راديو">
            <a:extLst>
              <a:ext uri="{FF2B5EF4-FFF2-40B4-BE49-F238E27FC236}">
                <a16:creationId xmlns:a16="http://schemas.microsoft.com/office/drawing/2014/main" id="{526607C0-F902-452F-A17D-FC81D6EB7D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05684" y="3440110"/>
            <a:ext cx="914400" cy="707887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FFEBF817-1DCB-42F3-A7FE-CB0FBD873188}"/>
              </a:ext>
            </a:extLst>
          </p:cNvPr>
          <p:cNvCxnSpPr>
            <a:cxnSpLocks/>
          </p:cNvCxnSpPr>
          <p:nvPr/>
        </p:nvCxnSpPr>
        <p:spPr>
          <a:xfrm flipV="1">
            <a:off x="9298159" y="2347265"/>
            <a:ext cx="729449" cy="5999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87CA74C-E855-45CF-93ED-8CEE30AC2BA1}"/>
              </a:ext>
            </a:extLst>
          </p:cNvPr>
          <p:cNvCxnSpPr>
            <a:cxnSpLocks/>
          </p:cNvCxnSpPr>
          <p:nvPr/>
        </p:nvCxnSpPr>
        <p:spPr>
          <a:xfrm flipH="1">
            <a:off x="9347391" y="3603750"/>
            <a:ext cx="556558" cy="478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صورة 18">
            <a:extLst>
              <a:ext uri="{FF2B5EF4-FFF2-40B4-BE49-F238E27FC236}">
                <a16:creationId xmlns:a16="http://schemas.microsoft.com/office/drawing/2014/main" id="{7E8FAD2C-7143-4A47-B354-F7EA7E076E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5176" y1="40564" x2="65176" y2="40564"/>
                        <a14:foregroundMark x1="69329" y1="75309" x2="69329" y2="7530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51" y="4345236"/>
            <a:ext cx="1891906" cy="171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7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D9BAEF1E-B03C-4BC7-AE62-1D2CB4966F12}"/>
              </a:ext>
            </a:extLst>
          </p:cNvPr>
          <p:cNvSpPr/>
          <p:nvPr/>
        </p:nvSpPr>
        <p:spPr>
          <a:xfrm>
            <a:off x="5504155" y="754603"/>
            <a:ext cx="4705165" cy="923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أول من ينشق عنه القمر </a:t>
            </a:r>
          </a:p>
        </p:txBody>
      </p:sp>
      <p:sp>
        <p:nvSpPr>
          <p:cNvPr id="2" name="نجمة: 6 نقاط 1">
            <a:extLst>
              <a:ext uri="{FF2B5EF4-FFF2-40B4-BE49-F238E27FC236}">
                <a16:creationId xmlns:a16="http://schemas.microsoft.com/office/drawing/2014/main" id="{5049A6B9-671D-4756-BA7B-B54C418D2C20}"/>
              </a:ext>
            </a:extLst>
          </p:cNvPr>
          <p:cNvSpPr/>
          <p:nvPr/>
        </p:nvSpPr>
        <p:spPr>
          <a:xfrm>
            <a:off x="9774314" y="692458"/>
            <a:ext cx="870012" cy="98542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ثانياً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419E2B6-59BC-477C-A7FC-F31E952B9063}"/>
              </a:ext>
            </a:extLst>
          </p:cNvPr>
          <p:cNvSpPr/>
          <p:nvPr/>
        </p:nvSpPr>
        <p:spPr>
          <a:xfrm>
            <a:off x="3037643" y="2467992"/>
            <a:ext cx="6116714" cy="27787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هذه فضيلة خاصة بنبينا صلى الله عليه وسلم، فهو أول مَن يُبعَث من إخوانه الأنبياء، وهم صلوات الله وسلامه عليهم أول زمرة تَنشقُّ عنهم الأرض حين البعث</a:t>
            </a:r>
            <a:br>
              <a:rPr lang="ar-SA" sz="32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</a:br>
            <a:endParaRPr lang="ar-SA" sz="32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52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0D7D57F-8EB4-4AAA-ACCB-B6FCFA3FEA69}"/>
              </a:ext>
            </a:extLst>
          </p:cNvPr>
          <p:cNvSpPr/>
          <p:nvPr/>
        </p:nvSpPr>
        <p:spPr>
          <a:xfrm>
            <a:off x="5140171" y="754601"/>
            <a:ext cx="4900473" cy="985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   أول شافع و أول مشفع </a:t>
            </a:r>
          </a:p>
        </p:txBody>
      </p:sp>
      <p:sp>
        <p:nvSpPr>
          <p:cNvPr id="3" name="نجمة: 6 نقاط 2">
            <a:extLst>
              <a:ext uri="{FF2B5EF4-FFF2-40B4-BE49-F238E27FC236}">
                <a16:creationId xmlns:a16="http://schemas.microsoft.com/office/drawing/2014/main" id="{81C69858-6441-45E1-8F20-D9B57474F2DC}"/>
              </a:ext>
            </a:extLst>
          </p:cNvPr>
          <p:cNvSpPr/>
          <p:nvPr/>
        </p:nvSpPr>
        <p:spPr>
          <a:xfrm>
            <a:off x="9499107" y="754601"/>
            <a:ext cx="1083075" cy="9587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ثالثاً</a:t>
            </a:r>
          </a:p>
        </p:txBody>
      </p:sp>
      <p:sp>
        <p:nvSpPr>
          <p:cNvPr id="4" name="وسيلة الشرح: سهم لليسار 3">
            <a:extLst>
              <a:ext uri="{FF2B5EF4-FFF2-40B4-BE49-F238E27FC236}">
                <a16:creationId xmlns:a16="http://schemas.microsoft.com/office/drawing/2014/main" id="{81C84AD5-7922-47B1-8116-846F4A45338D}"/>
              </a:ext>
            </a:extLst>
          </p:cNvPr>
          <p:cNvSpPr/>
          <p:nvPr/>
        </p:nvSpPr>
        <p:spPr>
          <a:xfrm>
            <a:off x="9321554" y="2044085"/>
            <a:ext cx="2263806" cy="1384915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أول شافع </a:t>
            </a:r>
          </a:p>
        </p:txBody>
      </p:sp>
      <p:sp>
        <p:nvSpPr>
          <p:cNvPr id="5" name="وسيلة الشرح: سهم لليسار 4">
            <a:extLst>
              <a:ext uri="{FF2B5EF4-FFF2-40B4-BE49-F238E27FC236}">
                <a16:creationId xmlns:a16="http://schemas.microsoft.com/office/drawing/2014/main" id="{7BA1C931-42CB-4083-8B3B-646612F7D306}"/>
              </a:ext>
            </a:extLst>
          </p:cNvPr>
          <p:cNvSpPr/>
          <p:nvPr/>
        </p:nvSpPr>
        <p:spPr>
          <a:xfrm>
            <a:off x="9237216" y="3733063"/>
            <a:ext cx="2432481" cy="1384915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أول مشفع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82405F1-062D-440E-B834-FEBCA395FB4C}"/>
              </a:ext>
            </a:extLst>
          </p:cNvPr>
          <p:cNvSpPr/>
          <p:nvPr/>
        </p:nvSpPr>
        <p:spPr>
          <a:xfrm>
            <a:off x="4838330" y="2153945"/>
            <a:ext cx="4154750" cy="11651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أي أنه أول من يبدأ بالشفاعة يوم القيامة حينما يتعذر جميع الأنبياء عنها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7D53D17-C39D-4404-9127-1B0129C16DB6}"/>
              </a:ext>
            </a:extLst>
          </p:cNvPr>
          <p:cNvSpPr/>
          <p:nvPr/>
        </p:nvSpPr>
        <p:spPr>
          <a:xfrm>
            <a:off x="4838330" y="3733061"/>
            <a:ext cx="4154750" cy="11651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أول من يقبل الله شفاعته </a:t>
            </a:r>
          </a:p>
        </p:txBody>
      </p:sp>
    </p:spTree>
    <p:extLst>
      <p:ext uri="{BB962C8B-B14F-4D97-AF65-F5344CB8AC3E}">
        <p14:creationId xmlns:p14="http://schemas.microsoft.com/office/powerpoint/2010/main" val="713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F9C808-A3AD-4A48-AF0B-E42DED22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1CF70AEE-8C53-4AE6-AF10-EA7C64B0A408}"/>
              </a:ext>
            </a:extLst>
          </p:cNvPr>
          <p:cNvSpPr/>
          <p:nvPr/>
        </p:nvSpPr>
        <p:spPr>
          <a:xfrm>
            <a:off x="2639616" y="404664"/>
            <a:ext cx="6192688" cy="720080"/>
          </a:xfrm>
          <a:prstGeom prst="round2Same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u="sng" dirty="0" err="1">
                <a:cs typeface="Akhbar MT" pitchFamily="2" charset="-78"/>
              </a:rPr>
              <a:t>استرتيجية</a:t>
            </a:r>
            <a:r>
              <a:rPr lang="ar-SA" sz="4800" u="sng" dirty="0">
                <a:cs typeface="Akhbar MT" pitchFamily="2" charset="-78"/>
              </a:rPr>
              <a:t> المفاهيم الكرتونية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E00CE5-4185-41F0-AE4E-87E7561E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5556" l="9778" r="89778">
                        <a14:foregroundMark x1="55556" y1="9778" x2="55556" y2="9778"/>
                        <a14:foregroundMark x1="54667" y1="4889" x2="54667" y2="4889"/>
                        <a14:foregroundMark x1="50667" y1="4444" x2="50667" y2="4444"/>
                        <a14:foregroundMark x1="54222" y1="4444" x2="54222" y2="4444"/>
                        <a14:foregroundMark x1="53333" y1="4444" x2="53333" y2="4444"/>
                        <a14:foregroundMark x1="62667" y1="92444" x2="62667" y2="92444"/>
                        <a14:foregroundMark x1="52000" y1="95556" x2="52000" y2="95556"/>
                        <a14:foregroundMark x1="69333" y1="94222" x2="69333" y2="94222"/>
                        <a14:foregroundMark x1="64444" y1="15556" x2="64444" y2="15556"/>
                        <a14:foregroundMark x1="48000" y1="16889" x2="48000" y2="1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71025"/>
            <a:ext cx="2880320" cy="18722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3A4CECC-7FCB-43E3-B7A5-06F2EF5A2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5" b="98010" l="10000" r="90000">
                        <a14:foregroundMark x1="63200" y1="93532" x2="63200" y2="93532"/>
                        <a14:foregroundMark x1="66400" y1="98010" x2="66400" y2="98010"/>
                        <a14:foregroundMark x1="50800" y1="4975" x2="50800" y2="4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396193"/>
            <a:ext cx="2381250" cy="19145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9C0525B-3D3E-4408-BB9C-C6A8D36B1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95276" l="9596" r="89899">
                        <a14:foregroundMark x1="57071" y1="87795" x2="57071" y2="87795"/>
                        <a14:foregroundMark x1="78283" y1="90551" x2="78283" y2="90551"/>
                        <a14:foregroundMark x1="78283" y1="90551" x2="78283" y2="90551"/>
                        <a14:foregroundMark x1="74242" y1="94488" x2="74242" y2="94488"/>
                        <a14:foregroundMark x1="31818" y1="95276" x2="31818" y2="95276"/>
                        <a14:foregroundMark x1="31313" y1="42520" x2="31313" y2="42520"/>
                        <a14:foregroundMark x1="48990" y1="37795" x2="48990" y2="3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47" y="4368200"/>
            <a:ext cx="1885950" cy="24193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976A3F9-5B03-4527-8CB7-61321A78F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5556" l="9778" r="89778">
                        <a14:foregroundMark x1="60889" y1="15556" x2="60889" y2="15556"/>
                        <a14:foregroundMark x1="58222" y1="11111" x2="58222" y2="11111"/>
                        <a14:foregroundMark x1="58222" y1="11111" x2="58222" y2="11111"/>
                        <a14:foregroundMark x1="58667" y1="4444" x2="58667" y2="4444"/>
                        <a14:foregroundMark x1="52000" y1="18667" x2="52000" y2="18667"/>
                        <a14:foregroundMark x1="42222" y1="86222" x2="42222" y2="86222"/>
                        <a14:foregroundMark x1="56889" y1="95556" x2="56889" y2="95556"/>
                        <a14:foregroundMark x1="62222" y1="80000" x2="62222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06" y="1597422"/>
            <a:ext cx="2143125" cy="2143125"/>
          </a:xfrm>
          <a:prstGeom prst="rect">
            <a:avLst/>
          </a:prstGeom>
        </p:spPr>
      </p:pic>
      <p:sp>
        <p:nvSpPr>
          <p:cNvPr id="12" name="فقاعة الكلام: بيضاوية 11">
            <a:extLst>
              <a:ext uri="{FF2B5EF4-FFF2-40B4-BE49-F238E27FC236}">
                <a16:creationId xmlns:a16="http://schemas.microsoft.com/office/drawing/2014/main" id="{9598EAEC-0B6A-41F3-B95C-194AD3C40021}"/>
              </a:ext>
            </a:extLst>
          </p:cNvPr>
          <p:cNvSpPr/>
          <p:nvPr/>
        </p:nvSpPr>
        <p:spPr>
          <a:xfrm rot="10800000" flipV="1">
            <a:off x="6240016" y="3500661"/>
            <a:ext cx="2592288" cy="1314107"/>
          </a:xfrm>
          <a:prstGeom prst="wedgeEllipseCallout">
            <a:avLst>
              <a:gd name="adj1" fmla="val -60090"/>
              <a:gd name="adj2" fmla="val 5941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الوساطة</a:t>
            </a:r>
            <a:r>
              <a:rPr lang="ar-SA" dirty="0"/>
              <a:t> </a:t>
            </a:r>
          </a:p>
        </p:txBody>
      </p:sp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50796D27-1993-4376-AAE4-0F8C2EA550E9}"/>
              </a:ext>
            </a:extLst>
          </p:cNvPr>
          <p:cNvSpPr/>
          <p:nvPr/>
        </p:nvSpPr>
        <p:spPr>
          <a:xfrm>
            <a:off x="3380298" y="2618937"/>
            <a:ext cx="2592288" cy="1288059"/>
          </a:xfrm>
          <a:prstGeom prst="wedgeEllipseCallout">
            <a:avLst>
              <a:gd name="adj1" fmla="val -56654"/>
              <a:gd name="adj2" fmla="val -585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الخير  </a:t>
            </a:r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25FC1B95-2510-4E22-9E98-0B81A1113CBD}"/>
              </a:ext>
            </a:extLst>
          </p:cNvPr>
          <p:cNvSpPr/>
          <p:nvPr/>
        </p:nvSpPr>
        <p:spPr>
          <a:xfrm>
            <a:off x="7107258" y="2258897"/>
            <a:ext cx="4209128" cy="72008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معنى الشفاعة 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3FD1A55F-53E5-42C3-8070-F2596C9FDC83}"/>
              </a:ext>
            </a:extLst>
          </p:cNvPr>
          <p:cNvSpPr/>
          <p:nvPr/>
        </p:nvSpPr>
        <p:spPr>
          <a:xfrm>
            <a:off x="4361343" y="4688419"/>
            <a:ext cx="2123595" cy="1791770"/>
          </a:xfrm>
          <a:prstGeom prst="wedgeEllipseCallout">
            <a:avLst>
              <a:gd name="adj1" fmla="val -86109"/>
              <a:gd name="adj2" fmla="val 57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المحبة </a:t>
            </a:r>
          </a:p>
        </p:txBody>
      </p:sp>
    </p:spTree>
    <p:extLst>
      <p:ext uri="{BB962C8B-B14F-4D97-AF65-F5344CB8AC3E}">
        <p14:creationId xmlns:p14="http://schemas.microsoft.com/office/powerpoint/2010/main" val="3239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B7CFB26B-5617-4FA4-838F-51C1A78D0B84}"/>
              </a:ext>
            </a:extLst>
          </p:cNvPr>
          <p:cNvSpPr/>
          <p:nvPr/>
        </p:nvSpPr>
        <p:spPr>
          <a:xfrm>
            <a:off x="4350057" y="563732"/>
            <a:ext cx="5557421" cy="15979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نتعرف الآن على راوي الحديث             ( </a:t>
            </a:r>
            <a:r>
              <a:rPr lang="ar-SA" sz="2400" b="1" dirty="0">
                <a:solidFill>
                  <a:srgbClr val="FFC000"/>
                </a:solidFill>
              </a:rPr>
              <a:t>أبو هريرة </a:t>
            </a:r>
            <a:r>
              <a:rPr lang="ar-SA" sz="2400" b="1" dirty="0"/>
              <a:t>) رضي الله عنه </a:t>
            </a:r>
          </a:p>
        </p:txBody>
      </p:sp>
      <p:sp>
        <p:nvSpPr>
          <p:cNvPr id="3" name="وسيلة الشرح: سهم لليسار 2">
            <a:extLst>
              <a:ext uri="{FF2B5EF4-FFF2-40B4-BE49-F238E27FC236}">
                <a16:creationId xmlns:a16="http://schemas.microsoft.com/office/drawing/2014/main" id="{63C7C01A-E07B-4019-8F78-B91A7944AEF1}"/>
              </a:ext>
            </a:extLst>
          </p:cNvPr>
          <p:cNvSpPr/>
          <p:nvPr/>
        </p:nvSpPr>
        <p:spPr>
          <a:xfrm>
            <a:off x="9641150" y="2392532"/>
            <a:ext cx="1926454" cy="945472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اسمه </a:t>
            </a:r>
          </a:p>
        </p:txBody>
      </p:sp>
      <p:sp>
        <p:nvSpPr>
          <p:cNvPr id="4" name="وسيلة الشرح: سهم لليسار 3">
            <a:extLst>
              <a:ext uri="{FF2B5EF4-FFF2-40B4-BE49-F238E27FC236}">
                <a16:creationId xmlns:a16="http://schemas.microsoft.com/office/drawing/2014/main" id="{2C336504-9E12-40B0-94D5-29021ECB64BE}"/>
              </a:ext>
            </a:extLst>
          </p:cNvPr>
          <p:cNvSpPr/>
          <p:nvPr/>
        </p:nvSpPr>
        <p:spPr>
          <a:xfrm>
            <a:off x="9534617" y="3568823"/>
            <a:ext cx="1997476" cy="994299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حبه للعلم </a:t>
            </a:r>
          </a:p>
        </p:txBody>
      </p:sp>
      <p:sp>
        <p:nvSpPr>
          <p:cNvPr id="5" name="وسيلة الشرح: سهم لليسار 4">
            <a:extLst>
              <a:ext uri="{FF2B5EF4-FFF2-40B4-BE49-F238E27FC236}">
                <a16:creationId xmlns:a16="http://schemas.microsoft.com/office/drawing/2014/main" id="{DED7B191-4986-4EEF-BC4F-00A0C3C9AEFE}"/>
              </a:ext>
            </a:extLst>
          </p:cNvPr>
          <p:cNvSpPr/>
          <p:nvPr/>
        </p:nvSpPr>
        <p:spPr>
          <a:xfrm>
            <a:off x="9565688" y="4998128"/>
            <a:ext cx="1997476" cy="994299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عبادته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D33C652-71D2-48FE-B9A7-B47CA05EEE49}"/>
              </a:ext>
            </a:extLst>
          </p:cNvPr>
          <p:cNvSpPr/>
          <p:nvPr/>
        </p:nvSpPr>
        <p:spPr>
          <a:xfrm>
            <a:off x="4039340" y="2392532"/>
            <a:ext cx="5344357" cy="8611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عبدالرحمن بن صخر الدوسي رضي الله عنه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A051A6E-118B-4306-89AC-5243FB35838E}"/>
              </a:ext>
            </a:extLst>
          </p:cNvPr>
          <p:cNvSpPr/>
          <p:nvPr/>
        </p:nvSpPr>
        <p:spPr>
          <a:xfrm>
            <a:off x="3409026" y="3568823"/>
            <a:ext cx="5974671" cy="8611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كان محباً للعلم فقد روى عن النبي صلى الله عليه وسلم (</a:t>
            </a:r>
            <a:r>
              <a:rPr lang="ar-SA" dirty="0">
                <a:solidFill>
                  <a:srgbClr val="FFC000"/>
                </a:solidFill>
              </a:rPr>
              <a:t>5374) </a:t>
            </a:r>
            <a:r>
              <a:rPr lang="ar-SA" dirty="0"/>
              <a:t>حديثاً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78C5DE6-D660-43AC-A019-27F842DCE9E6}"/>
              </a:ext>
            </a:extLst>
          </p:cNvPr>
          <p:cNvSpPr/>
          <p:nvPr/>
        </p:nvSpPr>
        <p:spPr>
          <a:xfrm>
            <a:off x="3151573" y="4900474"/>
            <a:ext cx="6125592" cy="1233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من عبادته أنه كان هو و أمرأته و خادمه يقسمون الليل أثلاثاً يصلي هذا ثم يوقظ هذا و كان يصوم الإثنين و الخميس  </a:t>
            </a:r>
          </a:p>
        </p:txBody>
      </p:sp>
    </p:spTree>
    <p:extLst>
      <p:ext uri="{BB962C8B-B14F-4D97-AF65-F5344CB8AC3E}">
        <p14:creationId xmlns:p14="http://schemas.microsoft.com/office/powerpoint/2010/main" val="34495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C9AE8A-C0C9-4600-9017-6FD921D98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6" t="50647" r="24005" b="11197"/>
          <a:stretch/>
        </p:blipFill>
        <p:spPr>
          <a:xfrm>
            <a:off x="1953088" y="1358284"/>
            <a:ext cx="9250532" cy="43678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FB64ABF-DF4A-4373-BA20-1894289B6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0" y="702076"/>
            <a:ext cx="2143125" cy="2133600"/>
          </a:xfrm>
          <a:prstGeom prst="rect">
            <a:avLst/>
          </a:prstGeom>
        </p:spPr>
      </p:pic>
      <p:pic>
        <p:nvPicPr>
          <p:cNvPr id="4" name="توقيت فيديو " descr="توقيت فيديو ">
            <a:extLst>
              <a:ext uri="{FF2B5EF4-FFF2-40B4-BE49-F238E27FC236}">
                <a16:creationId xmlns:a16="http://schemas.microsoft.com/office/drawing/2014/main" id="{A0238FAC-F8F4-47C3-9031-D7199A66443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6320" y="5570737"/>
            <a:ext cx="2490077" cy="10019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772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FEC6E1-3149-433E-AEF2-E6C8719C8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50000" r="25001" b="27638"/>
          <a:stretch/>
        </p:blipFill>
        <p:spPr>
          <a:xfrm>
            <a:off x="3559945" y="461639"/>
            <a:ext cx="8211845" cy="21572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FDDA6AA-92B1-45A0-A30C-0982DB4CD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47508" r="32573" b="24531"/>
          <a:stretch/>
        </p:blipFill>
        <p:spPr>
          <a:xfrm>
            <a:off x="1447061" y="2712129"/>
            <a:ext cx="9827580" cy="38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6218FD-3D49-4848-B947-0B063C065F25-L0-001.jpeg" descr="FA6218FD-3D49-4848-B947-0B063C065F25-L0-001.jpeg">
            <a:extLst>
              <a:ext uri="{FF2B5EF4-FFF2-40B4-BE49-F238E27FC236}">
                <a16:creationId xmlns:a16="http://schemas.microsoft.com/office/drawing/2014/main" id="{0E2D05A0-12F3-492C-AFAA-336172D5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86" y="683580"/>
            <a:ext cx="5797118" cy="490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5" descr="صورة 5">
            <a:extLst>
              <a:ext uri="{FF2B5EF4-FFF2-40B4-BE49-F238E27FC236}">
                <a16:creationId xmlns:a16="http://schemas.microsoft.com/office/drawing/2014/main" id="{07751F5D-6402-4C66-B42F-8AA99F04CCD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3" y="3429000"/>
            <a:ext cx="2699792" cy="3077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222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5DC08F3-1355-4DDE-9EE3-E17638ABC205}"/>
              </a:ext>
            </a:extLst>
          </p:cNvPr>
          <p:cNvSpPr txBox="1"/>
          <p:nvPr/>
        </p:nvSpPr>
        <p:spPr>
          <a:xfrm>
            <a:off x="2379216" y="2121763"/>
            <a:ext cx="722642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latin typeface="Andalus" panose="02020603050405020304" pitchFamily="18" charset="-78"/>
                <a:cs typeface="Andalus" panose="02020603050405020304" pitchFamily="18" charset="-78"/>
              </a:rPr>
              <a:t>من فضائل النبي صلى الله عليه وسلم </a:t>
            </a:r>
          </a:p>
        </p:txBody>
      </p:sp>
    </p:spTree>
    <p:extLst>
      <p:ext uri="{BB962C8B-B14F-4D97-AF65-F5344CB8AC3E}">
        <p14:creationId xmlns:p14="http://schemas.microsoft.com/office/powerpoint/2010/main" val="241764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6218FD-3D49-4848-B947-0B063C065F25-L0-001.jpeg" descr="FA6218FD-3D49-4848-B947-0B063C065F25-L0-001.jpeg">
            <a:extLst>
              <a:ext uri="{FF2B5EF4-FFF2-40B4-BE49-F238E27FC236}">
                <a16:creationId xmlns:a16="http://schemas.microsoft.com/office/drawing/2014/main" id="{0E2D05A0-12F3-492C-AFAA-336172D5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86" y="683580"/>
            <a:ext cx="5797118" cy="490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5" descr="صورة 5">
            <a:extLst>
              <a:ext uri="{FF2B5EF4-FFF2-40B4-BE49-F238E27FC236}">
                <a16:creationId xmlns:a16="http://schemas.microsoft.com/office/drawing/2014/main" id="{07751F5D-6402-4C66-B42F-8AA99F04CCD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3" y="3429000"/>
            <a:ext cx="2699792" cy="3077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000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459A31E-F977-4803-A784-ED604518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9" y="218661"/>
            <a:ext cx="11657474" cy="643061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EE76170-7DDA-4B4F-8DDB-B25AFCF3DFA8}"/>
              </a:ext>
            </a:extLst>
          </p:cNvPr>
          <p:cNvSpPr txBox="1"/>
          <p:nvPr/>
        </p:nvSpPr>
        <p:spPr>
          <a:xfrm>
            <a:off x="309239" y="1028342"/>
            <a:ext cx="959676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/>
              <a:t>تعرفنا سابقاً على بعض فضائل النبي صلى الله عليه وسلم </a:t>
            </a:r>
          </a:p>
          <a:p>
            <a:pPr algn="r"/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D8ADF28-8C21-4985-B2D4-E5BCCE6550BD}"/>
              </a:ext>
            </a:extLst>
          </p:cNvPr>
          <p:cNvSpPr txBox="1"/>
          <p:nvPr/>
        </p:nvSpPr>
        <p:spPr>
          <a:xfrm>
            <a:off x="1392926" y="3429000"/>
            <a:ext cx="862909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cs typeface="Akhbar MT" pitchFamily="2" charset="-78"/>
              </a:rPr>
              <a:t>هيا بنا نتذكر معاً هذه الفضائل </a:t>
            </a:r>
          </a:p>
        </p:txBody>
      </p:sp>
    </p:spTree>
    <p:extLst>
      <p:ext uri="{BB962C8B-B14F-4D97-AF65-F5344CB8AC3E}">
        <p14:creationId xmlns:p14="http://schemas.microsoft.com/office/powerpoint/2010/main" val="3749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5C8122-1A30-4F05-9432-BD4671ED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57" y="65433"/>
            <a:ext cx="10058400" cy="1371600"/>
          </a:xfrm>
        </p:spPr>
        <p:txBody>
          <a:bodyPr/>
          <a:lstStyle/>
          <a:p>
            <a:pPr algn="r"/>
            <a:r>
              <a:rPr lang="ar-SA" dirty="0">
                <a:cs typeface="Akhbar MT" pitchFamily="2" charset="-78"/>
              </a:rPr>
              <a:t>فضائل النبي صلى الله عليه وسلم : </a:t>
            </a:r>
          </a:p>
        </p:txBody>
      </p:sp>
      <p:sp>
        <p:nvSpPr>
          <p:cNvPr id="3" name="نجمة: 6 نقاط 2">
            <a:extLst>
              <a:ext uri="{FF2B5EF4-FFF2-40B4-BE49-F238E27FC236}">
                <a16:creationId xmlns:a16="http://schemas.microsoft.com/office/drawing/2014/main" id="{7BB6841D-F161-4A0F-9954-F8944FD9CCFD}"/>
              </a:ext>
            </a:extLst>
          </p:cNvPr>
          <p:cNvSpPr/>
          <p:nvPr/>
        </p:nvSpPr>
        <p:spPr>
          <a:xfrm>
            <a:off x="8902148" y="1142308"/>
            <a:ext cx="2961861" cy="3091070"/>
          </a:xfrm>
          <a:prstGeom prst="star6">
            <a:avLst>
              <a:gd name="adj" fmla="val 29511"/>
              <a:gd name="h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عرج به إلى السماء </a:t>
            </a:r>
          </a:p>
        </p:txBody>
      </p:sp>
      <p:sp>
        <p:nvSpPr>
          <p:cNvPr id="5" name="نجمة: 6 نقاط 4">
            <a:extLst>
              <a:ext uri="{FF2B5EF4-FFF2-40B4-BE49-F238E27FC236}">
                <a16:creationId xmlns:a16="http://schemas.microsoft.com/office/drawing/2014/main" id="{1D1D885B-DC54-42F4-B151-79A6E5426C33}"/>
              </a:ext>
            </a:extLst>
          </p:cNvPr>
          <p:cNvSpPr/>
          <p:nvPr/>
        </p:nvSpPr>
        <p:spPr>
          <a:xfrm>
            <a:off x="7235687" y="3581536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غفر له ما تقدم من ذنبه و ما تأخر </a:t>
            </a:r>
          </a:p>
        </p:txBody>
      </p:sp>
      <p:sp>
        <p:nvSpPr>
          <p:cNvPr id="7" name="نجمة: 6 نقاط 6">
            <a:extLst>
              <a:ext uri="{FF2B5EF4-FFF2-40B4-BE49-F238E27FC236}">
                <a16:creationId xmlns:a16="http://schemas.microsoft.com/office/drawing/2014/main" id="{93C2116D-46A1-4541-AEC5-09924AE6EDA9}"/>
              </a:ext>
            </a:extLst>
          </p:cNvPr>
          <p:cNvSpPr/>
          <p:nvPr/>
        </p:nvSpPr>
        <p:spPr>
          <a:xfrm>
            <a:off x="1630015" y="185531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سيد ولد آدم يوم القيامة </a:t>
            </a:r>
          </a:p>
        </p:txBody>
      </p:sp>
      <p:sp>
        <p:nvSpPr>
          <p:cNvPr id="9" name="نجمة: 6 نقاط 8">
            <a:extLst>
              <a:ext uri="{FF2B5EF4-FFF2-40B4-BE49-F238E27FC236}">
                <a16:creationId xmlns:a16="http://schemas.microsoft.com/office/drawing/2014/main" id="{AE2713BD-673B-4081-99DE-00810C43CB77}"/>
              </a:ext>
            </a:extLst>
          </p:cNvPr>
          <p:cNvSpPr/>
          <p:nvPr/>
        </p:nvSpPr>
        <p:spPr>
          <a:xfrm>
            <a:off x="4817164" y="963750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أول من يستفتح باب </a:t>
            </a:r>
            <a:r>
              <a:rPr lang="ar-SA" dirty="0" err="1"/>
              <a:t>الجنه</a:t>
            </a:r>
            <a:r>
              <a:rPr lang="ar-SA" dirty="0"/>
              <a:t> </a:t>
            </a:r>
          </a:p>
        </p:txBody>
      </p:sp>
      <p:sp>
        <p:nvSpPr>
          <p:cNvPr id="11" name="نجمة: 6 نقاط 10">
            <a:extLst>
              <a:ext uri="{FF2B5EF4-FFF2-40B4-BE49-F238E27FC236}">
                <a16:creationId xmlns:a16="http://schemas.microsoft.com/office/drawing/2014/main" id="{C2020522-10DA-401B-A653-29404766AD6F}"/>
              </a:ext>
            </a:extLst>
          </p:cNvPr>
          <p:cNvSpPr/>
          <p:nvPr/>
        </p:nvSpPr>
        <p:spPr>
          <a:xfrm>
            <a:off x="821635" y="2743200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أكثر الأنبياء اتباعاً يوم القيامة </a:t>
            </a:r>
          </a:p>
        </p:txBody>
      </p:sp>
      <p:sp>
        <p:nvSpPr>
          <p:cNvPr id="13" name="نجمة: 6 نقاط 12">
            <a:extLst>
              <a:ext uri="{FF2B5EF4-FFF2-40B4-BE49-F238E27FC236}">
                <a16:creationId xmlns:a16="http://schemas.microsoft.com/office/drawing/2014/main" id="{C9BA8192-DE75-4F64-B91A-1DEBFBAFB6DB}"/>
              </a:ext>
            </a:extLst>
          </p:cNvPr>
          <p:cNvSpPr/>
          <p:nvPr/>
        </p:nvSpPr>
        <p:spPr>
          <a:xfrm>
            <a:off x="4008784" y="3407602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خاتم النبيين عليهم السلام </a:t>
            </a:r>
          </a:p>
        </p:txBody>
      </p:sp>
    </p:spTree>
    <p:extLst>
      <p:ext uri="{BB962C8B-B14F-4D97-AF65-F5344CB8AC3E}">
        <p14:creationId xmlns:p14="http://schemas.microsoft.com/office/powerpoint/2010/main" val="36912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9ECC92-2635-4E1F-BB0B-5799C167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600" dirty="0">
                <a:cs typeface="Akhbar MT" pitchFamily="2" charset="-78"/>
              </a:rPr>
              <a:t>أهداف الدرس: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C8155EB-CB12-41EE-86A3-AE016FFA3371}"/>
              </a:ext>
            </a:extLst>
          </p:cNvPr>
          <p:cNvSpPr/>
          <p:nvPr/>
        </p:nvSpPr>
        <p:spPr>
          <a:xfrm>
            <a:off x="2938510" y="2014194"/>
            <a:ext cx="8398275" cy="32936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800" b="1" dirty="0"/>
              <a:t>1- فضائل النبي صلى الله عليه وسلم</a:t>
            </a:r>
          </a:p>
          <a:p>
            <a:pPr algn="r"/>
            <a:r>
              <a:rPr lang="ar-SA" sz="2800" b="1" dirty="0"/>
              <a:t> </a:t>
            </a:r>
          </a:p>
          <a:p>
            <a:pPr algn="r"/>
            <a:r>
              <a:rPr lang="ar-SA" sz="2800" b="1" dirty="0"/>
              <a:t>2- معنى الشفاعة</a:t>
            </a:r>
            <a:endParaRPr lang="en-US" sz="2800" b="1" dirty="0"/>
          </a:p>
          <a:p>
            <a:pPr algn="r"/>
            <a:endParaRPr lang="ar-SA" sz="2800" b="1" dirty="0"/>
          </a:p>
          <a:p>
            <a:pPr algn="r"/>
            <a:r>
              <a:rPr lang="ar-SA" sz="2800" b="1" dirty="0"/>
              <a:t>3- التعريف بالصحابي أبو هريره رضي الله عنه  </a:t>
            </a:r>
          </a:p>
        </p:txBody>
      </p:sp>
    </p:spTree>
    <p:extLst>
      <p:ext uri="{BB962C8B-B14F-4D97-AF65-F5344CB8AC3E}">
        <p14:creationId xmlns:p14="http://schemas.microsoft.com/office/powerpoint/2010/main" val="299061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DD9EB3-E967-436B-9C57-4A7C9C54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اليوم سنتعرف على فضائل أخرى من فضائل نبينا محمد صلى الله عليه وسلم </a:t>
            </a:r>
          </a:p>
        </p:txBody>
      </p:sp>
      <p:sp>
        <p:nvSpPr>
          <p:cNvPr id="4" name="دبوس زينة 3">
            <a:extLst>
              <a:ext uri="{FF2B5EF4-FFF2-40B4-BE49-F238E27FC236}">
                <a16:creationId xmlns:a16="http://schemas.microsoft.com/office/drawing/2014/main" id="{FC6A1370-7914-43EF-88EF-0E43E94EACB6}"/>
              </a:ext>
            </a:extLst>
          </p:cNvPr>
          <p:cNvSpPr/>
          <p:nvPr/>
        </p:nvSpPr>
        <p:spPr>
          <a:xfrm>
            <a:off x="4661741" y="2459934"/>
            <a:ext cx="4532244" cy="3210339"/>
          </a:xfrm>
          <a:prstGeom prst="plaque">
            <a:avLst>
              <a:gd name="adj" fmla="val 318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Akhbar MT" pitchFamily="2" charset="-78"/>
              </a:rPr>
              <a:t>نقرأ الحديث التالي معاً </a:t>
            </a:r>
            <a:r>
              <a:rPr lang="ar-SA" sz="3200" dirty="0" err="1">
                <a:solidFill>
                  <a:srgbClr val="002060"/>
                </a:solidFill>
                <a:cs typeface="Akhbar MT" pitchFamily="2" charset="-78"/>
              </a:rPr>
              <a:t>لنتستخرج</a:t>
            </a:r>
            <a:r>
              <a:rPr lang="ar-SA" sz="3200" dirty="0">
                <a:solidFill>
                  <a:srgbClr val="002060"/>
                </a:solidFill>
                <a:cs typeface="Akhbar MT" pitchFamily="2" charset="-78"/>
              </a:rPr>
              <a:t> منه فضائل النبي صلى الله عليه وسلم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79FB2EA-8686-4940-8680-12F885B5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4145871"/>
            <a:ext cx="3277340" cy="25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E77D16-5E2E-4642-86D5-AF4C89DA0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485" y="3147706"/>
            <a:ext cx="9068586" cy="2590800"/>
          </a:xfrm>
        </p:spPr>
        <p:txBody>
          <a:bodyPr/>
          <a:lstStyle/>
          <a:p>
            <a:r>
              <a:rPr lang="ar-S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عن أبي هريرة قال: قال رسول الله صلى الله عليه وسلم: ((</a:t>
            </a:r>
            <a:r>
              <a:rPr lang="ar-SA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أنا سيد ولَد آدم يوم القيامة، وأول مَن يَنشق عنه القبر، وأول شافع، وأول مشفَّع</a:t>
            </a:r>
            <a:r>
              <a:rPr lang="ar-S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)).</a:t>
            </a:r>
            <a:br>
              <a:rPr lang="ar-SA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ar-SA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4185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68DF2F6B-C993-4712-BC99-70E8E6CF15D7}"/>
              </a:ext>
            </a:extLst>
          </p:cNvPr>
          <p:cNvSpPr/>
          <p:nvPr/>
        </p:nvSpPr>
        <p:spPr>
          <a:xfrm>
            <a:off x="3790765" y="408372"/>
            <a:ext cx="5495278" cy="1269507"/>
          </a:xfrm>
          <a:prstGeom prst="downArrowCallout">
            <a:avLst>
              <a:gd name="adj1" fmla="val 11466"/>
              <a:gd name="adj2" fmla="val 23496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err="1"/>
              <a:t>فضائلالنبي</a:t>
            </a:r>
            <a:r>
              <a:rPr lang="ar-SA" dirty="0"/>
              <a:t> صلى الله عليه وسلم  </a:t>
            </a:r>
            <a:r>
              <a:rPr lang="ar-SA" dirty="0" err="1"/>
              <a:t>المذكوره</a:t>
            </a:r>
            <a:r>
              <a:rPr lang="ar-SA" dirty="0"/>
              <a:t> في الحديث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5F3839-E3A5-4B3A-BC56-431BEA147F39}"/>
              </a:ext>
            </a:extLst>
          </p:cNvPr>
          <p:cNvSpPr/>
          <p:nvPr/>
        </p:nvSpPr>
        <p:spPr>
          <a:xfrm>
            <a:off x="4935986" y="1999695"/>
            <a:ext cx="3453413" cy="1074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أنا سيد ولد آدم يوم القيامة </a:t>
            </a:r>
          </a:p>
        </p:txBody>
      </p:sp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id="{1032E648-EC51-4B0C-A5D7-AE05BC3AD6F4}"/>
              </a:ext>
            </a:extLst>
          </p:cNvPr>
          <p:cNvSpPr/>
          <p:nvPr/>
        </p:nvSpPr>
        <p:spPr>
          <a:xfrm>
            <a:off x="9534618" y="3073893"/>
            <a:ext cx="1988598" cy="13471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معنى السيد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D3261EF-9FA0-4349-BC66-495D5A69CEF9}"/>
              </a:ext>
            </a:extLst>
          </p:cNvPr>
          <p:cNvSpPr/>
          <p:nvPr/>
        </p:nvSpPr>
        <p:spPr>
          <a:xfrm>
            <a:off x="3213717" y="3675355"/>
            <a:ext cx="5903650" cy="19086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هو الذي يفوق قومه في الخير </a:t>
            </a:r>
          </a:p>
          <a:p>
            <a:pPr algn="ctr"/>
            <a:r>
              <a:rPr lang="ar-SA" dirty="0"/>
              <a:t>فهو سابق للخير يفزع إليه قومه في الشدائد </a:t>
            </a:r>
          </a:p>
        </p:txBody>
      </p:sp>
      <p:sp>
        <p:nvSpPr>
          <p:cNvPr id="7" name="نجمة: 6 نقاط 6">
            <a:extLst>
              <a:ext uri="{FF2B5EF4-FFF2-40B4-BE49-F238E27FC236}">
                <a16:creationId xmlns:a16="http://schemas.microsoft.com/office/drawing/2014/main" id="{2F0985E0-8B22-4DCD-9802-8ECB88F0B9AB}"/>
              </a:ext>
            </a:extLst>
          </p:cNvPr>
          <p:cNvSpPr/>
          <p:nvPr/>
        </p:nvSpPr>
        <p:spPr>
          <a:xfrm>
            <a:off x="7905566" y="1999695"/>
            <a:ext cx="967666" cy="107419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</a:t>
            </a:r>
          </a:p>
        </p:txBody>
      </p:sp>
    </p:spTree>
    <p:extLst>
      <p:ext uri="{BB962C8B-B14F-4D97-AF65-F5344CB8AC3E}">
        <p14:creationId xmlns:p14="http://schemas.microsoft.com/office/powerpoint/2010/main" val="21082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فقاعات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TM03457510[[fn=فقاعات]]</Template>
  <TotalTime>72</TotalTime>
  <Words>361</Words>
  <Application>Microsoft Office PowerPoint</Application>
  <PresentationFormat>شاشة عريضة</PresentationFormat>
  <Paragraphs>57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Andalus</vt:lpstr>
      <vt:lpstr>Calibri Light</vt:lpstr>
      <vt:lpstr>Century Gothic</vt:lpstr>
      <vt:lpstr>Garamond</vt:lpstr>
      <vt:lpstr>Pristina</vt:lpstr>
      <vt:lpstr>Tahoma</vt:lpstr>
      <vt:lpstr>فقاعات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فضائل النبي صلى الله عليه وسلم : </vt:lpstr>
      <vt:lpstr>أهداف الدرس:  </vt:lpstr>
      <vt:lpstr>اليوم سنتعرف على فضائل أخرى من فضائل نبينا محمد صلى الله عليه وسلم </vt:lpstr>
      <vt:lpstr>عن أبي هريرة قال: قال رسول الله صلى الله عليه وسلم: ((أنا سيد ولَد آدم يوم القيامة، وأول مَن يَنشق عنه القبر، وأول شافع، وأول مشفَّع)).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صفيه الفهمي</dc:creator>
  <cp:lastModifiedBy>صفيه الفهمي</cp:lastModifiedBy>
  <cp:revision>11</cp:revision>
  <dcterms:created xsi:type="dcterms:W3CDTF">2020-10-05T13:54:20Z</dcterms:created>
  <dcterms:modified xsi:type="dcterms:W3CDTF">2020-10-05T15:10:07Z</dcterms:modified>
</cp:coreProperties>
</file>