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258" r:id="rId2"/>
    <p:sldId id="362" r:id="rId3"/>
    <p:sldId id="400" r:id="rId4"/>
    <p:sldId id="333" r:id="rId5"/>
    <p:sldId id="261" r:id="rId6"/>
    <p:sldId id="262" r:id="rId7"/>
    <p:sldId id="401" r:id="rId8"/>
    <p:sldId id="402" r:id="rId9"/>
    <p:sldId id="388" r:id="rId10"/>
    <p:sldId id="336" r:id="rId11"/>
    <p:sldId id="403" r:id="rId12"/>
    <p:sldId id="367" r:id="rId13"/>
    <p:sldId id="405" r:id="rId14"/>
    <p:sldId id="430" r:id="rId15"/>
    <p:sldId id="415" r:id="rId16"/>
    <p:sldId id="414" r:id="rId17"/>
    <p:sldId id="416" r:id="rId18"/>
    <p:sldId id="417" r:id="rId19"/>
    <p:sldId id="351" r:id="rId20"/>
    <p:sldId id="431" r:id="rId21"/>
    <p:sldId id="419" r:id="rId22"/>
    <p:sldId id="429" r:id="rId23"/>
    <p:sldId id="433" r:id="rId24"/>
    <p:sldId id="434" r:id="rId25"/>
    <p:sldId id="435" r:id="rId26"/>
    <p:sldId id="432" r:id="rId27"/>
    <p:sldId id="421" r:id="rId28"/>
    <p:sldId id="420" r:id="rId29"/>
    <p:sldId id="437" r:id="rId30"/>
    <p:sldId id="436" r:id="rId31"/>
    <p:sldId id="418" r:id="rId32"/>
    <p:sldId id="426" r:id="rId33"/>
    <p:sldId id="439" r:id="rId34"/>
    <p:sldId id="438" r:id="rId35"/>
    <p:sldId id="422" r:id="rId36"/>
    <p:sldId id="423" r:id="rId37"/>
    <p:sldId id="441" r:id="rId38"/>
    <p:sldId id="442" r:id="rId39"/>
    <p:sldId id="443" r:id="rId40"/>
    <p:sldId id="440" r:id="rId41"/>
    <p:sldId id="371" r:id="rId42"/>
    <p:sldId id="428" r:id="rId43"/>
    <p:sldId id="427" r:id="rId44"/>
    <p:sldId id="374" r:id="rId4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isal hbk" initials="fh" lastIdx="1" clrIdx="0">
    <p:extLst>
      <p:ext uri="{19B8F6BF-5375-455C-9EA6-DF929625EA0E}">
        <p15:presenceInfo xmlns:p15="http://schemas.microsoft.com/office/powerpoint/2012/main" userId="79a5235e871518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57"/>
    <a:srgbClr val="10A01E"/>
    <a:srgbClr val="E2F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نمط فاتح 2 - تميي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نمط متوسط 3 - تميي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58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C861CA-A67F-4FFB-A004-3831D6213736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6D761AA-2541-42C0-A28E-DA7AF8E281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066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336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039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61AA-2541-42C0-A28E-DA7AF8E28102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461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176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303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214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282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1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46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5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95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4025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58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DA53-A829-4F25-AE2C-80368503366B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7B31-96B8-4E29-A065-F9E6E3E3A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808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89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F51BDF72-5024-4776-B3AE-8265B2D02534}"/>
              </a:ext>
            </a:extLst>
          </p:cNvPr>
          <p:cNvSpPr/>
          <p:nvPr/>
        </p:nvSpPr>
        <p:spPr>
          <a:xfrm>
            <a:off x="4256199" y="840771"/>
            <a:ext cx="34399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مفهوم الإقليم ..</a:t>
            </a:r>
          </a:p>
          <a:p>
            <a:pPr algn="ctr"/>
            <a:endParaRPr lang="ar-SA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03A1082-18C2-451D-963D-A1CDE6169A1C}"/>
              </a:ext>
            </a:extLst>
          </p:cNvPr>
          <p:cNvSpPr/>
          <p:nvPr/>
        </p:nvSpPr>
        <p:spPr>
          <a:xfrm>
            <a:off x="3690156" y="1662769"/>
            <a:ext cx="4572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حيز مكاني من ............ فبه أنواع محددة من  ................. تميزه عن .....................</a:t>
            </a:r>
          </a:p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من............. </a:t>
            </a:r>
            <a:endParaRPr lang="ar-SA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0FFD991-DAA5-4C71-9C3F-881D9F6A9BEF}"/>
              </a:ext>
            </a:extLst>
          </p:cNvPr>
          <p:cNvSpPr/>
          <p:nvPr/>
        </p:nvSpPr>
        <p:spPr>
          <a:xfrm>
            <a:off x="3593134" y="4995176"/>
            <a:ext cx="47660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المخلوقات الحية /غيره / سطح الأرض / الأقاليم الأخرى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AD4425-D607-4199-A19C-A653EFC3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30870"/>
            <a:ext cx="1469263" cy="5730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EAED85-9911-4336-908D-8E54E9B12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849" y="2598022"/>
            <a:ext cx="743776" cy="57307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C3E26A5-D69F-41E8-A653-ED1FD12D2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737" y="3096854"/>
            <a:ext cx="1536325" cy="57307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172D7A3-973A-4240-8042-3FF469D56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567" y="2133097"/>
            <a:ext cx="1737511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8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C69032E-E073-425F-8094-563CD344CF1B}"/>
              </a:ext>
            </a:extLst>
          </p:cNvPr>
          <p:cNvSpPr/>
          <p:nvPr/>
        </p:nvSpPr>
        <p:spPr>
          <a:xfrm>
            <a:off x="467544" y="4221088"/>
            <a:ext cx="312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من الأسرع 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A8A620B-064A-47DF-B9CA-883552AD0B74}"/>
              </a:ext>
            </a:extLst>
          </p:cNvPr>
          <p:cNvSpPr/>
          <p:nvPr/>
        </p:nvSpPr>
        <p:spPr>
          <a:xfrm>
            <a:off x="750285" y="476672"/>
            <a:ext cx="76434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حدد  ـي العوامل الجغرافية التي يتشابه بها الإقليم الواحد </a:t>
            </a:r>
          </a:p>
        </p:txBody>
      </p:sp>
    </p:spTree>
    <p:extLst>
      <p:ext uri="{BB962C8B-B14F-4D97-AF65-F5344CB8AC3E}">
        <p14:creationId xmlns:p14="http://schemas.microsoft.com/office/powerpoint/2010/main" val="1615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9447149-0689-4B0A-902B-9151E80BFA9F}"/>
              </a:ext>
            </a:extLst>
          </p:cNvPr>
          <p:cNvSpPr/>
          <p:nvPr/>
        </p:nvSpPr>
        <p:spPr>
          <a:xfrm flipH="1">
            <a:off x="7452320" y="3926958"/>
            <a:ext cx="1080111" cy="7261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المناخ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A98C38-2CB6-48EB-9409-A8F944862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b="10526"/>
          <a:stretch/>
        </p:blipFill>
        <p:spPr>
          <a:xfrm>
            <a:off x="1143000" y="980728"/>
            <a:ext cx="6858000" cy="244827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DB2CDC8-5677-405B-886D-A6563ED7390B}"/>
              </a:ext>
            </a:extLst>
          </p:cNvPr>
          <p:cNvSpPr/>
          <p:nvPr/>
        </p:nvSpPr>
        <p:spPr>
          <a:xfrm>
            <a:off x="3508248" y="2338280"/>
            <a:ext cx="21275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u="sng" cap="none" spc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العوامل الجغرافية</a:t>
            </a:r>
          </a:p>
          <a:p>
            <a:pPr algn="ctr"/>
            <a:r>
              <a:rPr lang="ar-SA" sz="2000" b="1" u="sng" cap="none" spc="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التي يتشابه بها الإقليم  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7A639601-EC3A-4C21-95D9-2524F7C1FB55}"/>
              </a:ext>
            </a:extLst>
          </p:cNvPr>
          <p:cNvCxnSpPr/>
          <p:nvPr/>
        </p:nvCxnSpPr>
        <p:spPr>
          <a:xfrm>
            <a:off x="8001000" y="2702823"/>
            <a:ext cx="0" cy="726177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F45E76C0-C8A2-4493-88DD-F7E5F1883589}"/>
              </a:ext>
            </a:extLst>
          </p:cNvPr>
          <p:cNvCxnSpPr>
            <a:cxnSpLocks/>
          </p:cNvCxnSpPr>
          <p:nvPr/>
        </p:nvCxnSpPr>
        <p:spPr>
          <a:xfrm>
            <a:off x="6372200" y="3337083"/>
            <a:ext cx="0" cy="211664"/>
          </a:xfrm>
          <a:prstGeom prst="straightConnector1">
            <a:avLst/>
          </a:prstGeom>
          <a:ln w="57150">
            <a:solidFill>
              <a:srgbClr val="00C0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84301246-8496-439B-87C2-9280296B4F4B}"/>
              </a:ext>
            </a:extLst>
          </p:cNvPr>
          <p:cNvCxnSpPr>
            <a:cxnSpLocks/>
          </p:cNvCxnSpPr>
          <p:nvPr/>
        </p:nvCxnSpPr>
        <p:spPr>
          <a:xfrm>
            <a:off x="4572000" y="3337083"/>
            <a:ext cx="0" cy="492091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5CE36AC0-D642-471B-B410-AE7C2767A4DF}"/>
              </a:ext>
            </a:extLst>
          </p:cNvPr>
          <p:cNvCxnSpPr>
            <a:cxnSpLocks/>
          </p:cNvCxnSpPr>
          <p:nvPr/>
        </p:nvCxnSpPr>
        <p:spPr>
          <a:xfrm>
            <a:off x="2411760" y="3356992"/>
            <a:ext cx="0" cy="211664"/>
          </a:xfrm>
          <a:prstGeom prst="straightConnector1">
            <a:avLst/>
          </a:prstGeom>
          <a:ln w="57150">
            <a:solidFill>
              <a:srgbClr val="00C0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ED8DCC92-6DE1-4BCA-BD5C-4C1D07A48FE9}"/>
              </a:ext>
            </a:extLst>
          </p:cNvPr>
          <p:cNvCxnSpPr/>
          <p:nvPr/>
        </p:nvCxnSpPr>
        <p:spPr>
          <a:xfrm>
            <a:off x="1043608" y="3062863"/>
            <a:ext cx="0" cy="726177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3FFE82D9-2551-4259-8FD0-A6C167FA0F61}"/>
              </a:ext>
            </a:extLst>
          </p:cNvPr>
          <p:cNvSpPr/>
          <p:nvPr/>
        </p:nvSpPr>
        <p:spPr>
          <a:xfrm flipH="1">
            <a:off x="5760132" y="3926958"/>
            <a:ext cx="1080111" cy="7261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التضاريس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9ABF631-27E4-4FC6-9578-AADAA8756A20}"/>
              </a:ext>
            </a:extLst>
          </p:cNvPr>
          <p:cNvSpPr/>
          <p:nvPr/>
        </p:nvSpPr>
        <p:spPr>
          <a:xfrm flipH="1">
            <a:off x="4067944" y="3926958"/>
            <a:ext cx="1080111" cy="7261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bg1"/>
                </a:solidFill>
              </a:rPr>
              <a:t>نوع التربة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229744A-8710-49B9-9C15-AFB67FF05AC5}"/>
              </a:ext>
            </a:extLst>
          </p:cNvPr>
          <p:cNvSpPr/>
          <p:nvPr/>
        </p:nvSpPr>
        <p:spPr>
          <a:xfrm flipH="1">
            <a:off x="2141739" y="3926958"/>
            <a:ext cx="1080111" cy="7261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الحياة النباتية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1522130B-C219-4144-BD75-92DF94BEB584}"/>
              </a:ext>
            </a:extLst>
          </p:cNvPr>
          <p:cNvSpPr/>
          <p:nvPr/>
        </p:nvSpPr>
        <p:spPr>
          <a:xfrm flipH="1">
            <a:off x="539561" y="3926958"/>
            <a:ext cx="1080111" cy="7261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الحياة </a:t>
            </a:r>
          </a:p>
          <a:p>
            <a:pPr algn="ctr"/>
            <a:r>
              <a:rPr lang="ar-SA" b="1" dirty="0">
                <a:solidFill>
                  <a:srgbClr val="FF0000"/>
                </a:solidFill>
              </a:rPr>
              <a:t>الحيوانية </a:t>
            </a:r>
          </a:p>
        </p:txBody>
      </p:sp>
    </p:spTree>
    <p:extLst>
      <p:ext uri="{BB962C8B-B14F-4D97-AF65-F5344CB8AC3E}">
        <p14:creationId xmlns:p14="http://schemas.microsoft.com/office/powerpoint/2010/main" val="317654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EA3A2F6F-5AA9-478C-8E96-B088DF3F4EA8}"/>
              </a:ext>
            </a:extLst>
          </p:cNvPr>
          <p:cNvSpPr/>
          <p:nvPr/>
        </p:nvSpPr>
        <p:spPr>
          <a:xfrm>
            <a:off x="107504" y="1124744"/>
            <a:ext cx="339798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يستنتج الطلبة  أثر تشابه </a:t>
            </a:r>
          </a:p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العوامل الجغرافية داخل الإقليم الواحد</a:t>
            </a:r>
            <a:endParaRPr lang="ar-SA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6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4ED95CB-E2AD-4919-8099-0FEDC67C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645024"/>
            <a:ext cx="7344816" cy="295232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8397720-C916-439C-A3E5-E1F981968C8E}"/>
              </a:ext>
            </a:extLst>
          </p:cNvPr>
          <p:cNvSpPr/>
          <p:nvPr/>
        </p:nvSpPr>
        <p:spPr>
          <a:xfrm>
            <a:off x="251520" y="260648"/>
            <a:ext cx="364133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يؤدي إلى تطور مجتمعات حيوية متشابهة داخل إقليم واحد  </a:t>
            </a:r>
          </a:p>
        </p:txBody>
      </p:sp>
    </p:spTree>
    <p:extLst>
      <p:ext uri="{BB962C8B-B14F-4D97-AF65-F5344CB8AC3E}">
        <p14:creationId xmlns:p14="http://schemas.microsoft.com/office/powerpoint/2010/main" val="11928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5AE6FB9-4894-4AA8-BE05-606C0631C3B3}"/>
              </a:ext>
            </a:extLst>
          </p:cNvPr>
          <p:cNvSpPr/>
          <p:nvPr/>
        </p:nvSpPr>
        <p:spPr>
          <a:xfrm>
            <a:off x="3773714" y="1052736"/>
            <a:ext cx="45922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يحدد الطلبة </a:t>
            </a:r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المناطق الحرارية على</a:t>
            </a:r>
          </a:p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سطح الأرض , مستعينة بالشكل التالي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016C89C8-4257-48A2-8F05-C721E6AAD31E}"/>
              </a:ext>
            </a:extLst>
          </p:cNvPr>
          <p:cNvSpPr/>
          <p:nvPr/>
        </p:nvSpPr>
        <p:spPr>
          <a:xfrm flipH="1">
            <a:off x="4716016" y="2636912"/>
            <a:ext cx="2526478" cy="23762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1FDE3D5A-FC2B-48F7-B3DD-6FF008AEA95E}"/>
              </a:ext>
            </a:extLst>
          </p:cNvPr>
          <p:cNvCxnSpPr>
            <a:stCxn id="3" idx="2"/>
            <a:endCxn id="3" idx="6"/>
          </p:cNvCxnSpPr>
          <p:nvPr/>
        </p:nvCxnSpPr>
        <p:spPr>
          <a:xfrm flipH="1">
            <a:off x="4716016" y="3825044"/>
            <a:ext cx="252647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A2C2B18D-A4D4-47FB-A2D5-D19990291CD4}"/>
              </a:ext>
            </a:extLst>
          </p:cNvPr>
          <p:cNvCxnSpPr>
            <a:cxnSpLocks/>
          </p:cNvCxnSpPr>
          <p:nvPr/>
        </p:nvCxnSpPr>
        <p:spPr>
          <a:xfrm flipH="1">
            <a:off x="4860032" y="4365104"/>
            <a:ext cx="22384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9D1F4FF3-8757-4929-B37A-5F016042505D}"/>
              </a:ext>
            </a:extLst>
          </p:cNvPr>
          <p:cNvCxnSpPr>
            <a:cxnSpLocks/>
          </p:cNvCxnSpPr>
          <p:nvPr/>
        </p:nvCxnSpPr>
        <p:spPr>
          <a:xfrm flipH="1">
            <a:off x="4860032" y="3284984"/>
            <a:ext cx="22384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DE6DC74-8508-4205-AEA7-2DCEF69B7F4E}"/>
              </a:ext>
            </a:extLst>
          </p:cNvPr>
          <p:cNvCxnSpPr>
            <a:cxnSpLocks/>
          </p:cNvCxnSpPr>
          <p:nvPr/>
        </p:nvCxnSpPr>
        <p:spPr>
          <a:xfrm flipH="1">
            <a:off x="5292080" y="4797152"/>
            <a:ext cx="13681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7C5FDCEE-2530-4A39-B41F-07613776491F}"/>
              </a:ext>
            </a:extLst>
          </p:cNvPr>
          <p:cNvCxnSpPr>
            <a:cxnSpLocks/>
          </p:cNvCxnSpPr>
          <p:nvPr/>
        </p:nvCxnSpPr>
        <p:spPr>
          <a:xfrm flipH="1">
            <a:off x="5292080" y="2852936"/>
            <a:ext cx="13681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67759338-4346-4133-9D39-EA8B85DF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15730"/>
          <a:stretch/>
        </p:blipFill>
        <p:spPr>
          <a:xfrm>
            <a:off x="3635896" y="2060848"/>
            <a:ext cx="4680520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5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A070A4B-A67F-4AD0-8752-15A33049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271"/>
            <a:ext cx="9144000" cy="677063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51DD03C-F6AA-43E6-8AB0-990B3F00FD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0361"/>
            <a:ext cx="8277976" cy="515719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D3C4089-627E-4B92-A7C6-474B6C900A67}"/>
              </a:ext>
            </a:extLst>
          </p:cNvPr>
          <p:cNvSpPr/>
          <p:nvPr/>
        </p:nvSpPr>
        <p:spPr>
          <a:xfrm>
            <a:off x="3707904" y="1484784"/>
            <a:ext cx="4355681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خلال دقيقة واحدة </a:t>
            </a:r>
          </a:p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تعاوني مع مجموعتك المميزة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ومن خلال الخريطة , صممـ ـي</a:t>
            </a:r>
          </a:p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خارطة مفاهيم للأقاليم الحيوية  </a:t>
            </a:r>
            <a:endParaRPr lang="ar-SA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069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9687E9F7-CD39-4E98-A194-A2DC1828AC37}"/>
              </a:ext>
            </a:extLst>
          </p:cNvPr>
          <p:cNvCxnSpPr/>
          <p:nvPr/>
        </p:nvCxnSpPr>
        <p:spPr>
          <a:xfrm>
            <a:off x="8028384" y="1988840"/>
            <a:ext cx="360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536D622-74C9-4CEB-B155-5168D7A1643C}"/>
              </a:ext>
            </a:extLst>
          </p:cNvPr>
          <p:cNvSpPr/>
          <p:nvPr/>
        </p:nvSpPr>
        <p:spPr>
          <a:xfrm flipH="1">
            <a:off x="8028384" y="3365473"/>
            <a:ext cx="1070518" cy="63959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المدارية </a:t>
            </a:r>
          </a:p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الاستوائية </a:t>
            </a:r>
          </a:p>
        </p:txBody>
      </p: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F30B1DCC-4CAF-4ADA-8DF8-C3C96A42A7B8}"/>
              </a:ext>
            </a:extLst>
          </p:cNvPr>
          <p:cNvCxnSpPr>
            <a:cxnSpLocks/>
          </p:cNvCxnSpPr>
          <p:nvPr/>
        </p:nvCxnSpPr>
        <p:spPr>
          <a:xfrm>
            <a:off x="5220072" y="2132856"/>
            <a:ext cx="21602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47064748-D401-439D-A66C-94E2DA6951D1}"/>
              </a:ext>
            </a:extLst>
          </p:cNvPr>
          <p:cNvSpPr/>
          <p:nvPr/>
        </p:nvSpPr>
        <p:spPr>
          <a:xfrm flipH="1">
            <a:off x="7393687" y="2584875"/>
            <a:ext cx="1610464" cy="360040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الحارة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0F82E99C-0783-4854-9934-BE7BF801457D}"/>
              </a:ext>
            </a:extLst>
          </p:cNvPr>
          <p:cNvSpPr/>
          <p:nvPr/>
        </p:nvSpPr>
        <p:spPr>
          <a:xfrm flipH="1">
            <a:off x="4054800" y="3085608"/>
            <a:ext cx="1610464" cy="360040"/>
          </a:xfrm>
          <a:prstGeom prst="roundRect">
            <a:avLst/>
          </a:prstGeom>
          <a:noFill/>
          <a:ln w="57150">
            <a:solidFill>
              <a:srgbClr val="00C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المعتدلة  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65825ABA-4C50-40C8-90F9-B9BD3F16DB06}"/>
              </a:ext>
            </a:extLst>
          </p:cNvPr>
          <p:cNvSpPr/>
          <p:nvPr/>
        </p:nvSpPr>
        <p:spPr>
          <a:xfrm flipH="1">
            <a:off x="668537" y="3005433"/>
            <a:ext cx="1610464" cy="360040"/>
          </a:xfrm>
          <a:prstGeom prst="roundRect">
            <a:avLst/>
          </a:prstGeom>
          <a:noFill/>
          <a:ln w="57150">
            <a:solidFill>
              <a:srgbClr val="00C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الصحراوية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8F7FDB0-5AB5-43FF-8747-C848984C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42" y="78519"/>
            <a:ext cx="6858594" cy="2450804"/>
          </a:xfrm>
          <a:prstGeom prst="rect">
            <a:avLst/>
          </a:prstGeom>
        </p:spPr>
      </p:pic>
      <p:sp>
        <p:nvSpPr>
          <p:cNvPr id="34" name="مستطيل 33">
            <a:extLst>
              <a:ext uri="{FF2B5EF4-FFF2-40B4-BE49-F238E27FC236}">
                <a16:creationId xmlns:a16="http://schemas.microsoft.com/office/drawing/2014/main" id="{42DEE1B8-AC0C-4F26-9B11-BA586CE1CD2A}"/>
              </a:ext>
            </a:extLst>
          </p:cNvPr>
          <p:cNvSpPr/>
          <p:nvPr/>
        </p:nvSpPr>
        <p:spPr>
          <a:xfrm>
            <a:off x="2950342" y="1659476"/>
            <a:ext cx="36413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الأقاليم الحيوية </a:t>
            </a:r>
          </a:p>
        </p:txBody>
      </p: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6294720C-E60F-4099-88E5-2B0FFB58141E}"/>
              </a:ext>
            </a:extLst>
          </p:cNvPr>
          <p:cNvCxnSpPr/>
          <p:nvPr/>
        </p:nvCxnSpPr>
        <p:spPr>
          <a:xfrm>
            <a:off x="8198919" y="1803146"/>
            <a:ext cx="0" cy="726177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1C6740B6-84A3-43FD-9EAE-4289FA3A94A0}"/>
              </a:ext>
            </a:extLst>
          </p:cNvPr>
          <p:cNvCxnSpPr/>
          <p:nvPr/>
        </p:nvCxnSpPr>
        <p:spPr>
          <a:xfrm>
            <a:off x="4860032" y="2348880"/>
            <a:ext cx="0" cy="726177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FA36539A-771F-4113-82FF-4B81A6F59111}"/>
              </a:ext>
            </a:extLst>
          </p:cNvPr>
          <p:cNvCxnSpPr/>
          <p:nvPr/>
        </p:nvCxnSpPr>
        <p:spPr>
          <a:xfrm>
            <a:off x="1343842" y="2132856"/>
            <a:ext cx="0" cy="726177"/>
          </a:xfrm>
          <a:prstGeom prst="straightConnector1">
            <a:avLst/>
          </a:prstGeom>
          <a:ln w="57150">
            <a:solidFill>
              <a:srgbClr val="00C057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12345D9D-40CE-4088-A0EB-CFD7EE4C1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54"/>
          <a:stretch/>
        </p:blipFill>
        <p:spPr>
          <a:xfrm>
            <a:off x="7441063" y="2891874"/>
            <a:ext cx="1610464" cy="473599"/>
          </a:xfrm>
          <a:prstGeom prst="rect">
            <a:avLst/>
          </a:prstGeom>
        </p:spPr>
      </p:pic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E3368865-E8C5-414A-ACB5-283CB490354E}"/>
              </a:ext>
            </a:extLst>
          </p:cNvPr>
          <p:cNvSpPr/>
          <p:nvPr/>
        </p:nvSpPr>
        <p:spPr>
          <a:xfrm flipH="1">
            <a:off x="6876254" y="3365471"/>
            <a:ext cx="929953" cy="6395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المدارية </a:t>
            </a:r>
          </a:p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الموسمية 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8F465FD7-4D8D-4235-B927-6519314EF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54"/>
          <a:stretch/>
        </p:blipFill>
        <p:spPr>
          <a:xfrm>
            <a:off x="4054800" y="3387449"/>
            <a:ext cx="1669328" cy="473599"/>
          </a:xfrm>
          <a:prstGeom prst="rect">
            <a:avLst/>
          </a:prstGeom>
        </p:spPr>
      </p:pic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BFB981C3-5214-41E3-B95E-2B5B0AC96159}"/>
              </a:ext>
            </a:extLst>
          </p:cNvPr>
          <p:cNvSpPr/>
          <p:nvPr/>
        </p:nvSpPr>
        <p:spPr>
          <a:xfrm flipH="1">
            <a:off x="5364088" y="3912700"/>
            <a:ext cx="753008" cy="47359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الدافئة</a:t>
            </a:r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7EE1B521-C08C-4BEA-887E-EF77AF9252DF}"/>
              </a:ext>
            </a:extLst>
          </p:cNvPr>
          <p:cNvSpPr/>
          <p:nvPr/>
        </p:nvSpPr>
        <p:spPr>
          <a:xfrm flipH="1">
            <a:off x="3775366" y="3926089"/>
            <a:ext cx="753008" cy="47359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الباردة 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C088A5A8-02C8-4763-9DC5-BB4F6DB95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54"/>
          <a:stretch/>
        </p:blipFill>
        <p:spPr>
          <a:xfrm>
            <a:off x="5911144" y="4328292"/>
            <a:ext cx="1669328" cy="473599"/>
          </a:xfrm>
          <a:prstGeom prst="rect">
            <a:avLst/>
          </a:prstGeom>
        </p:spPr>
      </p:pic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219B1BE0-BD65-4A0C-B7E5-93B2B0691A90}"/>
              </a:ext>
            </a:extLst>
          </p:cNvPr>
          <p:cNvSpPr/>
          <p:nvPr/>
        </p:nvSpPr>
        <p:spPr>
          <a:xfrm flipH="1">
            <a:off x="6672111" y="4815609"/>
            <a:ext cx="929953" cy="6395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البحر</a:t>
            </a:r>
          </a:p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المتوسط </a:t>
            </a:r>
          </a:p>
        </p:txBody>
      </p:sp>
      <p:sp>
        <p:nvSpPr>
          <p:cNvPr id="46" name="مستطيل: زوايا مستديرة 45">
            <a:extLst>
              <a:ext uri="{FF2B5EF4-FFF2-40B4-BE49-F238E27FC236}">
                <a16:creationId xmlns:a16="http://schemas.microsoft.com/office/drawing/2014/main" id="{41CC5DBC-876A-4A6D-B895-C71D6576CB3D}"/>
              </a:ext>
            </a:extLst>
          </p:cNvPr>
          <p:cNvSpPr/>
          <p:nvPr/>
        </p:nvSpPr>
        <p:spPr>
          <a:xfrm flipH="1">
            <a:off x="5113446" y="4815610"/>
            <a:ext cx="929953" cy="6395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الصيني</a:t>
            </a: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09D84FAE-9E14-4DFA-9BE4-D8318F886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54"/>
          <a:stretch/>
        </p:blipFill>
        <p:spPr>
          <a:xfrm>
            <a:off x="2902672" y="4380922"/>
            <a:ext cx="1669328" cy="473599"/>
          </a:xfrm>
          <a:prstGeom prst="rect">
            <a:avLst/>
          </a:prstGeom>
        </p:spPr>
      </p:pic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D7D18570-6811-4F8A-BFC9-86A298B9D9F5}"/>
              </a:ext>
            </a:extLst>
          </p:cNvPr>
          <p:cNvSpPr/>
          <p:nvPr/>
        </p:nvSpPr>
        <p:spPr>
          <a:xfrm flipH="1">
            <a:off x="3737336" y="4880826"/>
            <a:ext cx="929953" cy="6395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غرب أوروبا 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F2B032B6-A941-4C16-A745-F2C85C77F9B7}"/>
              </a:ext>
            </a:extLst>
          </p:cNvPr>
          <p:cNvSpPr/>
          <p:nvPr/>
        </p:nvSpPr>
        <p:spPr>
          <a:xfrm flipH="1">
            <a:off x="2095891" y="4897275"/>
            <a:ext cx="929953" cy="63959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شرق  أوروبا </a:t>
            </a: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57BF6053-466F-4639-9836-899C9BEB2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54"/>
          <a:stretch/>
        </p:blipFill>
        <p:spPr>
          <a:xfrm>
            <a:off x="668537" y="3338661"/>
            <a:ext cx="1669328" cy="473599"/>
          </a:xfrm>
          <a:prstGeom prst="rect">
            <a:avLst/>
          </a:prstGeom>
        </p:spPr>
      </p:pic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99119119-24A5-4802-8252-E0EAFEC0F193}"/>
              </a:ext>
            </a:extLst>
          </p:cNvPr>
          <p:cNvSpPr/>
          <p:nvPr/>
        </p:nvSpPr>
        <p:spPr>
          <a:xfrm flipH="1">
            <a:off x="1870232" y="3812260"/>
            <a:ext cx="753008" cy="47359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الحارة 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2981B22-C7AC-4F5B-B505-3E278C7B86DE}"/>
              </a:ext>
            </a:extLst>
          </p:cNvPr>
          <p:cNvSpPr/>
          <p:nvPr/>
        </p:nvSpPr>
        <p:spPr>
          <a:xfrm flipH="1">
            <a:off x="349901" y="3839333"/>
            <a:ext cx="753008" cy="47359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الباردة </a:t>
            </a:r>
          </a:p>
        </p:txBody>
      </p:sp>
    </p:spTree>
    <p:extLst>
      <p:ext uri="{BB962C8B-B14F-4D97-AF65-F5344CB8AC3E}">
        <p14:creationId xmlns:p14="http://schemas.microsoft.com/office/powerpoint/2010/main" val="34832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4" grpId="0" animBg="1"/>
      <p:bldP spid="33" grpId="0" animBg="1"/>
      <p:bldP spid="39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5FB81D3-5957-4641-9084-8F2010C4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1107" t="9013" r="9891" b="12049"/>
          <a:stretch/>
        </p:blipFill>
        <p:spPr>
          <a:xfrm>
            <a:off x="611560" y="292122"/>
            <a:ext cx="8208912" cy="151216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D8BC949-BDBB-409E-9496-B29000443454}"/>
              </a:ext>
            </a:extLst>
          </p:cNvPr>
          <p:cNvSpPr/>
          <p:nvPr/>
        </p:nvSpPr>
        <p:spPr>
          <a:xfrm>
            <a:off x="4725322" y="1199422"/>
            <a:ext cx="23807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الإقليم المداري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4FA5C5D-60D6-4F98-B467-22872CF9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80710"/>
            <a:ext cx="4535928" cy="4084674"/>
          </a:xfrm>
          <a:prstGeom prst="rect">
            <a:avLst/>
          </a:prstGeom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739D0C00-5E2A-4680-9DDF-1F8D862E8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5373"/>
          <a:stretch/>
        </p:blipFill>
        <p:spPr>
          <a:xfrm>
            <a:off x="53171" y="2503693"/>
            <a:ext cx="4302804" cy="4086348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C0565CCE-5EC4-4E12-BA28-EB1623521DD7}"/>
              </a:ext>
            </a:extLst>
          </p:cNvPr>
          <p:cNvCxnSpPr/>
          <p:nvPr/>
        </p:nvCxnSpPr>
        <p:spPr>
          <a:xfrm>
            <a:off x="7596336" y="1916832"/>
            <a:ext cx="0" cy="2160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FF32799B-BCB6-4923-8B07-79BF3A23213A}"/>
              </a:ext>
            </a:extLst>
          </p:cNvPr>
          <p:cNvSpPr/>
          <p:nvPr/>
        </p:nvSpPr>
        <p:spPr>
          <a:xfrm>
            <a:off x="4568717" y="2164214"/>
            <a:ext cx="43028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C057"/>
                </a:highlight>
              </a:rPr>
              <a:t>الإقليم  المداري الممطر ( الاستوائي )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F1347DE-9F7A-440F-8D17-FF9E871EA426}"/>
              </a:ext>
            </a:extLst>
          </p:cNvPr>
          <p:cNvSpPr/>
          <p:nvPr/>
        </p:nvSpPr>
        <p:spPr>
          <a:xfrm>
            <a:off x="432841" y="2120103"/>
            <a:ext cx="297154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الإقليم المداري الموسمي</a:t>
            </a: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2EB71646-2025-4040-89F4-CC34A9A970C1}"/>
              </a:ext>
            </a:extLst>
          </p:cNvPr>
          <p:cNvCxnSpPr/>
          <p:nvPr/>
        </p:nvCxnSpPr>
        <p:spPr>
          <a:xfrm>
            <a:off x="1907704" y="1916832"/>
            <a:ext cx="0" cy="21602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78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6B88DC6-EFF7-4DAA-A7AD-D1B454C417A1}"/>
              </a:ext>
            </a:extLst>
          </p:cNvPr>
          <p:cNvSpPr/>
          <p:nvPr/>
        </p:nvSpPr>
        <p:spPr>
          <a:xfrm flipH="1">
            <a:off x="3801060" y="2673603"/>
            <a:ext cx="5079776" cy="4036517"/>
          </a:xfrm>
          <a:prstGeom prst="roundRect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742950" indent="-742950" algn="ctr">
              <a:buAutoNum type="arabicParenR"/>
            </a:pPr>
            <a:r>
              <a:rPr lang="ar-SA" sz="44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امتداد الإقليم الاستوائي</a:t>
            </a:r>
          </a:p>
          <a:p>
            <a:pPr marL="742950" indent="-742950" algn="ctr">
              <a:buAutoNum type="arabicParenR"/>
            </a:pPr>
            <a:r>
              <a:rPr lang="ar-SA" sz="44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المناطق  التي يتمثل بها </a:t>
            </a:r>
          </a:p>
          <a:p>
            <a:pPr marL="742950" indent="-742950" algn="ctr">
              <a:buAutoNum type="arabicParenR"/>
            </a:pPr>
            <a:r>
              <a:rPr lang="ar-SA" sz="44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مناخه</a:t>
            </a:r>
          </a:p>
          <a:p>
            <a:pPr algn="ctr"/>
            <a:r>
              <a:rPr lang="ar-SA" sz="44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حار ممطر طوال العام خاصة في فصلي الربيع والخريف (عللي )</a:t>
            </a:r>
          </a:p>
          <a:p>
            <a:pPr algn="ctr"/>
            <a:endParaRPr lang="ar-SA" sz="4400" b="1" dirty="0">
              <a:solidFill>
                <a:srgbClr val="C000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8" name="صورة 7" descr="صورة تحتوي على سوشي, طعام, غرفة&#10;&#10;تم إنشاء الوصف تلقائياً">
            <a:extLst>
              <a:ext uri="{FF2B5EF4-FFF2-40B4-BE49-F238E27FC236}">
                <a16:creationId xmlns:a16="http://schemas.microsoft.com/office/drawing/2014/main" id="{00900009-DBE4-4C7C-91D9-9C82D387B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56486"/>
            <a:ext cx="3939714" cy="135522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9C71CD7B-49C7-40DC-9C48-C8259E7F2C40}"/>
              </a:ext>
            </a:extLst>
          </p:cNvPr>
          <p:cNvSpPr/>
          <p:nvPr/>
        </p:nvSpPr>
        <p:spPr>
          <a:xfrm>
            <a:off x="7098870" y="364594"/>
            <a:ext cx="14350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u="sng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صيد المعلومات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B81A075-F2F7-4DA2-99DC-51C96AA92D68}"/>
              </a:ext>
            </a:extLst>
          </p:cNvPr>
          <p:cNvSpPr/>
          <p:nvPr/>
        </p:nvSpPr>
        <p:spPr>
          <a:xfrm>
            <a:off x="6831168" y="764704"/>
            <a:ext cx="17027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ابحثي عن الإجابة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F069DC6-E282-44FE-815D-EA8EF5D8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" y="490629"/>
            <a:ext cx="3347040" cy="59446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32BCF17-1489-4D05-A5CE-A112D2BA8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2" r="54225" b="28546"/>
          <a:stretch/>
        </p:blipFill>
        <p:spPr>
          <a:xfrm>
            <a:off x="542654" y="4262145"/>
            <a:ext cx="2123709" cy="85943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BDB5AD8-65DF-4EC6-A6FB-D4EE1183E6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5" r="59481" b="59361"/>
          <a:stretch/>
        </p:blipFill>
        <p:spPr>
          <a:xfrm>
            <a:off x="349983" y="2031487"/>
            <a:ext cx="1882346" cy="56436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4215E972-C282-4B17-B102-5681F489BAE1}"/>
              </a:ext>
            </a:extLst>
          </p:cNvPr>
          <p:cNvSpPr/>
          <p:nvPr/>
        </p:nvSpPr>
        <p:spPr>
          <a:xfrm>
            <a:off x="825281" y="3291082"/>
            <a:ext cx="7633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حوض </a:t>
            </a:r>
          </a:p>
          <a:p>
            <a:pPr algn="ctr"/>
            <a:r>
              <a:rPr lang="ar-SA" sz="16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الأمازون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001E1D8-D7ED-449C-96F7-3749E91D3A64}"/>
              </a:ext>
            </a:extLst>
          </p:cNvPr>
          <p:cNvSpPr/>
          <p:nvPr/>
        </p:nvSpPr>
        <p:spPr>
          <a:xfrm>
            <a:off x="1206957" y="2859033"/>
            <a:ext cx="11803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حوض الكنغو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FDE8A27-18A6-4B37-B071-71A205C0B7EE}"/>
              </a:ext>
            </a:extLst>
          </p:cNvPr>
          <p:cNvSpPr/>
          <p:nvPr/>
        </p:nvSpPr>
        <p:spPr>
          <a:xfrm>
            <a:off x="2589523" y="3583469"/>
            <a:ext cx="1200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اندونيسيا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59AC83B-8F0A-4F1F-A458-1C0F80190014}"/>
              </a:ext>
            </a:extLst>
          </p:cNvPr>
          <p:cNvSpPr/>
          <p:nvPr/>
        </p:nvSpPr>
        <p:spPr>
          <a:xfrm>
            <a:off x="2578949" y="3274531"/>
            <a:ext cx="120096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ماليزيا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260453D-D5C7-46B1-A403-7A0643DBA6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77E95F8-CADE-4148-8B84-3B98D2054D52}"/>
              </a:ext>
            </a:extLst>
          </p:cNvPr>
          <p:cNvSpPr/>
          <p:nvPr/>
        </p:nvSpPr>
        <p:spPr>
          <a:xfrm flipH="1">
            <a:off x="6559395" y="796642"/>
            <a:ext cx="2236262" cy="4001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</a:rPr>
              <a:t>يبحث الطلبة على الإجابة </a:t>
            </a:r>
          </a:p>
        </p:txBody>
      </p:sp>
    </p:spTree>
    <p:extLst>
      <p:ext uri="{BB962C8B-B14F-4D97-AF65-F5344CB8AC3E}">
        <p14:creationId xmlns:p14="http://schemas.microsoft.com/office/powerpoint/2010/main" val="1889961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9" grpId="0"/>
      <p:bldP spid="20" grpId="0"/>
      <p:bldP spid="21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FC3B509-F6BA-41C0-A1F4-ED2F2E2D8D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9" y="133350"/>
            <a:ext cx="2160240" cy="617597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001BDAE-3403-4F9E-A3BA-95E8045A23C6}"/>
              </a:ext>
            </a:extLst>
          </p:cNvPr>
          <p:cNvSpPr/>
          <p:nvPr/>
        </p:nvSpPr>
        <p:spPr>
          <a:xfrm>
            <a:off x="2483769" y="556850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مراجعة الدرس السابق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6EF1A41-65CE-4F2E-8587-B6A1C0D8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479538"/>
            <a:ext cx="6233294" cy="46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C6D6D72-F3D1-471A-AAF3-C41A93955B18}"/>
              </a:ext>
            </a:extLst>
          </p:cNvPr>
          <p:cNvSpPr/>
          <p:nvPr/>
        </p:nvSpPr>
        <p:spPr>
          <a:xfrm>
            <a:off x="1115616" y="2420888"/>
            <a:ext cx="67687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الغابات الاستوائية  غنية بنباتاتها فقيرة بحيواناتها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EE8C210-A34F-41F3-9AE1-7F07D483B2C3}"/>
              </a:ext>
            </a:extLst>
          </p:cNvPr>
          <p:cNvSpPr/>
          <p:nvPr/>
        </p:nvSpPr>
        <p:spPr>
          <a:xfrm flipH="1">
            <a:off x="3635895" y="3411662"/>
            <a:ext cx="3024336" cy="11694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1D1902C-D27D-4C82-991E-FD0B63B1051F}"/>
              </a:ext>
            </a:extLst>
          </p:cNvPr>
          <p:cNvSpPr/>
          <p:nvPr/>
        </p:nvSpPr>
        <p:spPr>
          <a:xfrm>
            <a:off x="683568" y="4987127"/>
            <a:ext cx="67687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تكثر بها النباتات المرتفعة المتنوعة , أما حيواناتها فهي صغيرة الحجم أو متسلقة </a:t>
            </a:r>
          </a:p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( مثلي لكل نوع )</a:t>
            </a:r>
            <a:endParaRPr lang="ar-SA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546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87AE51B-1579-489B-8D5F-5719505C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80137" cy="688538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F8783E3-B20A-4A83-B4BF-1FBCD96E6582}"/>
              </a:ext>
            </a:extLst>
          </p:cNvPr>
          <p:cNvSpPr/>
          <p:nvPr/>
        </p:nvSpPr>
        <p:spPr>
          <a:xfrm>
            <a:off x="3374574" y="1486989"/>
            <a:ext cx="5598012" cy="193899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>
                  <a:solidFill>
                    <a:schemeClr val="tx1"/>
                  </a:solidFill>
                </a:ln>
              </a:rPr>
              <a:t>يمتد بين دائرتي عرض</a:t>
            </a:r>
          </a:p>
          <a:p>
            <a:pPr algn="ctr"/>
            <a:r>
              <a:rPr lang="ar-SA" sz="2400" b="1" dirty="0">
                <a:ln>
                  <a:solidFill>
                    <a:schemeClr val="tx1"/>
                  </a:solidFill>
                </a:ln>
              </a:rPr>
              <a:t> .......... </a:t>
            </a:r>
          </a:p>
          <a:p>
            <a:pPr algn="ctr"/>
            <a:r>
              <a:rPr lang="ar-SA" sz="2400" b="1" dirty="0">
                <a:ln>
                  <a:solidFill>
                    <a:schemeClr val="tx1"/>
                  </a:solidFill>
                </a:ln>
              </a:rPr>
              <a:t>ويعرف في إفريقيا بـ ............ </a:t>
            </a:r>
          </a:p>
          <a:p>
            <a:pPr algn="ctr"/>
            <a:r>
              <a:rPr lang="ar-SA" sz="2400" b="1" dirty="0">
                <a:ln>
                  <a:solidFill>
                    <a:schemeClr val="tx1"/>
                  </a:solidFill>
                </a:ln>
              </a:rPr>
              <a:t>و في أمريكا الجنوبية وشمال استراليا  بـ  ..................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8246539-2535-42D7-A3FB-FA5B6106B131}"/>
              </a:ext>
            </a:extLst>
          </p:cNvPr>
          <p:cNvSpPr/>
          <p:nvPr/>
        </p:nvSpPr>
        <p:spPr>
          <a:xfrm>
            <a:off x="5837636" y="723063"/>
            <a:ext cx="16979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اكملي الفراغات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0000"/>
              </a:highligh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8C71485-E5D1-4499-836C-07A125724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86" y="-59278"/>
            <a:ext cx="2950720" cy="52430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BC5DE54-FAC3-4476-8B5A-27530299BC6D}"/>
              </a:ext>
            </a:extLst>
          </p:cNvPr>
          <p:cNvSpPr/>
          <p:nvPr/>
        </p:nvSpPr>
        <p:spPr>
          <a:xfrm>
            <a:off x="3982783" y="1858614"/>
            <a:ext cx="42119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– 18 شمال و جنوب خط الاستواء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6CEFE2-9A54-493A-961E-F349696B81B9}"/>
              </a:ext>
            </a:extLst>
          </p:cNvPr>
          <p:cNvSpPr/>
          <p:nvPr/>
        </p:nvSpPr>
        <p:spPr>
          <a:xfrm>
            <a:off x="4548873" y="2160875"/>
            <a:ext cx="106123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السافانا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21AF98F-A094-43AE-9F2A-D109580705FB}"/>
              </a:ext>
            </a:extLst>
          </p:cNvPr>
          <p:cNvSpPr/>
          <p:nvPr/>
        </p:nvSpPr>
        <p:spPr>
          <a:xfrm>
            <a:off x="5645847" y="2829870"/>
            <a:ext cx="11079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اللانوس</a:t>
            </a:r>
            <a:endParaRPr lang="ar-SA" sz="2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D3E5E82-B140-431A-8F3D-C2A29D3340E0}"/>
              </a:ext>
            </a:extLst>
          </p:cNvPr>
          <p:cNvSpPr/>
          <p:nvPr/>
        </p:nvSpPr>
        <p:spPr>
          <a:xfrm>
            <a:off x="3828482" y="3699201"/>
            <a:ext cx="474272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</a:rPr>
              <a:t>حرارته .......... على مدار السنة </a:t>
            </a:r>
          </a:p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</a:rPr>
              <a:t>ونزول الأمطار حسب .............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DC4404C-B781-48AA-AF31-59B47DC33CE5}"/>
              </a:ext>
            </a:extLst>
          </p:cNvPr>
          <p:cNvSpPr/>
          <p:nvPr/>
        </p:nvSpPr>
        <p:spPr>
          <a:xfrm>
            <a:off x="6132588" y="3691108"/>
            <a:ext cx="11079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مرتفعة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F553875-8770-432F-A206-E7F4C589A64F}"/>
              </a:ext>
            </a:extLst>
          </p:cNvPr>
          <p:cNvSpPr/>
          <p:nvPr/>
        </p:nvSpPr>
        <p:spPr>
          <a:xfrm>
            <a:off x="4318430" y="4116488"/>
            <a:ext cx="11079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الفصول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9E8D578-E3DF-4E74-A403-134FB7B7860D}"/>
              </a:ext>
            </a:extLst>
          </p:cNvPr>
          <p:cNvSpPr/>
          <p:nvPr/>
        </p:nvSpPr>
        <p:spPr>
          <a:xfrm>
            <a:off x="3779912" y="4995173"/>
            <a:ext cx="4742726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n>
                  <a:solidFill>
                    <a:schemeClr val="tx1"/>
                  </a:solidFill>
                </a:ln>
              </a:rPr>
              <a:t>نباتاته السافانا وهي من ........... متوسطة الطول  , وأشجار ...........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C776F3F-5CEB-471A-8259-329C85E30C40}"/>
              </a:ext>
            </a:extLst>
          </p:cNvPr>
          <p:cNvSpPr/>
          <p:nvPr/>
        </p:nvSpPr>
        <p:spPr>
          <a:xfrm>
            <a:off x="4274020" y="4987331"/>
            <a:ext cx="11079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الأعشاب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C2F0C03-FDDD-40AD-9EAE-F541C446D941}"/>
              </a:ext>
            </a:extLst>
          </p:cNvPr>
          <p:cNvSpPr/>
          <p:nvPr/>
        </p:nvSpPr>
        <p:spPr>
          <a:xfrm>
            <a:off x="4054888" y="5406568"/>
            <a:ext cx="11079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الخيزران</a:t>
            </a:r>
          </a:p>
        </p:txBody>
      </p:sp>
    </p:spTree>
    <p:extLst>
      <p:ext uri="{BB962C8B-B14F-4D97-AF65-F5344CB8AC3E}">
        <p14:creationId xmlns:p14="http://schemas.microsoft.com/office/powerpoint/2010/main" val="39069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4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9CFF3905-045D-4919-A714-8CBBE05FFC51}"/>
              </a:ext>
            </a:extLst>
          </p:cNvPr>
          <p:cNvSpPr txBox="1"/>
          <p:nvPr/>
        </p:nvSpPr>
        <p:spPr>
          <a:xfrm>
            <a:off x="6084168" y="3429000"/>
            <a:ext cx="21957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cs typeface="Akhbar MT" pitchFamily="2" charset="-78"/>
              </a:rPr>
              <a:t>ما توقعاتك عن الحياة الحيوانية بعد أن علمتي </a:t>
            </a:r>
          </a:p>
          <a:p>
            <a:pPr algn="ctr"/>
            <a:r>
              <a:rPr lang="ar-SA" sz="2800" dirty="0">
                <a:cs typeface="Akhbar MT" pitchFamily="2" charset="-78"/>
              </a:rPr>
              <a:t>أنه يكثر بها الحشائش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9BFDC3-D581-4E15-8BB1-77607D2FF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BD1C95-E1B2-48A8-B3AA-9131C982CC92}"/>
              </a:ext>
            </a:extLst>
          </p:cNvPr>
          <p:cNvSpPr txBox="1"/>
          <p:nvPr/>
        </p:nvSpPr>
        <p:spPr>
          <a:xfrm>
            <a:off x="2155874" y="4552384"/>
            <a:ext cx="4832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الحياة الحيوانية في الإقليم المداري الموسمي: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يعتبر حديقة حيوان العالم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 اشرحـ   ـي العبارة مع التمثيل )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0438C9A-282E-4371-B022-D8E6CD907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414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F1010173-C33D-4ABD-AD4C-E3DAD6F55E6A}"/>
              </a:ext>
            </a:extLst>
          </p:cNvPr>
          <p:cNvSpPr txBox="1"/>
          <p:nvPr/>
        </p:nvSpPr>
        <p:spPr>
          <a:xfrm>
            <a:off x="3275856" y="2708920"/>
            <a:ext cx="4832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تابع الأقاليم الحيوية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97AFC77C-9220-4085-B243-A77F31E4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170586"/>
            <a:ext cx="5986791" cy="368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8194EB9-6CEF-45AD-95BA-7D628ACFA756}"/>
              </a:ext>
            </a:extLst>
          </p:cNvPr>
          <p:cNvSpPr txBox="1"/>
          <p:nvPr/>
        </p:nvSpPr>
        <p:spPr>
          <a:xfrm>
            <a:off x="2339752" y="3429000"/>
            <a:ext cx="4832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2) الإقليم الصحراوي</a:t>
            </a:r>
          </a:p>
        </p:txBody>
      </p:sp>
    </p:spTree>
    <p:extLst>
      <p:ext uri="{BB962C8B-B14F-4D97-AF65-F5344CB8AC3E}">
        <p14:creationId xmlns:p14="http://schemas.microsoft.com/office/powerpoint/2010/main" val="33780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C698E5D-FB8E-4D9C-81AD-B2123A44ECE7}"/>
              </a:ext>
            </a:extLst>
          </p:cNvPr>
          <p:cNvSpPr txBox="1"/>
          <p:nvPr/>
        </p:nvSpPr>
        <p:spPr>
          <a:xfrm>
            <a:off x="2987824" y="2420888"/>
            <a:ext cx="48322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الذي يتبادر لذهنك عند سماعك لكلمة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(صحراء )</a:t>
            </a:r>
            <a:endParaRPr kumimoji="0" lang="ar-SA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B4A096FD-C03E-4D0E-8A08-7C5982CE2295}"/>
              </a:ext>
            </a:extLst>
          </p:cNvPr>
          <p:cNvSpPr txBox="1"/>
          <p:nvPr/>
        </p:nvSpPr>
        <p:spPr>
          <a:xfrm>
            <a:off x="4292207" y="620688"/>
            <a:ext cx="4832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يعدد الطلبة  أقسام الصحاري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F59F9E-8900-48D4-9B08-0295AF6285A1}"/>
              </a:ext>
            </a:extLst>
          </p:cNvPr>
          <p:cNvSpPr txBox="1"/>
          <p:nvPr/>
        </p:nvSpPr>
        <p:spPr>
          <a:xfrm>
            <a:off x="3851920" y="4437112"/>
            <a:ext cx="4832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تنقسم لقسمين </a:t>
            </a:r>
          </a:p>
          <a:p>
            <a:pPr marL="457200" marR="0" lvl="0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ar-SA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صحاري حارة </a:t>
            </a:r>
          </a:p>
          <a:p>
            <a:pPr marL="457200" marR="0" lvl="0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ar-SA" sz="24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صحاري باردة </a:t>
            </a:r>
            <a:endParaRPr kumimoji="0" lang="ar-SA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5CA373D-D72A-43B2-BE6D-BC73DCB6A198}"/>
              </a:ext>
            </a:extLst>
          </p:cNvPr>
          <p:cNvSpPr/>
          <p:nvPr/>
        </p:nvSpPr>
        <p:spPr>
          <a:xfrm>
            <a:off x="1907704" y="836712"/>
            <a:ext cx="66602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 أمل المستقبل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صفـ    ـي مناخ وطنك 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خلال دقيقة واحدة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997BBE-8995-4C0E-A334-8F7B567E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F7933E0-CBB5-40FD-A74E-92383C220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" r="5255"/>
          <a:stretch/>
        </p:blipFill>
        <p:spPr>
          <a:xfrm>
            <a:off x="2987824" y="0"/>
            <a:ext cx="6156176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35F1838-D259-4B4C-B353-C498752E6F4E}"/>
              </a:ext>
            </a:extLst>
          </p:cNvPr>
          <p:cNvSpPr/>
          <p:nvPr/>
        </p:nvSpPr>
        <p:spPr>
          <a:xfrm>
            <a:off x="6298712" y="188640"/>
            <a:ext cx="28805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00"/>
                </a:highlight>
              </a:rPr>
              <a:t>الصحاري الحارة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215F614-F969-4CB2-B37A-2345F5D7D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17035"/>
            <a:ext cx="2664296" cy="586400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18E6094-4F55-4EDE-ADD8-DBED70F115D3}"/>
              </a:ext>
            </a:extLst>
          </p:cNvPr>
          <p:cNvSpPr/>
          <p:nvPr/>
        </p:nvSpPr>
        <p:spPr>
          <a:xfrm>
            <a:off x="4752406" y="1766605"/>
            <a:ext cx="41682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تمتد في غرب القارات بين درجتي عرض 18 و 30 درجة شمال خط الاستواء وجنوبه</a:t>
            </a:r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E3762A6-8AB7-4060-8D7C-F26AB22C23A5}"/>
              </a:ext>
            </a:extLst>
          </p:cNvPr>
          <p:cNvSpPr/>
          <p:nvPr/>
        </p:nvSpPr>
        <p:spPr>
          <a:xfrm>
            <a:off x="5505086" y="2793873"/>
            <a:ext cx="26629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تتسم بأنها مطيرة و بكثرة المياه ً</a:t>
            </a:r>
          </a:p>
          <a:p>
            <a:pPr algn="ctr"/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51D3CBC-633A-4530-8FB7-63BF6EF67148}"/>
              </a:ext>
            </a:extLst>
          </p:cNvPr>
          <p:cNvSpPr/>
          <p:nvPr/>
        </p:nvSpPr>
        <p:spPr>
          <a:xfrm>
            <a:off x="4710232" y="3488075"/>
            <a:ext cx="41682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تنخفض درجة الحرارة في الصيف  , وترتفع في فصل الشتاء </a:t>
            </a:r>
          </a:p>
          <a:p>
            <a:pPr algn="ctr"/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A8DA96B-D6C9-4ADC-B5DB-7575002D65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2562" y="2819957"/>
            <a:ext cx="429558" cy="4290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072CB8-406D-469F-BCC8-81918115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189" y="2037785"/>
            <a:ext cx="1024182" cy="80423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5662221-6589-4F91-B116-B6790A1F4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55" y="3773465"/>
            <a:ext cx="359517" cy="54516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225CB8C2-68D2-418E-B67C-E9FD5194554A}"/>
              </a:ext>
            </a:extLst>
          </p:cNvPr>
          <p:cNvSpPr/>
          <p:nvPr/>
        </p:nvSpPr>
        <p:spPr>
          <a:xfrm>
            <a:off x="4752406" y="4523564"/>
            <a:ext cx="40943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تنتشر بها النباتات الشوكية , والتي تتحمل قلة المياه </a:t>
            </a:r>
          </a:p>
          <a:p>
            <a:pPr algn="ctr"/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8AA26F9-CF0A-4181-86EE-797C57A5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6412" y="4217442"/>
            <a:ext cx="1024182" cy="8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9B4B246-FB6D-4CC1-A1C1-E895FCD09006}"/>
              </a:ext>
            </a:extLst>
          </p:cNvPr>
          <p:cNvSpPr/>
          <p:nvPr/>
        </p:nvSpPr>
        <p:spPr>
          <a:xfrm>
            <a:off x="-468560" y="1844824"/>
            <a:ext cx="445132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الأسرع 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57D597B-E7CF-45C0-9689-CE7474D2624B}"/>
              </a:ext>
            </a:extLst>
          </p:cNvPr>
          <p:cNvSpPr/>
          <p:nvPr/>
        </p:nvSpPr>
        <p:spPr>
          <a:xfrm>
            <a:off x="899592" y="4869160"/>
            <a:ext cx="68995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مثلي لحيوانات الصحاري الحارة ونباتاتها</a:t>
            </a:r>
          </a:p>
        </p:txBody>
      </p:sp>
    </p:spTree>
    <p:extLst>
      <p:ext uri="{BB962C8B-B14F-4D97-AF65-F5344CB8AC3E}">
        <p14:creationId xmlns:p14="http://schemas.microsoft.com/office/powerpoint/2010/main" val="4084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ADCEB725-6F33-47B6-9183-6934E7974528}"/>
              </a:ext>
            </a:extLst>
          </p:cNvPr>
          <p:cNvSpPr/>
          <p:nvPr/>
        </p:nvSpPr>
        <p:spPr>
          <a:xfrm>
            <a:off x="6300192" y="1340768"/>
            <a:ext cx="13869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في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رحاب آية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7E10574-1C24-4B8E-A227-58DB8931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5544617" cy="612068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626F514-9487-495C-8217-D9183793CBA1}"/>
              </a:ext>
            </a:extLst>
          </p:cNvPr>
          <p:cNvSpPr/>
          <p:nvPr/>
        </p:nvSpPr>
        <p:spPr>
          <a:xfrm>
            <a:off x="7164288" y="2845385"/>
            <a:ext cx="13869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ومن نعم الله علينا </a:t>
            </a:r>
          </a:p>
          <a:p>
            <a:pPr algn="ctr"/>
            <a:r>
              <a:rPr lang="ar-SA" sz="2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تنوع الأقاليم الحيوية </a:t>
            </a:r>
          </a:p>
        </p:txBody>
      </p:sp>
    </p:spTree>
    <p:extLst>
      <p:ext uri="{BB962C8B-B14F-4D97-AF65-F5344CB8AC3E}">
        <p14:creationId xmlns:p14="http://schemas.microsoft.com/office/powerpoint/2010/main" val="692994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1E8FFF-58E1-4B19-BC44-11BABF875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484784"/>
            <a:ext cx="3743400" cy="13681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C097DE-73F6-4F56-AAD9-6E8C27FC34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4797152"/>
            <a:ext cx="4788024" cy="168060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A50323A-1638-43C7-AE27-90A33398D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968438"/>
            <a:ext cx="3312368" cy="190936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6C3E1D1-5ABA-4072-8441-0FCDE4FDA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833" y="3573506"/>
            <a:ext cx="3743400" cy="29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58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4F4AFF6-3F09-4823-8D84-F1FA7E0C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72"/>
            <a:ext cx="9144000" cy="15474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76382A2-D77D-41F2-8E5D-31917D997B4E}"/>
              </a:ext>
            </a:extLst>
          </p:cNvPr>
          <p:cNvSpPr/>
          <p:nvPr/>
        </p:nvSpPr>
        <p:spPr>
          <a:xfrm>
            <a:off x="3397386" y="200966"/>
            <a:ext cx="26372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الصحاري الباردة </a:t>
            </a:r>
            <a:r>
              <a:rPr lang="ar-SA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BC557AA-2081-4655-BA41-4427C5D22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17" y="1894488"/>
            <a:ext cx="4226475" cy="46531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EE74036-C7C6-47E9-9882-AF8A9BEF7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142" y="1340768"/>
            <a:ext cx="481626" cy="48772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9E1ED69-EABA-4598-996B-C5C3442C0B24}"/>
              </a:ext>
            </a:extLst>
          </p:cNvPr>
          <p:cNvSpPr/>
          <p:nvPr/>
        </p:nvSpPr>
        <p:spPr>
          <a:xfrm>
            <a:off x="1337825" y="1556792"/>
            <a:ext cx="17940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المناخ القطبي</a:t>
            </a:r>
          </a:p>
        </p:txBody>
      </p:sp>
      <p:pic>
        <p:nvPicPr>
          <p:cNvPr id="12" name="صورة 11" descr="صورة تحتوي على شخص, سيدة, شاب, فستان&#10;&#10;تم إنشاء الوصف تلقائياً">
            <a:extLst>
              <a:ext uri="{FF2B5EF4-FFF2-40B4-BE49-F238E27FC236}">
                <a16:creationId xmlns:a16="http://schemas.microsoft.com/office/drawing/2014/main" id="{A9851762-B018-4B02-AD80-443F4F433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94488"/>
            <a:ext cx="4481271" cy="362274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B1CFC323-0024-4F7E-9F71-51745CAD20D7}"/>
              </a:ext>
            </a:extLst>
          </p:cNvPr>
          <p:cNvSpPr/>
          <p:nvPr/>
        </p:nvSpPr>
        <p:spPr>
          <a:xfrm>
            <a:off x="4731323" y="2469967"/>
            <a:ext cx="1709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الذي يتبادر لذهنك</a:t>
            </a:r>
          </a:p>
          <a:p>
            <a:pPr algn="ctr"/>
            <a:r>
              <a:rPr lang="ar-S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حولهما</a:t>
            </a:r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54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262C6F7-2FFB-499B-BB66-7218E1DBCBD1}"/>
              </a:ext>
            </a:extLst>
          </p:cNvPr>
          <p:cNvSpPr/>
          <p:nvPr/>
        </p:nvSpPr>
        <p:spPr>
          <a:xfrm>
            <a:off x="5837817" y="332656"/>
            <a:ext cx="33061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المناخ القطبي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E9E88F2-73E4-4657-BF8C-31584BCB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293096"/>
            <a:ext cx="2495550" cy="211218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885EB54-7647-40F3-97D8-EEF20C2510AF}"/>
              </a:ext>
            </a:extLst>
          </p:cNvPr>
          <p:cNvSpPr/>
          <p:nvPr/>
        </p:nvSpPr>
        <p:spPr>
          <a:xfrm flipH="1">
            <a:off x="3347864" y="1469046"/>
            <a:ext cx="5610439" cy="1728192"/>
          </a:xfrm>
          <a:custGeom>
            <a:avLst/>
            <a:gdLst>
              <a:gd name="connsiteX0" fmla="*/ 0 w 5610439"/>
              <a:gd name="connsiteY0" fmla="*/ 288038 h 1728192"/>
              <a:gd name="connsiteX1" fmla="*/ 288038 w 5610439"/>
              <a:gd name="connsiteY1" fmla="*/ 0 h 1728192"/>
              <a:gd name="connsiteX2" fmla="*/ 5322401 w 5610439"/>
              <a:gd name="connsiteY2" fmla="*/ 0 h 1728192"/>
              <a:gd name="connsiteX3" fmla="*/ 5610439 w 5610439"/>
              <a:gd name="connsiteY3" fmla="*/ 288038 h 1728192"/>
              <a:gd name="connsiteX4" fmla="*/ 5610439 w 5610439"/>
              <a:gd name="connsiteY4" fmla="*/ 1440154 h 1728192"/>
              <a:gd name="connsiteX5" fmla="*/ 5322401 w 5610439"/>
              <a:gd name="connsiteY5" fmla="*/ 1728192 h 1728192"/>
              <a:gd name="connsiteX6" fmla="*/ 288038 w 5610439"/>
              <a:gd name="connsiteY6" fmla="*/ 1728192 h 1728192"/>
              <a:gd name="connsiteX7" fmla="*/ 0 w 5610439"/>
              <a:gd name="connsiteY7" fmla="*/ 1440154 h 1728192"/>
              <a:gd name="connsiteX8" fmla="*/ 0 w 5610439"/>
              <a:gd name="connsiteY8" fmla="*/ 288038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439" h="1728192" fill="none" extrusionOk="0">
                <a:moveTo>
                  <a:pt x="0" y="288038"/>
                </a:moveTo>
                <a:cubicBezTo>
                  <a:pt x="-13010" y="149056"/>
                  <a:pt x="129507" y="20262"/>
                  <a:pt x="288038" y="0"/>
                </a:cubicBezTo>
                <a:cubicBezTo>
                  <a:pt x="2533286" y="71499"/>
                  <a:pt x="3164772" y="87510"/>
                  <a:pt x="5322401" y="0"/>
                </a:cubicBezTo>
                <a:cubicBezTo>
                  <a:pt x="5474845" y="-3320"/>
                  <a:pt x="5591940" y="146582"/>
                  <a:pt x="5610439" y="288038"/>
                </a:cubicBezTo>
                <a:cubicBezTo>
                  <a:pt x="5510011" y="582456"/>
                  <a:pt x="5710626" y="1170850"/>
                  <a:pt x="5610439" y="1440154"/>
                </a:cubicBezTo>
                <a:cubicBezTo>
                  <a:pt x="5621320" y="1581074"/>
                  <a:pt x="5474999" y="1719556"/>
                  <a:pt x="5322401" y="1728192"/>
                </a:cubicBezTo>
                <a:cubicBezTo>
                  <a:pt x="3485818" y="1652538"/>
                  <a:pt x="2717144" y="1778020"/>
                  <a:pt x="288038" y="1728192"/>
                </a:cubicBezTo>
                <a:cubicBezTo>
                  <a:pt x="110454" y="1718158"/>
                  <a:pt x="-9098" y="1610107"/>
                  <a:pt x="0" y="1440154"/>
                </a:cubicBezTo>
                <a:cubicBezTo>
                  <a:pt x="17960" y="1175872"/>
                  <a:pt x="-86541" y="644879"/>
                  <a:pt x="0" y="288038"/>
                </a:cubicBezTo>
                <a:close/>
              </a:path>
              <a:path w="5610439" h="1728192" stroke="0" extrusionOk="0">
                <a:moveTo>
                  <a:pt x="0" y="288038"/>
                </a:moveTo>
                <a:cubicBezTo>
                  <a:pt x="-3006" y="122039"/>
                  <a:pt x="144155" y="-11008"/>
                  <a:pt x="288038" y="0"/>
                </a:cubicBezTo>
                <a:cubicBezTo>
                  <a:pt x="2355751" y="-140314"/>
                  <a:pt x="2963952" y="-108501"/>
                  <a:pt x="5322401" y="0"/>
                </a:cubicBezTo>
                <a:cubicBezTo>
                  <a:pt x="5459505" y="-7622"/>
                  <a:pt x="5621190" y="119326"/>
                  <a:pt x="5610439" y="288038"/>
                </a:cubicBezTo>
                <a:cubicBezTo>
                  <a:pt x="5513012" y="499256"/>
                  <a:pt x="5627086" y="927925"/>
                  <a:pt x="5610439" y="1440154"/>
                </a:cubicBezTo>
                <a:cubicBezTo>
                  <a:pt x="5618256" y="1603940"/>
                  <a:pt x="5480329" y="1708946"/>
                  <a:pt x="5322401" y="1728192"/>
                </a:cubicBezTo>
                <a:cubicBezTo>
                  <a:pt x="3141547" y="1581816"/>
                  <a:pt x="955284" y="1728587"/>
                  <a:pt x="288038" y="1728192"/>
                </a:cubicBezTo>
                <a:cubicBezTo>
                  <a:pt x="99437" y="1737164"/>
                  <a:pt x="-2973" y="1585880"/>
                  <a:pt x="0" y="1440154"/>
                </a:cubicBezTo>
                <a:cubicBezTo>
                  <a:pt x="-69724" y="957988"/>
                  <a:pt x="73140" y="541023"/>
                  <a:pt x="0" y="28803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5017025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يمتد في شمال آسيا و أوروبا و أمريكا الشمالية 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B0B5761-D5B0-4BDF-8BDA-A8EA2EC06DEF}"/>
              </a:ext>
            </a:extLst>
          </p:cNvPr>
          <p:cNvSpPr/>
          <p:nvPr/>
        </p:nvSpPr>
        <p:spPr>
          <a:xfrm flipH="1">
            <a:off x="3347863" y="3393437"/>
            <a:ext cx="5610439" cy="1728192"/>
          </a:xfrm>
          <a:custGeom>
            <a:avLst/>
            <a:gdLst>
              <a:gd name="connsiteX0" fmla="*/ 0 w 5610439"/>
              <a:gd name="connsiteY0" fmla="*/ 288038 h 1728192"/>
              <a:gd name="connsiteX1" fmla="*/ 288038 w 5610439"/>
              <a:gd name="connsiteY1" fmla="*/ 0 h 1728192"/>
              <a:gd name="connsiteX2" fmla="*/ 5322401 w 5610439"/>
              <a:gd name="connsiteY2" fmla="*/ 0 h 1728192"/>
              <a:gd name="connsiteX3" fmla="*/ 5610439 w 5610439"/>
              <a:gd name="connsiteY3" fmla="*/ 288038 h 1728192"/>
              <a:gd name="connsiteX4" fmla="*/ 5610439 w 5610439"/>
              <a:gd name="connsiteY4" fmla="*/ 1440154 h 1728192"/>
              <a:gd name="connsiteX5" fmla="*/ 5322401 w 5610439"/>
              <a:gd name="connsiteY5" fmla="*/ 1728192 h 1728192"/>
              <a:gd name="connsiteX6" fmla="*/ 288038 w 5610439"/>
              <a:gd name="connsiteY6" fmla="*/ 1728192 h 1728192"/>
              <a:gd name="connsiteX7" fmla="*/ 0 w 5610439"/>
              <a:gd name="connsiteY7" fmla="*/ 1440154 h 1728192"/>
              <a:gd name="connsiteX8" fmla="*/ 0 w 5610439"/>
              <a:gd name="connsiteY8" fmla="*/ 288038 h 172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439" h="1728192" fill="none" extrusionOk="0">
                <a:moveTo>
                  <a:pt x="0" y="288038"/>
                </a:moveTo>
                <a:cubicBezTo>
                  <a:pt x="-13010" y="149056"/>
                  <a:pt x="129507" y="20262"/>
                  <a:pt x="288038" y="0"/>
                </a:cubicBezTo>
                <a:cubicBezTo>
                  <a:pt x="2533286" y="71499"/>
                  <a:pt x="3164772" y="87510"/>
                  <a:pt x="5322401" y="0"/>
                </a:cubicBezTo>
                <a:cubicBezTo>
                  <a:pt x="5474845" y="-3320"/>
                  <a:pt x="5591940" y="146582"/>
                  <a:pt x="5610439" y="288038"/>
                </a:cubicBezTo>
                <a:cubicBezTo>
                  <a:pt x="5510011" y="582456"/>
                  <a:pt x="5710626" y="1170850"/>
                  <a:pt x="5610439" y="1440154"/>
                </a:cubicBezTo>
                <a:cubicBezTo>
                  <a:pt x="5621320" y="1581074"/>
                  <a:pt x="5474999" y="1719556"/>
                  <a:pt x="5322401" y="1728192"/>
                </a:cubicBezTo>
                <a:cubicBezTo>
                  <a:pt x="3485818" y="1652538"/>
                  <a:pt x="2717144" y="1778020"/>
                  <a:pt x="288038" y="1728192"/>
                </a:cubicBezTo>
                <a:cubicBezTo>
                  <a:pt x="110454" y="1718158"/>
                  <a:pt x="-9098" y="1610107"/>
                  <a:pt x="0" y="1440154"/>
                </a:cubicBezTo>
                <a:cubicBezTo>
                  <a:pt x="17960" y="1175872"/>
                  <a:pt x="-86541" y="644879"/>
                  <a:pt x="0" y="288038"/>
                </a:cubicBezTo>
                <a:close/>
              </a:path>
              <a:path w="5610439" h="1728192" stroke="0" extrusionOk="0">
                <a:moveTo>
                  <a:pt x="0" y="288038"/>
                </a:moveTo>
                <a:cubicBezTo>
                  <a:pt x="-3006" y="122039"/>
                  <a:pt x="144155" y="-11008"/>
                  <a:pt x="288038" y="0"/>
                </a:cubicBezTo>
                <a:cubicBezTo>
                  <a:pt x="2355751" y="-140314"/>
                  <a:pt x="2963952" y="-108501"/>
                  <a:pt x="5322401" y="0"/>
                </a:cubicBezTo>
                <a:cubicBezTo>
                  <a:pt x="5459505" y="-7622"/>
                  <a:pt x="5621190" y="119326"/>
                  <a:pt x="5610439" y="288038"/>
                </a:cubicBezTo>
                <a:cubicBezTo>
                  <a:pt x="5513012" y="499256"/>
                  <a:pt x="5627086" y="927925"/>
                  <a:pt x="5610439" y="1440154"/>
                </a:cubicBezTo>
                <a:cubicBezTo>
                  <a:pt x="5618256" y="1603940"/>
                  <a:pt x="5480329" y="1708946"/>
                  <a:pt x="5322401" y="1728192"/>
                </a:cubicBezTo>
                <a:cubicBezTo>
                  <a:pt x="3141547" y="1581816"/>
                  <a:pt x="955284" y="1728587"/>
                  <a:pt x="288038" y="1728192"/>
                </a:cubicBezTo>
                <a:cubicBezTo>
                  <a:pt x="99437" y="1737164"/>
                  <a:pt x="-2973" y="1585880"/>
                  <a:pt x="0" y="1440154"/>
                </a:cubicBezTo>
                <a:cubicBezTo>
                  <a:pt x="-69724" y="957988"/>
                  <a:pt x="73140" y="541023"/>
                  <a:pt x="0" y="28803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5017025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مناخه :</a:t>
            </a:r>
          </a:p>
          <a:p>
            <a:pPr algn="ctr"/>
            <a:r>
              <a:rPr lang="ar-SA" sz="3200" b="1" dirty="0">
                <a:solidFill>
                  <a:schemeClr val="tx1"/>
                </a:solidFill>
              </a:rPr>
              <a:t>بارد معظم أيام السنة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7C53B44-677C-4F56-8B10-059868C0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7" y="206250"/>
            <a:ext cx="2921413" cy="40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3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BD9E87-E3DF-470B-B3F1-CD24B54FA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717032"/>
            <a:ext cx="2448712" cy="20608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4048960-3EFF-4648-B5ED-94511EDA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140968"/>
            <a:ext cx="1572904" cy="29019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97224BD-48FF-46A2-B7DE-1AC9BC4B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3429000"/>
            <a:ext cx="2661746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2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07B9C54-5958-4F3D-ABF5-6DE14B4826AC}"/>
              </a:ext>
            </a:extLst>
          </p:cNvPr>
          <p:cNvSpPr txBox="1"/>
          <p:nvPr/>
        </p:nvSpPr>
        <p:spPr>
          <a:xfrm>
            <a:off x="2286000" y="327159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3)  الأقاليم المعتدلة </a:t>
            </a:r>
            <a:endParaRPr kumimoji="0" lang="ar-SA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FF29EF0-0507-4B76-ACAA-F74771C1D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8F6FB9-3BA4-4ACB-898B-ECE02BF7D7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60648"/>
            <a:ext cx="8640960" cy="18002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926B4F-6F34-4687-85FC-FF99EB097CD3}"/>
              </a:ext>
            </a:extLst>
          </p:cNvPr>
          <p:cNvSpPr/>
          <p:nvPr/>
        </p:nvSpPr>
        <p:spPr>
          <a:xfrm>
            <a:off x="4434945" y="960693"/>
            <a:ext cx="21836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الإقليم المعتدل الدافئ</a:t>
            </a:r>
            <a:endParaRPr lang="ar-SA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AB48B51-1470-4F5F-A893-EEAB6571D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702" y="1628800"/>
            <a:ext cx="481626" cy="48772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B914079-47CB-445F-A6EB-6C390202FFBF}"/>
              </a:ext>
            </a:extLst>
          </p:cNvPr>
          <p:cNvSpPr/>
          <p:nvPr/>
        </p:nvSpPr>
        <p:spPr>
          <a:xfrm>
            <a:off x="6541477" y="1835532"/>
            <a:ext cx="155891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C057"/>
                </a:highlight>
              </a:rPr>
              <a:t>البحر المتوسط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9A02DFE-F418-43F4-A0F9-8801532169C0}"/>
              </a:ext>
            </a:extLst>
          </p:cNvPr>
          <p:cNvSpPr/>
          <p:nvPr/>
        </p:nvSpPr>
        <p:spPr>
          <a:xfrm>
            <a:off x="1043608" y="1829035"/>
            <a:ext cx="162162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8080"/>
                </a:highlight>
              </a:rPr>
              <a:t>الصيني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4E3967B-45C5-4939-9A61-373FC686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628800"/>
            <a:ext cx="481626" cy="48772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51511D66-B0EC-44CF-B695-23C05B3FC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41" y="2535577"/>
            <a:ext cx="7346317" cy="36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E5CA1AC-894F-4E7A-869E-BE894B2B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8" y="0"/>
            <a:ext cx="4942057" cy="378904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F5E1395-52DB-4A35-8047-4EA1B2A59FCF}"/>
              </a:ext>
            </a:extLst>
          </p:cNvPr>
          <p:cNvSpPr/>
          <p:nvPr/>
        </p:nvSpPr>
        <p:spPr>
          <a:xfrm>
            <a:off x="6876256" y="1188041"/>
            <a:ext cx="1998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b="1" u="sng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حديث الصورة 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531FF64-E6B1-4B3B-8DD4-ED8D072867CD}"/>
              </a:ext>
            </a:extLst>
          </p:cNvPr>
          <p:cNvSpPr/>
          <p:nvPr/>
        </p:nvSpPr>
        <p:spPr>
          <a:xfrm flipH="1">
            <a:off x="5112060" y="1931433"/>
            <a:ext cx="3655024" cy="1857607"/>
          </a:xfrm>
          <a:custGeom>
            <a:avLst/>
            <a:gdLst>
              <a:gd name="connsiteX0" fmla="*/ 0 w 3655024"/>
              <a:gd name="connsiteY0" fmla="*/ 309607 h 1857607"/>
              <a:gd name="connsiteX1" fmla="*/ 309607 w 3655024"/>
              <a:gd name="connsiteY1" fmla="*/ 0 h 1857607"/>
              <a:gd name="connsiteX2" fmla="*/ 3345417 w 3655024"/>
              <a:gd name="connsiteY2" fmla="*/ 0 h 1857607"/>
              <a:gd name="connsiteX3" fmla="*/ 3655024 w 3655024"/>
              <a:gd name="connsiteY3" fmla="*/ 309607 h 1857607"/>
              <a:gd name="connsiteX4" fmla="*/ 3655024 w 3655024"/>
              <a:gd name="connsiteY4" fmla="*/ 1548000 h 1857607"/>
              <a:gd name="connsiteX5" fmla="*/ 3345417 w 3655024"/>
              <a:gd name="connsiteY5" fmla="*/ 1857607 h 1857607"/>
              <a:gd name="connsiteX6" fmla="*/ 309607 w 3655024"/>
              <a:gd name="connsiteY6" fmla="*/ 1857607 h 1857607"/>
              <a:gd name="connsiteX7" fmla="*/ 0 w 3655024"/>
              <a:gd name="connsiteY7" fmla="*/ 1548000 h 1857607"/>
              <a:gd name="connsiteX8" fmla="*/ 0 w 3655024"/>
              <a:gd name="connsiteY8" fmla="*/ 309607 h 185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5024" h="1857607" extrusionOk="0">
                <a:moveTo>
                  <a:pt x="0" y="309607"/>
                </a:moveTo>
                <a:cubicBezTo>
                  <a:pt x="-6274" y="124170"/>
                  <a:pt x="153906" y="-11075"/>
                  <a:pt x="309607" y="0"/>
                </a:cubicBezTo>
                <a:cubicBezTo>
                  <a:pt x="1003228" y="-140314"/>
                  <a:pt x="2339571" y="-108501"/>
                  <a:pt x="3345417" y="0"/>
                </a:cubicBezTo>
                <a:cubicBezTo>
                  <a:pt x="3497184" y="-6668"/>
                  <a:pt x="3674442" y="121218"/>
                  <a:pt x="3655024" y="309607"/>
                </a:cubicBezTo>
                <a:cubicBezTo>
                  <a:pt x="3568316" y="681226"/>
                  <a:pt x="3570911" y="1095871"/>
                  <a:pt x="3655024" y="1548000"/>
                </a:cubicBezTo>
                <a:cubicBezTo>
                  <a:pt x="3663886" y="1724327"/>
                  <a:pt x="3516233" y="1854685"/>
                  <a:pt x="3345417" y="1857607"/>
                </a:cubicBezTo>
                <a:cubicBezTo>
                  <a:pt x="2243839" y="1711231"/>
                  <a:pt x="1573503" y="1858002"/>
                  <a:pt x="309607" y="1857607"/>
                </a:cubicBezTo>
                <a:cubicBezTo>
                  <a:pt x="130772" y="1859991"/>
                  <a:pt x="-5579" y="1693937"/>
                  <a:pt x="0" y="1548000"/>
                </a:cubicBezTo>
                <a:cubicBezTo>
                  <a:pt x="-37718" y="1401936"/>
                  <a:pt x="-71765" y="767970"/>
                  <a:pt x="0" y="309607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5017025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u="sng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BA56FBA-049C-4751-A5D0-29BB911AD1AC}"/>
              </a:ext>
            </a:extLst>
          </p:cNvPr>
          <p:cNvSpPr/>
          <p:nvPr/>
        </p:nvSpPr>
        <p:spPr>
          <a:xfrm>
            <a:off x="5360711" y="2020334"/>
            <a:ext cx="3006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atin typeface="Aldhabi" panose="01000000000000000000" pitchFamily="2" charset="-78"/>
                <a:cs typeface="Aldhabi" panose="01000000000000000000" pitchFamily="2" charset="-78"/>
              </a:rPr>
              <a:t>ترجمي الصور الموجودة أمامك لحقائق علمية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C52BECD-84DB-4497-AC8E-A66D51B0F718}"/>
              </a:ext>
            </a:extLst>
          </p:cNvPr>
          <p:cNvSpPr/>
          <p:nvPr/>
        </p:nvSpPr>
        <p:spPr>
          <a:xfrm>
            <a:off x="7588206" y="3974"/>
            <a:ext cx="1558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C057"/>
                </a:highlight>
              </a:rPr>
              <a:t>إقليم البحر المتوسط </a:t>
            </a:r>
          </a:p>
        </p:txBody>
      </p:sp>
      <p:pic>
        <p:nvPicPr>
          <p:cNvPr id="10" name="صورة 9" descr="صورة تحتوي على سوشي, طعام, غرفة&#10;&#10;تم إنشاء الوصف تلقائياً">
            <a:extLst>
              <a:ext uri="{FF2B5EF4-FFF2-40B4-BE49-F238E27FC236}">
                <a16:creationId xmlns:a16="http://schemas.microsoft.com/office/drawing/2014/main" id="{1878B73C-17D5-43B0-9B53-C8FABC3FC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03" y="260648"/>
            <a:ext cx="2724530" cy="1715235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DDB7C9F-EA80-48AA-AF84-9F76F39A6CFB}"/>
              </a:ext>
            </a:extLst>
          </p:cNvPr>
          <p:cNvSpPr/>
          <p:nvPr/>
        </p:nvSpPr>
        <p:spPr>
          <a:xfrm flipH="1">
            <a:off x="5112060" y="1889909"/>
            <a:ext cx="3655024" cy="1857607"/>
          </a:xfrm>
          <a:custGeom>
            <a:avLst/>
            <a:gdLst>
              <a:gd name="connsiteX0" fmla="*/ 0 w 3655024"/>
              <a:gd name="connsiteY0" fmla="*/ 309607 h 1857607"/>
              <a:gd name="connsiteX1" fmla="*/ 309607 w 3655024"/>
              <a:gd name="connsiteY1" fmla="*/ 0 h 1857607"/>
              <a:gd name="connsiteX2" fmla="*/ 3345417 w 3655024"/>
              <a:gd name="connsiteY2" fmla="*/ 0 h 1857607"/>
              <a:gd name="connsiteX3" fmla="*/ 3655024 w 3655024"/>
              <a:gd name="connsiteY3" fmla="*/ 309607 h 1857607"/>
              <a:gd name="connsiteX4" fmla="*/ 3655024 w 3655024"/>
              <a:gd name="connsiteY4" fmla="*/ 1548000 h 1857607"/>
              <a:gd name="connsiteX5" fmla="*/ 3345417 w 3655024"/>
              <a:gd name="connsiteY5" fmla="*/ 1857607 h 1857607"/>
              <a:gd name="connsiteX6" fmla="*/ 309607 w 3655024"/>
              <a:gd name="connsiteY6" fmla="*/ 1857607 h 1857607"/>
              <a:gd name="connsiteX7" fmla="*/ 0 w 3655024"/>
              <a:gd name="connsiteY7" fmla="*/ 1548000 h 1857607"/>
              <a:gd name="connsiteX8" fmla="*/ 0 w 3655024"/>
              <a:gd name="connsiteY8" fmla="*/ 309607 h 185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5024" h="1857607" fill="none" extrusionOk="0">
                <a:moveTo>
                  <a:pt x="0" y="309607"/>
                </a:moveTo>
                <a:cubicBezTo>
                  <a:pt x="-18122" y="166610"/>
                  <a:pt x="139057" y="16324"/>
                  <a:pt x="309607" y="0"/>
                </a:cubicBezTo>
                <a:cubicBezTo>
                  <a:pt x="923446" y="71499"/>
                  <a:pt x="2253819" y="87510"/>
                  <a:pt x="3345417" y="0"/>
                </a:cubicBezTo>
                <a:cubicBezTo>
                  <a:pt x="3487905" y="-14261"/>
                  <a:pt x="3646056" y="147160"/>
                  <a:pt x="3655024" y="309607"/>
                </a:cubicBezTo>
                <a:cubicBezTo>
                  <a:pt x="3627026" y="523012"/>
                  <a:pt x="3669139" y="1027025"/>
                  <a:pt x="3655024" y="1548000"/>
                </a:cubicBezTo>
                <a:cubicBezTo>
                  <a:pt x="3667151" y="1698753"/>
                  <a:pt x="3507479" y="1845708"/>
                  <a:pt x="3345417" y="1857607"/>
                </a:cubicBezTo>
                <a:cubicBezTo>
                  <a:pt x="2198265" y="1781953"/>
                  <a:pt x="652312" y="1907435"/>
                  <a:pt x="309607" y="1857607"/>
                </a:cubicBezTo>
                <a:cubicBezTo>
                  <a:pt x="131733" y="1853875"/>
                  <a:pt x="-11550" y="1732795"/>
                  <a:pt x="0" y="1548000"/>
                </a:cubicBezTo>
                <a:cubicBezTo>
                  <a:pt x="-71070" y="1016018"/>
                  <a:pt x="-92000" y="444903"/>
                  <a:pt x="0" y="309607"/>
                </a:cubicBezTo>
                <a:close/>
              </a:path>
              <a:path w="3655024" h="1857607" stroke="0" extrusionOk="0">
                <a:moveTo>
                  <a:pt x="0" y="309607"/>
                </a:moveTo>
                <a:cubicBezTo>
                  <a:pt x="-6274" y="124170"/>
                  <a:pt x="153906" y="-11075"/>
                  <a:pt x="309607" y="0"/>
                </a:cubicBezTo>
                <a:cubicBezTo>
                  <a:pt x="1003228" y="-140314"/>
                  <a:pt x="2339571" y="-108501"/>
                  <a:pt x="3345417" y="0"/>
                </a:cubicBezTo>
                <a:cubicBezTo>
                  <a:pt x="3497184" y="-6668"/>
                  <a:pt x="3674442" y="121218"/>
                  <a:pt x="3655024" y="309607"/>
                </a:cubicBezTo>
                <a:cubicBezTo>
                  <a:pt x="3568316" y="681226"/>
                  <a:pt x="3570911" y="1095871"/>
                  <a:pt x="3655024" y="1548000"/>
                </a:cubicBezTo>
                <a:cubicBezTo>
                  <a:pt x="3663886" y="1724327"/>
                  <a:pt x="3516233" y="1854685"/>
                  <a:pt x="3345417" y="1857607"/>
                </a:cubicBezTo>
                <a:cubicBezTo>
                  <a:pt x="2243839" y="1711231"/>
                  <a:pt x="1573503" y="1858002"/>
                  <a:pt x="309607" y="1857607"/>
                </a:cubicBezTo>
                <a:cubicBezTo>
                  <a:pt x="130772" y="1859991"/>
                  <a:pt x="-5579" y="1693937"/>
                  <a:pt x="0" y="1548000"/>
                </a:cubicBezTo>
                <a:cubicBezTo>
                  <a:pt x="-37718" y="1401936"/>
                  <a:pt x="-71765" y="767970"/>
                  <a:pt x="0" y="309607"/>
                </a:cubicBezTo>
                <a:close/>
              </a:path>
            </a:pathLst>
          </a:custGeom>
          <a:solidFill>
            <a:schemeClr val="bg1"/>
          </a:solidFill>
          <a:ln w="57150">
            <a:extLst>
              <a:ext uri="{C807C97D-BFC1-408E-A445-0C87EB9F89A2}">
                <ask:lineSketchStyleProps xmlns:ask="http://schemas.microsoft.com/office/drawing/2018/sketchyshapes" sd="425017025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يمتد إلى غرب القارات بين درجتي عرض 30-40 درجة شمال خط الاستواء وجنوبه 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DF33CD12-1B96-448D-AC38-51899D9F946E}"/>
              </a:ext>
            </a:extLst>
          </p:cNvPr>
          <p:cNvSpPr/>
          <p:nvPr/>
        </p:nvSpPr>
        <p:spPr>
          <a:xfrm flipH="1">
            <a:off x="5264460" y="4379705"/>
            <a:ext cx="3655024" cy="1857607"/>
          </a:xfrm>
          <a:custGeom>
            <a:avLst/>
            <a:gdLst>
              <a:gd name="connsiteX0" fmla="*/ 0 w 3655024"/>
              <a:gd name="connsiteY0" fmla="*/ 309607 h 1857607"/>
              <a:gd name="connsiteX1" fmla="*/ 309607 w 3655024"/>
              <a:gd name="connsiteY1" fmla="*/ 0 h 1857607"/>
              <a:gd name="connsiteX2" fmla="*/ 3345417 w 3655024"/>
              <a:gd name="connsiteY2" fmla="*/ 0 h 1857607"/>
              <a:gd name="connsiteX3" fmla="*/ 3655024 w 3655024"/>
              <a:gd name="connsiteY3" fmla="*/ 309607 h 1857607"/>
              <a:gd name="connsiteX4" fmla="*/ 3655024 w 3655024"/>
              <a:gd name="connsiteY4" fmla="*/ 1548000 h 1857607"/>
              <a:gd name="connsiteX5" fmla="*/ 3345417 w 3655024"/>
              <a:gd name="connsiteY5" fmla="*/ 1857607 h 1857607"/>
              <a:gd name="connsiteX6" fmla="*/ 309607 w 3655024"/>
              <a:gd name="connsiteY6" fmla="*/ 1857607 h 1857607"/>
              <a:gd name="connsiteX7" fmla="*/ 0 w 3655024"/>
              <a:gd name="connsiteY7" fmla="*/ 1548000 h 1857607"/>
              <a:gd name="connsiteX8" fmla="*/ 0 w 3655024"/>
              <a:gd name="connsiteY8" fmla="*/ 309607 h 185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5024" h="1857607" extrusionOk="0">
                <a:moveTo>
                  <a:pt x="0" y="309607"/>
                </a:moveTo>
                <a:cubicBezTo>
                  <a:pt x="-6274" y="124170"/>
                  <a:pt x="153906" y="-11075"/>
                  <a:pt x="309607" y="0"/>
                </a:cubicBezTo>
                <a:cubicBezTo>
                  <a:pt x="1003228" y="-140314"/>
                  <a:pt x="2339571" y="-108501"/>
                  <a:pt x="3345417" y="0"/>
                </a:cubicBezTo>
                <a:cubicBezTo>
                  <a:pt x="3497184" y="-6668"/>
                  <a:pt x="3674442" y="121218"/>
                  <a:pt x="3655024" y="309607"/>
                </a:cubicBezTo>
                <a:cubicBezTo>
                  <a:pt x="3568316" y="681226"/>
                  <a:pt x="3570911" y="1095871"/>
                  <a:pt x="3655024" y="1548000"/>
                </a:cubicBezTo>
                <a:cubicBezTo>
                  <a:pt x="3663886" y="1724327"/>
                  <a:pt x="3516233" y="1854685"/>
                  <a:pt x="3345417" y="1857607"/>
                </a:cubicBezTo>
                <a:cubicBezTo>
                  <a:pt x="2243839" y="1711231"/>
                  <a:pt x="1573503" y="1858002"/>
                  <a:pt x="309607" y="1857607"/>
                </a:cubicBezTo>
                <a:cubicBezTo>
                  <a:pt x="130772" y="1859991"/>
                  <a:pt x="-5579" y="1693937"/>
                  <a:pt x="0" y="1548000"/>
                </a:cubicBezTo>
                <a:cubicBezTo>
                  <a:pt x="-37718" y="1401936"/>
                  <a:pt x="-71765" y="767970"/>
                  <a:pt x="0" y="309607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5017025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يمتاز مناخه بـ ..............درجة الحرارة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وسقوط الأمطار في .................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ومن نباتاته أشجار ............. و ............والفلين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E645A1C-C7F5-4894-B43F-F3719C0CD191}"/>
              </a:ext>
            </a:extLst>
          </p:cNvPr>
          <p:cNvSpPr txBox="1"/>
          <p:nvPr/>
        </p:nvSpPr>
        <p:spPr>
          <a:xfrm>
            <a:off x="6261158" y="4593190"/>
            <a:ext cx="120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اعتدال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FBBC3D-C239-4571-B970-43C3E7745C80}"/>
              </a:ext>
            </a:extLst>
          </p:cNvPr>
          <p:cNvSpPr txBox="1"/>
          <p:nvPr/>
        </p:nvSpPr>
        <p:spPr>
          <a:xfrm>
            <a:off x="5496928" y="4937308"/>
            <a:ext cx="120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الشتاء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84480C2-27FE-4B41-A28F-6F85BFDFCF83}"/>
              </a:ext>
            </a:extLst>
          </p:cNvPr>
          <p:cNvSpPr txBox="1"/>
          <p:nvPr/>
        </p:nvSpPr>
        <p:spPr>
          <a:xfrm>
            <a:off x="5530319" y="5217978"/>
            <a:ext cx="120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الزيتون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71969B2-1A97-4BD1-BA33-3150258794F0}"/>
              </a:ext>
            </a:extLst>
          </p:cNvPr>
          <p:cNvSpPr txBox="1"/>
          <p:nvPr/>
        </p:nvSpPr>
        <p:spPr>
          <a:xfrm>
            <a:off x="6404067" y="5480734"/>
            <a:ext cx="120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الأرز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CCFA6E0-1DCD-4DA1-BA27-90C162CE5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9219" l="0" r="98035">
                        <a14:foregroundMark x1="60262" y1="99414" x2="54585" y2="90820"/>
                        <a14:foregroundMark x1="54585" y1="90820" x2="47162" y2="98633"/>
                        <a14:foregroundMark x1="47162" y1="98633" x2="47162" y2="99609"/>
                        <a14:foregroundMark x1="85808" y1="76367" x2="97817" y2="74805"/>
                        <a14:foregroundMark x1="97817" y1="74805" x2="89956" y2="67188"/>
                        <a14:foregroundMark x1="89956" y1="67188" x2="97817" y2="74414"/>
                        <a14:foregroundMark x1="97817" y1="74414" x2="98035" y2="74805"/>
                        <a14:foregroundMark x1="8297" y1="63867" x2="0" y2="70313"/>
                        <a14:foregroundMark x1="0" y1="70313" x2="9825" y2="74805"/>
                        <a14:foregroundMark x1="9825" y1="74805" x2="10262" y2="74805"/>
                        <a14:foregroundMark x1="35808" y1="9180" x2="46288" y2="1563"/>
                        <a14:foregroundMark x1="46288" y1="1563" x2="60699" y2="977"/>
                        <a14:foregroundMark x1="60699" y1="977" x2="66812" y2="9766"/>
                        <a14:foregroundMark x1="66812" y1="9766" x2="54148" y2="10547"/>
                        <a14:foregroundMark x1="54148" y1="10547" x2="43231" y2="8203"/>
                        <a14:foregroundMark x1="43231" y1="8203" x2="35808" y2="9961"/>
                        <a14:foregroundMark x1="44760" y1="3711" x2="57205" y2="4297"/>
                        <a14:foregroundMark x1="57205" y1="4297" x2="46507" y2="2148"/>
                        <a14:foregroundMark x1="46507" y1="2148" x2="57642" y2="1563"/>
                        <a14:foregroundMark x1="57642" y1="1563" x2="59389" y2="2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6979" y="3830564"/>
            <a:ext cx="2181225" cy="252362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704F904-E306-4700-A664-86A40B20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2788"/>
            <a:ext cx="2834050" cy="27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9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17580D97-7295-45F9-843D-1D2C148B4CFA}"/>
              </a:ext>
            </a:extLst>
          </p:cNvPr>
          <p:cNvSpPr txBox="1"/>
          <p:nvPr/>
        </p:nvSpPr>
        <p:spPr>
          <a:xfrm>
            <a:off x="611560" y="344455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الإقليم الصيني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36510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C75FE466-B57C-40A5-9C29-C7BFD41ABEDF}"/>
              </a:ext>
            </a:extLst>
          </p:cNvPr>
          <p:cNvSpPr txBox="1"/>
          <p:nvPr/>
        </p:nvSpPr>
        <p:spPr>
          <a:xfrm>
            <a:off x="3851920" y="467380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يقارن الطلبة  بين 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36642EE-750C-4B2D-B9E1-B2BC3B54D227}"/>
              </a:ext>
            </a:extLst>
          </p:cNvPr>
          <p:cNvSpPr txBox="1"/>
          <p:nvPr/>
        </p:nvSpPr>
        <p:spPr>
          <a:xfrm>
            <a:off x="1259632" y="908720"/>
            <a:ext cx="1403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و الإقليم الصيني 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39E5285-8C9B-4B31-8C6C-36E66464BFF1}"/>
              </a:ext>
            </a:extLst>
          </p:cNvPr>
          <p:cNvSpPr txBox="1"/>
          <p:nvPr/>
        </p:nvSpPr>
        <p:spPr>
          <a:xfrm>
            <a:off x="6372200" y="908720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إقليم البحر المتوسط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34768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2801E81-E660-431E-9898-EA97AD57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8892480" cy="648072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268D3EB-1714-4C82-AF8B-C03F74B37834}"/>
              </a:ext>
            </a:extLst>
          </p:cNvPr>
          <p:cNvSpPr txBox="1"/>
          <p:nvPr/>
        </p:nvSpPr>
        <p:spPr>
          <a:xfrm>
            <a:off x="5580112" y="1628800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إقليم البحر المتوسط 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01E5EF6-7E7C-465A-AE1A-953452F2E44D}"/>
              </a:ext>
            </a:extLst>
          </p:cNvPr>
          <p:cNvSpPr txBox="1"/>
          <p:nvPr/>
        </p:nvSpPr>
        <p:spPr>
          <a:xfrm>
            <a:off x="1691680" y="1628800"/>
            <a:ext cx="1403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الإقليم الصيني 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B3E589C-7CC2-4975-98D9-5AFD524B9DD1}"/>
              </a:ext>
            </a:extLst>
          </p:cNvPr>
          <p:cNvSpPr txBox="1"/>
          <p:nvPr/>
        </p:nvSpPr>
        <p:spPr>
          <a:xfrm>
            <a:off x="3744416" y="3068667"/>
            <a:ext cx="1403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تقع بين درجتي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30-40 شوج خط الاستواء</a:t>
            </a:r>
            <a:endParaRPr lang="ar-S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BC41EC-4A54-4910-86CD-3DF0B94E96B3}"/>
              </a:ext>
            </a:extLst>
          </p:cNvPr>
          <p:cNvSpPr txBox="1"/>
          <p:nvPr/>
        </p:nvSpPr>
        <p:spPr>
          <a:xfrm>
            <a:off x="4929122" y="4172761"/>
            <a:ext cx="1882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يقع غرب القارات</a:t>
            </a:r>
          </a:p>
          <a:p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وسقوط الأمطار في فصل الشتاء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sz="1800" b="1" dirty="0">
              <a:solidFill>
                <a:schemeClr val="tx1"/>
              </a:solidFill>
            </a:endParaRPr>
          </a:p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7F87DF2-E6EC-4029-AC70-390E743A252B}"/>
              </a:ext>
            </a:extLst>
          </p:cNvPr>
          <p:cNvSpPr txBox="1"/>
          <p:nvPr/>
        </p:nvSpPr>
        <p:spPr>
          <a:xfrm>
            <a:off x="1675347" y="4207440"/>
            <a:ext cx="18821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1" dirty="0">
                <a:solidFill>
                  <a:schemeClr val="tx1"/>
                </a:solidFill>
              </a:rPr>
              <a:t>يقع شرق القارات </a:t>
            </a:r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وسقوط الأمطار في فصل الصيف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sz="1800" b="1" dirty="0">
              <a:solidFill>
                <a:schemeClr val="tx1"/>
              </a:solidFill>
            </a:endParaRPr>
          </a:p>
          <a:p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499376B-4684-4F14-B770-F2DAD4F1B13B}"/>
              </a:ext>
            </a:extLst>
          </p:cNvPr>
          <p:cNvSpPr txBox="1"/>
          <p:nvPr/>
        </p:nvSpPr>
        <p:spPr>
          <a:xfrm>
            <a:off x="3707643" y="4207440"/>
            <a:ext cx="1403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يمتاز مناخه باعتدال درجة الحرارة </a:t>
            </a:r>
          </a:p>
        </p:txBody>
      </p:sp>
    </p:spTree>
    <p:extLst>
      <p:ext uri="{BB962C8B-B14F-4D97-AF65-F5344CB8AC3E}">
        <p14:creationId xmlns:p14="http://schemas.microsoft.com/office/powerpoint/2010/main" val="27626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C4DBAE2-AF9A-464B-BD20-074A7E26D18E}"/>
              </a:ext>
            </a:extLst>
          </p:cNvPr>
          <p:cNvSpPr/>
          <p:nvPr/>
        </p:nvSpPr>
        <p:spPr>
          <a:xfrm>
            <a:off x="4922463" y="2636912"/>
            <a:ext cx="17395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الأقاليم الحيوية </a:t>
            </a:r>
            <a:endParaRPr lang="ar-SA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CAB9E6C-6DF4-445F-92A8-1E1EB0D4BB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3098577"/>
            <a:ext cx="4722862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EA84B6F-58ED-4E97-B2A2-A18961C5D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1" y="260648"/>
            <a:ext cx="8644877" cy="1798476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C7983B5-CD99-4B97-84C2-C970075BBA97}"/>
              </a:ext>
            </a:extLst>
          </p:cNvPr>
          <p:cNvSpPr txBox="1"/>
          <p:nvPr/>
        </p:nvSpPr>
        <p:spPr>
          <a:xfrm>
            <a:off x="4571999" y="810411"/>
            <a:ext cx="1882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الأقاليم المعتدلة الباردة</a:t>
            </a:r>
            <a:endParaRPr lang="ar-SA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E335839-4B62-4333-8A9D-79FC01AA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59124"/>
            <a:ext cx="5148064" cy="47988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FAF5FC5-6017-42A6-B3F0-750990765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4823"/>
            <a:ext cx="4211960" cy="4364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1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5443919-432D-4815-A0CD-E1C9A017905B}"/>
              </a:ext>
            </a:extLst>
          </p:cNvPr>
          <p:cNvSpPr/>
          <p:nvPr/>
        </p:nvSpPr>
        <p:spPr>
          <a:xfrm>
            <a:off x="179512" y="0"/>
            <a:ext cx="8856984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يمتد في الجهات الشرقية من القارات , بين درجتي عرض 40-60 شمالا وجنوباً نحو خط الاستواء</a:t>
            </a:r>
          </a:p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ويتسم مناخه بارتفاع الحرارة و ندرة سقوط الأمطار , وتنتشر فيه أشجار الطلح والزيتون والحشائش الطويلة السافانا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12520FE-F61C-46C8-B43A-BE479FACAEBE}"/>
              </a:ext>
            </a:extLst>
          </p:cNvPr>
          <p:cNvSpPr/>
          <p:nvPr/>
        </p:nvSpPr>
        <p:spPr>
          <a:xfrm>
            <a:off x="5076056" y="3011019"/>
            <a:ext cx="3150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شرق  القارات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A2B2591-88F8-4775-BCEA-F7CC712BC54A}"/>
              </a:ext>
            </a:extLst>
          </p:cNvPr>
          <p:cNvSpPr/>
          <p:nvPr/>
        </p:nvSpPr>
        <p:spPr>
          <a:xfrm>
            <a:off x="602118" y="2643009"/>
            <a:ext cx="345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غرب القارات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22A8804-7A30-46B9-90AA-5AC983E56A47}"/>
              </a:ext>
            </a:extLst>
          </p:cNvPr>
          <p:cNvSpPr/>
          <p:nvPr/>
        </p:nvSpPr>
        <p:spPr>
          <a:xfrm>
            <a:off x="5517145" y="3429000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2) نحو خط الاستواء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2BAAB8C-A54C-448A-9B86-E5DAE2BC080C}"/>
              </a:ext>
            </a:extLst>
          </p:cNvPr>
          <p:cNvSpPr/>
          <p:nvPr/>
        </p:nvSpPr>
        <p:spPr>
          <a:xfrm>
            <a:off x="490450" y="3299507"/>
            <a:ext cx="3452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نحو القطبين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029F0A-7007-41DF-84C7-DFAFC81EC173}"/>
              </a:ext>
            </a:extLst>
          </p:cNvPr>
          <p:cNvSpPr/>
          <p:nvPr/>
        </p:nvSpPr>
        <p:spPr>
          <a:xfrm>
            <a:off x="4703030" y="3950783"/>
            <a:ext cx="3245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يتسم مناخه بارتفاع الحرارة وندرة الأمطار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8F9491C-75EE-45CB-AFA6-B0DBF94158B1}"/>
              </a:ext>
            </a:extLst>
          </p:cNvPr>
          <p:cNvSpPr/>
          <p:nvPr/>
        </p:nvSpPr>
        <p:spPr>
          <a:xfrm>
            <a:off x="423594" y="3928778"/>
            <a:ext cx="3539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اعتدال الحرارة وكثرة الأمطار 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3A5C2A7-4A9C-49A0-908D-9B9E2E1AD943}"/>
              </a:ext>
            </a:extLst>
          </p:cNvPr>
          <p:cNvSpPr/>
          <p:nvPr/>
        </p:nvSpPr>
        <p:spPr>
          <a:xfrm>
            <a:off x="844102" y="4519225"/>
            <a:ext cx="2744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4)اشجاره الزان  والبلوط والصنوبر والحشائش القصيرة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BCB2DD8-CD5A-4B6B-97E2-94AA0AD1A6AA}"/>
              </a:ext>
            </a:extLst>
          </p:cNvPr>
          <p:cNvSpPr txBox="1"/>
          <p:nvPr/>
        </p:nvSpPr>
        <p:spPr>
          <a:xfrm>
            <a:off x="4427984" y="4667821"/>
            <a:ext cx="3245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فيه أشجار الطلح والزيتون والحشائش الطويلة السافانا 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9" grpId="0"/>
      <p:bldP spid="10" grpId="0"/>
      <p:bldP spid="12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018784"/>
      </p:ext>
    </p:extLst>
  </p:cSld>
  <p:clrMapOvr>
    <a:masterClrMapping/>
  </p:clrMapOvr>
  <p:transition spd="med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9C16963-223A-4CF7-B2D0-6D57CAF5A11B}"/>
              </a:ext>
            </a:extLst>
          </p:cNvPr>
          <p:cNvSpPr/>
          <p:nvPr/>
        </p:nvSpPr>
        <p:spPr>
          <a:xfrm>
            <a:off x="5940152" y="188640"/>
            <a:ext cx="2840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 إثرائي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1C8468C-06F7-48C1-9E20-DDCDEB9E6FB1}"/>
              </a:ext>
            </a:extLst>
          </p:cNvPr>
          <p:cNvSpPr/>
          <p:nvPr/>
        </p:nvSpPr>
        <p:spPr>
          <a:xfrm>
            <a:off x="4572000" y="15567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b="1" dirty="0"/>
              <a:t>لماذا يعرف المناخ المحيطي بالمناخ المريح ؟</a:t>
            </a:r>
          </a:p>
        </p:txBody>
      </p:sp>
    </p:spTree>
    <p:extLst>
      <p:ext uri="{BB962C8B-B14F-4D97-AF65-F5344CB8AC3E}">
        <p14:creationId xmlns:p14="http://schemas.microsoft.com/office/powerpoint/2010/main" val="26431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vortex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2976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36952"/>
            <a:ext cx="1868612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25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60040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80112" cy="70294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11960" y="2348880"/>
            <a:ext cx="4254889" cy="386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يتوقع من الطلبة  بنهاية الدرس أن :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يعرفوا  الإقليم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يعددوا العوامل الجغرافية التي تتشابه بها الأقاليم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يصمموا  خارطة مفاهيم للأقاليم الحيوية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يحكموا  على دور المناخ في تباين الأقاليم الحيوية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يحددوا  على الخريطة موقع كل اقليم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يميزوا  بين الإقليم الصيني وإقليم البحر المتوسط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يصنفوا  الحيوانات حسب الإقليم التابع لها </a:t>
            </a:r>
          </a:p>
          <a:p>
            <a:pPr marL="342900" indent="-342900" algn="ctr">
              <a:buAutoNum type="arabicParenR"/>
            </a:pPr>
            <a:r>
              <a:rPr lang="ar-SA" sz="2000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يشعروا  بعظمة الله في تباين الأقاليم </a:t>
            </a: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  <a:p>
            <a:pPr algn="ctr"/>
            <a:endParaRPr lang="ar-SA" sz="20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  <a:p>
            <a:pPr marL="342900" indent="-342900" algn="ctr">
              <a:buAutoNum type="arabicParenR"/>
            </a:pPr>
            <a:endParaRPr lang="ar-SA" sz="2000" b="1" dirty="0">
              <a:solidFill>
                <a:schemeClr val="tx2">
                  <a:lumMod val="75000"/>
                </a:schemeClr>
              </a:solidFill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43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0E81F25-6E21-4BFE-BE23-F1FCAED127D7}"/>
              </a:ext>
            </a:extLst>
          </p:cNvPr>
          <p:cNvSpPr/>
          <p:nvPr/>
        </p:nvSpPr>
        <p:spPr>
          <a:xfrm>
            <a:off x="1403648" y="980728"/>
            <a:ext cx="27447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تصفحي الدرس الجديد</a:t>
            </a:r>
          </a:p>
          <a:p>
            <a:pPr algn="ctr"/>
            <a:r>
              <a:rPr lang="ar-SA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واستخرجي الكلمات الغير </a:t>
            </a:r>
          </a:p>
          <a:p>
            <a:pPr algn="ctr"/>
            <a:r>
              <a:rPr lang="ar-SA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مفهومة بالنسبة لك </a:t>
            </a:r>
          </a:p>
        </p:txBody>
      </p:sp>
      <p:pic>
        <p:nvPicPr>
          <p:cNvPr id="3" name="IMG_4794">
            <a:hlinkClick r:id="" action="ppaction://media"/>
            <a:extLst>
              <a:ext uri="{FF2B5EF4-FFF2-40B4-BE49-F238E27FC236}">
                <a16:creationId xmlns:a16="http://schemas.microsoft.com/office/drawing/2014/main" id="{99F0C1C3-BBC3-4F60-9E57-A514F344F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جدول 6">
            <a:extLst>
              <a:ext uri="{FF2B5EF4-FFF2-40B4-BE49-F238E27FC236}">
                <a16:creationId xmlns:a16="http://schemas.microsoft.com/office/drawing/2014/main" id="{5A85420D-A8DE-437D-ACA4-4E0A270E5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914704"/>
              </p:ext>
            </p:extLst>
          </p:nvPr>
        </p:nvGraphicFramePr>
        <p:xfrm>
          <a:off x="931708" y="1783080"/>
          <a:ext cx="7280582" cy="3749040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1007711">
                  <a:extLst>
                    <a:ext uri="{9D8B030D-6E8A-4147-A177-3AD203B41FA5}">
                      <a16:colId xmlns:a16="http://schemas.microsoft.com/office/drawing/2014/main" val="4086635461"/>
                    </a:ext>
                  </a:extLst>
                </a:gridCol>
                <a:gridCol w="1129174">
                  <a:extLst>
                    <a:ext uri="{9D8B030D-6E8A-4147-A177-3AD203B41FA5}">
                      <a16:colId xmlns:a16="http://schemas.microsoft.com/office/drawing/2014/main" val="2823549536"/>
                    </a:ext>
                  </a:extLst>
                </a:gridCol>
                <a:gridCol w="3304535">
                  <a:extLst>
                    <a:ext uri="{9D8B030D-6E8A-4147-A177-3AD203B41FA5}">
                      <a16:colId xmlns:a16="http://schemas.microsoft.com/office/drawing/2014/main" val="1735012262"/>
                    </a:ext>
                  </a:extLst>
                </a:gridCol>
                <a:gridCol w="1839162">
                  <a:extLst>
                    <a:ext uri="{9D8B030D-6E8A-4147-A177-3AD203B41FA5}">
                      <a16:colId xmlns:a16="http://schemas.microsoft.com/office/drawing/2014/main" val="1901960596"/>
                    </a:ext>
                  </a:extLst>
                </a:gridCol>
              </a:tblGrid>
              <a:tr h="36355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معناها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مرادف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ضد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770517"/>
                  </a:ext>
                </a:extLst>
              </a:tr>
              <a:tr h="566898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تتسم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تتصف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إِتَّصَفَ</a:t>
                      </a:r>
                      <a:r>
                        <a:rPr lang="ar-SA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بـ , </a:t>
                      </a:r>
                      <a:r>
                        <a:rPr lang="ar-SA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إِخْتَصَّ</a:t>
                      </a:r>
                      <a:r>
                        <a:rPr lang="ar-SA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بـ , امْتَازَ بـ , تَحَلَّى بـ , تَمَيَّزَ بـ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إِبْتَعَدَ</a:t>
                      </a:r>
                      <a:r>
                        <a:rPr lang="ar-SA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عنْ ، تَخَلَّى عن</a:t>
                      </a:r>
                    </a:p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742248"/>
                  </a:ext>
                </a:extLst>
              </a:tr>
              <a:tr h="36355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تتفاوت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تختلف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b="1" dirty="0"/>
                        <a:t>بون, فرق, تباين , بُعد , غاير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تتشابه , تتماثل , توافق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775971"/>
                  </a:ext>
                </a:extLst>
              </a:tr>
              <a:tr h="36355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يسود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رأس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يغلب , يعظم , يزيد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تضاءل , تقلص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174133"/>
                  </a:ext>
                </a:extLst>
              </a:tr>
              <a:tr h="36355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حيوية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قدرة على الحياة والنَّماء، قوَّة استمرار الحياة وبقاؤها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نشاط , همة , قوة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خامل . متوان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44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68BF363D-EA6A-4F0A-A50F-08A9E3FB3567}"/>
              </a:ext>
            </a:extLst>
          </p:cNvPr>
          <p:cNvSpPr/>
          <p:nvPr/>
        </p:nvSpPr>
        <p:spPr>
          <a:xfrm flipH="1">
            <a:off x="2123728" y="5085184"/>
            <a:ext cx="4968551" cy="153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5D686A5-5A48-4D80-88EF-B6FC20C7083D}"/>
              </a:ext>
            </a:extLst>
          </p:cNvPr>
          <p:cNvSpPr/>
          <p:nvPr/>
        </p:nvSpPr>
        <p:spPr>
          <a:xfrm>
            <a:off x="2822903" y="5500469"/>
            <a:ext cx="35702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سقطت كلمات من تعريف الأقاليم الحيوية </a:t>
            </a:r>
          </a:p>
          <a:p>
            <a:pPr algn="ctr"/>
            <a:r>
              <a:rPr lang="ar-S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يعيد الطلبة  وضعها في مكانها المناسب</a:t>
            </a:r>
          </a:p>
          <a:p>
            <a:pPr algn="ctr"/>
            <a:r>
              <a:rPr lang="ar-SA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ليحصلوا   على التعريف كاملاً</a:t>
            </a:r>
          </a:p>
        </p:txBody>
      </p:sp>
    </p:spTree>
    <p:extLst>
      <p:ext uri="{BB962C8B-B14F-4D97-AF65-F5344CB8AC3E}">
        <p14:creationId xmlns:p14="http://schemas.microsoft.com/office/powerpoint/2010/main" val="12212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750</Words>
  <Application>Microsoft Office PowerPoint</Application>
  <PresentationFormat>عرض على الشاشة (4:3)</PresentationFormat>
  <Paragraphs>189</Paragraphs>
  <Slides>44</Slides>
  <Notes>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8" baseType="lpstr">
      <vt:lpstr>Aldhabi</vt:lpstr>
      <vt:lpstr>Arial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faisal hbk</cp:lastModifiedBy>
  <cp:revision>401</cp:revision>
  <dcterms:created xsi:type="dcterms:W3CDTF">2019-10-30T14:15:05Z</dcterms:created>
  <dcterms:modified xsi:type="dcterms:W3CDTF">2021-09-23T14:36:18Z</dcterms:modified>
</cp:coreProperties>
</file>