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 lvl="0">
      <a:defRPr lang="ar-SA"/>
    </a:defPPr>
    <a:lvl1pPr marL="0" lv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LTA" initials="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>
  <a:tblStyle styleId="{7DF18680-E054-41AD-8BC1-D1AEF772440D}" styleName="نمط متوسط 2 - تميي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tableStyles" Target="tableStyle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commentAuthors" Target="commentAuthor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theme" Target="theme/theme1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notesMaster" Target="notesMasters/notesMaster1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viewProps" Target="view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presProps" Target="presProps.xml" 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9-28T14:02:02.616" idx="1">
    <p:pos x="16" y="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887B4F20-05DD-470F-AFD9-D1C48B0CA51F}" type="datetimeFigureOut">
              <a:rPr lang="ar-SA" smtClean="0"/>
              <a:t>02/02/1443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16F1628-6821-4C08-AC66-9470B323905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09179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6F1628-6821-4C08-AC66-9470B323905E}" type="slidenum">
              <a:rPr lang="ar-SA" smtClean="0"/>
              <a:t>19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08604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0D538-74A3-41D0-9478-705786E384CC}" type="datetimeFigureOut">
              <a:rPr lang="ar-SA" smtClean="0"/>
              <a:t>02/02/1443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5C01B-5F70-4589-AE96-4CA569833F4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11700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0D538-74A3-41D0-9478-705786E384CC}" type="datetimeFigureOut">
              <a:rPr lang="ar-SA" smtClean="0"/>
              <a:t>02/02/1443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5C01B-5F70-4589-AE96-4CA569833F4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80766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0D538-74A3-41D0-9478-705786E384CC}" type="datetimeFigureOut">
              <a:rPr lang="ar-SA" smtClean="0"/>
              <a:t>02/02/1443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5C01B-5F70-4589-AE96-4CA569833F4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36818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0D538-74A3-41D0-9478-705786E384CC}" type="datetimeFigureOut">
              <a:rPr lang="ar-SA" smtClean="0"/>
              <a:t>02/02/1443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5C01B-5F70-4589-AE96-4CA569833F4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79329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0D538-74A3-41D0-9478-705786E384CC}" type="datetimeFigureOut">
              <a:rPr lang="ar-SA" smtClean="0"/>
              <a:t>02/02/1443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5C01B-5F70-4589-AE96-4CA569833F4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03909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0D538-74A3-41D0-9478-705786E384CC}" type="datetimeFigureOut">
              <a:rPr lang="ar-SA" smtClean="0"/>
              <a:t>02/02/1443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5C01B-5F70-4589-AE96-4CA569833F4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9622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0D538-74A3-41D0-9478-705786E384CC}" type="datetimeFigureOut">
              <a:rPr lang="ar-SA" smtClean="0"/>
              <a:t>02/02/1443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5C01B-5F70-4589-AE96-4CA569833F4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69988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0D538-74A3-41D0-9478-705786E384CC}" type="datetimeFigureOut">
              <a:rPr lang="ar-SA" smtClean="0"/>
              <a:t>02/02/1443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5C01B-5F70-4589-AE96-4CA569833F4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83116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0D538-74A3-41D0-9478-705786E384CC}" type="datetimeFigureOut">
              <a:rPr lang="ar-SA" smtClean="0"/>
              <a:t>02/02/1443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5C01B-5F70-4589-AE96-4CA569833F4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14584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0D538-74A3-41D0-9478-705786E384CC}" type="datetimeFigureOut">
              <a:rPr lang="ar-SA" smtClean="0"/>
              <a:t>02/02/1443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5C01B-5F70-4589-AE96-4CA569833F4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65374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0D538-74A3-41D0-9478-705786E384CC}" type="datetimeFigureOut">
              <a:rPr lang="ar-SA" smtClean="0"/>
              <a:t>02/02/1443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5C01B-5F70-4589-AE96-4CA569833F4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05198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0D538-74A3-41D0-9478-705786E384CC}" type="datetimeFigureOut">
              <a:rPr lang="ar-SA" smtClean="0"/>
              <a:t>02/02/1443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55C01B-5F70-4589-AE96-4CA569833F4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96217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1.jpeg" 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 /><Relationship Id="rId3" Type="http://schemas.openxmlformats.org/officeDocument/2006/relationships/image" Target="../media/image12.jpeg" /><Relationship Id="rId7" Type="http://schemas.openxmlformats.org/officeDocument/2006/relationships/image" Target="../media/image16.pn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5.png" /><Relationship Id="rId5" Type="http://schemas.openxmlformats.org/officeDocument/2006/relationships/image" Target="../media/image14.png" /><Relationship Id="rId4" Type="http://schemas.openxmlformats.org/officeDocument/2006/relationships/image" Target="../media/image13.png" /><Relationship Id="rId9" Type="http://schemas.openxmlformats.org/officeDocument/2006/relationships/audio" Target="../media/audio1.wav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 /><Relationship Id="rId2" Type="http://schemas.openxmlformats.org/officeDocument/2006/relationships/image" Target="../media/image18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22.jpeg" /><Relationship Id="rId5" Type="http://schemas.openxmlformats.org/officeDocument/2006/relationships/image" Target="../media/image21.png" /><Relationship Id="rId4" Type="http://schemas.openxmlformats.org/officeDocument/2006/relationships/image" Target="../media/image20.jpeg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 /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 /><Relationship Id="rId2" Type="http://schemas.openxmlformats.org/officeDocument/2006/relationships/image" Target="../media/image25.jpe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 /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 /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 /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 /><Relationship Id="rId2" Type="http://schemas.openxmlformats.org/officeDocument/2006/relationships/image" Target="../media/image31.png" /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 /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 /><Relationship Id="rId2" Type="http://schemas.openxmlformats.org/officeDocument/2006/relationships/image" Target="../media/image32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34.png" 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37.jpeg" /><Relationship Id="rId4" Type="http://schemas.openxmlformats.org/officeDocument/2006/relationships/image" Target="../media/image36.jpeg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 /><Relationship Id="rId1" Type="http://schemas.openxmlformats.org/officeDocument/2006/relationships/slideLayout" Target="../slideLayouts/slideLayout7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4" Type="http://schemas.openxmlformats.org/officeDocument/2006/relationships/image" Target="../media/image7.pn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2.xml" /><Relationship Id="rId4" Type="http://schemas.openxmlformats.org/officeDocument/2006/relationships/audio" Target="../media/audio1.wav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ar-SA"/>
          </a:p>
        </p:txBody>
      </p:sp>
      <p:pic>
        <p:nvPicPr>
          <p:cNvPr id="2051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676283475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7" descr="لبع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0"/>
            <a:ext cx="10515600" cy="6858000"/>
          </a:xfrm>
          <a:prstGeom prst="rect">
            <a:avLst/>
          </a:prstGeom>
          <a:noFill/>
          <a:ln w="57150" cmpd="thinThick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شكل بيضاوي 1"/>
          <p:cNvSpPr/>
          <p:nvPr/>
        </p:nvSpPr>
        <p:spPr>
          <a:xfrm>
            <a:off x="5867400" y="1917700"/>
            <a:ext cx="533400" cy="279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7943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81809436859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360738"/>
            <a:ext cx="5219700" cy="3497262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30168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1"/>
            <a:ext cx="5219700" cy="348297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6" name="WordArt 5"/>
          <p:cNvSpPr>
            <a:spLocks noChangeArrowheads="1" noChangeShapeType="1" noTextEdit="1"/>
          </p:cNvSpPr>
          <p:nvPr/>
        </p:nvSpPr>
        <p:spPr bwMode="auto">
          <a:xfrm>
            <a:off x="2135189" y="692151"/>
            <a:ext cx="2562225" cy="12858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 rtl="1"/>
            <a:r>
              <a:rPr lang="ar-SA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cs typeface="DecoType Naskh" panose="02010400000000000000" pitchFamily="2" charset="-78"/>
              </a:rPr>
              <a:t>صور من الدرعية</a:t>
            </a:r>
          </a:p>
        </p:txBody>
      </p:sp>
    </p:spTree>
    <p:extLst>
      <p:ext uri="{BB962C8B-B14F-4D97-AF65-F5344CB8AC3E}">
        <p14:creationId xmlns:p14="http://schemas.microsoft.com/office/powerpoint/2010/main" val="4073706965"/>
      </p:ext>
    </p:extLst>
  </p:cSld>
  <p:clrMapOvr>
    <a:masterClrMapping/>
  </p:clrMapOvr>
  <p:transition>
    <p:circle/>
    <p:sndAc>
      <p:stSnd>
        <p:snd r:embed="rId2" name="camera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7"/>
          <p:cNvSpPr/>
          <p:nvPr/>
        </p:nvSpPr>
        <p:spPr>
          <a:xfrm>
            <a:off x="2759979" y="-9141"/>
            <a:ext cx="6480720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ar-SA" sz="4400" b="1" spc="50" dirty="0">
                <a:ln w="11430"/>
                <a:solidFill>
                  <a:srgbClr val="990000"/>
                </a:solidFill>
                <a:effectLst>
                  <a:glow rad="139700">
                    <a:srgbClr val="FFFF00"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ditional Arabic" pitchFamily="18" charset="-78"/>
                <a:cs typeface="Traditional Arabic" pitchFamily="18" charset="-78"/>
              </a:rPr>
              <a:t>استراتيجية الدقيقة الواحدة</a:t>
            </a:r>
          </a:p>
        </p:txBody>
      </p:sp>
      <p:pic>
        <p:nvPicPr>
          <p:cNvPr id="9" name="صورة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28" y="-9141"/>
            <a:ext cx="1401763" cy="175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11613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250" y="-9141"/>
            <a:ext cx="3403600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11613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9364"/>
            <a:ext cx="3403600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11613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432176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11613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2974" y="3789363"/>
            <a:ext cx="3329025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مستطيل 6"/>
          <p:cNvSpPr/>
          <p:nvPr/>
        </p:nvSpPr>
        <p:spPr>
          <a:xfrm>
            <a:off x="3479661" y="866365"/>
            <a:ext cx="5761038" cy="504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3600" b="1" dirty="0" err="1">
                <a:ln w="12700">
                  <a:solidFill>
                    <a:srgbClr val="000066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اجيبي</a:t>
            </a:r>
            <a:r>
              <a:rPr lang="ar-SA" sz="3600" b="1" dirty="0">
                <a:ln w="12700">
                  <a:solidFill>
                    <a:srgbClr val="000066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على </a:t>
            </a:r>
            <a:r>
              <a:rPr lang="ar-SA" sz="3600" b="1" dirty="0" err="1">
                <a:ln w="12700">
                  <a:solidFill>
                    <a:srgbClr val="000066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مايلي</a:t>
            </a:r>
            <a:r>
              <a:rPr lang="ar-SA" sz="3600" b="1" dirty="0">
                <a:ln w="12700">
                  <a:solidFill>
                    <a:srgbClr val="000066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60" y="462756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4446835" y="2237641"/>
            <a:ext cx="382668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4800" b="1" dirty="0">
                <a:solidFill>
                  <a:srgbClr val="002060"/>
                </a:solidFill>
              </a:rPr>
              <a:t>نشاط 1صفحة 43</a:t>
            </a:r>
          </a:p>
        </p:txBody>
      </p:sp>
      <p:sp>
        <p:nvSpPr>
          <p:cNvPr id="3" name="مربع نص 2"/>
          <p:cNvSpPr txBox="1"/>
          <p:nvPr/>
        </p:nvSpPr>
        <p:spPr>
          <a:xfrm>
            <a:off x="9288184" y="375579"/>
            <a:ext cx="210855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spc="50" dirty="0">
                <a:ln w="11430"/>
                <a:solidFill>
                  <a:srgbClr val="002060"/>
                </a:solidFill>
                <a:effectLst>
                  <a:glow rad="139700">
                    <a:srgbClr val="FFFF00"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ditional Arabic" pitchFamily="18" charset="-78"/>
                <a:cs typeface="Traditional Arabic" pitchFamily="18" charset="-78"/>
              </a:rPr>
              <a:t>التعلم التعاوني </a:t>
            </a:r>
            <a:endParaRPr lang="ar-SA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35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  <p:sndAc>
          <p:stSnd>
            <p:snd r:embed="rId2" name="coin.wav"/>
          </p:stSnd>
        </p:sndAc>
      </p:transition>
    </mc:Choice>
    <mc:Fallback xmlns="">
      <p:transition spd="slow">
        <p:fade/>
        <p:sndAc>
          <p:stSnd>
            <p:snd r:embed="rId9" name="coin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2052" name="Picture 4" descr="ØµÙØ±Ø© Ø°Ø§Øª ØµÙØ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6" y="4203700"/>
            <a:ext cx="3676650" cy="2655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ØµÙØ±Ø© Ø°Ø§Øª ØµÙØ©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399" y="1802606"/>
            <a:ext cx="3441700" cy="28924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ÙØªÙØ¬Ø© Ø¨Ø­Ø« Ø§ÙØµÙØ± Ø¹Ù Ø§ÙØ­Ø²Ù ÙØ§ÙØ¹Ø¯Ù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1" y="715963"/>
            <a:ext cx="3538536" cy="253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ÙØªÙØ¬Ø© Ø¨Ø­Ø« Ø§ÙØµÙØ± Ø¹Ù Ø§ÙØ­ÙÙÙ ÙØ§ÙÙÙØ§Ø¯Ø©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068" y="1680765"/>
            <a:ext cx="4060825" cy="313610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تمرير أفقي 5"/>
          <p:cNvSpPr/>
          <p:nvPr/>
        </p:nvSpPr>
        <p:spPr>
          <a:xfrm>
            <a:off x="4886325" y="50006"/>
            <a:ext cx="7089774" cy="1752600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rgbClr val="C00000"/>
                </a:solidFill>
              </a:rPr>
              <a:t>من خلال استراتيجية قراءة الصور </a:t>
            </a:r>
          </a:p>
        </p:txBody>
      </p:sp>
      <p:pic>
        <p:nvPicPr>
          <p:cNvPr id="1026" name="Picture 2" descr="ÙØªÙØ¬Ø© Ø¨Ø­Ø« Ø§ÙØµÙØ± Ø¹Ù Ø§ÙØ§ÙØªÙØ§Ù Ø¨Ø§ÙÙØ­ØªØ§Ø¬ÙÙ ÙØ§ÙØ§Ø±Ø§ÙÙ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780" y="4203700"/>
            <a:ext cx="3663951" cy="279320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34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494"/>
            <a:ext cx="12192000" cy="7160910"/>
          </a:xfrm>
          <a:prstGeom prst="rect">
            <a:avLst/>
          </a:prstGeom>
        </p:spPr>
      </p:pic>
      <p:sp>
        <p:nvSpPr>
          <p:cNvPr id="5" name="مستطيل مستدير الزوايا 4"/>
          <p:cNvSpPr/>
          <p:nvPr/>
        </p:nvSpPr>
        <p:spPr>
          <a:xfrm>
            <a:off x="1943100" y="910432"/>
            <a:ext cx="8915400" cy="109220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dirty="0"/>
              <a:t>صفات الامام محمد بن سعود</a:t>
            </a:r>
          </a:p>
        </p:txBody>
      </p:sp>
      <p:sp>
        <p:nvSpPr>
          <p:cNvPr id="10" name="سهم للأسفل 9"/>
          <p:cNvSpPr/>
          <p:nvPr/>
        </p:nvSpPr>
        <p:spPr>
          <a:xfrm>
            <a:off x="1943100" y="2128838"/>
            <a:ext cx="889000" cy="1231900"/>
          </a:xfrm>
          <a:prstGeom prst="downArrow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سهم للأسفل 11"/>
          <p:cNvSpPr/>
          <p:nvPr/>
        </p:nvSpPr>
        <p:spPr>
          <a:xfrm>
            <a:off x="4114800" y="2210198"/>
            <a:ext cx="889000" cy="1231900"/>
          </a:xfrm>
          <a:prstGeom prst="downArrow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سهم للأسفل 12"/>
          <p:cNvSpPr/>
          <p:nvPr/>
        </p:nvSpPr>
        <p:spPr>
          <a:xfrm>
            <a:off x="6216650" y="2210198"/>
            <a:ext cx="889000" cy="1231900"/>
          </a:xfrm>
          <a:prstGeom prst="downArrow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سهم للأسفل 13"/>
          <p:cNvSpPr/>
          <p:nvPr/>
        </p:nvSpPr>
        <p:spPr>
          <a:xfrm>
            <a:off x="8156575" y="2159000"/>
            <a:ext cx="889000" cy="1231900"/>
          </a:xfrm>
          <a:prstGeom prst="downArrow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سهم للأسفل 14"/>
          <p:cNvSpPr/>
          <p:nvPr/>
        </p:nvSpPr>
        <p:spPr>
          <a:xfrm>
            <a:off x="10096500" y="2137569"/>
            <a:ext cx="889000" cy="1231900"/>
          </a:xfrm>
          <a:prstGeom prst="downArrow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ستطيل 15"/>
          <p:cNvSpPr/>
          <p:nvPr/>
        </p:nvSpPr>
        <p:spPr>
          <a:xfrm>
            <a:off x="9915525" y="3609429"/>
            <a:ext cx="1930400" cy="1079500"/>
          </a:xfrm>
          <a:prstGeom prst="rect">
            <a:avLst/>
          </a:prstGeom>
          <a:noFill/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الشجاعة وقوة الشخصية </a:t>
            </a:r>
          </a:p>
        </p:txBody>
      </p:sp>
      <p:sp>
        <p:nvSpPr>
          <p:cNvPr id="19" name="مستطيل 18"/>
          <p:cNvSpPr/>
          <p:nvPr/>
        </p:nvSpPr>
        <p:spPr>
          <a:xfrm>
            <a:off x="7804150" y="3619105"/>
            <a:ext cx="1930400" cy="1079500"/>
          </a:xfrm>
          <a:prstGeom prst="rect">
            <a:avLst/>
          </a:prstGeom>
          <a:noFill/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/>
              <a:t>الحزم والعدل </a:t>
            </a:r>
          </a:p>
        </p:txBody>
      </p:sp>
      <p:sp>
        <p:nvSpPr>
          <p:cNvPr id="20" name="مستطيل 19"/>
          <p:cNvSpPr/>
          <p:nvPr/>
        </p:nvSpPr>
        <p:spPr>
          <a:xfrm>
            <a:off x="5721350" y="3645299"/>
            <a:ext cx="1930400" cy="1079500"/>
          </a:xfrm>
          <a:prstGeom prst="rect">
            <a:avLst/>
          </a:prstGeom>
          <a:noFill/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التدين ومخالفة الله </a:t>
            </a:r>
          </a:p>
        </p:txBody>
      </p:sp>
      <p:sp>
        <p:nvSpPr>
          <p:cNvPr id="21" name="مستطيل 20"/>
          <p:cNvSpPr/>
          <p:nvPr/>
        </p:nvSpPr>
        <p:spPr>
          <a:xfrm>
            <a:off x="3638550" y="3645299"/>
            <a:ext cx="1930400" cy="1079500"/>
          </a:xfrm>
          <a:prstGeom prst="rect">
            <a:avLst/>
          </a:prstGeom>
          <a:noFill/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/>
              <a:t>الحكمة القيادة </a:t>
            </a:r>
          </a:p>
        </p:txBody>
      </p:sp>
      <p:sp>
        <p:nvSpPr>
          <p:cNvPr id="22" name="مستطيل 21"/>
          <p:cNvSpPr/>
          <p:nvPr/>
        </p:nvSpPr>
        <p:spPr>
          <a:xfrm>
            <a:off x="1108075" y="3556002"/>
            <a:ext cx="2260600" cy="1258094"/>
          </a:xfrm>
          <a:prstGeom prst="rect">
            <a:avLst/>
          </a:prstGeom>
          <a:noFill/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الاهتمام بالمحتاجين والأرامل </a:t>
            </a:r>
          </a:p>
        </p:txBody>
      </p:sp>
    </p:spTree>
    <p:extLst>
      <p:ext uri="{BB962C8B-B14F-4D97-AF65-F5344CB8AC3E}">
        <p14:creationId xmlns:p14="http://schemas.microsoft.com/office/powerpoint/2010/main" val="1429945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تمرير أفقي 4"/>
          <p:cNvSpPr/>
          <p:nvPr/>
        </p:nvSpPr>
        <p:spPr>
          <a:xfrm>
            <a:off x="4889500" y="177803"/>
            <a:ext cx="7099300" cy="2276473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accent1">
                    <a:lumMod val="50000"/>
                  </a:schemeClr>
                </a:solidFill>
              </a:rPr>
              <a:t>استراتيجية التصفح </a:t>
            </a:r>
          </a:p>
          <a:p>
            <a:pPr algn="ctr"/>
            <a:r>
              <a:rPr lang="ar-SA" sz="3200" dirty="0">
                <a:solidFill>
                  <a:schemeClr val="accent1">
                    <a:lumMod val="50000"/>
                  </a:schemeClr>
                </a:solidFill>
              </a:rPr>
              <a:t>اقرئي النص صفحة 43</a:t>
            </a:r>
          </a:p>
          <a:p>
            <a:pPr algn="ctr"/>
            <a:r>
              <a:rPr lang="ar-SA" sz="3200" dirty="0">
                <a:solidFill>
                  <a:schemeClr val="accent1">
                    <a:lumMod val="50000"/>
                  </a:schemeClr>
                </a:solidFill>
              </a:rPr>
              <a:t> قراءة تحليلية ثم </a:t>
            </a:r>
            <a:r>
              <a:rPr lang="ar-SA" sz="3200" dirty="0" err="1">
                <a:solidFill>
                  <a:schemeClr val="accent1">
                    <a:lumMod val="50000"/>
                  </a:schemeClr>
                </a:solidFill>
              </a:rPr>
              <a:t>اجيبي</a:t>
            </a:r>
            <a:r>
              <a:rPr lang="ar-SA" sz="3200" dirty="0">
                <a:solidFill>
                  <a:schemeClr val="accent1">
                    <a:lumMod val="50000"/>
                  </a:schemeClr>
                </a:solidFill>
              </a:rPr>
              <a:t> عن السؤال الاتي :</a:t>
            </a:r>
          </a:p>
          <a:p>
            <a:pPr algn="ctr"/>
            <a:endParaRPr lang="ar-SA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Picture 4" descr="ÙØªÙØ¬Ø© Ø¨Ø­Ø« Ø§ÙØµÙØ± Ø¹Ù ØªÙÙÙØ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365125"/>
            <a:ext cx="2933700" cy="251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عنصر نائب للمحتوى 2"/>
          <p:cNvSpPr txBox="1">
            <a:spLocks/>
          </p:cNvSpPr>
          <p:nvPr/>
        </p:nvSpPr>
        <p:spPr>
          <a:xfrm>
            <a:off x="838200" y="191135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ar-SA" sz="3600" b="1">
              <a:solidFill>
                <a:srgbClr val="FF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ar-SA" sz="3600" b="1">
              <a:solidFill>
                <a:srgbClr val="FF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ar-SA" sz="3600" b="1">
                <a:solidFill>
                  <a:srgbClr val="FF0000"/>
                </a:solidFill>
              </a:rPr>
              <a:t>ماذا يستنتج الطلبة من القصة السابقة ؟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ar-SA" sz="3600"/>
              <a:t>كرم الامام محمد بن سعود </a:t>
            </a:r>
            <a:endParaRPr lang="ar-SA" sz="3600" dirty="0"/>
          </a:p>
        </p:txBody>
      </p:sp>
    </p:spTree>
    <p:extLst>
      <p:ext uri="{BB962C8B-B14F-4D97-AF65-F5344CB8AC3E}">
        <p14:creationId xmlns:p14="http://schemas.microsoft.com/office/powerpoint/2010/main" val="4025356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69807D76-A94E-4689-95E7-744F956EED7E-L0-001.jpeg" descr="69807D76-A94E-4689-95E7-744F956EED7E-L0-001.jpeg"/>
          <p:cNvPicPr>
            <a:picLocks noChangeAspect="1"/>
          </p:cNvPicPr>
          <p:nvPr/>
        </p:nvPicPr>
        <p:blipFill>
          <a:blip r:embed="rId2"/>
          <a:srcRect t="17560" b="17560"/>
          <a:stretch>
            <a:fillRect/>
          </a:stretch>
        </p:blipFill>
        <p:spPr>
          <a:xfrm>
            <a:off x="0" y="-152400"/>
            <a:ext cx="12192000" cy="7099300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946400" y="365125"/>
            <a:ext cx="72009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4400" i="1" dirty="0">
                <a:solidFill>
                  <a:srgbClr val="FF0000"/>
                </a:solidFill>
              </a:rPr>
              <a:t>استراتيجية استدعاء المتحدث التالي</a:t>
            </a:r>
            <a:r>
              <a:rPr lang="ar-SA" sz="4400" dirty="0">
                <a:solidFill>
                  <a:srgbClr val="FF0000"/>
                </a:solidFill>
              </a:rPr>
              <a:t> </a:t>
            </a:r>
            <a:br>
              <a:rPr lang="ar-SA" sz="4400" dirty="0">
                <a:solidFill>
                  <a:srgbClr val="FF0000"/>
                </a:solidFill>
              </a:rPr>
            </a:br>
            <a:endParaRPr lang="ar-SA" sz="4400" dirty="0">
              <a:solidFill>
                <a:srgbClr val="FF0000"/>
              </a:solidFill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4628045" y="2329200"/>
            <a:ext cx="51203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3200" dirty="0">
                <a:solidFill>
                  <a:srgbClr val="002060"/>
                </a:solidFill>
              </a:rPr>
              <a:t>عددي صفات الامام محمد بن سعود ؟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793" y="3761656"/>
            <a:ext cx="2143125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1406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7" y="333375"/>
            <a:ext cx="12101513" cy="6524625"/>
          </a:xfrm>
          <a:prstGeom prst="rect">
            <a:avLst/>
          </a:prstGeom>
        </p:spPr>
      </p:pic>
      <p:sp>
        <p:nvSpPr>
          <p:cNvPr id="6" name="تمرير أفقي 5"/>
          <p:cNvSpPr/>
          <p:nvPr/>
        </p:nvSpPr>
        <p:spPr>
          <a:xfrm>
            <a:off x="6934200" y="610395"/>
            <a:ext cx="4000500" cy="914400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3600" dirty="0">
                <a:solidFill>
                  <a:srgbClr val="C00000"/>
                </a:solidFill>
              </a:rPr>
              <a:t>اهم إنجازاته :</a:t>
            </a:r>
          </a:p>
        </p:txBody>
      </p:sp>
      <p:sp>
        <p:nvSpPr>
          <p:cNvPr id="7" name="عنصر نائب للمحتوى 2"/>
          <p:cNvSpPr txBox="1">
            <a:spLocks/>
          </p:cNvSpPr>
          <p:nvPr/>
        </p:nvSpPr>
        <p:spPr>
          <a:xfrm>
            <a:off x="90487" y="1027906"/>
            <a:ext cx="111760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ar-SA" sz="32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ar-SA" sz="3200" dirty="0">
                <a:solidFill>
                  <a:srgbClr val="FF0000"/>
                </a:solidFill>
              </a:rPr>
              <a:t>1- ابتداء توحيد الدولة 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ar-SA" sz="3200" dirty="0"/>
              <a:t>قاد عدد من حملات التوحيد منطلقا من الدرعية و </a:t>
            </a:r>
            <a:r>
              <a:rPr lang="ar-SA" sz="3200" dirty="0" err="1"/>
              <a:t>العيينة</a:t>
            </a:r>
            <a:r>
              <a:rPr lang="ar-SA" sz="3200" dirty="0"/>
              <a:t> </a:t>
            </a:r>
            <a:r>
              <a:rPr lang="ar-SA" sz="3200" dirty="0" err="1"/>
              <a:t>ومنفوحه</a:t>
            </a:r>
            <a:r>
              <a:rPr lang="ar-SA" sz="3200" dirty="0"/>
              <a:t> وحريملاء وعرقة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ar-SA" sz="32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ar-SA" sz="3200" dirty="0">
                <a:solidFill>
                  <a:srgbClr val="FF0000"/>
                </a:solidFill>
              </a:rPr>
              <a:t>2- الدفاع عن الدولة 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ar-SA" sz="3200" dirty="0"/>
              <a:t>واجه حملات من بعض القوى عام  1172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ar-SA" sz="3200" dirty="0"/>
              <a:t>وحملات أخرى من حاكم نجران عام 1178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ar-SA" sz="3200" dirty="0"/>
          </a:p>
          <a:p>
            <a:pPr marL="0" indent="0">
              <a:buFont typeface="Arial" panose="020B0604020202020204" pitchFamily="34" charset="0"/>
              <a:buNone/>
            </a:pPr>
            <a:endParaRPr lang="ar-SA" dirty="0"/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00" y="2722564"/>
            <a:ext cx="4826000" cy="379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250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Picture 2" descr="ÙØªÙØ¬Ø© Ø¨Ø­Ø« Ø§ÙØµÙØ± Ø¹Ù Ø®ÙÙÙØ§Øª Ø§Ø²Ø±Ù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عنوان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dirty="0">
                <a:solidFill>
                  <a:srgbClr val="C00000"/>
                </a:solidFill>
              </a:rPr>
              <a:t>استراتيجية التفكير الناقد </a:t>
            </a:r>
          </a:p>
        </p:txBody>
      </p:sp>
      <p:sp>
        <p:nvSpPr>
          <p:cNvPr id="7" name="عنصر نائب للمحتوى 2"/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ar-SA" sz="5400" dirty="0">
                <a:solidFill>
                  <a:srgbClr val="FF0000"/>
                </a:solidFill>
              </a:rPr>
              <a:t>لم تنجح تلك الحملات ؟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ar-SA" sz="5400" dirty="0">
              <a:solidFill>
                <a:srgbClr val="FF0000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ar-SA" sz="5400" dirty="0">
                <a:solidFill>
                  <a:srgbClr val="FF0000"/>
                </a:solidFill>
              </a:rPr>
              <a:t>..............................................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2656"/>
            <a:ext cx="1728192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مربع نص 8"/>
          <p:cNvSpPr txBox="1"/>
          <p:nvPr/>
        </p:nvSpPr>
        <p:spPr>
          <a:xfrm>
            <a:off x="4146549" y="3429000"/>
            <a:ext cx="3898900" cy="98488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dirty="0"/>
              <a:t>لصمود أهالي الدرعية </a:t>
            </a:r>
          </a:p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435003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err="1"/>
              <a:t>طك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050" name="Picture 2" descr="ÙØªÙØ¬Ø© Ø¨Ø­Ø« Ø§ÙØµÙØ± Ø¹Ù Ø®ÙÙÙØ§Øª Ø§Ø²Ø±Ù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تمرير أفقي 6"/>
          <p:cNvSpPr/>
          <p:nvPr/>
        </p:nvSpPr>
        <p:spPr>
          <a:xfrm>
            <a:off x="7556500" y="860425"/>
            <a:ext cx="3975100" cy="965200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4000" dirty="0">
                <a:solidFill>
                  <a:schemeClr val="accent1">
                    <a:lumMod val="50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وفاته</a:t>
            </a:r>
            <a:r>
              <a:rPr lang="ar-SA" sz="4000" dirty="0">
                <a:solidFill>
                  <a:srgbClr val="C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ar-SA" sz="3200" dirty="0">
                <a:solidFill>
                  <a:schemeClr val="accent1">
                    <a:lumMod val="50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:</a:t>
            </a:r>
          </a:p>
        </p:txBody>
      </p:sp>
      <p:sp>
        <p:nvSpPr>
          <p:cNvPr id="8" name="عنصر نائب للمحتوى 2"/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ar-SA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ar-SA" sz="3200" dirty="0"/>
              <a:t>توفي في الدرعية عام 1179  بعد 40 سنة من العمل والتأسيس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87802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4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0"/>
            <a:ext cx="118237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0343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/>
              <a:t>444</a:t>
            </a:r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عنوان 1"/>
          <p:cNvSpPr txBox="1">
            <a:spLocks/>
          </p:cNvSpPr>
          <p:nvPr/>
        </p:nvSpPr>
        <p:spPr>
          <a:xfrm>
            <a:off x="332456" y="50958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4800" dirty="0">
                <a:solidFill>
                  <a:schemeClr val="accent1">
                    <a:lumMod val="50000"/>
                  </a:schemeClr>
                </a:solidFill>
              </a:rPr>
              <a:t>استراتيجية العصف الذهني :</a:t>
            </a: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43" y="365125"/>
            <a:ext cx="3767137" cy="189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عنصر نائب للمحتوى 2"/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ar-SA" dirty="0"/>
          </a:p>
          <a:p>
            <a:endParaRPr lang="ar-SA" dirty="0"/>
          </a:p>
          <a:p>
            <a:pPr algn="ctr"/>
            <a:r>
              <a:rPr lang="ar-SA" sz="4000" dirty="0">
                <a:solidFill>
                  <a:srgbClr val="FF0000"/>
                </a:solidFill>
              </a:rPr>
              <a:t>كم مدة حكم الامام محمد بن سعود؟ </a:t>
            </a:r>
          </a:p>
          <a:p>
            <a:endParaRPr lang="ar-SA" dirty="0">
              <a:solidFill>
                <a:srgbClr val="FF0000"/>
              </a:solidFill>
            </a:endParaRPr>
          </a:p>
          <a:p>
            <a:endParaRPr lang="ar-SA" dirty="0">
              <a:solidFill>
                <a:srgbClr val="FF0000"/>
              </a:solidFill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1442211" y="3772088"/>
            <a:ext cx="869464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اذا مات ابن ادم انقطع عمله إلا من ثلاث </a:t>
            </a:r>
          </a:p>
          <a:p>
            <a:pPr algn="ctr"/>
            <a:r>
              <a:rPr lang="ar-SA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علم ينتفع به  </a:t>
            </a:r>
          </a:p>
        </p:txBody>
      </p:sp>
    </p:spTree>
    <p:extLst>
      <p:ext uri="{BB962C8B-B14F-4D97-AF65-F5344CB8AC3E}">
        <p14:creationId xmlns:p14="http://schemas.microsoft.com/office/powerpoint/2010/main" val="4063179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5466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5" name="جدول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0685582"/>
              </p:ext>
            </p:extLst>
          </p:nvPr>
        </p:nvGraphicFramePr>
        <p:xfrm>
          <a:off x="1041400" y="3176123"/>
          <a:ext cx="9347200" cy="2462676"/>
        </p:xfrm>
        <a:graphic>
          <a:graphicData uri="http://schemas.openxmlformats.org/drawingml/2006/table">
            <a:tbl>
              <a:tblPr rtl="1" firstRow="1" bandRow="1">
                <a:tableStyleId>{7DF18680-E054-41AD-8BC1-D1AEF772440D}</a:tableStyleId>
              </a:tblPr>
              <a:tblGrid>
                <a:gridCol w="467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7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82532"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/>
                        <a:t>صفاته </a:t>
                      </a:r>
                      <a:endParaRPr lang="ar-SA" sz="28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/>
                        <a:t>انجازاته</a:t>
                      </a:r>
                      <a:r>
                        <a:rPr lang="ar-SA" sz="2800" baseline="0" dirty="0"/>
                        <a:t> </a:t>
                      </a:r>
                      <a:endParaRPr lang="ar-SA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0048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0048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0048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مستطيل 5"/>
          <p:cNvSpPr/>
          <p:nvPr/>
        </p:nvSpPr>
        <p:spPr>
          <a:xfrm>
            <a:off x="7173024" y="493474"/>
            <a:ext cx="36253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3600" b="1" dirty="0">
                <a:solidFill>
                  <a:srgbClr val="C00000"/>
                </a:solidFill>
              </a:rPr>
              <a:t>استراتيجية التصنيف :</a:t>
            </a:r>
          </a:p>
        </p:txBody>
      </p:sp>
      <p:sp>
        <p:nvSpPr>
          <p:cNvPr id="8" name="عنصر نائب للمحتوى 2"/>
          <p:cNvSpPr txBox="1">
            <a:spLocks/>
          </p:cNvSpPr>
          <p:nvPr/>
        </p:nvSpPr>
        <p:spPr>
          <a:xfrm>
            <a:off x="450022" y="162791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ar-SA" sz="3200" dirty="0"/>
              <a:t>توحيد الدولة             الحزم والعدل             الاهتمام بالمحتاجين والارامل                            الدفاع عن الدولة           حملات حاكم نجران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ar-SA" dirty="0"/>
          </a:p>
          <a:p>
            <a:pPr marL="0" indent="0">
              <a:buFont typeface="Arial" panose="020B0604020202020204" pitchFamily="34" charset="0"/>
              <a:buNone/>
            </a:pPr>
            <a:endParaRPr lang="ar-SA" dirty="0"/>
          </a:p>
          <a:p>
            <a:pPr marL="0" indent="0">
              <a:buFont typeface="Arial" panose="020B0604020202020204" pitchFamily="34" charset="0"/>
              <a:buNone/>
            </a:pPr>
            <a:endParaRPr lang="ar-SA" dirty="0"/>
          </a:p>
        </p:txBody>
      </p:sp>
      <p:sp>
        <p:nvSpPr>
          <p:cNvPr id="9" name="مربع نص 8"/>
          <p:cNvSpPr txBox="1"/>
          <p:nvPr/>
        </p:nvSpPr>
        <p:spPr>
          <a:xfrm>
            <a:off x="7173024" y="4012734"/>
            <a:ext cx="189506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dirty="0"/>
              <a:t>الحزم والعدل </a:t>
            </a:r>
          </a:p>
        </p:txBody>
      </p:sp>
      <p:sp>
        <p:nvSpPr>
          <p:cNvPr id="10" name="مربع نص 9"/>
          <p:cNvSpPr txBox="1"/>
          <p:nvPr/>
        </p:nvSpPr>
        <p:spPr>
          <a:xfrm>
            <a:off x="6464299" y="4604388"/>
            <a:ext cx="301510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dirty="0"/>
              <a:t>الاهتمام بالمحتاجين والارامل </a:t>
            </a:r>
          </a:p>
        </p:txBody>
      </p:sp>
      <p:sp>
        <p:nvSpPr>
          <p:cNvPr id="11" name="مربع نص 10"/>
          <p:cNvSpPr txBox="1"/>
          <p:nvPr/>
        </p:nvSpPr>
        <p:spPr>
          <a:xfrm>
            <a:off x="2107096" y="5152652"/>
            <a:ext cx="2700131" cy="8002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dirty="0"/>
              <a:t>حملات حاكم نجران</a:t>
            </a:r>
          </a:p>
          <a:p>
            <a:endParaRPr lang="ar-SA" dirty="0"/>
          </a:p>
        </p:txBody>
      </p:sp>
      <p:sp>
        <p:nvSpPr>
          <p:cNvPr id="12" name="مربع نص 11"/>
          <p:cNvSpPr txBox="1"/>
          <p:nvPr/>
        </p:nvSpPr>
        <p:spPr>
          <a:xfrm>
            <a:off x="2107096" y="3950740"/>
            <a:ext cx="232906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dirty="0"/>
              <a:t>توحيد الدولة </a:t>
            </a:r>
          </a:p>
        </p:txBody>
      </p:sp>
      <p:sp>
        <p:nvSpPr>
          <p:cNvPr id="13" name="مربع نص 12"/>
          <p:cNvSpPr txBox="1"/>
          <p:nvPr/>
        </p:nvSpPr>
        <p:spPr>
          <a:xfrm>
            <a:off x="2232439" y="4513224"/>
            <a:ext cx="244944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dirty="0"/>
              <a:t>الدفاع عن الدولة </a:t>
            </a:r>
          </a:p>
        </p:txBody>
      </p:sp>
    </p:spTree>
    <p:extLst>
      <p:ext uri="{BB962C8B-B14F-4D97-AF65-F5344CB8AC3E}">
        <p14:creationId xmlns:p14="http://schemas.microsoft.com/office/powerpoint/2010/main" val="1978725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69807D76-A94E-4689-95E7-744F956EED7E-L0-001.jpeg" descr="69807D76-A94E-4689-95E7-744F956EED7E-L0-001.jpeg"/>
          <p:cNvPicPr>
            <a:picLocks noGrp="1" noChangeAspect="1"/>
          </p:cNvPicPr>
          <p:nvPr>
            <p:ph idx="1"/>
          </p:nvPr>
        </p:nvPicPr>
        <p:blipFill>
          <a:blip r:embed="rId2"/>
          <a:srcRect t="17560" b="1756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عنوان 1"/>
          <p:cNvSpPr txBox="1">
            <a:spLocks/>
          </p:cNvSpPr>
          <p:nvPr/>
        </p:nvSpPr>
        <p:spPr bwMode="auto">
          <a:xfrm>
            <a:off x="2135560" y="18864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ar-SA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استراتيجية المزاوجة 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9056960" y="1690688"/>
            <a:ext cx="3353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dirty="0">
                <a:ln/>
                <a:solidFill>
                  <a:srgbClr val="FF0000"/>
                </a:solidFill>
              </a:rPr>
              <a:t>أ</a:t>
            </a:r>
          </a:p>
        </p:txBody>
      </p:sp>
      <p:sp>
        <p:nvSpPr>
          <p:cNvPr id="7" name="مستطيل 6"/>
          <p:cNvSpPr/>
          <p:nvPr/>
        </p:nvSpPr>
        <p:spPr>
          <a:xfrm>
            <a:off x="4783295" y="1497317"/>
            <a:ext cx="6351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dirty="0">
                <a:ln/>
                <a:solidFill>
                  <a:srgbClr val="FF0000"/>
                </a:solidFill>
              </a:rPr>
              <a:t>ب</a:t>
            </a:r>
          </a:p>
        </p:txBody>
      </p:sp>
      <p:sp>
        <p:nvSpPr>
          <p:cNvPr id="8" name="عنصر نائب للمحتوى 2"/>
          <p:cNvSpPr txBox="1">
            <a:spLocks/>
          </p:cNvSpPr>
          <p:nvPr/>
        </p:nvSpPr>
        <p:spPr>
          <a:xfrm>
            <a:off x="1981200" y="223966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ar-SA" dirty="0"/>
          </a:p>
          <a:p>
            <a:r>
              <a:rPr lang="ar-SA" dirty="0"/>
              <a:t>عاصمه الدولة السعودية الأولى                  محمد بن سعود</a:t>
            </a:r>
          </a:p>
          <a:p>
            <a:r>
              <a:rPr lang="ar-SA" dirty="0"/>
              <a:t>مؤسس الدولة السعودية الأولى                   الدرعية</a:t>
            </a:r>
          </a:p>
          <a:p>
            <a:r>
              <a:rPr lang="ar-SA" dirty="0"/>
              <a:t>قيام الدولة السعودية الأولى                     عبدالله بن سعود </a:t>
            </a:r>
          </a:p>
          <a:p>
            <a:r>
              <a:rPr lang="ar-SA" dirty="0"/>
              <a:t>اخر حكام الدولة السعودية الأولى               سنة 1157           </a:t>
            </a:r>
          </a:p>
          <a:p>
            <a:r>
              <a:rPr lang="ar-SA" dirty="0"/>
              <a:t>عدد حكام الدولة السعودية الأولى              </a:t>
            </a:r>
            <a:r>
              <a:rPr lang="ar-SA" dirty="0" err="1"/>
              <a:t>العيينه</a:t>
            </a:r>
            <a:r>
              <a:rPr lang="ar-SA" dirty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ar-SA" dirty="0"/>
              <a:t>                                                    اربعه حكام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ar-SA" dirty="0"/>
              <a:t>                                                        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ar-SA" dirty="0"/>
          </a:p>
          <a:p>
            <a:endParaRPr lang="ar-SA" dirty="0"/>
          </a:p>
          <a:p>
            <a:endParaRPr lang="ar-SA" dirty="0"/>
          </a:p>
          <a:p>
            <a:endParaRPr lang="ar-SA" dirty="0"/>
          </a:p>
          <a:p>
            <a:endParaRPr lang="ar-SA" dirty="0"/>
          </a:p>
          <a:p>
            <a:endParaRPr lang="ar-SA" dirty="0"/>
          </a:p>
          <a:p>
            <a:endParaRPr lang="ar-SA" dirty="0"/>
          </a:p>
          <a:p>
            <a:endParaRPr lang="ar-SA" dirty="0"/>
          </a:p>
          <a:p>
            <a:endParaRPr lang="ar-SA" dirty="0"/>
          </a:p>
          <a:p>
            <a:endParaRPr lang="ar-SA" dirty="0"/>
          </a:p>
          <a:p>
            <a:endParaRPr lang="ar-SA" dirty="0"/>
          </a:p>
          <a:p>
            <a:endParaRPr lang="ar-SA" dirty="0"/>
          </a:p>
          <a:p>
            <a:endParaRPr lang="ar-SA" dirty="0"/>
          </a:p>
          <a:p>
            <a:endParaRPr lang="ar-SA" dirty="0"/>
          </a:p>
          <a:p>
            <a:endParaRPr lang="ar-SA" dirty="0"/>
          </a:p>
          <a:p>
            <a:endParaRPr lang="ar-SA" dirty="0"/>
          </a:p>
          <a:p>
            <a:endParaRPr lang="ar-SA" dirty="0"/>
          </a:p>
          <a:p>
            <a:endParaRPr lang="ar-SA" dirty="0"/>
          </a:p>
          <a:p>
            <a:endParaRPr lang="ar-SA" dirty="0"/>
          </a:p>
          <a:p>
            <a:endParaRPr lang="ar-SA" dirty="0"/>
          </a:p>
          <a:p>
            <a:endParaRPr lang="ar-SA" dirty="0"/>
          </a:p>
          <a:p>
            <a:endParaRPr lang="ar-SA" dirty="0"/>
          </a:p>
          <a:p>
            <a:endParaRPr lang="ar-SA" dirty="0"/>
          </a:p>
          <a:p>
            <a:endParaRPr lang="ar-SA" dirty="0"/>
          </a:p>
          <a:p>
            <a:endParaRPr lang="ar-SA" dirty="0"/>
          </a:p>
          <a:p>
            <a:endParaRPr lang="ar-SA" dirty="0"/>
          </a:p>
        </p:txBody>
      </p:sp>
      <p:cxnSp>
        <p:nvCxnSpPr>
          <p:cNvPr id="10" name="رابط كسهم مستقيم 9"/>
          <p:cNvCxnSpPr/>
          <p:nvPr/>
        </p:nvCxnSpPr>
        <p:spPr>
          <a:xfrm flipH="1">
            <a:off x="4783295" y="2969624"/>
            <a:ext cx="1579405" cy="482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رابط كسهم مستقيم 13"/>
          <p:cNvCxnSpPr/>
          <p:nvPr/>
        </p:nvCxnSpPr>
        <p:spPr>
          <a:xfrm flipH="1" flipV="1">
            <a:off x="4783296" y="3111500"/>
            <a:ext cx="1579404" cy="431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رابط كسهم مستقيم 16"/>
          <p:cNvCxnSpPr/>
          <p:nvPr/>
        </p:nvCxnSpPr>
        <p:spPr>
          <a:xfrm flipH="1">
            <a:off x="4927600" y="4058444"/>
            <a:ext cx="1635998" cy="4442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رابط كسهم مستقيم 18"/>
          <p:cNvCxnSpPr/>
          <p:nvPr/>
        </p:nvCxnSpPr>
        <p:spPr>
          <a:xfrm flipH="1" flipV="1">
            <a:off x="4946490" y="4092277"/>
            <a:ext cx="1149510" cy="4103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رابط كسهم مستقيم 20"/>
          <p:cNvCxnSpPr/>
          <p:nvPr/>
        </p:nvCxnSpPr>
        <p:spPr>
          <a:xfrm flipH="1">
            <a:off x="5100850" y="5108866"/>
            <a:ext cx="995150" cy="4156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990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ذو زاويتين مستديرتين في نفس الجانب 4"/>
          <p:cNvSpPr/>
          <p:nvPr/>
        </p:nvSpPr>
        <p:spPr>
          <a:xfrm>
            <a:off x="3204981" y="324218"/>
            <a:ext cx="5880100" cy="1018859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rgbClr val="FFFF00"/>
                </a:solidFill>
              </a:rPr>
              <a:t>    أ</a:t>
            </a:r>
            <a:r>
              <a:rPr lang="ar-SA" sz="3600" b="1" dirty="0">
                <a:solidFill>
                  <a:srgbClr val="FFFF00"/>
                </a:solidFill>
                <a:cs typeface="DecoType Naskh Extensions" panose="02010400000000000000" pitchFamily="2" charset="-78"/>
              </a:rPr>
              <a:t>قيــــم درسي الجـميــل</a:t>
            </a:r>
          </a:p>
        </p:txBody>
      </p:sp>
      <p:sp>
        <p:nvSpPr>
          <p:cNvPr id="4" name="نجمة مكونة من 6 نقاط 3"/>
          <p:cNvSpPr/>
          <p:nvPr/>
        </p:nvSpPr>
        <p:spPr>
          <a:xfrm>
            <a:off x="7950409" y="385256"/>
            <a:ext cx="812800" cy="896780"/>
          </a:xfrm>
          <a:prstGeom prst="star6">
            <a:avLst/>
          </a:prstGeom>
          <a:solidFill>
            <a:srgbClr val="65EA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 مستدير الزوايا 5"/>
          <p:cNvSpPr/>
          <p:nvPr/>
        </p:nvSpPr>
        <p:spPr>
          <a:xfrm>
            <a:off x="6145031" y="1738859"/>
            <a:ext cx="2211778" cy="4062334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خطط انسيابي: رابط 6"/>
          <p:cNvSpPr/>
          <p:nvPr/>
        </p:nvSpPr>
        <p:spPr>
          <a:xfrm>
            <a:off x="6906146" y="2007316"/>
            <a:ext cx="689548" cy="764499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خطط انسيابي: رابط 9"/>
          <p:cNvSpPr/>
          <p:nvPr/>
        </p:nvSpPr>
        <p:spPr>
          <a:xfrm>
            <a:off x="6920460" y="3201657"/>
            <a:ext cx="675235" cy="764498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خطط انسيابي: رابط 10"/>
          <p:cNvSpPr/>
          <p:nvPr/>
        </p:nvSpPr>
        <p:spPr>
          <a:xfrm>
            <a:off x="6920460" y="4395999"/>
            <a:ext cx="675235" cy="728113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2" name="صورة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2816" y="3379848"/>
            <a:ext cx="701101" cy="780356"/>
          </a:xfrm>
          <a:prstGeom prst="rect">
            <a:avLst/>
          </a:prstGeom>
        </p:spPr>
      </p:pic>
      <p:pic>
        <p:nvPicPr>
          <p:cNvPr id="13" name="صورة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8911" y="4403059"/>
            <a:ext cx="688908" cy="780356"/>
          </a:xfrm>
          <a:prstGeom prst="rect">
            <a:avLst/>
          </a:prstGeom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8911" y="5274613"/>
            <a:ext cx="688908" cy="743776"/>
          </a:xfrm>
          <a:prstGeom prst="rect">
            <a:avLst/>
          </a:prstGeom>
        </p:spPr>
      </p:pic>
      <p:sp>
        <p:nvSpPr>
          <p:cNvPr id="15" name="مربع نص 14"/>
          <p:cNvSpPr txBox="1"/>
          <p:nvPr/>
        </p:nvSpPr>
        <p:spPr>
          <a:xfrm>
            <a:off x="2903096" y="3531006"/>
            <a:ext cx="12142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/>
              <a:t>لــم أفهــم</a:t>
            </a:r>
          </a:p>
        </p:txBody>
      </p:sp>
      <p:sp>
        <p:nvSpPr>
          <p:cNvPr id="16" name="مربع نص 15"/>
          <p:cNvSpPr txBox="1"/>
          <p:nvPr/>
        </p:nvSpPr>
        <p:spPr>
          <a:xfrm>
            <a:off x="2520845" y="4593182"/>
            <a:ext cx="197870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/>
              <a:t>فهـمت بشكـل متوسط</a:t>
            </a:r>
          </a:p>
        </p:txBody>
      </p:sp>
      <p:sp>
        <p:nvSpPr>
          <p:cNvPr id="17" name="مربع نص 16"/>
          <p:cNvSpPr txBox="1"/>
          <p:nvPr/>
        </p:nvSpPr>
        <p:spPr>
          <a:xfrm>
            <a:off x="2753193" y="5446446"/>
            <a:ext cx="1514007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/>
              <a:t>الدرس جميل</a:t>
            </a:r>
          </a:p>
        </p:txBody>
      </p:sp>
    </p:spTree>
    <p:extLst>
      <p:ext uri="{BB962C8B-B14F-4D97-AF65-F5344CB8AC3E}">
        <p14:creationId xmlns:p14="http://schemas.microsoft.com/office/powerpoint/2010/main" val="31072159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انفجار 1 4"/>
          <p:cNvSpPr/>
          <p:nvPr/>
        </p:nvSpPr>
        <p:spPr>
          <a:xfrm>
            <a:off x="3479800" y="838200"/>
            <a:ext cx="5651500" cy="5003800"/>
          </a:xfrm>
          <a:prstGeom prst="irregularSeal1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rgbClr val="FF0000"/>
                </a:solidFill>
              </a:rPr>
              <a:t>الواجب </a:t>
            </a:r>
          </a:p>
          <a:p>
            <a:pPr algn="ctr"/>
            <a:r>
              <a:rPr lang="ar-SA" sz="3200" dirty="0">
                <a:solidFill>
                  <a:srgbClr val="FF0000"/>
                </a:solidFill>
              </a:rPr>
              <a:t>صفحة 65 </a:t>
            </a:r>
          </a:p>
          <a:p>
            <a:pPr algn="ctr"/>
            <a:r>
              <a:rPr lang="ar-SA" sz="3200" dirty="0">
                <a:solidFill>
                  <a:srgbClr val="FF0000"/>
                </a:solidFill>
              </a:rPr>
              <a:t>سؤال 1فقره أ-ج</a:t>
            </a:r>
          </a:p>
        </p:txBody>
      </p:sp>
    </p:spTree>
    <p:extLst>
      <p:ext uri="{BB962C8B-B14F-4D97-AF65-F5344CB8AC3E}">
        <p14:creationId xmlns:p14="http://schemas.microsoft.com/office/powerpoint/2010/main" val="32400540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nsaayat1e9ed6e12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 descr="pic_2010-04-28_19024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 descr="ييقفقغ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-38100"/>
            <a:ext cx="1176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WordArt 5"/>
          <p:cNvSpPr>
            <a:spLocks noChangeArrowheads="1" noChangeShapeType="1" noTextEdit="1"/>
          </p:cNvSpPr>
          <p:nvPr/>
        </p:nvSpPr>
        <p:spPr bwMode="auto">
          <a:xfrm>
            <a:off x="2855913" y="5373688"/>
            <a:ext cx="2525712" cy="11985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ar-SA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نهاية العرض</a:t>
            </a:r>
          </a:p>
        </p:txBody>
      </p:sp>
    </p:spTree>
    <p:extLst>
      <p:ext uri="{BB962C8B-B14F-4D97-AF65-F5344CB8AC3E}">
        <p14:creationId xmlns:p14="http://schemas.microsoft.com/office/powerpoint/2010/main" val="2016957993"/>
      </p:ext>
    </p:extLst>
  </p:cSld>
  <p:clrMapOvr>
    <a:masterClrMapping/>
  </p:clrMapOvr>
  <p:transition>
    <p:strips dir="ld"/>
    <p:sndAc>
      <p:stSnd>
        <p:snd r:embed="rId2" name="سورة النمل (ربِ أوزعني أن أشكر نعمتك (بصوت ياسر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1026" name="Picture 2" descr="ÙØªÙØ¬Ø© Ø¨Ø­Ø« Ø§ÙØµÙØ± Ø¹Ù ÙÙØ© Ø­ØªÙ Ø§ÙÙÙØ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365125"/>
            <a:ext cx="10604499" cy="581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35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انفجار 2 4"/>
          <p:cNvSpPr/>
          <p:nvPr/>
        </p:nvSpPr>
        <p:spPr>
          <a:xfrm>
            <a:off x="5614527" y="3286752"/>
            <a:ext cx="2213251" cy="1906528"/>
          </a:xfrm>
          <a:prstGeom prst="irregularSeal2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tx1"/>
                </a:solidFill>
              </a:rPr>
              <a:t>عهد </a:t>
            </a:r>
          </a:p>
        </p:txBody>
      </p:sp>
      <p:sp>
        <p:nvSpPr>
          <p:cNvPr id="8" name="انفجار 2 7"/>
          <p:cNvSpPr/>
          <p:nvPr/>
        </p:nvSpPr>
        <p:spPr>
          <a:xfrm>
            <a:off x="3313282" y="2878004"/>
            <a:ext cx="1995278" cy="1584601"/>
          </a:xfrm>
          <a:prstGeom prst="irregularSeal2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dirty="0">
                <a:solidFill>
                  <a:schemeClr val="tx1"/>
                </a:solidFill>
              </a:rPr>
              <a:t>الدهر</a:t>
            </a:r>
          </a:p>
        </p:txBody>
      </p:sp>
      <p:sp>
        <p:nvSpPr>
          <p:cNvPr id="11" name="انفجار 2 10"/>
          <p:cNvSpPr/>
          <p:nvPr/>
        </p:nvSpPr>
        <p:spPr>
          <a:xfrm>
            <a:off x="6408120" y="4989157"/>
            <a:ext cx="2151259" cy="1729247"/>
          </a:xfrm>
          <a:prstGeom prst="irregularSeal2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tx1"/>
                </a:solidFill>
              </a:rPr>
              <a:t>القرن </a:t>
            </a:r>
          </a:p>
        </p:txBody>
      </p:sp>
      <p:sp>
        <p:nvSpPr>
          <p:cNvPr id="14" name="مربع نص 13"/>
          <p:cNvSpPr txBox="1"/>
          <p:nvPr/>
        </p:nvSpPr>
        <p:spPr>
          <a:xfrm>
            <a:off x="2679622" y="345831"/>
            <a:ext cx="6466158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b="1" dirty="0" err="1">
                <a:solidFill>
                  <a:srgbClr val="C00000"/>
                </a:solidFill>
              </a:rPr>
              <a:t>استيراتيجيه</a:t>
            </a:r>
            <a:r>
              <a:rPr lang="ar-SA" sz="4400" b="1" dirty="0">
                <a:solidFill>
                  <a:srgbClr val="C00000"/>
                </a:solidFill>
              </a:rPr>
              <a:t> التعلم باللعب </a:t>
            </a:r>
          </a:p>
        </p:txBody>
      </p:sp>
      <p:sp>
        <p:nvSpPr>
          <p:cNvPr id="15" name="انفجار 2 14"/>
          <p:cNvSpPr/>
          <p:nvPr/>
        </p:nvSpPr>
        <p:spPr>
          <a:xfrm>
            <a:off x="3461401" y="4756906"/>
            <a:ext cx="1983588" cy="1708254"/>
          </a:xfrm>
          <a:prstGeom prst="irregularSeal2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tx1"/>
                </a:solidFill>
              </a:rPr>
              <a:t>ابن درع </a:t>
            </a:r>
          </a:p>
        </p:txBody>
      </p:sp>
      <p:sp>
        <p:nvSpPr>
          <p:cNvPr id="16" name="انفجار 2 15"/>
          <p:cNvSpPr/>
          <p:nvPr/>
        </p:nvSpPr>
        <p:spPr>
          <a:xfrm>
            <a:off x="9374768" y="4834038"/>
            <a:ext cx="2594606" cy="1900196"/>
          </a:xfrm>
          <a:prstGeom prst="irregularSeal2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tx1"/>
                </a:solidFill>
              </a:rPr>
              <a:t>مانع </a:t>
            </a:r>
          </a:p>
        </p:txBody>
      </p:sp>
      <p:sp>
        <p:nvSpPr>
          <p:cNvPr id="17" name="انفجار 2 16"/>
          <p:cNvSpPr/>
          <p:nvPr/>
        </p:nvSpPr>
        <p:spPr>
          <a:xfrm>
            <a:off x="641949" y="2961541"/>
            <a:ext cx="2037673" cy="1739909"/>
          </a:xfrm>
          <a:prstGeom prst="irregularSeal2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tx1"/>
                </a:solidFill>
              </a:rPr>
              <a:t>الدولة </a:t>
            </a:r>
          </a:p>
        </p:txBody>
      </p:sp>
      <p:sp>
        <p:nvSpPr>
          <p:cNvPr id="18" name="انفجار 2 17"/>
          <p:cNvSpPr/>
          <p:nvPr/>
        </p:nvSpPr>
        <p:spPr>
          <a:xfrm>
            <a:off x="5431530" y="1558685"/>
            <a:ext cx="2202806" cy="1920397"/>
          </a:xfrm>
          <a:prstGeom prst="irregularSeal2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tx1"/>
                </a:solidFill>
              </a:rPr>
              <a:t>ائمه</a:t>
            </a:r>
          </a:p>
        </p:txBody>
      </p:sp>
      <p:sp>
        <p:nvSpPr>
          <p:cNvPr id="19" name="انفجار 2 18"/>
          <p:cNvSpPr/>
          <p:nvPr/>
        </p:nvSpPr>
        <p:spPr>
          <a:xfrm>
            <a:off x="2337059" y="1601472"/>
            <a:ext cx="2208715" cy="1729355"/>
          </a:xfrm>
          <a:prstGeom prst="irregularSeal2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tx1"/>
                </a:solidFill>
              </a:rPr>
              <a:t>850</a:t>
            </a:r>
          </a:p>
        </p:txBody>
      </p:sp>
      <p:sp>
        <p:nvSpPr>
          <p:cNvPr id="20" name="انفجار 2 19"/>
          <p:cNvSpPr/>
          <p:nvPr/>
        </p:nvSpPr>
        <p:spPr>
          <a:xfrm>
            <a:off x="7757306" y="1761628"/>
            <a:ext cx="2374900" cy="1920397"/>
          </a:xfrm>
          <a:prstGeom prst="irregularSeal2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tx1"/>
                </a:solidFill>
              </a:rPr>
              <a:t>عصر </a:t>
            </a:r>
          </a:p>
        </p:txBody>
      </p:sp>
      <p:sp>
        <p:nvSpPr>
          <p:cNvPr id="21" name="انفجار 2 20"/>
          <p:cNvSpPr/>
          <p:nvPr/>
        </p:nvSpPr>
        <p:spPr>
          <a:xfrm>
            <a:off x="623418" y="4904410"/>
            <a:ext cx="2056204" cy="1581743"/>
          </a:xfrm>
          <a:prstGeom prst="irregularSeal2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tx1"/>
                </a:solidFill>
              </a:rPr>
              <a:t>السعودية </a:t>
            </a:r>
          </a:p>
        </p:txBody>
      </p:sp>
      <p:sp>
        <p:nvSpPr>
          <p:cNvPr id="22" name="انفجار 2 21"/>
          <p:cNvSpPr/>
          <p:nvPr/>
        </p:nvSpPr>
        <p:spPr>
          <a:xfrm>
            <a:off x="8262010" y="3426498"/>
            <a:ext cx="2181924" cy="1872497"/>
          </a:xfrm>
          <a:prstGeom prst="irregularSeal2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tx1"/>
                </a:solidFill>
              </a:rPr>
              <a:t>الأولى </a:t>
            </a:r>
          </a:p>
        </p:txBody>
      </p:sp>
    </p:spTree>
    <p:extLst>
      <p:ext uri="{BB962C8B-B14F-4D97-AF65-F5344CB8AC3E}">
        <p14:creationId xmlns:p14="http://schemas.microsoft.com/office/powerpoint/2010/main" val="3116081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2" descr="ÙØªÙØ¬Ø© Ø¨Ø­Ø« Ø§ÙØµÙØ± Ø¹Ù Ø®ÙÙÙØ§Øª Ø§Ø²Ø±Ù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عنوان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b="1" dirty="0">
                <a:solidFill>
                  <a:schemeClr val="accent1">
                    <a:lumMod val="50000"/>
                  </a:schemeClr>
                </a:solidFill>
              </a:rPr>
              <a:t>رتبي الكلمات التالية لتعرفي عنوان درسك ؟</a:t>
            </a:r>
            <a:br>
              <a:rPr lang="ar-SA" b="1" dirty="0">
                <a:solidFill>
                  <a:schemeClr val="accent1">
                    <a:lumMod val="50000"/>
                  </a:schemeClr>
                </a:solidFill>
              </a:rPr>
            </a:br>
            <a:endParaRPr lang="ar-SA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عنصر نائب للمحتوى 2"/>
          <p:cNvSpPr txBox="1">
            <a:spLocks/>
          </p:cNvSpPr>
          <p:nvPr/>
        </p:nvSpPr>
        <p:spPr>
          <a:xfrm>
            <a:off x="1" y="1978025"/>
            <a:ext cx="12191998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ar-SA" dirty="0"/>
          </a:p>
          <a:p>
            <a:pPr marL="0" indent="0">
              <a:buFont typeface="Arial" panose="020B0604020202020204" pitchFamily="34" charset="0"/>
              <a:buNone/>
            </a:pPr>
            <a:endParaRPr lang="ar-SA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ar-SA" sz="4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أئمة    -      الأولى     -      الدولة          -      السعودية </a:t>
            </a:r>
          </a:p>
        </p:txBody>
      </p:sp>
    </p:spTree>
    <p:extLst>
      <p:ext uri="{BB962C8B-B14F-4D97-AF65-F5344CB8AC3E}">
        <p14:creationId xmlns:p14="http://schemas.microsoft.com/office/powerpoint/2010/main" val="75021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4" name="Picture 2" descr="ww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ربع نص 4"/>
          <p:cNvSpPr txBox="1"/>
          <p:nvPr/>
        </p:nvSpPr>
        <p:spPr>
          <a:xfrm>
            <a:off x="2914701" y="2677855"/>
            <a:ext cx="6362597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5400" b="1" dirty="0"/>
              <a:t>أئمة الدولة السعودية الأولى </a:t>
            </a:r>
          </a:p>
        </p:txBody>
      </p:sp>
    </p:spTree>
    <p:extLst>
      <p:ext uri="{BB962C8B-B14F-4D97-AF65-F5344CB8AC3E}">
        <p14:creationId xmlns:p14="http://schemas.microsoft.com/office/powerpoint/2010/main" val="17827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وسيلة شرح مع سهم إلى الأسفل 3"/>
          <p:cNvSpPr/>
          <p:nvPr/>
        </p:nvSpPr>
        <p:spPr>
          <a:xfrm>
            <a:off x="5313362" y="4078052"/>
            <a:ext cx="2714644" cy="642942"/>
          </a:xfrm>
          <a:prstGeom prst="downArrowCallout">
            <a:avLst>
              <a:gd name="adj1" fmla="val 45318"/>
              <a:gd name="adj2" fmla="val 25000"/>
              <a:gd name="adj3" fmla="val 25000"/>
              <a:gd name="adj4" fmla="val 6904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prstClr val="black"/>
                </a:solidFill>
              </a:rPr>
              <a:t>الامام سعود بن عبدالعزيز</a:t>
            </a:r>
          </a:p>
        </p:txBody>
      </p:sp>
      <p:sp>
        <p:nvSpPr>
          <p:cNvPr id="7" name="وسيلة شرح مع سهم إلى الأسفل 6"/>
          <p:cNvSpPr/>
          <p:nvPr/>
        </p:nvSpPr>
        <p:spPr>
          <a:xfrm>
            <a:off x="5170486" y="3191971"/>
            <a:ext cx="3000396" cy="785818"/>
          </a:xfrm>
          <a:prstGeom prst="downArrow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prstClr val="black"/>
                </a:solidFill>
              </a:rPr>
              <a:t>الامام </a:t>
            </a:r>
            <a:r>
              <a:rPr lang="ar-SA" dirty="0" err="1">
                <a:solidFill>
                  <a:prstClr val="black"/>
                </a:solidFill>
              </a:rPr>
              <a:t>عبدالعزبز</a:t>
            </a:r>
            <a:r>
              <a:rPr lang="ar-SA" dirty="0">
                <a:solidFill>
                  <a:prstClr val="black"/>
                </a:solidFill>
              </a:rPr>
              <a:t> بن محمد </a:t>
            </a:r>
          </a:p>
        </p:txBody>
      </p:sp>
      <p:sp>
        <p:nvSpPr>
          <p:cNvPr id="9" name="وسيلة شرح مع سهم إلى الأسفل 8"/>
          <p:cNvSpPr/>
          <p:nvPr/>
        </p:nvSpPr>
        <p:spPr>
          <a:xfrm>
            <a:off x="4956172" y="2212224"/>
            <a:ext cx="3492000" cy="900000"/>
          </a:xfrm>
          <a:prstGeom prst="downArrow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prstClr val="black"/>
                </a:solidFill>
              </a:rPr>
              <a:t>الامام محمد بن سعود </a:t>
            </a:r>
          </a:p>
        </p:txBody>
      </p:sp>
      <p:pic>
        <p:nvPicPr>
          <p:cNvPr id="10" name="Picture 3" descr="C:\Documents and Settings\sasa\My Documents\My Pictures\yn790737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1158" y="214290"/>
            <a:ext cx="1843888" cy="1822364"/>
          </a:xfrm>
          <a:prstGeom prst="rect">
            <a:avLst/>
          </a:prstGeom>
          <a:noFill/>
        </p:spPr>
      </p:pic>
      <p:sp>
        <p:nvSpPr>
          <p:cNvPr id="2" name="مستطيل 1"/>
          <p:cNvSpPr/>
          <p:nvPr/>
        </p:nvSpPr>
        <p:spPr>
          <a:xfrm>
            <a:off x="5313362" y="4921520"/>
            <a:ext cx="2714644" cy="4206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الامام عبدالله بن سعود </a:t>
            </a:r>
          </a:p>
        </p:txBody>
      </p:sp>
      <p:sp>
        <p:nvSpPr>
          <p:cNvPr id="12" name="مربع نص 11"/>
          <p:cNvSpPr txBox="1"/>
          <p:nvPr/>
        </p:nvSpPr>
        <p:spPr>
          <a:xfrm>
            <a:off x="1727947" y="4778518"/>
            <a:ext cx="969167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dirty="0"/>
              <a:t> </a:t>
            </a:r>
          </a:p>
        </p:txBody>
      </p:sp>
      <p:sp>
        <p:nvSpPr>
          <p:cNvPr id="17" name="تمرير أفقي 16"/>
          <p:cNvSpPr/>
          <p:nvPr/>
        </p:nvSpPr>
        <p:spPr>
          <a:xfrm>
            <a:off x="5481636" y="172782"/>
            <a:ext cx="6223000" cy="1374771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rgbClr val="C00000"/>
                </a:solidFill>
              </a:rPr>
              <a:t>ائمه الدولة السعودية الأولى</a:t>
            </a:r>
            <a:r>
              <a:rPr lang="ar-SA" sz="3600" dirty="0">
                <a:solidFill>
                  <a:srgbClr val="C00000"/>
                </a:solidFill>
              </a:rPr>
              <a:t> </a:t>
            </a:r>
            <a:r>
              <a:rPr lang="ar-SA" sz="3200" dirty="0">
                <a:solidFill>
                  <a:srgbClr val="C00000"/>
                </a:solidFill>
              </a:rPr>
              <a:t>:</a:t>
            </a:r>
            <a:endParaRPr lang="ar-SA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695457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WhatsApp Video 2019-09-27 at 7.32.38 P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365125"/>
            <a:ext cx="10618693" cy="5475662"/>
          </a:xfrm>
        </p:spPr>
      </p:pic>
    </p:spTree>
    <p:extLst>
      <p:ext uri="{BB962C8B-B14F-4D97-AF65-F5344CB8AC3E}">
        <p14:creationId xmlns:p14="http://schemas.microsoft.com/office/powerpoint/2010/main" val="2655772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تمرير أفقي 2"/>
          <p:cNvSpPr/>
          <p:nvPr/>
        </p:nvSpPr>
        <p:spPr>
          <a:xfrm>
            <a:off x="6096000" y="519803"/>
            <a:ext cx="5321300" cy="941388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rgbClr val="C00000"/>
                </a:solidFill>
              </a:rPr>
              <a:t>الامام : محمد بن سعود </a:t>
            </a:r>
          </a:p>
        </p:txBody>
      </p:sp>
      <p:sp>
        <p:nvSpPr>
          <p:cNvPr id="4" name="عنصر نائب للمحتوى 2"/>
          <p:cNvSpPr>
            <a:spLocks noGrp="1"/>
          </p:cNvSpPr>
          <p:nvPr>
            <p:ph idx="1"/>
          </p:nvPr>
        </p:nvSpPr>
        <p:spPr>
          <a:xfrm>
            <a:off x="1130300" y="1800225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ar-SA" sz="3200" b="1" dirty="0">
                <a:solidFill>
                  <a:srgbClr val="FF0000"/>
                </a:solidFill>
              </a:rPr>
              <a:t>مؤسس الدولة السعودية الاولى</a:t>
            </a:r>
          </a:p>
          <a:p>
            <a:pPr marL="0" indent="0">
              <a:buNone/>
            </a:pPr>
            <a:endParaRPr lang="ar-SA" sz="32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ar-SA" sz="3200" b="1" dirty="0">
                <a:solidFill>
                  <a:srgbClr val="FF0000"/>
                </a:solidFill>
              </a:rPr>
              <a:t>نسبة</a:t>
            </a:r>
            <a:r>
              <a:rPr lang="ar-SA" sz="3200" dirty="0">
                <a:solidFill>
                  <a:srgbClr val="FF0000"/>
                </a:solidFill>
              </a:rPr>
              <a:t> :</a:t>
            </a:r>
          </a:p>
          <a:p>
            <a:pPr marL="0" indent="0">
              <a:buNone/>
            </a:pPr>
            <a:r>
              <a:rPr lang="ar-SA" sz="3200" dirty="0"/>
              <a:t>محمد             بن سعود                بن محمد              بن مقرن</a:t>
            </a:r>
          </a:p>
          <a:p>
            <a:pPr marL="0" indent="0">
              <a:buNone/>
            </a:pPr>
            <a:r>
              <a:rPr lang="ar-SA" sz="3200" b="1" dirty="0">
                <a:solidFill>
                  <a:srgbClr val="FF0000"/>
                </a:solidFill>
              </a:rPr>
              <a:t>تولية الحكم :</a:t>
            </a:r>
          </a:p>
          <a:p>
            <a:pPr marL="0" indent="0">
              <a:buNone/>
            </a:pPr>
            <a:r>
              <a:rPr lang="ar-SA" sz="3200" b="1" dirty="0"/>
              <a:t> </a:t>
            </a:r>
            <a:r>
              <a:rPr lang="ar-SA" sz="3200" dirty="0"/>
              <a:t>سنه 1139  </a:t>
            </a:r>
          </a:p>
          <a:p>
            <a:pPr marL="0" indent="0">
              <a:buNone/>
            </a:pPr>
            <a:r>
              <a:rPr lang="ar-SA" sz="3200" b="1" dirty="0">
                <a:solidFill>
                  <a:srgbClr val="FF0000"/>
                </a:solidFill>
              </a:rPr>
              <a:t>بداية تأسيس الدولة السعودية الأولى  :</a:t>
            </a:r>
          </a:p>
          <a:p>
            <a:pPr marL="0" indent="0">
              <a:buNone/>
            </a:pPr>
            <a:r>
              <a:rPr lang="ar-SA" sz="3200" b="1" dirty="0">
                <a:solidFill>
                  <a:srgbClr val="FF0000"/>
                </a:solidFill>
              </a:rPr>
              <a:t> </a:t>
            </a:r>
            <a:r>
              <a:rPr lang="ar-SA" sz="3200" b="1" dirty="0"/>
              <a:t>سنة</a:t>
            </a:r>
            <a:r>
              <a:rPr lang="ar-SA" sz="3200" dirty="0"/>
              <a:t> 1157 </a:t>
            </a:r>
          </a:p>
          <a:p>
            <a:pPr marL="0" indent="0">
              <a:buNone/>
            </a:pPr>
            <a:r>
              <a:rPr lang="ar-SA" sz="3200" b="1" dirty="0">
                <a:solidFill>
                  <a:srgbClr val="FF0000"/>
                </a:solidFill>
              </a:rPr>
              <a:t>عاصمته:</a:t>
            </a:r>
            <a:r>
              <a:rPr lang="ar-SA" sz="3200" b="1" dirty="0">
                <a:solidFill>
                  <a:srgbClr val="C00000"/>
                </a:solidFill>
              </a:rPr>
              <a:t> </a:t>
            </a:r>
            <a:r>
              <a:rPr lang="ar-SA" sz="3200" dirty="0"/>
              <a:t>الدرعية </a:t>
            </a:r>
          </a:p>
          <a:p>
            <a:pPr marL="0" indent="0">
              <a:buNone/>
            </a:pPr>
            <a:endParaRPr lang="ar-SA" dirty="0"/>
          </a:p>
        </p:txBody>
      </p:sp>
      <p:cxnSp>
        <p:nvCxnSpPr>
          <p:cNvPr id="6" name="رابط كسهم مستقيم 5"/>
          <p:cNvCxnSpPr/>
          <p:nvPr/>
        </p:nvCxnSpPr>
        <p:spPr>
          <a:xfrm flipH="1">
            <a:off x="9817100" y="3340100"/>
            <a:ext cx="8255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رابط كسهم مستقيم 7"/>
          <p:cNvCxnSpPr/>
          <p:nvPr/>
        </p:nvCxnSpPr>
        <p:spPr>
          <a:xfrm flipH="1" flipV="1">
            <a:off x="7213600" y="3314700"/>
            <a:ext cx="965200" cy="127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كسهم مستقيم 9"/>
          <p:cNvCxnSpPr/>
          <p:nvPr/>
        </p:nvCxnSpPr>
        <p:spPr>
          <a:xfrm flipH="1">
            <a:off x="4635500" y="3340100"/>
            <a:ext cx="9779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384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2" name="laser.wav"/>
          </p:stSnd>
        </p:sndAc>
      </p:transition>
    </mc:Choice>
    <mc:Fallback xmlns="">
      <p:transition spd="slow">
        <p:checker/>
        <p:sndAc>
          <p:stSnd>
            <p:snd r:embed="rId4" name="las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p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شاشة عريضة</PresentationFormat>
  <Slides>26</Slides>
  <Notes>1</Notes>
  <HiddenSlides>0</HiddenSlide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26</vt:i4>
      </vt:variant>
    </vt:vector>
  </HeadingPairs>
  <TitlesOfParts>
    <vt:vector size="27" baseType="lpstr"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طك</vt:lpstr>
      <vt:lpstr>444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cp:lastModifiedBy>سلوى الفيفي</cp:lastModifiedBy>
  <cp:revision>1</cp:revision>
  <dcterms:modified xsi:type="dcterms:W3CDTF">2021-09-09T14:40:02Z</dcterms:modified>
</cp:coreProperties>
</file>