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CC"/>
    <a:srgbClr val="3366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148464-4E70-4137-BBEB-2D17BE9E395C}" type="datetimeFigureOut">
              <a:rPr lang="ar-SA" smtClean="0"/>
              <a:pPr/>
              <a:t>04/11/35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1D085A-A021-4F5A-B4F4-681CE19CE90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6E01-FCEE-458C-B1E2-7D8E91A3E34A}" type="datetime1">
              <a:rPr lang="ar-SA" smtClean="0"/>
              <a:t>04/11/35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تصميم المعلمة : شرقية المالكي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76A3-2773-4DC3-AFEE-43CF623DD8B0}" type="datetime1">
              <a:rPr lang="ar-SA" smtClean="0"/>
              <a:t>04/11/35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تصميم المعلمة : شرقية المالكي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7D1A-764E-46C9-AD04-1BB132A7539A}" type="datetime1">
              <a:rPr lang="ar-SA" smtClean="0"/>
              <a:t>04/11/35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تصميم المعلمة : شرقية المالكي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CDCC-F5A4-4CF7-A5B2-12FD58154077}" type="datetime1">
              <a:rPr lang="ar-SA" smtClean="0"/>
              <a:t>04/11/35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تصميم المعلمة : شرقية المالكي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DD82-6B29-4882-863F-925511BAB3D3}" type="datetime1">
              <a:rPr lang="ar-SA" smtClean="0"/>
              <a:t>04/11/35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تصميم المعلمة : شرقية المالكي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F331-59F3-46B1-BC3F-3681867145D7}" type="datetime1">
              <a:rPr lang="ar-SA" smtClean="0"/>
              <a:t>04/11/35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تصميم المعلمة : شرقية المالكي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4624-D020-4048-BE4B-DF72B88AD04A}" type="datetime1">
              <a:rPr lang="ar-SA" smtClean="0"/>
              <a:t>04/11/35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تصميم المعلمة : شرقية المالكي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C06B-C024-4E43-B65A-C521E88841DE}" type="datetime1">
              <a:rPr lang="ar-SA" smtClean="0"/>
              <a:t>04/11/35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تصميم المعلمة : شرقية المالكي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B3CE-DC8B-400B-9C53-EFDD69E986AC}" type="datetime1">
              <a:rPr lang="ar-SA" smtClean="0"/>
              <a:t>04/11/35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تصميم المعلمة : شرقية المالكي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986F-AF0E-4D91-8E1A-F8370D283EAF}" type="datetime1">
              <a:rPr lang="ar-SA" smtClean="0"/>
              <a:t>04/11/35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تصميم المعلمة : شرقية المالكي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5CAC-B0F5-4AAA-AD27-537171C443A7}" type="datetime1">
              <a:rPr lang="ar-SA" smtClean="0"/>
              <a:t>04/11/35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تصميم المعلمة : شرقية المالكي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4492-019A-4664-A744-FC05B12C68D9}" type="datetime1">
              <a:rPr lang="ar-SA" smtClean="0"/>
              <a:t>04/11/35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تصميم المعلمة : شرقية المالكي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hf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5643570" y="1714488"/>
            <a:ext cx="264320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الدرس الثامن :</a:t>
            </a:r>
            <a:endParaRPr lang="ar-SA" sz="24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1928794" y="3143248"/>
            <a:ext cx="5500726" cy="923330"/>
          </a:xfrm>
          <a:prstGeom prst="rect">
            <a:avLst/>
          </a:prstGeom>
          <a:noFill/>
        </p:spPr>
        <p:txBody>
          <a:bodyPr wrap="square" rtlCol="1">
            <a:prstTxWarp prst="textWave2">
              <a:avLst/>
            </a:prstTxWarp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B0F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شروط قبول العبادة</a:t>
            </a:r>
            <a:endParaRPr lang="ar-SA" sz="5400" b="1" dirty="0">
              <a:solidFill>
                <a:srgbClr val="00B0F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9179-0867-41BF-8B9A-9D736C2D3270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8D50-C0CC-4BA6-A58C-19B10C2639EB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28" name="مستطيل 27"/>
          <p:cNvSpPr/>
          <p:nvPr/>
        </p:nvSpPr>
        <p:spPr>
          <a:xfrm>
            <a:off x="2928926" y="642918"/>
            <a:ext cx="5791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SA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كيف تتحول الأعمال المباحة إلى عبادة </a:t>
            </a:r>
            <a:r>
              <a:rPr lang="ar-EG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:</a:t>
            </a:r>
            <a:endParaRPr lang="ar-EG" sz="3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2428860" y="1428736"/>
            <a:ext cx="600079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من فضل الله علينا أن الأعمال المباحة , كالأكل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الشرب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النوم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البيع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الشراء ,إذا </a:t>
            </a:r>
            <a:r>
              <a:rPr lang="ar-SA" sz="3600" b="1" dirty="0" err="1" smtClean="0"/>
              <a:t>نوينا</a:t>
            </a:r>
            <a:r>
              <a:rPr lang="ar-SA" sz="3600" b="1" dirty="0" smtClean="0"/>
              <a:t>  </a:t>
            </a:r>
            <a:r>
              <a:rPr lang="ar-SA" sz="3600" b="1" dirty="0" err="1" smtClean="0"/>
              <a:t>بها</a:t>
            </a:r>
            <a:r>
              <a:rPr lang="ar-SA" sz="3600" b="1" dirty="0" smtClean="0"/>
              <a:t> </a:t>
            </a:r>
            <a:r>
              <a:rPr lang="ar-SA" sz="3600" b="1" dirty="0" err="1" smtClean="0"/>
              <a:t>التقوي</a:t>
            </a:r>
            <a:r>
              <a:rPr lang="ar-SA" sz="3600" b="1" dirty="0" smtClean="0"/>
              <a:t> على الطاعة صارت عبادة نثاب عليها</a:t>
            </a:r>
            <a:endParaRPr lang="ar-SA" sz="3600" b="1" dirty="0"/>
          </a:p>
        </p:txBody>
      </p:sp>
      <p:pic>
        <p:nvPicPr>
          <p:cNvPr id="18" name="صورة 17" descr="6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928802"/>
            <a:ext cx="1598925" cy="2214578"/>
          </a:xfrm>
          <a:prstGeom prst="rect">
            <a:avLst/>
          </a:prstGeom>
        </p:spPr>
      </p:pic>
      <p:pic>
        <p:nvPicPr>
          <p:cNvPr id="19" name="صورة 18" descr="PIC-873-135681301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214818"/>
            <a:ext cx="3846283" cy="2197876"/>
          </a:xfrm>
          <a:prstGeom prst="rect">
            <a:avLst/>
          </a:prstGeom>
        </p:spPr>
      </p:pic>
      <p:pic>
        <p:nvPicPr>
          <p:cNvPr id="20" name="صورة 19" descr="أهمية-شرب-المياه-للمراهقين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2" y="4143380"/>
            <a:ext cx="2778246" cy="184145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35A8-7F0D-41C3-8C93-84E92862291C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28" name="مستطيل 27"/>
          <p:cNvSpPr/>
          <p:nvPr/>
        </p:nvSpPr>
        <p:spPr>
          <a:xfrm>
            <a:off x="7572396" y="357166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نشاط </a:t>
            </a:r>
            <a:r>
              <a:rPr lang="ar-EG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:</a:t>
            </a:r>
            <a:endParaRPr lang="ar-EG" sz="3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643042" y="1428736"/>
            <a:ext cx="7000924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1- من نام مبكراً لكي يصلي صلاة الفجر , فهذا نومه عباده.</a:t>
            </a:r>
          </a:p>
          <a:p>
            <a:endParaRPr lang="ar-SA" sz="2800" dirty="0" smtClean="0"/>
          </a:p>
          <a:p>
            <a:r>
              <a:rPr lang="ar-SA" sz="2800" dirty="0" smtClean="0"/>
              <a:t>2-......................................................</a:t>
            </a:r>
          </a:p>
          <a:p>
            <a:endParaRPr lang="ar-SA" sz="2800" dirty="0" smtClean="0"/>
          </a:p>
          <a:p>
            <a:r>
              <a:rPr lang="ar-SA" sz="2800" dirty="0" smtClean="0"/>
              <a:t>3-.................................................</a:t>
            </a:r>
            <a:r>
              <a:rPr lang="ar-SA" sz="3200" dirty="0" smtClean="0"/>
              <a:t>......</a:t>
            </a:r>
            <a:endParaRPr lang="ar-SA" sz="4400" dirty="0"/>
          </a:p>
        </p:txBody>
      </p:sp>
      <p:pic>
        <p:nvPicPr>
          <p:cNvPr id="18" name="صورة 17" descr="6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928802"/>
            <a:ext cx="1598925" cy="2214578"/>
          </a:xfrm>
          <a:prstGeom prst="rect">
            <a:avLst/>
          </a:prstGeom>
        </p:spPr>
      </p:pic>
      <p:pic>
        <p:nvPicPr>
          <p:cNvPr id="19" name="صورة 18" descr="PIC-873-135681301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214818"/>
            <a:ext cx="3846283" cy="2197876"/>
          </a:xfrm>
          <a:prstGeom prst="rect">
            <a:avLst/>
          </a:prstGeom>
        </p:spPr>
      </p:pic>
      <p:pic>
        <p:nvPicPr>
          <p:cNvPr id="20" name="صورة 19" descr="أهمية-شرب-المياه-للمراهقين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2" y="4143380"/>
            <a:ext cx="2778246" cy="1841458"/>
          </a:xfrm>
          <a:prstGeom prst="rect">
            <a:avLst/>
          </a:prstGeom>
        </p:spPr>
      </p:pic>
      <p:sp>
        <p:nvSpPr>
          <p:cNvPr id="11" name="مربع نص 10"/>
          <p:cNvSpPr txBox="1"/>
          <p:nvPr/>
        </p:nvSpPr>
        <p:spPr>
          <a:xfrm>
            <a:off x="357158" y="357166"/>
            <a:ext cx="32147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b="1" dirty="0" smtClean="0"/>
              <a:t>كتاب الطالبة 30</a:t>
            </a:r>
            <a:endParaRPr lang="ar-SA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571472" y="2357430"/>
            <a:ext cx="77153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336600"/>
                </a:solidFill>
              </a:rPr>
              <a:t>من أكل غداءه لكي يتقوى على الطاعة , فهذا طعامه عباده</a:t>
            </a:r>
            <a:endParaRPr lang="ar-SA" sz="2800" b="1" dirty="0">
              <a:solidFill>
                <a:srgbClr val="3366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14348" y="3214686"/>
            <a:ext cx="77153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336600"/>
                </a:solidFill>
              </a:rPr>
              <a:t>من طلب العلم لكي يزيد إيمانه بالله , فهذا  عباده</a:t>
            </a:r>
            <a:endParaRPr lang="ar-SA" sz="28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A40D-F546-4E0E-A3FC-B6956CC5C704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28" name="مستطيل 27"/>
          <p:cNvSpPr/>
          <p:nvPr/>
        </p:nvSpPr>
        <p:spPr>
          <a:xfrm>
            <a:off x="7572396" y="357166"/>
            <a:ext cx="1103187" cy="584775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الأسئلة</a:t>
            </a:r>
            <a:endParaRPr lang="ar-EG" sz="3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357166"/>
            <a:ext cx="32147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b="1" dirty="0" smtClean="0"/>
              <a:t>كتاب الطالبة 31</a:t>
            </a:r>
            <a:endParaRPr lang="ar-SA" b="1" dirty="0"/>
          </a:p>
        </p:txBody>
      </p:sp>
      <p:sp>
        <p:nvSpPr>
          <p:cNvPr id="16" name="Flowchart: Process 4"/>
          <p:cNvSpPr/>
          <p:nvPr/>
        </p:nvSpPr>
        <p:spPr>
          <a:xfrm>
            <a:off x="428596" y="1785926"/>
            <a:ext cx="8215370" cy="34178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200" b="1" dirty="0">
                <a:solidFill>
                  <a:schemeClr val="tx1"/>
                </a:solidFill>
              </a:rPr>
              <a:t>2</a:t>
            </a:r>
            <a:r>
              <a:rPr lang="ar-EG" sz="4400" b="1" dirty="0">
                <a:solidFill>
                  <a:schemeClr val="tx1"/>
                </a:solidFill>
              </a:rPr>
              <a:t>-قال الله تعالى:</a:t>
            </a:r>
            <a:r>
              <a:rPr lang="ar-EG" sz="4400" b="1" dirty="0">
                <a:solidFill>
                  <a:srgbClr val="0000CC"/>
                </a:solidFill>
              </a:rPr>
              <a:t> </a:t>
            </a:r>
            <a:r>
              <a:rPr lang="ar-EG" sz="4400" b="1" dirty="0">
                <a:solidFill>
                  <a:srgbClr val="336600"/>
                </a:solidFill>
              </a:rPr>
              <a:t>[فَمَن كَانَ يَرْجُوا لِقَاءَ رَبِّهِ فَلْيَعْمَلْ عَمَلاً صَالِحاً وَلاَ يُشْرِكْ بِعِبَادِةِ رَبِّهِ أَحَداَ]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b="1" dirty="0">
                <a:solidFill>
                  <a:srgbClr val="C00000"/>
                </a:solidFill>
              </a:rPr>
              <a:t>في هذه الآية دليل على شروط قبول العبادة، ضع خطاً واحداً تحت دليل الشرط الأول، وضع خطين تحت دليل الشرط الثانى.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EG" sz="4000" b="1" dirty="0">
              <a:solidFill>
                <a:srgbClr val="C00000"/>
              </a:solidFill>
            </a:endParaRPr>
          </a:p>
        </p:txBody>
      </p:sp>
      <p:cxnSp>
        <p:nvCxnSpPr>
          <p:cNvPr id="21" name="رابط مستقيم 20"/>
          <p:cNvCxnSpPr/>
          <p:nvPr/>
        </p:nvCxnSpPr>
        <p:spPr>
          <a:xfrm rot="10800000">
            <a:off x="4786314" y="2571744"/>
            <a:ext cx="3429024" cy="15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0800000" flipV="1">
            <a:off x="4938714" y="2714620"/>
            <a:ext cx="3205186" cy="9524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10800000" flipV="1">
            <a:off x="1000100" y="2643182"/>
            <a:ext cx="3205186" cy="9524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DE69-7656-4965-B72D-D33CEBDF6833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28" name="مستطيل 27"/>
          <p:cNvSpPr/>
          <p:nvPr/>
        </p:nvSpPr>
        <p:spPr>
          <a:xfrm>
            <a:off x="7572396" y="357166"/>
            <a:ext cx="1103187" cy="584775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الأسئلة</a:t>
            </a:r>
            <a:endParaRPr lang="ar-EG" sz="3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357166"/>
            <a:ext cx="32147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b="1" dirty="0" smtClean="0"/>
              <a:t>كتاب الطالبة 31</a:t>
            </a:r>
            <a:endParaRPr lang="ar-SA" b="1" dirty="0"/>
          </a:p>
        </p:txBody>
      </p:sp>
      <p:sp>
        <p:nvSpPr>
          <p:cNvPr id="12" name="Flowchart: Process 3"/>
          <p:cNvSpPr/>
          <p:nvPr/>
        </p:nvSpPr>
        <p:spPr>
          <a:xfrm>
            <a:off x="1857356" y="1071546"/>
            <a:ext cx="5986463" cy="35702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rgbClr val="C00000"/>
                </a:solidFill>
              </a:rPr>
              <a:t>3- متى يكون ترك المحرمات عبادة لله؟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EG" sz="3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600" dirty="0">
                <a:solidFill>
                  <a:schemeClr val="bg1"/>
                </a:solidFill>
              </a:rPr>
              <a:t>....</a:t>
            </a:r>
            <a:r>
              <a:rPr lang="en-US" sz="1600" dirty="0">
                <a:solidFill>
                  <a:schemeClr val="bg1"/>
                </a:solidFill>
              </a:rPr>
              <a:t>....................................................................................</a:t>
            </a:r>
            <a:r>
              <a:rPr lang="ar-EG" sz="1600" dirty="0">
                <a:solidFill>
                  <a:schemeClr val="bg1"/>
                </a:solidFill>
              </a:rPr>
              <a:t>......................</a:t>
            </a:r>
            <a:r>
              <a:rPr lang="en-US" sz="1600" dirty="0">
                <a:solidFill>
                  <a:schemeClr val="bg1"/>
                </a:solidFill>
              </a:rPr>
              <a:t>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ar-EG" sz="1600" dirty="0">
                <a:solidFill>
                  <a:schemeClr val="bg1"/>
                </a:solidFill>
              </a:rPr>
              <a:t>................</a:t>
            </a:r>
          </a:p>
        </p:txBody>
      </p:sp>
      <p:sp>
        <p:nvSpPr>
          <p:cNvPr id="13" name="Flowchart: Process 4"/>
          <p:cNvSpPr/>
          <p:nvPr/>
        </p:nvSpPr>
        <p:spPr>
          <a:xfrm rot="42058">
            <a:off x="2007751" y="3177635"/>
            <a:ext cx="5629275" cy="126365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rgbClr val="0000CC"/>
                </a:solidFill>
              </a:rPr>
              <a:t>و ذلك عندما نترك المحرمات، كالسرقة والغش، طاعة لله</a:t>
            </a:r>
            <a:r>
              <a:rPr lang="ar-SA" sz="3600" b="1" dirty="0">
                <a:solidFill>
                  <a:srgbClr val="0000CC"/>
                </a:solidFill>
              </a:rPr>
              <a:t> و</a:t>
            </a:r>
            <a:r>
              <a:rPr lang="ar-EG" sz="3600" b="1" dirty="0">
                <a:solidFill>
                  <a:srgbClr val="0000CC"/>
                </a:solidFill>
              </a:rPr>
              <a:t>خوفاً من عقابه.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7BA-99B1-4480-AB3F-4971CF399D37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28" name="مستطيل 27"/>
          <p:cNvSpPr/>
          <p:nvPr/>
        </p:nvSpPr>
        <p:spPr>
          <a:xfrm>
            <a:off x="7572396" y="357166"/>
            <a:ext cx="1103187" cy="584775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نشاط1</a:t>
            </a:r>
            <a:endParaRPr lang="ar-EG" sz="3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357166"/>
            <a:ext cx="32147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b="1" dirty="0" smtClean="0"/>
              <a:t>كتاب النشاط 14</a:t>
            </a:r>
            <a:endParaRPr lang="ar-SA" b="1" dirty="0"/>
          </a:p>
        </p:txBody>
      </p:sp>
      <p:sp>
        <p:nvSpPr>
          <p:cNvPr id="10" name="Flowchart: Process 13"/>
          <p:cNvSpPr/>
          <p:nvPr/>
        </p:nvSpPr>
        <p:spPr>
          <a:xfrm>
            <a:off x="2643174" y="2000240"/>
            <a:ext cx="6126162" cy="11334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rgbClr val="FF33CC"/>
                </a:solidFill>
              </a:rPr>
              <a:t>ب- حرص </a:t>
            </a:r>
            <a:r>
              <a:rPr lang="ar-EG" sz="3600" b="1" dirty="0" err="1" smtClean="0">
                <a:solidFill>
                  <a:srgbClr val="FF33CC"/>
                </a:solidFill>
              </a:rPr>
              <a:t>م</a:t>
            </a:r>
            <a:r>
              <a:rPr lang="ar-SA" sz="3600" b="1" dirty="0" err="1" smtClean="0">
                <a:solidFill>
                  <a:srgbClr val="FF33CC"/>
                </a:solidFill>
              </a:rPr>
              <a:t>عاذ</a:t>
            </a:r>
            <a:r>
              <a:rPr lang="ar-EG" sz="3600" b="1" dirty="0" smtClean="0">
                <a:solidFill>
                  <a:srgbClr val="FF33CC"/>
                </a:solidFill>
              </a:rPr>
              <a:t>ٌ </a:t>
            </a:r>
            <a:r>
              <a:rPr lang="ar-EG" sz="3600" b="1" dirty="0">
                <a:solidFill>
                  <a:srgbClr val="FF33CC"/>
                </a:solidFill>
              </a:rPr>
              <a:t>على تحقيق شرطى العبادة من خلال </a:t>
            </a:r>
            <a:r>
              <a:rPr lang="ar-EG" sz="3600" b="1" dirty="0" err="1">
                <a:solidFill>
                  <a:srgbClr val="FF33CC"/>
                </a:solidFill>
              </a:rPr>
              <a:t>التال</a:t>
            </a:r>
            <a:r>
              <a:rPr lang="ar-SA" sz="3600" b="1" dirty="0">
                <a:solidFill>
                  <a:srgbClr val="FF33CC"/>
                </a:solidFill>
              </a:rPr>
              <a:t>ي</a:t>
            </a:r>
            <a:r>
              <a:rPr lang="ar-EG" sz="3600" b="1" dirty="0">
                <a:solidFill>
                  <a:srgbClr val="FF33CC"/>
                </a:solidFill>
              </a:rPr>
              <a:t>:</a:t>
            </a:r>
          </a:p>
        </p:txBody>
      </p:sp>
      <p:sp>
        <p:nvSpPr>
          <p:cNvPr id="16" name="Flowchart: Process 16"/>
          <p:cNvSpPr/>
          <p:nvPr/>
        </p:nvSpPr>
        <p:spPr>
          <a:xfrm>
            <a:off x="2214546" y="3714752"/>
            <a:ext cx="6486525" cy="10001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EG" sz="3600" b="1" dirty="0">
                <a:solidFill>
                  <a:srgbClr val="7030A0"/>
                </a:solidFill>
              </a:rPr>
              <a:t> الإخلاص: من خلال مراقبة..............</a:t>
            </a:r>
          </a:p>
        </p:txBody>
      </p:sp>
      <p:sp>
        <p:nvSpPr>
          <p:cNvPr id="17" name="Flowchart: Process 17"/>
          <p:cNvSpPr/>
          <p:nvPr/>
        </p:nvSpPr>
        <p:spPr>
          <a:xfrm>
            <a:off x="3143240" y="3857628"/>
            <a:ext cx="914400" cy="54133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5400" b="1" dirty="0">
                <a:solidFill>
                  <a:srgbClr val="00B050"/>
                </a:solidFill>
              </a:rPr>
              <a:t>الله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A767-9E6A-4F34-AD36-6476AF5F791D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28" name="مستطيل 27"/>
          <p:cNvSpPr/>
          <p:nvPr/>
        </p:nvSpPr>
        <p:spPr>
          <a:xfrm>
            <a:off x="7572396" y="357166"/>
            <a:ext cx="1103187" cy="584775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نشاط1</a:t>
            </a:r>
            <a:endParaRPr lang="ar-EG" sz="3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357166"/>
            <a:ext cx="32147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b="1" dirty="0" smtClean="0"/>
              <a:t>كتاب النشاط 14</a:t>
            </a:r>
            <a:endParaRPr lang="ar-SA" b="1" dirty="0"/>
          </a:p>
        </p:txBody>
      </p:sp>
      <p:sp>
        <p:nvSpPr>
          <p:cNvPr id="10" name="Flowchart: Process 13"/>
          <p:cNvSpPr/>
          <p:nvPr/>
        </p:nvSpPr>
        <p:spPr>
          <a:xfrm>
            <a:off x="2643174" y="2000240"/>
            <a:ext cx="6126162" cy="11334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rgbClr val="FF33CC"/>
                </a:solidFill>
              </a:rPr>
              <a:t>ب- حرص </a:t>
            </a:r>
            <a:r>
              <a:rPr lang="ar-EG" sz="3600" b="1" dirty="0" err="1" smtClean="0">
                <a:solidFill>
                  <a:srgbClr val="FF33CC"/>
                </a:solidFill>
              </a:rPr>
              <a:t>م</a:t>
            </a:r>
            <a:r>
              <a:rPr lang="ar-SA" sz="3600" b="1" dirty="0" err="1" smtClean="0">
                <a:solidFill>
                  <a:srgbClr val="FF33CC"/>
                </a:solidFill>
              </a:rPr>
              <a:t>عاذ</a:t>
            </a:r>
            <a:r>
              <a:rPr lang="ar-EG" sz="3600" b="1" dirty="0" smtClean="0">
                <a:solidFill>
                  <a:srgbClr val="FF33CC"/>
                </a:solidFill>
              </a:rPr>
              <a:t>ٌ </a:t>
            </a:r>
            <a:r>
              <a:rPr lang="ar-EG" sz="3600" b="1" dirty="0">
                <a:solidFill>
                  <a:srgbClr val="FF33CC"/>
                </a:solidFill>
              </a:rPr>
              <a:t>على تحقيق شرطى العبادة من خلال </a:t>
            </a:r>
            <a:r>
              <a:rPr lang="ar-EG" sz="3600" b="1" dirty="0" err="1">
                <a:solidFill>
                  <a:srgbClr val="FF33CC"/>
                </a:solidFill>
              </a:rPr>
              <a:t>التال</a:t>
            </a:r>
            <a:r>
              <a:rPr lang="ar-SA" sz="3600" b="1" dirty="0">
                <a:solidFill>
                  <a:srgbClr val="FF33CC"/>
                </a:solidFill>
              </a:rPr>
              <a:t>ي</a:t>
            </a:r>
            <a:r>
              <a:rPr lang="ar-EG" sz="3600" b="1" dirty="0">
                <a:solidFill>
                  <a:srgbClr val="FF33CC"/>
                </a:solidFill>
              </a:rPr>
              <a:t>:</a:t>
            </a:r>
          </a:p>
        </p:txBody>
      </p:sp>
      <p:sp>
        <p:nvSpPr>
          <p:cNvPr id="12" name="Flowchart: Process 10"/>
          <p:cNvSpPr/>
          <p:nvPr/>
        </p:nvSpPr>
        <p:spPr>
          <a:xfrm>
            <a:off x="2214546" y="3643314"/>
            <a:ext cx="6486525" cy="10001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EG" sz="3600" b="1" dirty="0">
                <a:solidFill>
                  <a:srgbClr val="7030A0"/>
                </a:solidFill>
              </a:rPr>
              <a:t> المتابعة: من خلال أداء..............</a:t>
            </a:r>
          </a:p>
        </p:txBody>
      </p:sp>
      <p:sp>
        <p:nvSpPr>
          <p:cNvPr id="13" name="Flowchart: Process 11"/>
          <p:cNvSpPr/>
          <p:nvPr/>
        </p:nvSpPr>
        <p:spPr>
          <a:xfrm>
            <a:off x="2857484" y="3786189"/>
            <a:ext cx="2143125" cy="54133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800" b="1" dirty="0">
                <a:solidFill>
                  <a:srgbClr val="00B050"/>
                </a:solidFill>
              </a:rPr>
              <a:t>الفروض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92FE-4B2A-4E28-9BAB-5074004FDEB7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28" name="مستطيل 27"/>
          <p:cNvSpPr/>
          <p:nvPr/>
        </p:nvSpPr>
        <p:spPr>
          <a:xfrm>
            <a:off x="7572396" y="357166"/>
            <a:ext cx="1103187" cy="584775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نشاط2</a:t>
            </a:r>
            <a:endParaRPr lang="ar-EG" sz="3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357166"/>
            <a:ext cx="32147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b="1" dirty="0" smtClean="0"/>
              <a:t>كتاب النشاط 15</a:t>
            </a:r>
            <a:endParaRPr lang="ar-SA" b="1" dirty="0"/>
          </a:p>
        </p:txBody>
      </p:sp>
      <p:sp>
        <p:nvSpPr>
          <p:cNvPr id="16" name="مستطيل 15"/>
          <p:cNvSpPr/>
          <p:nvPr/>
        </p:nvSpPr>
        <p:spPr>
          <a:xfrm>
            <a:off x="1643042" y="357166"/>
            <a:ext cx="5973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EG" sz="2800" b="1" dirty="0" smtClean="0">
                <a:solidFill>
                  <a:srgbClr val="660066"/>
                </a:solidFill>
              </a:rPr>
              <a:t> أختار</a:t>
            </a:r>
            <a:r>
              <a:rPr lang="ar-SA" sz="2800" b="1" dirty="0" smtClean="0">
                <a:solidFill>
                  <a:srgbClr val="660066"/>
                </a:solidFill>
              </a:rPr>
              <a:t>ي</a:t>
            </a:r>
            <a:r>
              <a:rPr lang="ar-EG" sz="2800" b="1" dirty="0" smtClean="0">
                <a:solidFill>
                  <a:srgbClr val="660066"/>
                </a:solidFill>
              </a:rPr>
              <a:t> من </a:t>
            </a:r>
            <a:r>
              <a:rPr lang="ar-EG" sz="2800" b="1" dirty="0" err="1" smtClean="0">
                <a:solidFill>
                  <a:srgbClr val="660066"/>
                </a:solidFill>
              </a:rPr>
              <a:t>العمو</a:t>
            </a:r>
            <a:r>
              <a:rPr lang="ar-SA" sz="2800" b="1" dirty="0" smtClean="0">
                <a:solidFill>
                  <a:srgbClr val="660066"/>
                </a:solidFill>
              </a:rPr>
              <a:t>د </a:t>
            </a:r>
            <a:r>
              <a:rPr lang="ar-EG" sz="2800" b="1" dirty="0" smtClean="0">
                <a:solidFill>
                  <a:srgbClr val="660066"/>
                </a:solidFill>
              </a:rPr>
              <a:t>(ب) ما</a:t>
            </a:r>
            <a:r>
              <a:rPr lang="ar-SA" sz="2800" b="1" dirty="0" smtClean="0">
                <a:solidFill>
                  <a:srgbClr val="660066"/>
                </a:solidFill>
              </a:rPr>
              <a:t> </a:t>
            </a:r>
            <a:r>
              <a:rPr lang="ar-EG" sz="2800" b="1" dirty="0" smtClean="0">
                <a:solidFill>
                  <a:srgbClr val="660066"/>
                </a:solidFill>
              </a:rPr>
              <a:t>يناسبه من العمود(أ):</a:t>
            </a:r>
            <a:endParaRPr lang="ar-EG" sz="2800" b="1" dirty="0">
              <a:solidFill>
                <a:srgbClr val="660066"/>
              </a:solidFill>
            </a:endParaRPr>
          </a:p>
        </p:txBody>
      </p:sp>
      <p:grpSp>
        <p:nvGrpSpPr>
          <p:cNvPr id="17" name="مجموعة 80"/>
          <p:cNvGrpSpPr>
            <a:grpSpLocks/>
          </p:cNvGrpSpPr>
          <p:nvPr/>
        </p:nvGrpSpPr>
        <p:grpSpPr bwMode="auto">
          <a:xfrm>
            <a:off x="71438" y="5857875"/>
            <a:ext cx="3929062" cy="1000125"/>
            <a:chOff x="285750" y="5429250"/>
            <a:chExt cx="3643276" cy="1000125"/>
          </a:xfrm>
        </p:grpSpPr>
        <p:pic>
          <p:nvPicPr>
            <p:cNvPr id="18" name="Picture 60" descr="Bdrln039.wm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0" y="5429250"/>
              <a:ext cx="314960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مستطيل مستدير الزوايا 8"/>
            <p:cNvSpPr/>
            <p:nvPr/>
          </p:nvSpPr>
          <p:spPr>
            <a:xfrm>
              <a:off x="3022330" y="5496454"/>
              <a:ext cx="906696" cy="882235"/>
            </a:xfrm>
            <a:prstGeom prst="roundRect">
              <a:avLst/>
            </a:prstGeom>
            <a:solidFill>
              <a:srgbClr val="EA370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dirty="0"/>
            </a:p>
          </p:txBody>
        </p:sp>
        <p:sp>
          <p:nvSpPr>
            <p:cNvPr id="20" name="مخطط انسيابي: رابط 9"/>
            <p:cNvSpPr/>
            <p:nvPr/>
          </p:nvSpPr>
          <p:spPr>
            <a:xfrm rot="13305">
              <a:off x="3001853" y="5502359"/>
              <a:ext cx="857525" cy="771568"/>
            </a:xfrm>
            <a:prstGeom prst="flowChartConnector">
              <a:avLst/>
            </a:prstGeom>
            <a:solidFill>
              <a:srgbClr val="65DA1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....</a:t>
              </a:r>
              <a:endPara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21" name="مجموعة 50"/>
          <p:cNvGrpSpPr>
            <a:grpSpLocks/>
          </p:cNvGrpSpPr>
          <p:nvPr/>
        </p:nvGrpSpPr>
        <p:grpSpPr bwMode="auto">
          <a:xfrm>
            <a:off x="5286375" y="785813"/>
            <a:ext cx="3694113" cy="1071562"/>
            <a:chOff x="5286375" y="357188"/>
            <a:chExt cx="3693730" cy="1071562"/>
          </a:xfrm>
        </p:grpSpPr>
        <p:pic>
          <p:nvPicPr>
            <p:cNvPr id="22" name="Picture 24" descr="Bdrln039.wm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6375" y="357188"/>
              <a:ext cx="3270250" cy="1071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مستطيل مستدير الزوايا 8"/>
            <p:cNvSpPr/>
            <p:nvPr/>
          </p:nvSpPr>
          <p:spPr>
            <a:xfrm>
              <a:off x="8073409" y="424380"/>
              <a:ext cx="906696" cy="882235"/>
            </a:xfrm>
            <a:prstGeom prst="roundRect">
              <a:avLst/>
            </a:prstGeom>
            <a:solidFill>
              <a:srgbClr val="EA370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dirty="0"/>
            </a:p>
          </p:txBody>
        </p:sp>
        <p:sp>
          <p:nvSpPr>
            <p:cNvPr id="24" name="مخطط انسيابي: رابط 9"/>
            <p:cNvSpPr/>
            <p:nvPr/>
          </p:nvSpPr>
          <p:spPr>
            <a:xfrm rot="13305">
              <a:off x="8219847" y="493583"/>
              <a:ext cx="580854" cy="771568"/>
            </a:xfrm>
            <a:prstGeom prst="flowChartConnector">
              <a:avLst/>
            </a:prstGeom>
            <a:solidFill>
              <a:srgbClr val="65DA1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8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ar-SA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5" name="Flowchart: Process 6"/>
          <p:cNvSpPr/>
          <p:nvPr/>
        </p:nvSpPr>
        <p:spPr>
          <a:xfrm>
            <a:off x="5357813" y="928688"/>
            <a:ext cx="2643187" cy="7858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FF33CC"/>
                </a:solidFill>
              </a:rPr>
              <a:t>الذي يُميط الأذى عن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FF33CC"/>
                </a:solidFill>
              </a:rPr>
              <a:t>الطريق.</a:t>
            </a:r>
          </a:p>
        </p:txBody>
      </p:sp>
      <p:grpSp>
        <p:nvGrpSpPr>
          <p:cNvPr id="26" name="مجموعة 54"/>
          <p:cNvGrpSpPr>
            <a:grpSpLocks/>
          </p:cNvGrpSpPr>
          <p:nvPr/>
        </p:nvGrpSpPr>
        <p:grpSpPr bwMode="auto">
          <a:xfrm>
            <a:off x="5429250" y="2071688"/>
            <a:ext cx="3571875" cy="1071562"/>
            <a:chOff x="5429250" y="1643063"/>
            <a:chExt cx="3571874" cy="1071562"/>
          </a:xfrm>
        </p:grpSpPr>
        <p:pic>
          <p:nvPicPr>
            <p:cNvPr id="27" name="Picture 8" descr="Bdrln039.wm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29250" y="1643063"/>
              <a:ext cx="3078163" cy="1071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مستطيل مستدير الزوايا 8"/>
            <p:cNvSpPr/>
            <p:nvPr/>
          </p:nvSpPr>
          <p:spPr>
            <a:xfrm>
              <a:off x="8094428" y="1710264"/>
              <a:ext cx="906696" cy="882235"/>
            </a:xfrm>
            <a:prstGeom prst="roundRect">
              <a:avLst/>
            </a:prstGeom>
            <a:solidFill>
              <a:srgbClr val="EA370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dirty="0"/>
            </a:p>
          </p:txBody>
        </p:sp>
        <p:sp>
          <p:nvSpPr>
            <p:cNvPr id="30" name="مخطط انسيابي: رابط 9"/>
            <p:cNvSpPr/>
            <p:nvPr/>
          </p:nvSpPr>
          <p:spPr>
            <a:xfrm rot="13305">
              <a:off x="8240866" y="1779467"/>
              <a:ext cx="580854" cy="771568"/>
            </a:xfrm>
            <a:prstGeom prst="flowChartConnector">
              <a:avLst/>
            </a:prstGeom>
            <a:solidFill>
              <a:srgbClr val="65DA1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8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ar-SA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31" name="Flowchart: Process 11"/>
          <p:cNvSpPr/>
          <p:nvPr/>
        </p:nvSpPr>
        <p:spPr>
          <a:xfrm>
            <a:off x="5572125" y="2214563"/>
            <a:ext cx="2500313" cy="7858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FF33CC"/>
                </a:solidFill>
              </a:rPr>
              <a:t>الذي يُحب الصحابة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FF33CC"/>
                </a:solidFill>
              </a:rPr>
              <a:t>رض</a:t>
            </a:r>
            <a:r>
              <a:rPr lang="ar-SA" sz="2800" b="1" dirty="0">
                <a:solidFill>
                  <a:srgbClr val="FF33CC"/>
                </a:solidFill>
              </a:rPr>
              <a:t>ي</a:t>
            </a:r>
            <a:r>
              <a:rPr lang="ar-EG" sz="2800" b="1" dirty="0">
                <a:solidFill>
                  <a:srgbClr val="FF33CC"/>
                </a:solidFill>
              </a:rPr>
              <a:t> الله عنهم.</a:t>
            </a:r>
          </a:p>
        </p:txBody>
      </p:sp>
      <p:grpSp>
        <p:nvGrpSpPr>
          <p:cNvPr id="32" name="مجموعة 58"/>
          <p:cNvGrpSpPr>
            <a:grpSpLocks/>
          </p:cNvGrpSpPr>
          <p:nvPr/>
        </p:nvGrpSpPr>
        <p:grpSpPr bwMode="auto">
          <a:xfrm>
            <a:off x="5357813" y="3429000"/>
            <a:ext cx="3643312" cy="1143000"/>
            <a:chOff x="5357813" y="3000375"/>
            <a:chExt cx="3643311" cy="1143000"/>
          </a:xfrm>
        </p:grpSpPr>
        <p:pic>
          <p:nvPicPr>
            <p:cNvPr id="33" name="Picture 12" descr="Bdrln039.wm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57813" y="3000375"/>
              <a:ext cx="31496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مستطيل مستدير الزوايا 8"/>
            <p:cNvSpPr/>
            <p:nvPr/>
          </p:nvSpPr>
          <p:spPr>
            <a:xfrm>
              <a:off x="8094428" y="3067586"/>
              <a:ext cx="906696" cy="882235"/>
            </a:xfrm>
            <a:prstGeom prst="roundRect">
              <a:avLst/>
            </a:prstGeom>
            <a:solidFill>
              <a:srgbClr val="EA370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dirty="0"/>
            </a:p>
          </p:txBody>
        </p:sp>
        <p:sp>
          <p:nvSpPr>
            <p:cNvPr id="35" name="مخطط انسيابي: رابط 9"/>
            <p:cNvSpPr/>
            <p:nvPr/>
          </p:nvSpPr>
          <p:spPr>
            <a:xfrm rot="13305">
              <a:off x="8240866" y="3136789"/>
              <a:ext cx="580854" cy="771568"/>
            </a:xfrm>
            <a:prstGeom prst="flowChartConnector">
              <a:avLst/>
            </a:prstGeom>
            <a:solidFill>
              <a:srgbClr val="65DA1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8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ar-SA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36" name="Flowchart: Process 15"/>
          <p:cNvSpPr/>
          <p:nvPr/>
        </p:nvSpPr>
        <p:spPr>
          <a:xfrm>
            <a:off x="5500688" y="3571875"/>
            <a:ext cx="2500312" cy="78581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FF33CC"/>
                </a:solidFill>
              </a:rPr>
              <a:t>الذي</a:t>
            </a:r>
            <a:r>
              <a:rPr lang="ar-SA" sz="2800" b="1" dirty="0">
                <a:solidFill>
                  <a:srgbClr val="FF33CC"/>
                </a:solidFill>
              </a:rPr>
              <a:t> </a:t>
            </a:r>
            <a:r>
              <a:rPr lang="ar-EG" sz="2800" b="1" dirty="0">
                <a:solidFill>
                  <a:srgbClr val="FF33CC"/>
                </a:solidFill>
              </a:rPr>
              <a:t>يتصدق ليمدحه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FF33CC"/>
                </a:solidFill>
              </a:rPr>
              <a:t>الناس.</a:t>
            </a:r>
          </a:p>
        </p:txBody>
      </p:sp>
      <p:grpSp>
        <p:nvGrpSpPr>
          <p:cNvPr id="37" name="مجموعة 62"/>
          <p:cNvGrpSpPr>
            <a:grpSpLocks/>
          </p:cNvGrpSpPr>
          <p:nvPr/>
        </p:nvGrpSpPr>
        <p:grpSpPr bwMode="auto">
          <a:xfrm>
            <a:off x="5357813" y="4719638"/>
            <a:ext cx="3643312" cy="1000125"/>
            <a:chOff x="5357813" y="4291013"/>
            <a:chExt cx="3643311" cy="1000125"/>
          </a:xfrm>
        </p:grpSpPr>
        <p:pic>
          <p:nvPicPr>
            <p:cNvPr id="38" name="Picture 16" descr="Bdrln039.wm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57813" y="4291013"/>
              <a:ext cx="314960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مستطيل مستدير الزوايا 8"/>
            <p:cNvSpPr/>
            <p:nvPr/>
          </p:nvSpPr>
          <p:spPr>
            <a:xfrm>
              <a:off x="8094428" y="4357694"/>
              <a:ext cx="906696" cy="882235"/>
            </a:xfrm>
            <a:prstGeom prst="roundRect">
              <a:avLst/>
            </a:prstGeom>
            <a:solidFill>
              <a:srgbClr val="EA370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dirty="0"/>
            </a:p>
          </p:txBody>
        </p:sp>
        <p:sp>
          <p:nvSpPr>
            <p:cNvPr id="40" name="مخطط انسيابي: رابط 9"/>
            <p:cNvSpPr/>
            <p:nvPr/>
          </p:nvSpPr>
          <p:spPr>
            <a:xfrm rot="13305">
              <a:off x="8240866" y="4426897"/>
              <a:ext cx="580854" cy="771568"/>
            </a:xfrm>
            <a:prstGeom prst="flowChartConnector">
              <a:avLst/>
            </a:prstGeom>
            <a:solidFill>
              <a:srgbClr val="65DA1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8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ar-SA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1" name="مجموعة 70"/>
          <p:cNvGrpSpPr>
            <a:grpSpLocks/>
          </p:cNvGrpSpPr>
          <p:nvPr/>
        </p:nvGrpSpPr>
        <p:grpSpPr bwMode="auto">
          <a:xfrm>
            <a:off x="5357813" y="5857875"/>
            <a:ext cx="3643312" cy="1000125"/>
            <a:chOff x="5357813" y="5429250"/>
            <a:chExt cx="3643311" cy="1000125"/>
          </a:xfrm>
        </p:grpSpPr>
        <p:pic>
          <p:nvPicPr>
            <p:cNvPr id="42" name="Picture 20" descr="Bdrln039.wm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57813" y="5429250"/>
              <a:ext cx="314960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" name="مستطيل مستدير الزوايا 8"/>
            <p:cNvSpPr/>
            <p:nvPr/>
          </p:nvSpPr>
          <p:spPr>
            <a:xfrm>
              <a:off x="8094428" y="5496454"/>
              <a:ext cx="906696" cy="882235"/>
            </a:xfrm>
            <a:prstGeom prst="roundRect">
              <a:avLst/>
            </a:prstGeom>
            <a:solidFill>
              <a:srgbClr val="EA370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dirty="0"/>
            </a:p>
          </p:txBody>
        </p:sp>
        <p:sp>
          <p:nvSpPr>
            <p:cNvPr id="44" name="مخطط انسيابي: رابط 9"/>
            <p:cNvSpPr/>
            <p:nvPr/>
          </p:nvSpPr>
          <p:spPr>
            <a:xfrm rot="13305">
              <a:off x="8240866" y="5565657"/>
              <a:ext cx="580854" cy="771568"/>
            </a:xfrm>
            <a:prstGeom prst="flowChartConnector">
              <a:avLst/>
            </a:prstGeom>
            <a:solidFill>
              <a:srgbClr val="65DA1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8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  <a:endParaRPr lang="ar-SA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45" name="Flowchart: Process 23"/>
          <p:cNvSpPr/>
          <p:nvPr/>
        </p:nvSpPr>
        <p:spPr>
          <a:xfrm>
            <a:off x="5429250" y="6000750"/>
            <a:ext cx="2571750" cy="78581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FF33CC"/>
                </a:solidFill>
              </a:rPr>
              <a:t>الذي يتلو كتاب الله.</a:t>
            </a:r>
          </a:p>
        </p:txBody>
      </p:sp>
      <p:grpSp>
        <p:nvGrpSpPr>
          <p:cNvPr id="46" name="مجموعة 71"/>
          <p:cNvGrpSpPr>
            <a:grpSpLocks/>
          </p:cNvGrpSpPr>
          <p:nvPr/>
        </p:nvGrpSpPr>
        <p:grpSpPr bwMode="auto">
          <a:xfrm>
            <a:off x="214313" y="785813"/>
            <a:ext cx="3694112" cy="1071562"/>
            <a:chOff x="214313" y="357188"/>
            <a:chExt cx="3693694" cy="1071562"/>
          </a:xfrm>
        </p:grpSpPr>
        <p:pic>
          <p:nvPicPr>
            <p:cNvPr id="47" name="Picture 44" descr="Bdrln039.wm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313" y="357188"/>
              <a:ext cx="3270250" cy="1071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مستطيل مستدير الزوايا 8"/>
            <p:cNvSpPr/>
            <p:nvPr/>
          </p:nvSpPr>
          <p:spPr>
            <a:xfrm>
              <a:off x="3001311" y="424380"/>
              <a:ext cx="906696" cy="882235"/>
            </a:xfrm>
            <a:prstGeom prst="roundRect">
              <a:avLst/>
            </a:prstGeom>
            <a:solidFill>
              <a:srgbClr val="EA370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dirty="0"/>
            </a:p>
          </p:txBody>
        </p:sp>
        <p:sp>
          <p:nvSpPr>
            <p:cNvPr id="49" name="مخطط انسيابي: رابط 9"/>
            <p:cNvSpPr/>
            <p:nvPr/>
          </p:nvSpPr>
          <p:spPr>
            <a:xfrm rot="13305">
              <a:off x="3000005" y="493546"/>
              <a:ext cx="857525" cy="771568"/>
            </a:xfrm>
            <a:prstGeom prst="flowChartConnector">
              <a:avLst/>
            </a:prstGeom>
            <a:solidFill>
              <a:srgbClr val="65DA1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....</a:t>
              </a:r>
              <a:endPara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50" name="Flowchart: Process 47"/>
          <p:cNvSpPr/>
          <p:nvPr/>
        </p:nvSpPr>
        <p:spPr>
          <a:xfrm>
            <a:off x="571500" y="928688"/>
            <a:ext cx="2214563" cy="7858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FF33CC"/>
                </a:solidFill>
              </a:rPr>
              <a:t>يكون عمله ظاهراً.</a:t>
            </a:r>
          </a:p>
        </p:txBody>
      </p:sp>
      <p:sp>
        <p:nvSpPr>
          <p:cNvPr id="51" name="Flowchart: Process 63"/>
          <p:cNvSpPr/>
          <p:nvPr/>
        </p:nvSpPr>
        <p:spPr>
          <a:xfrm>
            <a:off x="0" y="5929313"/>
            <a:ext cx="3071813" cy="85725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FF33CC"/>
                </a:solidFill>
              </a:rPr>
              <a:t>يكون غيرمُتبع للرسول صلى الله عليه وسلم.</a:t>
            </a:r>
          </a:p>
        </p:txBody>
      </p:sp>
      <p:grpSp>
        <p:nvGrpSpPr>
          <p:cNvPr id="52" name="مجموعة 77"/>
          <p:cNvGrpSpPr>
            <a:grpSpLocks/>
          </p:cNvGrpSpPr>
          <p:nvPr/>
        </p:nvGrpSpPr>
        <p:grpSpPr bwMode="auto">
          <a:xfrm>
            <a:off x="357188" y="2071688"/>
            <a:ext cx="3573462" cy="1071562"/>
            <a:chOff x="357158" y="1643050"/>
            <a:chExt cx="3573660" cy="1071562"/>
          </a:xfrm>
        </p:grpSpPr>
        <p:pic>
          <p:nvPicPr>
            <p:cNvPr id="53" name="Picture 48" descr="Bdrln039.wm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7158" y="1643050"/>
              <a:ext cx="3078162" cy="1071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مستطيل مستدير الزوايا 8"/>
            <p:cNvSpPr/>
            <p:nvPr/>
          </p:nvSpPr>
          <p:spPr>
            <a:xfrm>
              <a:off x="3022330" y="1710264"/>
              <a:ext cx="906696" cy="882235"/>
            </a:xfrm>
            <a:prstGeom prst="roundRect">
              <a:avLst/>
            </a:prstGeom>
            <a:solidFill>
              <a:srgbClr val="EA370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dirty="0"/>
            </a:p>
          </p:txBody>
        </p:sp>
        <p:sp>
          <p:nvSpPr>
            <p:cNvPr id="55" name="مخطط انسيابي: رابط 9"/>
            <p:cNvSpPr/>
            <p:nvPr/>
          </p:nvSpPr>
          <p:spPr>
            <a:xfrm rot="13305">
              <a:off x="3073293" y="1787584"/>
              <a:ext cx="857525" cy="771568"/>
            </a:xfrm>
            <a:prstGeom prst="flowChartConnector">
              <a:avLst/>
            </a:prstGeom>
            <a:solidFill>
              <a:srgbClr val="65DA1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....</a:t>
              </a:r>
              <a:endPara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56" name="مجموعة 78"/>
          <p:cNvGrpSpPr>
            <a:grpSpLocks/>
          </p:cNvGrpSpPr>
          <p:nvPr/>
        </p:nvGrpSpPr>
        <p:grpSpPr bwMode="auto">
          <a:xfrm>
            <a:off x="285750" y="3429000"/>
            <a:ext cx="3643313" cy="1143000"/>
            <a:chOff x="285750" y="3000375"/>
            <a:chExt cx="3643276" cy="1143000"/>
          </a:xfrm>
        </p:grpSpPr>
        <p:pic>
          <p:nvPicPr>
            <p:cNvPr id="57" name="Picture 52" descr="Bdrln039.wm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0" y="3000375"/>
              <a:ext cx="31496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" name="مستطيل مستدير الزوايا 8"/>
            <p:cNvSpPr/>
            <p:nvPr/>
          </p:nvSpPr>
          <p:spPr>
            <a:xfrm>
              <a:off x="3022330" y="3067586"/>
              <a:ext cx="906696" cy="882235"/>
            </a:xfrm>
            <a:prstGeom prst="roundRect">
              <a:avLst/>
            </a:prstGeom>
            <a:solidFill>
              <a:srgbClr val="EA370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dirty="0"/>
            </a:p>
          </p:txBody>
        </p:sp>
        <p:sp>
          <p:nvSpPr>
            <p:cNvPr id="59" name="مخطط انسيابي: رابط 9"/>
            <p:cNvSpPr/>
            <p:nvPr/>
          </p:nvSpPr>
          <p:spPr>
            <a:xfrm rot="13305">
              <a:off x="3001853" y="3144905"/>
              <a:ext cx="857525" cy="771568"/>
            </a:xfrm>
            <a:prstGeom prst="flowChartConnector">
              <a:avLst/>
            </a:prstGeom>
            <a:solidFill>
              <a:srgbClr val="65DA1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....</a:t>
              </a:r>
              <a:endPara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64" name="مخطط انسيابي: رابط 9"/>
          <p:cNvSpPr/>
          <p:nvPr/>
        </p:nvSpPr>
        <p:spPr>
          <a:xfrm rot="13305">
            <a:off x="3144731" y="929788"/>
            <a:ext cx="580854" cy="771568"/>
          </a:xfrm>
          <a:prstGeom prst="flowChartConnector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ar-SA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5" name="مخطط انسيابي: رابط 9"/>
          <p:cNvSpPr/>
          <p:nvPr/>
        </p:nvSpPr>
        <p:spPr>
          <a:xfrm rot="13305">
            <a:off x="3216169" y="2287110"/>
            <a:ext cx="580854" cy="771568"/>
          </a:xfrm>
          <a:prstGeom prst="flowChartConnector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ar-SA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6" name="مخطط انسيابي: رابط 9"/>
          <p:cNvSpPr/>
          <p:nvPr/>
        </p:nvSpPr>
        <p:spPr>
          <a:xfrm rot="13305">
            <a:off x="3144731" y="3644432"/>
            <a:ext cx="580854" cy="771568"/>
          </a:xfrm>
          <a:prstGeom prst="flowChartConnector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ar-SA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7" name="مخطط انسيابي: رابط 9"/>
          <p:cNvSpPr/>
          <p:nvPr/>
        </p:nvSpPr>
        <p:spPr>
          <a:xfrm rot="13305">
            <a:off x="3073293" y="5859009"/>
            <a:ext cx="580854" cy="771568"/>
          </a:xfrm>
          <a:prstGeom prst="flowChartConnector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ar-SA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9" name="Flowchart: Process 51"/>
          <p:cNvSpPr/>
          <p:nvPr/>
        </p:nvSpPr>
        <p:spPr>
          <a:xfrm>
            <a:off x="428625" y="2143125"/>
            <a:ext cx="2571750" cy="78581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FF33CC"/>
                </a:solidFill>
              </a:rPr>
              <a:t>يكون قوله ظاهراً.</a:t>
            </a:r>
          </a:p>
        </p:txBody>
      </p:sp>
      <p:sp>
        <p:nvSpPr>
          <p:cNvPr id="70" name="Flowchart: Process 55"/>
          <p:cNvSpPr/>
          <p:nvPr/>
        </p:nvSpPr>
        <p:spPr>
          <a:xfrm>
            <a:off x="285750" y="3714750"/>
            <a:ext cx="2928938" cy="7143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FF33CC"/>
                </a:solidFill>
              </a:rPr>
              <a:t>تكون عبادته باطنة.</a:t>
            </a:r>
          </a:p>
        </p:txBody>
      </p:sp>
      <p:sp>
        <p:nvSpPr>
          <p:cNvPr id="71" name="Flowchart: Process 19"/>
          <p:cNvSpPr/>
          <p:nvPr/>
        </p:nvSpPr>
        <p:spPr>
          <a:xfrm>
            <a:off x="5500694" y="4786322"/>
            <a:ext cx="2643188" cy="7858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FF33CC"/>
                </a:solidFill>
              </a:rPr>
              <a:t>الذي يُؤخر الصلاة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FF33CC"/>
                </a:solidFill>
              </a:rPr>
              <a:t>عن وقتها.</a:t>
            </a:r>
          </a:p>
        </p:txBody>
      </p:sp>
      <p:pic>
        <p:nvPicPr>
          <p:cNvPr id="73" name="Picture 56" descr="Bdrln039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786322"/>
            <a:ext cx="31496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4" name="مجموعة 79"/>
          <p:cNvGrpSpPr>
            <a:grpSpLocks/>
          </p:cNvGrpSpPr>
          <p:nvPr/>
        </p:nvGrpSpPr>
        <p:grpSpPr bwMode="auto">
          <a:xfrm>
            <a:off x="285720" y="4786322"/>
            <a:ext cx="3571875" cy="882650"/>
            <a:chOff x="357188" y="4357694"/>
            <a:chExt cx="3571838" cy="882235"/>
          </a:xfrm>
        </p:grpSpPr>
        <p:sp>
          <p:nvSpPr>
            <p:cNvPr id="85" name="مستطيل مستدير الزوايا 8"/>
            <p:cNvSpPr/>
            <p:nvPr/>
          </p:nvSpPr>
          <p:spPr>
            <a:xfrm>
              <a:off x="3022330" y="4357694"/>
              <a:ext cx="906696" cy="882235"/>
            </a:xfrm>
            <a:prstGeom prst="roundRect">
              <a:avLst/>
            </a:prstGeom>
            <a:solidFill>
              <a:srgbClr val="EA370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dirty="0"/>
            </a:p>
          </p:txBody>
        </p:sp>
        <p:sp>
          <p:nvSpPr>
            <p:cNvPr id="86" name="Flowchart: Process 59"/>
            <p:cNvSpPr/>
            <p:nvPr/>
          </p:nvSpPr>
          <p:spPr>
            <a:xfrm>
              <a:off x="357188" y="4433858"/>
              <a:ext cx="2643160" cy="785443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2800" b="1" dirty="0">
                  <a:solidFill>
                    <a:srgbClr val="FF33CC"/>
                  </a:solidFill>
                </a:rPr>
                <a:t>يكون مرائياً غير مُخلص.</a:t>
              </a:r>
            </a:p>
          </p:txBody>
        </p:sp>
        <p:sp>
          <p:nvSpPr>
            <p:cNvPr id="87" name="مخطط انسيابي: رابط 9"/>
            <p:cNvSpPr/>
            <p:nvPr/>
          </p:nvSpPr>
          <p:spPr>
            <a:xfrm rot="13305">
              <a:off x="3001855" y="4430788"/>
              <a:ext cx="857525" cy="771568"/>
            </a:xfrm>
            <a:prstGeom prst="flowChartConnector">
              <a:avLst/>
            </a:prstGeom>
            <a:solidFill>
              <a:srgbClr val="65DA1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....</a:t>
              </a:r>
              <a:endPara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68" name="مخطط انسيابي: رابط 9"/>
          <p:cNvSpPr/>
          <p:nvPr/>
        </p:nvSpPr>
        <p:spPr>
          <a:xfrm rot="13305">
            <a:off x="3073156" y="4858882"/>
            <a:ext cx="580854" cy="700949"/>
          </a:xfrm>
          <a:prstGeom prst="flowChartConnector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ar-SA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6072198" y="357166"/>
            <a:ext cx="2643206" cy="785818"/>
          </a:xfrm>
          <a:prstGeom prst="rect">
            <a:avLst/>
          </a:prstGeom>
          <a:noFill/>
        </p:spPr>
        <p:txBody>
          <a:bodyPr wrap="square" rtlCol="1">
            <a:prstTxWarp prst="textTriangleInverted">
              <a:avLst/>
            </a:prstTxWarp>
            <a:spAutoFit/>
          </a:bodyPr>
          <a:lstStyle/>
          <a:p>
            <a:r>
              <a:rPr lang="ar-SA" sz="32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تمهيد </a:t>
            </a:r>
            <a:endParaRPr lang="ar-SA" sz="32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lowchart: Process 5"/>
          <p:cNvSpPr/>
          <p:nvPr/>
        </p:nvSpPr>
        <p:spPr>
          <a:xfrm>
            <a:off x="3071802" y="2143116"/>
            <a:ext cx="5400688" cy="321468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dirty="0">
                <a:solidFill>
                  <a:srgbClr val="002060"/>
                </a:solidFill>
              </a:rPr>
              <a:t>كان بالمدينة أناس فقراء، يجدون أكياس الطعام عند أبواب بيوتهم في الصباح، قد وُضِعَت من الليل، لا</a:t>
            </a:r>
            <a:r>
              <a:rPr lang="ar-SA" sz="3600" dirty="0">
                <a:solidFill>
                  <a:srgbClr val="002060"/>
                </a:solidFill>
              </a:rPr>
              <a:t> </a:t>
            </a:r>
            <a:r>
              <a:rPr lang="ar-EG" sz="3600" dirty="0">
                <a:solidFill>
                  <a:srgbClr val="002060"/>
                </a:solidFill>
              </a:rPr>
              <a:t>يعلمون من الذى وضعها، فلما مات زين العابدين على بن الحسين</a:t>
            </a:r>
            <a:r>
              <a:rPr lang="ar-SA" sz="3600" dirty="0">
                <a:solidFill>
                  <a:srgbClr val="002060"/>
                </a:solidFill>
              </a:rPr>
              <a:t> </a:t>
            </a:r>
            <a:r>
              <a:rPr lang="ar-EG" sz="3600" dirty="0">
                <a:solidFill>
                  <a:srgbClr val="002060"/>
                </a:solidFill>
              </a:rPr>
              <a:t>-رحمه الله- فقدوا ذلك، فعرفوا أنه هو الذى يضع الطعام عند أبوابهم، ووجدوا أثناء تغسيله في ظهره وكتفيه أثر حمل أكياس الطعام إلى بيوت أولئك الفقراء.</a:t>
            </a:r>
            <a:r>
              <a:rPr lang="ar-EG" sz="3600" baseline="60000" dirty="0">
                <a:solidFill>
                  <a:srgbClr val="002060"/>
                </a:solidFill>
              </a:rPr>
              <a:t>(1)</a:t>
            </a:r>
          </a:p>
        </p:txBody>
      </p:sp>
      <p:pic>
        <p:nvPicPr>
          <p:cNvPr id="6" name="صورة 5" descr="22365_12557887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785926"/>
            <a:ext cx="2857520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B13C-62B1-4AEA-AF8F-C72C07855627}" type="datetime1">
              <a:rPr lang="ar-SA" smtClean="0"/>
              <a:t>04/11/35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6072198" y="357166"/>
            <a:ext cx="2643206" cy="785818"/>
          </a:xfrm>
          <a:prstGeom prst="rect">
            <a:avLst/>
          </a:prstGeom>
          <a:noFill/>
        </p:spPr>
        <p:txBody>
          <a:bodyPr wrap="square" rtlCol="1">
            <a:prstTxWarp prst="textTriangleInverted">
              <a:avLst/>
            </a:prstTxWarp>
            <a:spAutoFit/>
          </a:bodyPr>
          <a:lstStyle/>
          <a:p>
            <a:r>
              <a:rPr lang="ar-SA" sz="32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تمهيد </a:t>
            </a:r>
            <a:endParaRPr lang="ar-SA" sz="32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صورة 5" descr="22365_12557887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785926"/>
            <a:ext cx="2857520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owchart: Process 5"/>
          <p:cNvSpPr/>
          <p:nvPr/>
        </p:nvSpPr>
        <p:spPr>
          <a:xfrm>
            <a:off x="2286000" y="2643182"/>
            <a:ext cx="6858000" cy="26431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EG" sz="3200" b="1" dirty="0">
                <a:solidFill>
                  <a:srgbClr val="FF0000"/>
                </a:solidFill>
              </a:rPr>
              <a:t> ما الأمر الذى كان يحرص عليه زين العابدين على بن الحسين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>
                <a:solidFill>
                  <a:srgbClr val="FF0000"/>
                </a:solidFill>
              </a:rPr>
              <a:t>-رحمه الله- في توزيع الصدقات؟</a:t>
            </a:r>
            <a:endParaRPr lang="ar-SA" sz="3200" b="1" dirty="0">
              <a:solidFill>
                <a:srgbClr val="FF0000"/>
              </a:solidFill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ar-EG" sz="1600" b="1" dirty="0">
              <a:solidFill>
                <a:srgbClr val="FF0000"/>
              </a:solidFill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EG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إظهار العمل.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ar-SA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EG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الإخلاص.</a:t>
            </a:r>
          </a:p>
        </p:txBody>
      </p:sp>
      <p:cxnSp>
        <p:nvCxnSpPr>
          <p:cNvPr id="9" name="Straight Connector 7"/>
          <p:cNvCxnSpPr/>
          <p:nvPr/>
        </p:nvCxnSpPr>
        <p:spPr>
          <a:xfrm rot="10800000" flipV="1">
            <a:off x="6286512" y="5000636"/>
            <a:ext cx="442913" cy="4286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ستطيل 10"/>
          <p:cNvSpPr/>
          <p:nvPr/>
        </p:nvSpPr>
        <p:spPr>
          <a:xfrm>
            <a:off x="4000496" y="1571612"/>
            <a:ext cx="4732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 smtClean="0">
                <a:solidFill>
                  <a:srgbClr val="00B0F0"/>
                </a:solidFill>
              </a:rPr>
              <a:t>اقر</a:t>
            </a:r>
            <a:r>
              <a:rPr lang="ar-SA" sz="2800" b="1" dirty="0" smtClean="0">
                <a:solidFill>
                  <a:srgbClr val="00B0F0"/>
                </a:solidFill>
              </a:rPr>
              <a:t>ئي</a:t>
            </a:r>
            <a:r>
              <a:rPr lang="ar-EG" sz="2800" b="1" dirty="0" smtClean="0">
                <a:solidFill>
                  <a:srgbClr val="00B0F0"/>
                </a:solidFill>
              </a:rPr>
              <a:t> القصة، وأجب عن السؤال </a:t>
            </a:r>
            <a:r>
              <a:rPr lang="ar-EG" sz="2800" b="1" dirty="0" err="1" smtClean="0">
                <a:solidFill>
                  <a:srgbClr val="00B0F0"/>
                </a:solidFill>
              </a:rPr>
              <a:t>التالى</a:t>
            </a:r>
            <a:r>
              <a:rPr lang="ar-EG" sz="2800" b="1" dirty="0" smtClean="0">
                <a:solidFill>
                  <a:srgbClr val="00B0F0"/>
                </a:solidFill>
              </a:rPr>
              <a:t>:</a:t>
            </a:r>
            <a:endParaRPr lang="ar-EG" sz="2800" b="1" dirty="0">
              <a:solidFill>
                <a:srgbClr val="00B0F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57158" y="357166"/>
            <a:ext cx="18573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b="1" dirty="0" smtClean="0"/>
              <a:t>كتاب الطالبة 28</a:t>
            </a:r>
            <a:endParaRPr lang="ar-SA" b="1" dirty="0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4FC4-2D85-4A03-A832-E31F39AB7706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6072198" y="357166"/>
            <a:ext cx="2643206" cy="785818"/>
          </a:xfrm>
          <a:prstGeom prst="rect">
            <a:avLst/>
          </a:prstGeom>
          <a:noFill/>
        </p:spPr>
        <p:txBody>
          <a:bodyPr wrap="square" rtlCol="1">
            <a:prstTxWarp prst="textTriangleInverted">
              <a:avLst/>
            </a:prstTxWarp>
            <a:spAutoFit/>
          </a:bodyPr>
          <a:lstStyle/>
          <a:p>
            <a:r>
              <a:rPr lang="ar-SA" sz="32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تمهيد </a:t>
            </a:r>
            <a:endParaRPr lang="ar-SA" sz="32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صورة 5" descr="22365_12557887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785926"/>
            <a:ext cx="2857520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مستطيل 10"/>
          <p:cNvSpPr/>
          <p:nvPr/>
        </p:nvSpPr>
        <p:spPr>
          <a:xfrm>
            <a:off x="4000496" y="1571612"/>
            <a:ext cx="4902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 smtClean="0">
                <a:solidFill>
                  <a:srgbClr val="00B0F0"/>
                </a:solidFill>
              </a:rPr>
              <a:t>اقر</a:t>
            </a:r>
            <a:r>
              <a:rPr lang="ar-SA" sz="2800" b="1" dirty="0" smtClean="0">
                <a:solidFill>
                  <a:srgbClr val="00B0F0"/>
                </a:solidFill>
              </a:rPr>
              <a:t>ئي</a:t>
            </a:r>
            <a:r>
              <a:rPr lang="ar-EG" sz="2800" b="1" dirty="0" smtClean="0">
                <a:solidFill>
                  <a:srgbClr val="00B0F0"/>
                </a:solidFill>
              </a:rPr>
              <a:t> القصة، وأج</a:t>
            </a:r>
            <a:r>
              <a:rPr lang="ar-SA" sz="2800" b="1" dirty="0" smtClean="0">
                <a:solidFill>
                  <a:srgbClr val="00B0F0"/>
                </a:solidFill>
              </a:rPr>
              <a:t>ي</a:t>
            </a:r>
            <a:r>
              <a:rPr lang="ar-EG" sz="2800" b="1" dirty="0" smtClean="0">
                <a:solidFill>
                  <a:srgbClr val="00B0F0"/>
                </a:solidFill>
              </a:rPr>
              <a:t>ب</a:t>
            </a:r>
            <a:r>
              <a:rPr lang="ar-SA" sz="2800" b="1" dirty="0" smtClean="0">
                <a:solidFill>
                  <a:srgbClr val="00B0F0"/>
                </a:solidFill>
              </a:rPr>
              <a:t>ي</a:t>
            </a:r>
            <a:r>
              <a:rPr lang="ar-EG" sz="2800" b="1" dirty="0" smtClean="0">
                <a:solidFill>
                  <a:srgbClr val="00B0F0"/>
                </a:solidFill>
              </a:rPr>
              <a:t> عن السؤال </a:t>
            </a:r>
            <a:r>
              <a:rPr lang="ar-EG" sz="2800" b="1" dirty="0" err="1" smtClean="0">
                <a:solidFill>
                  <a:srgbClr val="00B0F0"/>
                </a:solidFill>
              </a:rPr>
              <a:t>التالى</a:t>
            </a:r>
            <a:r>
              <a:rPr lang="ar-EG" sz="2800" b="1" dirty="0" smtClean="0">
                <a:solidFill>
                  <a:srgbClr val="00B0F0"/>
                </a:solidFill>
              </a:rPr>
              <a:t>:</a:t>
            </a:r>
            <a:endParaRPr lang="ar-EG" sz="2800" b="1" dirty="0">
              <a:solidFill>
                <a:srgbClr val="00B0F0"/>
              </a:solidFill>
            </a:endParaRPr>
          </a:p>
        </p:txBody>
      </p:sp>
      <p:sp>
        <p:nvSpPr>
          <p:cNvPr id="12" name="Flowchart: Process 5"/>
          <p:cNvSpPr/>
          <p:nvPr/>
        </p:nvSpPr>
        <p:spPr>
          <a:xfrm>
            <a:off x="2357422" y="2571744"/>
            <a:ext cx="7072313" cy="189865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EG" sz="3600" b="1" dirty="0">
                <a:solidFill>
                  <a:srgbClr val="FF0000"/>
                </a:solidFill>
              </a:rPr>
              <a:t>هل يشترط في الإخلاص إخفاء العمل؟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EG" sz="3600" b="1" dirty="0">
                <a:solidFill>
                  <a:schemeClr val="tx1"/>
                </a:solidFill>
              </a:rPr>
              <a:t> نعم.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EG" sz="3600" b="1" dirty="0">
                <a:solidFill>
                  <a:schemeClr val="tx1"/>
                </a:solidFill>
              </a:rPr>
              <a:t> لا.</a:t>
            </a:r>
          </a:p>
        </p:txBody>
      </p:sp>
      <p:cxnSp>
        <p:nvCxnSpPr>
          <p:cNvPr id="13" name="Straight Connector 6"/>
          <p:cNvCxnSpPr/>
          <p:nvPr/>
        </p:nvCxnSpPr>
        <p:spPr>
          <a:xfrm rot="10800000" flipV="1">
            <a:off x="6000760" y="3786190"/>
            <a:ext cx="442912" cy="4286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مربع نص 13"/>
          <p:cNvSpPr txBox="1"/>
          <p:nvPr/>
        </p:nvSpPr>
        <p:spPr>
          <a:xfrm>
            <a:off x="357158" y="357166"/>
            <a:ext cx="18573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b="1" dirty="0" smtClean="0"/>
              <a:t>كتاب الطالبة 28</a:t>
            </a:r>
            <a:endParaRPr lang="ar-SA" b="1" dirty="0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0D19-22EC-47E4-8B97-3695122D07CA}" type="datetime1">
              <a:rPr lang="ar-SA" smtClean="0"/>
              <a:t>04/11/35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6357950" y="714356"/>
            <a:ext cx="2214578" cy="571504"/>
          </a:xfrm>
          <a:prstGeom prst="rect">
            <a:avLst/>
          </a:prstGeom>
          <a:noFill/>
        </p:spPr>
        <p:txBody>
          <a:bodyPr wrap="square" rtlCol="1">
            <a:prstTxWarp prst="textTriangleInverted">
              <a:avLst/>
            </a:prstTxWarp>
            <a:spAutoFit/>
          </a:bodyPr>
          <a:lstStyle/>
          <a:p>
            <a:r>
              <a:rPr lang="ar-SA" sz="32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عناصر الدرس </a:t>
            </a:r>
            <a:endParaRPr lang="ar-SA" sz="32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357290" y="2643182"/>
            <a:ext cx="66223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 smtClean="0">
                <a:solidFill>
                  <a:srgbClr val="00B0F0"/>
                </a:solidFill>
              </a:rPr>
              <a:t>يشترط لقبول العبادة شرطان هما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 smtClean="0">
                <a:solidFill>
                  <a:srgbClr val="00B0F0"/>
                </a:solidFill>
              </a:rPr>
              <a:t> </a:t>
            </a:r>
            <a:r>
              <a:rPr lang="ar-SA" sz="4000" b="1" dirty="0" smtClean="0">
                <a:solidFill>
                  <a:srgbClr val="FF0000"/>
                </a:solidFill>
              </a:rPr>
              <a:t>الإخلاص لله وحده , </a:t>
            </a:r>
            <a:r>
              <a:rPr lang="ar-SA" sz="4000" b="1" dirty="0" err="1" smtClean="0">
                <a:solidFill>
                  <a:srgbClr val="FF0000"/>
                </a:solidFill>
              </a:rPr>
              <a:t>و</a:t>
            </a:r>
            <a:r>
              <a:rPr lang="ar-SA" sz="4000" b="1" dirty="0" smtClean="0">
                <a:solidFill>
                  <a:srgbClr val="FF0000"/>
                </a:solidFill>
              </a:rPr>
              <a:t> متابعة الرسول </a:t>
            </a:r>
          </a:p>
        </p:txBody>
      </p:sp>
      <p:pic>
        <p:nvPicPr>
          <p:cNvPr id="8" name="صورة 7" descr="33-Salla-Alah-Alihe-Wa-Sala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3214686"/>
            <a:ext cx="461960" cy="577467"/>
          </a:xfrm>
          <a:prstGeom prst="rect">
            <a:avLst/>
          </a:prstGeom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C14D-F4A8-4269-8DED-16F598E46B90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62ED-0FE9-4291-985F-B209161C1B75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2786050" y="500042"/>
            <a:ext cx="4000528" cy="57150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شروط قبول العبادة 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5786446" y="1714488"/>
            <a:ext cx="2214578" cy="71438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rgbClr val="6600CC"/>
                </a:solidFill>
              </a:rPr>
              <a:t>الإخلاص لله تعالى </a:t>
            </a:r>
            <a:endParaRPr lang="ar-SA" sz="2400" b="1" dirty="0">
              <a:solidFill>
                <a:srgbClr val="6600CC"/>
              </a:solidFill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1428728" y="1571612"/>
            <a:ext cx="2357454" cy="71438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rgbClr val="6600CC"/>
                </a:solidFill>
              </a:rPr>
              <a:t>المتابعة للرسول  </a:t>
            </a:r>
            <a:endParaRPr lang="ar-SA" sz="2400" b="1" dirty="0">
              <a:solidFill>
                <a:srgbClr val="6600CC"/>
              </a:solidFill>
            </a:endParaRPr>
          </a:p>
        </p:txBody>
      </p:sp>
      <p:pic>
        <p:nvPicPr>
          <p:cNvPr id="8" name="صورة 7" descr="33-Salla-Alah-Alihe-Wa-Sala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1643050"/>
            <a:ext cx="461960" cy="577467"/>
          </a:xfrm>
          <a:prstGeom prst="rect">
            <a:avLst/>
          </a:prstGeom>
        </p:spPr>
      </p:pic>
      <p:cxnSp>
        <p:nvCxnSpPr>
          <p:cNvPr id="18" name="رابط كسهم مستقيم 17"/>
          <p:cNvCxnSpPr/>
          <p:nvPr/>
        </p:nvCxnSpPr>
        <p:spPr>
          <a:xfrm rot="16200000" flipH="1">
            <a:off x="6286512" y="1071546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>
            <a:off x="2571733" y="1071549"/>
            <a:ext cx="642943" cy="642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Alternate Process 4"/>
          <p:cNvSpPr/>
          <p:nvPr/>
        </p:nvSpPr>
        <p:spPr>
          <a:xfrm>
            <a:off x="4429124" y="2928934"/>
            <a:ext cx="4486275" cy="3714750"/>
          </a:xfrm>
          <a:prstGeom prst="flowChartAlternateProcess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rgbClr val="FF0000"/>
                </a:solidFill>
              </a:rPr>
              <a:t>الإخلاص لله: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chemeClr val="tx1"/>
                </a:solidFill>
              </a:rPr>
              <a:t>أن نؤدِّ</a:t>
            </a:r>
            <a:r>
              <a:rPr lang="ar-SA" sz="3600" b="1" dirty="0">
                <a:solidFill>
                  <a:schemeClr val="tx1"/>
                </a:solidFill>
              </a:rPr>
              <a:t>ي</a:t>
            </a:r>
            <a:r>
              <a:rPr lang="ar-EG" sz="3600" b="1" dirty="0">
                <a:solidFill>
                  <a:schemeClr val="tx1"/>
                </a:solidFill>
              </a:rPr>
              <a:t> العبادة، ونقصد </a:t>
            </a:r>
            <a:r>
              <a:rPr lang="ar-EG" sz="3600" b="1" dirty="0" err="1">
                <a:solidFill>
                  <a:schemeClr val="tx1"/>
                </a:solidFill>
              </a:rPr>
              <a:t>بها</a:t>
            </a:r>
            <a:r>
              <a:rPr lang="ar-EG" sz="3600" b="1" dirty="0">
                <a:solidFill>
                  <a:schemeClr val="tx1"/>
                </a:solidFill>
              </a:rPr>
              <a:t> وجه الله وحده، كي يرضى عنا، ويُدخِلنا الجنة.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chemeClr val="tx1"/>
                </a:solidFill>
              </a:rPr>
              <a:t>وأن نترك المحرمات، كالسرقة والغش، طاعة لله، وخوفاً من عقابه.</a:t>
            </a:r>
          </a:p>
        </p:txBody>
      </p:sp>
      <p:sp>
        <p:nvSpPr>
          <p:cNvPr id="23" name="Flowchart: Alternate Process 5"/>
          <p:cNvSpPr/>
          <p:nvPr/>
        </p:nvSpPr>
        <p:spPr>
          <a:xfrm>
            <a:off x="357158" y="2928934"/>
            <a:ext cx="3771900" cy="3643312"/>
          </a:xfrm>
          <a:prstGeom prst="flowChartAlternateProcess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rgbClr val="FF0000"/>
                </a:solidFill>
              </a:rPr>
              <a:t>المتابعة </a:t>
            </a:r>
            <a:r>
              <a:rPr lang="ar-EG" sz="3600" b="1" dirty="0" smtClean="0">
                <a:solidFill>
                  <a:srgbClr val="FF0000"/>
                </a:solidFill>
              </a:rPr>
              <a:t>للرسول</a:t>
            </a:r>
            <a:r>
              <a:rPr lang="ar-SA" sz="3600" b="1" dirty="0" smtClean="0">
                <a:solidFill>
                  <a:srgbClr val="FF0000"/>
                </a:solidFill>
              </a:rPr>
              <a:t>  </a:t>
            </a:r>
            <a:r>
              <a:rPr lang="ar-EG" sz="3600" b="1" dirty="0" smtClean="0">
                <a:solidFill>
                  <a:srgbClr val="FF0000"/>
                </a:solidFill>
              </a:rPr>
              <a:t>:</a:t>
            </a:r>
            <a:endParaRPr lang="ar-EG" sz="3600" b="1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chemeClr val="tx1"/>
                </a:solidFill>
              </a:rPr>
              <a:t>أن نؤد</a:t>
            </a:r>
            <a:r>
              <a:rPr lang="ar-SA" sz="3600" b="1" dirty="0">
                <a:solidFill>
                  <a:schemeClr val="tx1"/>
                </a:solidFill>
              </a:rPr>
              <a:t>ي</a:t>
            </a:r>
            <a:r>
              <a:rPr lang="ar-EG" sz="3600" b="1" dirty="0">
                <a:solidFill>
                  <a:schemeClr val="tx1"/>
                </a:solidFill>
              </a:rPr>
              <a:t> العبادة كما جاءت عن الرسول صلى الله عليه وسلم بلا زيادة ولا نقصان.</a:t>
            </a:r>
          </a:p>
        </p:txBody>
      </p:sp>
      <p:cxnSp>
        <p:nvCxnSpPr>
          <p:cNvPr id="24" name="رابط كسهم مستقيم 23"/>
          <p:cNvCxnSpPr/>
          <p:nvPr/>
        </p:nvCxnSpPr>
        <p:spPr>
          <a:xfrm rot="5400000">
            <a:off x="6787372" y="2713828"/>
            <a:ext cx="57150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16200000" flipH="1">
            <a:off x="2178827" y="2607463"/>
            <a:ext cx="642943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F83A-A73A-4BC7-B03D-C44AE815FEB6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2786050" y="500042"/>
            <a:ext cx="4000528" cy="57150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شروط قبول العبادة 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5786446" y="1714488"/>
            <a:ext cx="2214578" cy="71438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rgbClr val="6600CC"/>
                </a:solidFill>
              </a:rPr>
              <a:t>الإخلاص لله تعالى </a:t>
            </a:r>
            <a:endParaRPr lang="ar-SA" sz="2400" b="1" dirty="0">
              <a:solidFill>
                <a:srgbClr val="6600CC"/>
              </a:solidFill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1428728" y="1571612"/>
            <a:ext cx="2357454" cy="71438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rgbClr val="6600CC"/>
                </a:solidFill>
              </a:rPr>
              <a:t>المتابعة للرسول  </a:t>
            </a:r>
            <a:endParaRPr lang="ar-SA" sz="2400" b="1" dirty="0">
              <a:solidFill>
                <a:srgbClr val="6600CC"/>
              </a:solidFill>
            </a:endParaRPr>
          </a:p>
        </p:txBody>
      </p:sp>
      <p:pic>
        <p:nvPicPr>
          <p:cNvPr id="8" name="صورة 7" descr="33-Salla-Alah-Alihe-Wa-Sala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1643050"/>
            <a:ext cx="461960" cy="577467"/>
          </a:xfrm>
          <a:prstGeom prst="rect">
            <a:avLst/>
          </a:prstGeom>
        </p:spPr>
      </p:pic>
      <p:cxnSp>
        <p:nvCxnSpPr>
          <p:cNvPr id="18" name="رابط كسهم مستقيم 17"/>
          <p:cNvCxnSpPr/>
          <p:nvPr/>
        </p:nvCxnSpPr>
        <p:spPr>
          <a:xfrm rot="16200000" flipH="1">
            <a:off x="6286512" y="1071546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>
            <a:off x="2571733" y="1071549"/>
            <a:ext cx="642943" cy="642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5400000">
            <a:off x="6787372" y="2713828"/>
            <a:ext cx="57150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16200000" flipH="1">
            <a:off x="2178827" y="2607463"/>
            <a:ext cx="642943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Flowchart: Alternate Process 4"/>
          <p:cNvSpPr/>
          <p:nvPr/>
        </p:nvSpPr>
        <p:spPr>
          <a:xfrm>
            <a:off x="4357688" y="3143250"/>
            <a:ext cx="4486275" cy="3000375"/>
          </a:xfrm>
          <a:prstGeom prst="flowChartAlternateProcess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rgbClr val="7030A0"/>
                </a:solidFill>
                <a:cs typeface="+mj-cs"/>
              </a:rPr>
              <a:t>الدليل: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rgbClr val="C00000"/>
                </a:solidFill>
                <a:cs typeface="+mj-cs"/>
              </a:rPr>
              <a:t>قوله تعالى:</a:t>
            </a:r>
            <a:r>
              <a:rPr lang="en-US" sz="3600" b="1" dirty="0">
                <a:solidFill>
                  <a:srgbClr val="C00000"/>
                </a:solidFill>
                <a:cs typeface="+mj-cs"/>
              </a:rPr>
              <a:t>          </a:t>
            </a:r>
            <a:r>
              <a:rPr lang="ar-EG" sz="3600" b="1" dirty="0">
                <a:solidFill>
                  <a:srgbClr val="00B050"/>
                </a:solidFill>
                <a:cs typeface="+mj-cs"/>
              </a:rPr>
              <a:t>[</a:t>
            </a:r>
            <a:r>
              <a:rPr lang="ar-EG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وَمَا أُمِرُواْ إِلَّا لِيَعْبُدُوا اللَّهَ مُخْلِصِينَ لَهُ الدِّينَ حُنَفَاءَ</a:t>
            </a:r>
            <a:r>
              <a:rPr lang="ar-EG" sz="3600" b="1" dirty="0">
                <a:solidFill>
                  <a:srgbClr val="00B050"/>
                </a:solidFill>
                <a:cs typeface="+mj-cs"/>
              </a:rPr>
              <a:t>].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400" b="1" dirty="0">
                <a:solidFill>
                  <a:srgbClr val="7030A0"/>
                </a:solidFill>
                <a:cs typeface="+mj-cs"/>
              </a:rPr>
              <a:t>(سورة البينة: الآية</a:t>
            </a:r>
            <a:r>
              <a:rPr lang="ar-SA" sz="2400" b="1" dirty="0">
                <a:solidFill>
                  <a:srgbClr val="7030A0"/>
                </a:solidFill>
                <a:cs typeface="+mj-cs"/>
              </a:rPr>
              <a:t> </a:t>
            </a:r>
            <a:r>
              <a:rPr lang="ar-EG" sz="2400" b="1" dirty="0">
                <a:solidFill>
                  <a:srgbClr val="7030A0"/>
                </a:solidFill>
                <a:cs typeface="+mj-cs"/>
              </a:rPr>
              <a:t>5).</a:t>
            </a:r>
          </a:p>
        </p:txBody>
      </p:sp>
      <p:sp>
        <p:nvSpPr>
          <p:cNvPr id="20" name="Flowchart: Alternate Process 5"/>
          <p:cNvSpPr/>
          <p:nvPr/>
        </p:nvSpPr>
        <p:spPr>
          <a:xfrm>
            <a:off x="357188" y="3214688"/>
            <a:ext cx="3771900" cy="3000375"/>
          </a:xfrm>
          <a:prstGeom prst="flowChartAlternateProcess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rgbClr val="7030A0"/>
                </a:solidFill>
                <a:cs typeface="+mj-cs"/>
              </a:rPr>
              <a:t>الدليل: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rgbClr val="C00000"/>
                </a:solidFill>
                <a:cs typeface="+mj-cs"/>
              </a:rPr>
              <a:t>قول النبي صلى الله عليه وسلم</a:t>
            </a:r>
            <a:r>
              <a:rPr lang="ar-EG" sz="3600" b="1" dirty="0">
                <a:solidFill>
                  <a:srgbClr val="C00000"/>
                </a:solidFill>
                <a:cs typeface="+mj-cs"/>
                <a:sym typeface="Wingdings" pitchFamily="2" charset="2"/>
              </a:rPr>
              <a:t>:</a:t>
            </a:r>
            <a:r>
              <a:rPr lang="ar-EG" sz="3600" b="1" dirty="0">
                <a:solidFill>
                  <a:srgbClr val="7030A0"/>
                </a:solidFill>
                <a:cs typeface="+mj-cs"/>
                <a:sym typeface="Wingdings" pitchFamily="2" charset="2"/>
              </a:rPr>
              <a:t>(</a:t>
            </a:r>
            <a:r>
              <a:rPr lang="ar-EG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  <a:sym typeface="Wingdings" pitchFamily="2" charset="2"/>
              </a:rPr>
              <a:t>من عمل عملاً ليس عليه أمرنا فهو رد</a:t>
            </a:r>
            <a:r>
              <a:rPr lang="ar-EG" sz="3600" b="1" dirty="0">
                <a:solidFill>
                  <a:srgbClr val="7030A0"/>
                </a:solidFill>
                <a:cs typeface="+mj-cs"/>
                <a:sym typeface="Wingdings" pitchFamily="2" charset="2"/>
              </a:rPr>
              <a:t>)</a:t>
            </a:r>
            <a:r>
              <a:rPr lang="ar-EG" sz="3600" b="1" baseline="48000" dirty="0">
                <a:solidFill>
                  <a:srgbClr val="7030A0"/>
                </a:solidFill>
              </a:rPr>
              <a:t>(1)</a:t>
            </a:r>
            <a:r>
              <a:rPr lang="ar-EG" sz="3600" b="1" dirty="0">
                <a:solidFill>
                  <a:srgbClr val="7030A0"/>
                </a:solidFill>
                <a:cs typeface="+mj-cs"/>
              </a:rPr>
              <a:t>.</a:t>
            </a:r>
            <a:endParaRPr lang="ar-EG" sz="3600" b="1" baseline="48000" dirty="0">
              <a:solidFill>
                <a:srgbClr val="7030A0"/>
              </a:solidFill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DE03-3773-4AC6-A613-D67696C861E1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6858016" y="642918"/>
            <a:ext cx="1714512" cy="523220"/>
          </a:xfrm>
          <a:prstGeom prst="rect">
            <a:avLst/>
          </a:prstGeom>
          <a:noFill/>
        </p:spPr>
        <p:txBody>
          <a:bodyPr wrap="square" rtlCol="1">
            <a:prstTxWarp prst="textDoubleWave1">
              <a:avLst/>
            </a:prstTxWarp>
            <a:spAutoFit/>
          </a:bodyPr>
          <a:lstStyle/>
          <a:p>
            <a:r>
              <a:rPr lang="ar-SA" sz="28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نشاط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57158" y="357166"/>
            <a:ext cx="32861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b="1" dirty="0" smtClean="0"/>
              <a:t>كتاب الطالبة صفحة 30</a:t>
            </a:r>
            <a:endParaRPr lang="ar-SA" b="1" dirty="0"/>
          </a:p>
        </p:txBody>
      </p:sp>
      <p:sp>
        <p:nvSpPr>
          <p:cNvPr id="25" name="Flowchart: Process 6"/>
          <p:cNvSpPr/>
          <p:nvPr/>
        </p:nvSpPr>
        <p:spPr>
          <a:xfrm>
            <a:off x="2000232" y="2357430"/>
            <a:ext cx="5772150" cy="17145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b="1" dirty="0">
                <a:solidFill>
                  <a:srgbClr val="002060"/>
                </a:solidFill>
              </a:rPr>
              <a:t>من صلى أو صام ليمدحه الناس، فليس</a:t>
            </a:r>
            <a:r>
              <a:rPr lang="ar-EG" sz="1600" dirty="0">
                <a:solidFill>
                  <a:srgbClr val="002060"/>
                </a:solidFill>
              </a:rPr>
              <a:t>…</a:t>
            </a:r>
            <a:r>
              <a:rPr lang="en-US" sz="1600" dirty="0">
                <a:solidFill>
                  <a:srgbClr val="002060"/>
                </a:solidFill>
              </a:rPr>
              <a:t>…………………………</a:t>
            </a:r>
            <a:r>
              <a:rPr lang="ar-EG" sz="1600" dirty="0">
                <a:solidFill>
                  <a:srgbClr val="002060"/>
                </a:solidFill>
              </a:rPr>
              <a:t>.........</a:t>
            </a:r>
            <a:r>
              <a:rPr lang="ar-EG" sz="4000" b="1" dirty="0">
                <a:solidFill>
                  <a:srgbClr val="002060"/>
                </a:solidFill>
              </a:rPr>
              <a:t>لله تعالى.</a:t>
            </a:r>
          </a:p>
        </p:txBody>
      </p:sp>
      <p:sp>
        <p:nvSpPr>
          <p:cNvPr id="27" name="Flowchart: Process 7"/>
          <p:cNvSpPr/>
          <p:nvPr/>
        </p:nvSpPr>
        <p:spPr>
          <a:xfrm>
            <a:off x="3643306" y="3000372"/>
            <a:ext cx="3271837" cy="11430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400" b="1" dirty="0">
                <a:solidFill>
                  <a:srgbClr val="00B050"/>
                </a:solidFill>
              </a:rPr>
              <a:t>مخلصاً</a:t>
            </a:r>
          </a:p>
        </p:txBody>
      </p:sp>
      <p:sp>
        <p:nvSpPr>
          <p:cNvPr id="28" name="مستطيل 27"/>
          <p:cNvSpPr/>
          <p:nvPr/>
        </p:nvSpPr>
        <p:spPr>
          <a:xfrm>
            <a:off x="5429256" y="1571612"/>
            <a:ext cx="3443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أكمل</a:t>
            </a:r>
            <a:r>
              <a:rPr lang="ar-SA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ي</a:t>
            </a:r>
            <a:r>
              <a:rPr lang="ar-EG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الفراغ بما يناسبه:</a:t>
            </a:r>
            <a:endParaRPr lang="ar-EG" sz="3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a5cd029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EF43A-6D2D-4D07-8C70-10049652E08E}" type="datetime1">
              <a:rPr lang="ar-SA" smtClean="0"/>
              <a:t>04/11/35</a:t>
            </a:fld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6858016" y="642918"/>
            <a:ext cx="1714512" cy="523220"/>
          </a:xfrm>
          <a:prstGeom prst="rect">
            <a:avLst/>
          </a:prstGeom>
          <a:noFill/>
        </p:spPr>
        <p:txBody>
          <a:bodyPr wrap="square" rtlCol="1">
            <a:prstTxWarp prst="textDoubleWave1">
              <a:avLst/>
            </a:prstTxWarp>
            <a:spAutoFit/>
          </a:bodyPr>
          <a:lstStyle/>
          <a:p>
            <a:r>
              <a:rPr lang="ar-SA" sz="28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نشاط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57158" y="357166"/>
            <a:ext cx="32861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b="1" dirty="0" smtClean="0"/>
              <a:t>كتاب الطالبة صفحة 30</a:t>
            </a:r>
            <a:endParaRPr lang="ar-SA" b="1" dirty="0"/>
          </a:p>
        </p:txBody>
      </p:sp>
      <p:sp>
        <p:nvSpPr>
          <p:cNvPr id="28" name="مستطيل 27"/>
          <p:cNvSpPr/>
          <p:nvPr/>
        </p:nvSpPr>
        <p:spPr>
          <a:xfrm>
            <a:off x="5429256" y="1571612"/>
            <a:ext cx="3443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أكمل</a:t>
            </a:r>
            <a:r>
              <a:rPr lang="ar-SA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ي</a:t>
            </a:r>
            <a:r>
              <a:rPr lang="ar-EG" sz="32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الفراغ بما يناسبه:</a:t>
            </a:r>
            <a:endParaRPr lang="ar-EG" sz="3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9" name="صورة 28" descr="33-Salla-Alah-Alihe-Wa-Sala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4000504"/>
            <a:ext cx="461960" cy="577467"/>
          </a:xfrm>
          <a:prstGeom prst="rect">
            <a:avLst/>
          </a:prstGeom>
        </p:spPr>
      </p:pic>
      <p:sp>
        <p:nvSpPr>
          <p:cNvPr id="13" name="Flowchart: Process 9"/>
          <p:cNvSpPr/>
          <p:nvPr/>
        </p:nvSpPr>
        <p:spPr>
          <a:xfrm>
            <a:off x="785786" y="2928934"/>
            <a:ext cx="7689850" cy="19462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b="1" dirty="0">
                <a:solidFill>
                  <a:srgbClr val="002060"/>
                </a:solidFill>
                <a:cs typeface="+mj-cs"/>
              </a:rPr>
              <a:t>من أدى الصلاة بغير طمأنينة فليس</a:t>
            </a:r>
            <a:r>
              <a:rPr lang="en-US" sz="4000" b="1" dirty="0">
                <a:solidFill>
                  <a:srgbClr val="002060"/>
                </a:solidFill>
                <a:cs typeface="+mj-cs"/>
              </a:rPr>
              <a:t> </a:t>
            </a:r>
            <a:r>
              <a:rPr lang="ar-EG" sz="1600" dirty="0">
                <a:solidFill>
                  <a:srgbClr val="002060"/>
                </a:solidFill>
                <a:cs typeface="+mj-cs"/>
              </a:rPr>
              <a:t>....</a:t>
            </a:r>
            <a:r>
              <a:rPr lang="en-US" sz="1600" dirty="0">
                <a:solidFill>
                  <a:srgbClr val="002060"/>
                </a:solidFill>
                <a:cs typeface="+mj-cs"/>
              </a:rPr>
              <a:t>...................</a:t>
            </a:r>
            <a:r>
              <a:rPr lang="ar-EG" sz="1600" dirty="0">
                <a:solidFill>
                  <a:srgbClr val="002060"/>
                </a:solidFill>
                <a:cs typeface="+mj-cs"/>
              </a:rPr>
              <a:t>.....</a:t>
            </a:r>
            <a:r>
              <a:rPr lang="ar-EG" sz="4000" b="1" dirty="0">
                <a:solidFill>
                  <a:srgbClr val="002060"/>
                </a:solidFill>
                <a:cs typeface="+mj-cs"/>
              </a:rPr>
              <a:t> للرسول </a:t>
            </a:r>
            <a:r>
              <a:rPr lang="ar-SA" sz="4000" b="1" dirty="0" smtClean="0">
                <a:solidFill>
                  <a:srgbClr val="002060"/>
                </a:solidFill>
                <a:cs typeface="+mj-cs"/>
              </a:rPr>
              <a:t>      </a:t>
            </a:r>
            <a:r>
              <a:rPr lang="ar-EG" sz="4000" b="1" dirty="0" smtClean="0">
                <a:solidFill>
                  <a:srgbClr val="002060"/>
                </a:solidFill>
                <a:cs typeface="+mj-cs"/>
              </a:rPr>
              <a:t>.</a:t>
            </a:r>
            <a:endParaRPr lang="ar-EG" sz="4000" b="1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16" name="Flowchart: Process 10"/>
          <p:cNvSpPr/>
          <p:nvPr/>
        </p:nvSpPr>
        <p:spPr>
          <a:xfrm>
            <a:off x="214282" y="3071810"/>
            <a:ext cx="3271838" cy="11430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400" b="1" dirty="0">
                <a:solidFill>
                  <a:srgbClr val="00B050"/>
                </a:solidFill>
              </a:rPr>
              <a:t>متابعاً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648</Words>
  <PresentationFormat>عرض على الشاشة (3:4)‏</PresentationFormat>
  <Paragraphs>142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30</cp:revision>
  <dcterms:created xsi:type="dcterms:W3CDTF">2014-08-12T10:37:12Z</dcterms:created>
  <dcterms:modified xsi:type="dcterms:W3CDTF">2014-08-29T15:24:37Z</dcterms:modified>
</cp:coreProperties>
</file>