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88" r:id="rId3"/>
    <p:sldId id="294" r:id="rId4"/>
    <p:sldId id="301" r:id="rId5"/>
    <p:sldId id="297" r:id="rId6"/>
    <p:sldId id="298" r:id="rId7"/>
    <p:sldId id="299" r:id="rId8"/>
    <p:sldId id="300" r:id="rId9"/>
    <p:sldId id="289" r:id="rId10"/>
    <p:sldId id="314" r:id="rId11"/>
    <p:sldId id="329" r:id="rId12"/>
    <p:sldId id="317" r:id="rId13"/>
    <p:sldId id="316" r:id="rId14"/>
    <p:sldId id="313" r:id="rId15"/>
    <p:sldId id="321" r:id="rId16"/>
    <p:sldId id="320" r:id="rId17"/>
    <p:sldId id="319" r:id="rId18"/>
    <p:sldId id="324" r:id="rId19"/>
    <p:sldId id="323" r:id="rId20"/>
    <p:sldId id="325" r:id="rId21"/>
    <p:sldId id="327" r:id="rId22"/>
    <p:sldId id="326" r:id="rId23"/>
    <p:sldId id="328" r:id="rId24"/>
    <p:sldId id="330" r:id="rId25"/>
    <p:sldId id="331" r:id="rId26"/>
    <p:sldId id="312" r:id="rId27"/>
    <p:sldId id="310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006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879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413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827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2379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1771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61809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113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5887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5658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0337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C9ECC-5438-438B-8BF0-0DBDCE8FD4E5}" type="datetimeFigureOut">
              <a:rPr lang="ar-SA" smtClean="0"/>
              <a:t>04/03/43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AAF2C-6A07-41BE-AF20-4FA5C733904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062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2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3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4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7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9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1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2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8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3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4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7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1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6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1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9.jpe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5.jpe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7.jpeg"/><Relationship Id="rId18" Type="http://schemas.openxmlformats.org/officeDocument/2006/relationships/slide" Target="slide8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" Type="http://schemas.openxmlformats.org/officeDocument/2006/relationships/audio" Target="../media/media2.wav"/><Relationship Id="rId16" Type="http://schemas.openxmlformats.org/officeDocument/2006/relationships/image" Target="../media/image18.jpeg"/><Relationship Id="rId1" Type="http://schemas.microsoft.com/office/2007/relationships/media" Target="../media/media2.wav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openxmlformats.org/officeDocument/2006/relationships/slide" Target="slide4.xml"/><Relationship Id="rId10" Type="http://schemas.openxmlformats.org/officeDocument/2006/relationships/image" Target="../media/image6.png"/><Relationship Id="rId19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2" Type="http://schemas.microsoft.com/office/2007/relationships/media" Target="../media/media3.mp4"/><Relationship Id="rId16" Type="http://schemas.openxmlformats.org/officeDocument/2006/relationships/image" Target="../media/image22.gif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5" Type="http://schemas.microsoft.com/office/2007/relationships/hdphoto" Target="../media/hdphoto4.wdp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3.gif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image" Target="../media/image12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27.jpeg"/><Relationship Id="rId17" Type="http://schemas.microsoft.com/office/2007/relationships/hdphoto" Target="../media/hdphoto5.wdp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6.jpg"/><Relationship Id="rId5" Type="http://schemas.openxmlformats.org/officeDocument/2006/relationships/image" Target="../media/image3.jpe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10" Type="http://schemas.openxmlformats.org/officeDocument/2006/relationships/image" Target="../media/image1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69" y="587816"/>
            <a:ext cx="3801980" cy="3931627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2665"/>
          <a:stretch/>
        </p:blipFill>
        <p:spPr bwMode="auto">
          <a:xfrm>
            <a:off x="5503676" y="587815"/>
            <a:ext cx="3904401" cy="393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صورة 17">
            <a:extLst>
              <a:ext uri="{FF2B5EF4-FFF2-40B4-BE49-F238E27FC236}">
                <a16:creationId xmlns="" xmlns:a16="http://schemas.microsoft.com/office/drawing/2014/main" id="{9B4AB554-7D4F-4144-B696-FD876644AC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26226" y="1026745"/>
            <a:ext cx="1024110" cy="1289539"/>
          </a:xfrm>
          <a:prstGeom prst="rect">
            <a:avLst/>
          </a:prstGeom>
          <a:ln w="762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صورة 18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845" y="2499914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1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نماذج الحروف التي سيتم دراستها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9" name="صورة 1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599" y="455632"/>
            <a:ext cx="7906872" cy="4088563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3" name="شكل بيضاوي 22"/>
          <p:cNvSpPr/>
          <p:nvPr/>
        </p:nvSpPr>
        <p:spPr>
          <a:xfrm>
            <a:off x="3790550" y="499029"/>
            <a:ext cx="1224136" cy="720080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1500555" y="595119"/>
            <a:ext cx="1224136" cy="720080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7470055" y="2616837"/>
            <a:ext cx="1224136" cy="720080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3790550" y="2616837"/>
            <a:ext cx="1224136" cy="720080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761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79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73" y="398777"/>
            <a:ext cx="8674257" cy="409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77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79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41" y="421062"/>
            <a:ext cx="8506759" cy="41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79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7" y="453607"/>
            <a:ext cx="8663597" cy="402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80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7" y="504929"/>
            <a:ext cx="8632449" cy="404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80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82" y="363221"/>
            <a:ext cx="8711056" cy="407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80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27" y="441031"/>
            <a:ext cx="8548932" cy="40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2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81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21" b="36369"/>
          <a:stretch/>
        </p:blipFill>
        <p:spPr>
          <a:xfrm>
            <a:off x="994527" y="566978"/>
            <a:ext cx="8503739" cy="378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81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45" r="6949"/>
          <a:stretch/>
        </p:blipFill>
        <p:spPr>
          <a:xfrm>
            <a:off x="1273568" y="497890"/>
            <a:ext cx="7988403" cy="39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85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81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5" y="481837"/>
            <a:ext cx="8428014" cy="39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EF7C9F19-C477-4380-B876-F377D8F433B7}"/>
              </a:ext>
            </a:extLst>
          </p:cNvPr>
          <p:cNvSpPr txBox="1"/>
          <p:nvPr/>
        </p:nvSpPr>
        <p:spPr>
          <a:xfrm>
            <a:off x="10240038" y="2550159"/>
            <a:ext cx="14593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b="1" dirty="0">
                <a:cs typeface="(AH) Manal Black" pitchFamily="2" charset="-78"/>
              </a:rPr>
              <a:t>النشيد</a:t>
            </a:r>
            <a:r>
              <a:rPr lang="ar-SA" sz="2800" b="1" dirty="0">
                <a:cs typeface="(AH) Manal Black" pitchFamily="2" charset="-78"/>
              </a:rPr>
              <a:t>                  </a:t>
            </a:r>
            <a:r>
              <a:rPr lang="ar-AE" sz="2800" b="1" dirty="0">
                <a:cs typeface="(AH) Manal Black" pitchFamily="2" charset="-78"/>
              </a:rPr>
              <a:t>الوطني</a:t>
            </a:r>
            <a:r>
              <a:rPr lang="ar-SA" sz="2800" b="1" dirty="0">
                <a:cs typeface="(AH) Manal Black" pitchFamily="2" charset="-78"/>
              </a:rPr>
              <a:t> </a:t>
            </a:r>
            <a:r>
              <a:rPr lang="ar-AE" sz="2800" b="1" dirty="0">
                <a:cs typeface="(AH) Manal Black" pitchFamily="2" charset="-78"/>
              </a:rPr>
              <a:t>السعودي</a:t>
            </a:r>
            <a:endParaRPr lang="en-US" sz="2800" b="1" dirty="0">
              <a:cs typeface="(AH) Manal Black" pitchFamily="2" charset="-78"/>
            </a:endParaRPr>
          </a:p>
        </p:txBody>
      </p:sp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WhatsApp Video 2020-11-01 at 12.02.44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93838" y="482014"/>
            <a:ext cx="6758843" cy="3630910"/>
          </a:xfrm>
          <a:prstGeom prst="rect">
            <a:avLst/>
          </a:prstGeom>
          <a:ln w="5715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2" descr="نتيجة بحث الصور عن سارعي للمجد والعلياء مجدي لخالق السماء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t="38692" r="8555"/>
          <a:stretch/>
        </p:blipFill>
        <p:spPr bwMode="auto">
          <a:xfrm>
            <a:off x="1638379" y="627692"/>
            <a:ext cx="6669760" cy="348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="" xmlns:a16="http://schemas.microsoft.com/office/drawing/2014/main" id="{2626A26A-6BB0-4F8E-AF93-2890ACA3628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279" y="1006728"/>
            <a:ext cx="1530872" cy="129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مهارة الملاحظة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82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1" y="434446"/>
            <a:ext cx="8850763" cy="418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82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188" y="430305"/>
            <a:ext cx="8633012" cy="410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25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83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89" y="384587"/>
            <a:ext cx="8703995" cy="4230653"/>
          </a:xfrm>
          <a:prstGeom prst="rect">
            <a:avLst/>
          </a:prstGeom>
        </p:spPr>
      </p:pic>
      <p:cxnSp>
        <p:nvCxnSpPr>
          <p:cNvPr id="18" name="رابط مستقيم 17"/>
          <p:cNvCxnSpPr/>
          <p:nvPr/>
        </p:nvCxnSpPr>
        <p:spPr>
          <a:xfrm flipH="1">
            <a:off x="7566714" y="3756138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/>
          <p:cNvCxnSpPr/>
          <p:nvPr/>
        </p:nvCxnSpPr>
        <p:spPr>
          <a:xfrm flipH="1">
            <a:off x="6560690" y="3756138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/>
          <p:cNvCxnSpPr/>
          <p:nvPr/>
        </p:nvCxnSpPr>
        <p:spPr>
          <a:xfrm flipH="1">
            <a:off x="5521599" y="3756138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/>
          <p:cNvCxnSpPr/>
          <p:nvPr/>
        </p:nvCxnSpPr>
        <p:spPr>
          <a:xfrm flipH="1">
            <a:off x="5521599" y="3880828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رابط مستقيم 25"/>
          <p:cNvCxnSpPr/>
          <p:nvPr/>
        </p:nvCxnSpPr>
        <p:spPr>
          <a:xfrm flipH="1">
            <a:off x="4413236" y="3756138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/>
          <p:cNvCxnSpPr/>
          <p:nvPr/>
        </p:nvCxnSpPr>
        <p:spPr>
          <a:xfrm flipH="1">
            <a:off x="4413236" y="3880828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/>
          <p:cNvCxnSpPr/>
          <p:nvPr/>
        </p:nvCxnSpPr>
        <p:spPr>
          <a:xfrm flipH="1">
            <a:off x="3249453" y="3757694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/>
          <p:cNvCxnSpPr/>
          <p:nvPr/>
        </p:nvCxnSpPr>
        <p:spPr>
          <a:xfrm flipH="1">
            <a:off x="2133600" y="3756138"/>
            <a:ext cx="6095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/>
          <p:cNvCxnSpPr/>
          <p:nvPr/>
        </p:nvCxnSpPr>
        <p:spPr>
          <a:xfrm flipH="1" flipV="1">
            <a:off x="2133600" y="3880828"/>
            <a:ext cx="609507" cy="46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/>
          <p:cNvCxnSpPr/>
          <p:nvPr/>
        </p:nvCxnSpPr>
        <p:spPr>
          <a:xfrm flipH="1">
            <a:off x="1355175" y="3756138"/>
            <a:ext cx="477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95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مهارة التطبيق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10440404" y="3022566"/>
            <a:ext cx="1195754" cy="4817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ص 84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05" y="311006"/>
            <a:ext cx="6441763" cy="426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معلومة </a:t>
            </a:r>
            <a:r>
              <a:rPr lang="ar-SA" sz="2000" b="1" dirty="0" err="1" smtClean="0">
                <a:solidFill>
                  <a:schemeClr val="tx1"/>
                </a:solidFill>
                <a:latin typeface="Aldhabi" panose="01000000000000000000" pitchFamily="2" charset="-78"/>
              </a:rPr>
              <a:t>إثرائية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6172717" y="586970"/>
            <a:ext cx="298940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 smtClean="0">
                <a:ln w="11430">
                  <a:noFill/>
                </a:ln>
                <a:solidFill>
                  <a:sysClr val="windowText" lastClr="000000"/>
                </a:solidFill>
                <a:cs typeface="PT Bold Heading" pitchFamily="2" charset="-78"/>
              </a:rPr>
              <a:t>هذا </a:t>
            </a:r>
            <a:r>
              <a:rPr lang="ar-SA" sz="2000" b="1" dirty="0">
                <a:ln w="11430">
                  <a:noFill/>
                </a:ln>
                <a:solidFill>
                  <a:sysClr val="windowText" lastClr="000000"/>
                </a:solidFill>
                <a:cs typeface="PT Bold Heading" pitchFamily="2" charset="-78"/>
              </a:rPr>
              <a:t>هو الدكتور \ عثمان طه.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000" b="1" dirty="0">
                <a:ln w="11430">
                  <a:noFill/>
                </a:ln>
                <a:solidFill>
                  <a:sysClr val="windowText" lastClr="000000"/>
                </a:solidFill>
                <a:cs typeface="PT Bold Heading" pitchFamily="2" charset="-78"/>
              </a:rPr>
              <a:t>وهو الذي كتب القرآن الكريم بخط النسخ .</a:t>
            </a:r>
          </a:p>
        </p:txBody>
      </p:sp>
      <p:pic>
        <p:nvPicPr>
          <p:cNvPr id="23" name="Picture 4" descr="C:\Users\H\Desktop\الخطاط-عثمان-حسين-طه.png"/>
          <p:cNvPicPr>
            <a:picLocks noChangeAspect="1" noChangeArrowheads="1"/>
          </p:cNvPicPr>
          <p:nvPr/>
        </p:nvPicPr>
        <p:blipFill rotWithShape="1">
          <a:blip r:embed="rId11"/>
          <a:srcRect b="61967"/>
          <a:stretch/>
        </p:blipFill>
        <p:spPr bwMode="auto">
          <a:xfrm>
            <a:off x="6172717" y="2043008"/>
            <a:ext cx="3039468" cy="1897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H\Desktop\kxu5b9lj3eke.jpg"/>
          <p:cNvPicPr>
            <a:picLocks noChangeAspect="1" noChangeArrowheads="1"/>
          </p:cNvPicPr>
          <p:nvPr/>
        </p:nvPicPr>
        <p:blipFill rotWithShape="1">
          <a:blip r:embed="rId12"/>
          <a:srcRect l="52721" t="4827" r="8090" b="47586"/>
          <a:stretch/>
        </p:blipFill>
        <p:spPr bwMode="auto">
          <a:xfrm>
            <a:off x="1686332" y="666214"/>
            <a:ext cx="3140820" cy="3598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00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معلومة </a:t>
            </a:r>
            <a:r>
              <a:rPr lang="ar-SA" sz="2000" b="1" dirty="0" err="1" smtClean="0">
                <a:solidFill>
                  <a:schemeClr val="tx1"/>
                </a:solidFill>
                <a:latin typeface="Aldhabi" panose="01000000000000000000" pitchFamily="2" charset="-78"/>
              </a:rPr>
              <a:t>إثرائية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0B36BFC3-6999-40E8-87FA-7F29A518FDF5}"/>
              </a:ext>
            </a:extLst>
          </p:cNvPr>
          <p:cNvSpPr txBox="1"/>
          <p:nvPr/>
        </p:nvSpPr>
        <p:spPr>
          <a:xfrm>
            <a:off x="1256772" y="487156"/>
            <a:ext cx="806616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+mj-cs"/>
              </a:rPr>
              <a:t>الخط الذي يزين كسوة </a:t>
            </a:r>
            <a:r>
              <a:rPr lang="ar-SA" sz="36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cs typeface="+mj-cs"/>
              </a:rPr>
              <a:t>الكعبة </a:t>
            </a:r>
            <a:r>
              <a:rPr lang="ar-SA" sz="3600" b="1" dirty="0" smtClean="0">
                <a:solidFill>
                  <a:srgbClr val="000000"/>
                </a:solidFill>
                <a:latin typeface="Tahoma" panose="020B0604030504040204" pitchFamily="34" charset="0"/>
                <a:cs typeface="+mj-cs"/>
              </a:rPr>
              <a:t>هو</a:t>
            </a:r>
            <a:r>
              <a:rPr lang="ar-SA" sz="36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+mj-cs"/>
              </a:rPr>
              <a:t> ( </a:t>
            </a:r>
            <a:r>
              <a:rPr lang="ar-SA" sz="3600" b="1" i="0" dirty="0">
                <a:solidFill>
                  <a:srgbClr val="FF0000"/>
                </a:solidFill>
                <a:effectLst/>
                <a:latin typeface="Tahoma" panose="020B0604030504040204" pitchFamily="34" charset="0"/>
                <a:cs typeface="+mj-cs"/>
              </a:rPr>
              <a:t>خط الثلث </a:t>
            </a:r>
            <a:r>
              <a:rPr lang="ar-SA" sz="36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cs typeface="+mj-cs"/>
              </a:rPr>
              <a:t>) </a:t>
            </a:r>
            <a:r>
              <a:rPr lang="ar-SA" sz="36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+mj-cs"/>
              </a:rPr>
              <a:t>ومن مميزاته المرونة </a:t>
            </a:r>
            <a:r>
              <a:rPr lang="ar-SA" sz="3600" b="1" i="0" dirty="0">
                <a:solidFill>
                  <a:srgbClr val="000000"/>
                </a:solidFill>
                <a:effectLst/>
                <a:latin typeface="Tahoma" panose="020B0604030504040204" pitchFamily="34" charset="0"/>
                <a:cs typeface="+mj-cs"/>
              </a:rPr>
              <a:t>ومتانة التركيب وبراعة </a:t>
            </a:r>
            <a:r>
              <a:rPr lang="ar-SA" sz="3600" b="1" i="0" dirty="0" smtClean="0">
                <a:solidFill>
                  <a:srgbClr val="000000"/>
                </a:solidFill>
                <a:effectLst/>
                <a:latin typeface="Tahoma" panose="020B0604030504040204" pitchFamily="34" charset="0"/>
                <a:cs typeface="+mj-cs"/>
              </a:rPr>
              <a:t>التنسيق .</a:t>
            </a:r>
            <a:endParaRPr lang="ar-SA" sz="3600" b="1" dirty="0">
              <a:cs typeface="+mj-cs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0B36BFC3-6999-40E8-87FA-7F29A518FDF5}"/>
              </a:ext>
            </a:extLst>
          </p:cNvPr>
          <p:cNvSpPr txBox="1"/>
          <p:nvPr/>
        </p:nvSpPr>
        <p:spPr>
          <a:xfrm>
            <a:off x="5445563" y="1674103"/>
            <a:ext cx="262331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FF0000"/>
                </a:solidFill>
                <a:cs typeface="+mj-cs"/>
              </a:rPr>
              <a:t>خط الثلث</a:t>
            </a:r>
            <a:endParaRPr lang="ar-SA" sz="4000" b="1" dirty="0">
              <a:solidFill>
                <a:srgbClr val="FF0000"/>
              </a:solidFill>
              <a:cs typeface="+mj-cs"/>
            </a:endParaRPr>
          </a:p>
        </p:txBody>
      </p:sp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CAC45CE4-03AA-4583-8603-A7222C10B8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2581" y="1680159"/>
            <a:ext cx="2141765" cy="572368"/>
          </a:xfrm>
          <a:prstGeom prst="rect">
            <a:avLst/>
          </a:prstGeom>
        </p:spPr>
      </p:pic>
      <p:pic>
        <p:nvPicPr>
          <p:cNvPr id="24" name="Picture 4" descr="نتيجة بحث الصور عن مختار عالم شقدار">
            <a:extLst>
              <a:ext uri="{FF2B5EF4-FFF2-40B4-BE49-F238E27FC236}">
                <a16:creationId xmlns:a16="http://schemas.microsoft.com/office/drawing/2014/main" xmlns="" id="{C4AE67D8-7B3C-4A41-A857-77FDC8E70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262" y="2305185"/>
            <a:ext cx="5356188" cy="220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13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5" name="مستطيل 14"/>
          <p:cNvSpPr/>
          <p:nvPr/>
        </p:nvSpPr>
        <p:spPr>
          <a:xfrm>
            <a:off x="10440404" y="859069"/>
            <a:ext cx="1195754" cy="155483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بطاقة خروج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F0C9C1D9-72F4-4B07-9CB4-E42C324655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773" y="752729"/>
            <a:ext cx="8739840" cy="3891560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AEE7E54C-F57D-4589-9CB4-424B55AFAB7E}"/>
              </a:ext>
            </a:extLst>
          </p:cNvPr>
          <p:cNvSpPr/>
          <p:nvPr/>
        </p:nvSpPr>
        <p:spPr>
          <a:xfrm>
            <a:off x="3761382" y="835269"/>
            <a:ext cx="549134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</a:rPr>
              <a:t>من خلال شريط الذكريات</a:t>
            </a:r>
            <a:r>
              <a:rPr lang="ar-SA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 smtClean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لن</a:t>
            </a:r>
            <a:r>
              <a:rPr kumimoji="0" lang="ar-SA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سترجع ما درسناه خلال الحصة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مربع نص 21">
            <a:extLst>
              <a:ext uri="{FF2B5EF4-FFF2-40B4-BE49-F238E27FC236}">
                <a16:creationId xmlns:lc="http://schemas.openxmlformats.org/drawingml/2006/lockedCanvas" xmlns:a16="http://schemas.microsoft.com/office/drawing/2014/main" xmlns="" id="{49A2DB06-3049-4666-8366-FF2E9DD4EEA5}"/>
              </a:ext>
            </a:extLst>
          </p:cNvPr>
          <p:cNvSpPr txBox="1"/>
          <p:nvPr/>
        </p:nvSpPr>
        <p:spPr>
          <a:xfrm>
            <a:off x="4021437" y="3035301"/>
            <a:ext cx="2339294" cy="11339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عددي مميزات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400" b="1" kern="0" dirty="0" smtClean="0">
                <a:latin typeface="Calibri"/>
                <a:cs typeface="Times New Roman" panose="02020603050405020304" pitchFamily="18" charset="0"/>
              </a:rPr>
              <a:t>خط النسخ ؟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01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="" xmlns:a16="http://schemas.microsoft.com/office/drawing/2014/main" id="{F7209332-8D2D-4CEF-B839-9EC6860FE46A}"/>
              </a:ext>
            </a:extLst>
          </p:cNvPr>
          <p:cNvSpPr/>
          <p:nvPr/>
        </p:nvSpPr>
        <p:spPr>
          <a:xfrm>
            <a:off x="10422246" y="1347903"/>
            <a:ext cx="1228106" cy="1727767"/>
          </a:xfrm>
          <a:prstGeom prst="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23" name="Picture 2" descr="رسوم متحركة غرفة الدراسة الكرتون دراسة ركن من الدراسة, غرفة فنية, بسيط,  دراسة بسيطة PNG والمتجهات للتحميل مجانا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7" t="11525" r="13593" b="10769"/>
          <a:stretch/>
        </p:blipFill>
        <p:spPr bwMode="auto">
          <a:xfrm>
            <a:off x="2244906" y="295957"/>
            <a:ext cx="6283632" cy="444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/>
          <p:cNvPicPr>
            <a:picLocks noChangeAspect="1"/>
          </p:cNvPicPr>
          <p:nvPr/>
        </p:nvPicPr>
        <p:blipFill rotWithShape="1">
          <a:blip r:embed="rId13"/>
          <a:srcRect r="3432"/>
          <a:stretch/>
        </p:blipFill>
        <p:spPr>
          <a:xfrm>
            <a:off x="2779187" y="1613106"/>
            <a:ext cx="2501900" cy="903424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6323480" y="596690"/>
            <a:ext cx="1359876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u="sng" dirty="0">
                <a:solidFill>
                  <a:srgbClr val="FF0000"/>
                </a:solidFill>
              </a:rPr>
              <a:t>الواجب </a:t>
            </a:r>
            <a:r>
              <a:rPr lang="ar-SA" sz="2800" b="1" u="sng" dirty="0" smtClean="0">
                <a:solidFill>
                  <a:srgbClr val="FF0000"/>
                </a:solidFill>
              </a:rPr>
              <a:t>:</a:t>
            </a:r>
            <a:endParaRPr lang="ar-SA" sz="2800" b="1" u="sng" dirty="0">
              <a:solidFill>
                <a:srgbClr val="FF0000"/>
              </a:solidFill>
            </a:endParaRPr>
          </a:p>
        </p:txBody>
      </p:sp>
      <p:sp>
        <p:nvSpPr>
          <p:cNvPr id="26" name="مستطيل 25"/>
          <p:cNvSpPr/>
          <p:nvPr/>
        </p:nvSpPr>
        <p:spPr>
          <a:xfrm>
            <a:off x="2883877" y="1679501"/>
            <a:ext cx="2250894" cy="650832"/>
          </a:xfrm>
          <a:prstGeom prst="rect">
            <a:avLst/>
          </a:prstGeom>
          <a:noFill/>
          <a:ln w="38100"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الواجب</a:t>
            </a:r>
          </a:p>
          <a:p>
            <a:pPr algn="ctr">
              <a:defRPr/>
            </a:pPr>
            <a:r>
              <a:rPr lang="ar-SA" sz="2400" b="1" dirty="0" smtClean="0">
                <a:solidFill>
                  <a:srgbClr val="FF0000"/>
                </a:solidFill>
              </a:rPr>
              <a:t>في منصة مدرستي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5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قوانين التعلم عن بعد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6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204" y="2499914"/>
            <a:ext cx="949386" cy="88099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4" descr="تحميل قوانين التعلم عن بعد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03" y="492759"/>
            <a:ext cx="8598235" cy="411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4086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التغذية الراجعة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6409228" y="394821"/>
            <a:ext cx="3209110" cy="1318075"/>
          </a:xfrm>
          <a:prstGeom prst="rect">
            <a:avLst/>
          </a:prstGeom>
        </p:spPr>
      </p:pic>
      <p:sp>
        <p:nvSpPr>
          <p:cNvPr id="27" name="الاجابه الصحيحه">
            <a:hlinkClick r:id="rId15" action="ppaction://hlinksldjump"/>
          </p:cNvPr>
          <p:cNvSpPr txBox="1"/>
          <p:nvPr/>
        </p:nvSpPr>
        <p:spPr>
          <a:xfrm>
            <a:off x="7455877" y="1063434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1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28" name="صورة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6323480" y="1768322"/>
            <a:ext cx="3209110" cy="1318075"/>
          </a:xfrm>
          <a:prstGeom prst="rect">
            <a:avLst/>
          </a:prstGeom>
        </p:spPr>
      </p:pic>
      <p:sp>
        <p:nvSpPr>
          <p:cNvPr id="32" name="الاجابه الصحيحه">
            <a:hlinkClick r:id="rId15" action="ppaction://hlinksldjump"/>
          </p:cNvPr>
          <p:cNvSpPr txBox="1"/>
          <p:nvPr/>
        </p:nvSpPr>
        <p:spPr>
          <a:xfrm>
            <a:off x="7305134" y="2449031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2</a:t>
            </a:r>
            <a:endParaRPr sz="6600" dirty="0">
              <a:solidFill>
                <a:schemeClr val="tx1"/>
              </a:solidFill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6131913" y="3192620"/>
            <a:ext cx="3209110" cy="1318075"/>
          </a:xfrm>
          <a:prstGeom prst="rect">
            <a:avLst/>
          </a:prstGeom>
        </p:spPr>
      </p:pic>
      <p:sp>
        <p:nvSpPr>
          <p:cNvPr id="34" name="الاجابه الصحيحه">
            <a:hlinkClick r:id="rId15" action="ppaction://hlinksldjump"/>
          </p:cNvPr>
          <p:cNvSpPr txBox="1"/>
          <p:nvPr/>
        </p:nvSpPr>
        <p:spPr>
          <a:xfrm>
            <a:off x="7188414" y="3840665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3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35" name="الاجابه الصحيحه">
            <a:hlinkClick r:id="rId15" action="ppaction://hlinksldjump"/>
          </p:cNvPr>
          <p:cNvSpPr txBox="1"/>
          <p:nvPr/>
        </p:nvSpPr>
        <p:spPr>
          <a:xfrm>
            <a:off x="5458802" y="1230672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النسخ</a:t>
            </a:r>
            <a:endParaRPr dirty="0"/>
          </a:p>
        </p:txBody>
      </p:sp>
      <p:sp>
        <p:nvSpPr>
          <p:cNvPr id="36" name="الاجابه الصحيحه">
            <a:hlinkClick r:id="rId15" action="ppaction://hlinksldjump"/>
          </p:cNvPr>
          <p:cNvSpPr txBox="1"/>
          <p:nvPr/>
        </p:nvSpPr>
        <p:spPr>
          <a:xfrm>
            <a:off x="5480983" y="2646190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الرقعة</a:t>
            </a:r>
            <a:endParaRPr dirty="0"/>
          </a:p>
        </p:txBody>
      </p:sp>
      <p:sp>
        <p:nvSpPr>
          <p:cNvPr id="37" name="الاجابه الصحيحه">
            <a:hlinkClick r:id="rId15" action="ppaction://hlinksldjump"/>
          </p:cNvPr>
          <p:cNvSpPr txBox="1"/>
          <p:nvPr/>
        </p:nvSpPr>
        <p:spPr>
          <a:xfrm>
            <a:off x="5364226" y="4056055"/>
            <a:ext cx="1824188" cy="61022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rmAutofit fontScale="62500" lnSpcReduction="20000"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dirty="0" smtClean="0"/>
              <a:t>الثلث</a:t>
            </a:r>
            <a:endParaRPr dirty="0"/>
          </a:p>
        </p:txBody>
      </p:sp>
      <p:sp>
        <p:nvSpPr>
          <p:cNvPr id="38" name="الاجابه الصحيحه">
            <a:hlinkClick r:id="rId15" action="ppaction://hlinksldjump"/>
          </p:cNvPr>
          <p:cNvSpPr txBox="1"/>
          <p:nvPr/>
        </p:nvSpPr>
        <p:spPr>
          <a:xfrm>
            <a:off x="1150017" y="394821"/>
            <a:ext cx="3103569" cy="12305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/>
              <a:t>سمي بهذا الاسم لأن النساخون كانوا يستخدمونه في نسخ الكتب هو خط:</a:t>
            </a:r>
            <a:endParaRPr sz="2400" dirty="0"/>
          </a:p>
        </p:txBody>
      </p:sp>
      <p:pic>
        <p:nvPicPr>
          <p:cNvPr id="40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24" t="9832" b="10892"/>
          <a:stretch/>
        </p:blipFill>
        <p:spPr bwMode="auto">
          <a:xfrm>
            <a:off x="913076" y="1930400"/>
            <a:ext cx="3305906" cy="272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52918" b="61086"/>
          <a:stretch/>
        </p:blipFill>
        <p:spPr bwMode="auto">
          <a:xfrm>
            <a:off x="2884549" y="2412016"/>
            <a:ext cx="1334433" cy="108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Ring Telephone Images, Stock Photos &amp; Vectors | Shutterstock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22" t="24464" r="55928" b="61086"/>
          <a:stretch/>
        </p:blipFill>
        <p:spPr bwMode="auto">
          <a:xfrm>
            <a:off x="988902" y="2239033"/>
            <a:ext cx="2574053" cy="60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صورة 42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9" t="9091" b="53363"/>
          <a:stretch/>
        </p:blipFill>
        <p:spPr>
          <a:xfrm>
            <a:off x="988901" y="1612010"/>
            <a:ext cx="3209110" cy="1318075"/>
          </a:xfrm>
          <a:prstGeom prst="rect">
            <a:avLst/>
          </a:prstGeom>
        </p:spPr>
      </p:pic>
      <p:sp>
        <p:nvSpPr>
          <p:cNvPr id="45" name="الاجابه الصحيحه">
            <a:hlinkClick r:id="rId15" action="ppaction://hlinksldjump"/>
          </p:cNvPr>
          <p:cNvSpPr txBox="1"/>
          <p:nvPr/>
        </p:nvSpPr>
        <p:spPr>
          <a:xfrm>
            <a:off x="2002155" y="2380840"/>
            <a:ext cx="844062" cy="656341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6600" dirty="0" smtClean="0">
                <a:solidFill>
                  <a:schemeClr val="tx1"/>
                </a:solidFill>
              </a:rPr>
              <a:t>1</a:t>
            </a:r>
            <a:endParaRPr sz="6600" dirty="0">
              <a:solidFill>
                <a:schemeClr val="tx1"/>
              </a:solidFill>
            </a:endParaRPr>
          </a:p>
        </p:txBody>
      </p:sp>
      <p:sp>
        <p:nvSpPr>
          <p:cNvPr id="48" name="الاجابه الصحيحه">
            <a:hlinkClick r:id="rId18" action="ppaction://hlinksldjump"/>
          </p:cNvPr>
          <p:cNvSpPr txBox="1"/>
          <p:nvPr/>
        </p:nvSpPr>
        <p:spPr>
          <a:xfrm>
            <a:off x="2690163" y="4751454"/>
            <a:ext cx="3966132" cy="383613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 defTabSz="718184" rtl="1">
              <a:defRPr sz="609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ctr"/>
            <a:r>
              <a:rPr lang="ar-SA" sz="2400" dirty="0" smtClean="0">
                <a:solidFill>
                  <a:schemeClr val="bg1"/>
                </a:solidFill>
              </a:rPr>
              <a:t>لنجد رقم التحويلة المناسبة للاتصال</a:t>
            </a:r>
            <a:endParaRPr lang="ar-SA" sz="2400" dirty="0">
              <a:solidFill>
                <a:schemeClr val="bg1"/>
              </a:solidFill>
            </a:endParaRPr>
          </a:p>
        </p:txBody>
      </p:sp>
      <p:pic>
        <p:nvPicPr>
          <p:cNvPr id="49" name="ELPHRG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833609" y="5669534"/>
            <a:ext cx="483696" cy="4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852810"/>
            <a:ext cx="1195754" cy="10775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التغذية الراجعة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استراتيجية التعلم</a:t>
            </a:r>
          </a:p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 باللعب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23" name="صوت تصفيق للمونتاج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80.751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43600" y="4012982"/>
            <a:ext cx="152400" cy="85725"/>
          </a:xfrm>
          <a:prstGeom prst="rect">
            <a:avLst/>
          </a:prstGeom>
        </p:spPr>
      </p:pic>
      <p:pic>
        <p:nvPicPr>
          <p:cNvPr id="26" name="Picture 2" descr="مدرسة ذكور سلوان الابتدائية - ppt تنزيل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60" b="32639"/>
          <a:stretch/>
        </p:blipFill>
        <p:spPr bwMode="auto">
          <a:xfrm>
            <a:off x="4624154" y="360111"/>
            <a:ext cx="4714875" cy="358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Picture 2"/>
          <p:cNvPicPr>
            <a:picLocks/>
          </p:cNvPicPr>
          <p:nvPr/>
        </p:nvPicPr>
        <p:blipFill>
          <a:blip r:embed="rId16"/>
          <a:stretch>
            <a:fillRect/>
          </a:stretch>
        </p:blipFill>
        <p:spPr>
          <a:xfrm>
            <a:off x="1301569" y="1156656"/>
            <a:ext cx="2759087" cy="25888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8098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1126404"/>
            <a:ext cx="1195754" cy="20300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rgbClr val="C00000"/>
                </a:solidFill>
              </a:rPr>
              <a:t> </a:t>
            </a:r>
            <a:r>
              <a:rPr lang="ar-SA" sz="2000" b="1" dirty="0">
                <a:solidFill>
                  <a:srgbClr val="C00000"/>
                </a:solidFill>
              </a:rPr>
              <a:t>الهدف</a:t>
            </a:r>
          </a:p>
          <a:p>
            <a:pPr algn="ctr"/>
            <a:r>
              <a:rPr lang="ar-SA" sz="2000" b="1" dirty="0">
                <a:solidFill>
                  <a:srgbClr val="C00000"/>
                </a:solidFill>
              </a:rPr>
              <a:t> </a:t>
            </a:r>
            <a:r>
              <a:rPr lang="ar-SA" sz="2000" b="1" dirty="0">
                <a:solidFill>
                  <a:schemeClr val="tx1"/>
                </a:solidFill>
              </a:rPr>
              <a:t>تحسين مستوى الطالبات في مهارة الإملاء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4415A85-7F81-45CF-80DF-BA4DF152F34C}"/>
              </a:ext>
            </a:extLst>
          </p:cNvPr>
          <p:cNvSpPr/>
          <p:nvPr/>
        </p:nvSpPr>
        <p:spPr>
          <a:xfrm>
            <a:off x="3169066" y="685736"/>
            <a:ext cx="3691239" cy="1322772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latin typeface="A Massir Ballpoint" pitchFamily="2" charset="-78"/>
                <a:cs typeface="Akhbar MT" pitchFamily="2" charset="-78"/>
              </a:rPr>
              <a:t>السطر </a:t>
            </a:r>
            <a:r>
              <a:rPr lang="ar-SA" sz="4800" b="1" dirty="0" smtClean="0">
                <a:latin typeface="A Massir Ballpoint" pitchFamily="2" charset="-78"/>
                <a:cs typeface="Akhbar MT" pitchFamily="2" charset="-78"/>
              </a:rPr>
              <a:t>الإملائي :</a:t>
            </a:r>
            <a:endParaRPr lang="ar-SA" sz="4800" b="1" dirty="0">
              <a:latin typeface="A Massir Ballpoint" pitchFamily="2" charset="-78"/>
              <a:cs typeface="Akhbar MT" pitchFamily="2" charset="-78"/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xmlns="" id="{17C84F01-1110-40E4-9A09-78AB73D77F90}"/>
              </a:ext>
            </a:extLst>
          </p:cNvPr>
          <p:cNvSpPr/>
          <p:nvPr/>
        </p:nvSpPr>
        <p:spPr>
          <a:xfrm>
            <a:off x="2086789" y="2398286"/>
            <a:ext cx="5432066" cy="1858853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/>
              <a:t>الخط لسان اليد</a:t>
            </a:r>
            <a:endParaRPr lang="ar-SA" sz="4800" b="1" dirty="0"/>
          </a:p>
        </p:txBody>
      </p:sp>
      <p:pic>
        <p:nvPicPr>
          <p:cNvPr id="28" name="Picture 2" descr="نتيجة بحث الصور عن قلم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738" y="1472599"/>
            <a:ext cx="2795150" cy="27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Google Shape;544;p42">
            <a:extLst>
              <a:ext uri="{FF2B5EF4-FFF2-40B4-BE49-F238E27FC236}">
                <a16:creationId xmlns:a16="http://schemas.microsoft.com/office/drawing/2014/main" xmlns="" id="{6CE28D0E-6797-4378-888B-A7B4267DFFF0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18897" y="508182"/>
            <a:ext cx="918416" cy="9004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8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10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11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10440404" y="1126404"/>
            <a:ext cx="1195754" cy="6642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dirty="0">
                <a:solidFill>
                  <a:srgbClr val="C00000"/>
                </a:solidFill>
              </a:rPr>
              <a:t> </a:t>
            </a:r>
            <a:r>
              <a:rPr lang="ar-SA" sz="2000" b="1" dirty="0" smtClean="0">
                <a:solidFill>
                  <a:schemeClr val="tx1"/>
                </a:solidFill>
              </a:rPr>
              <a:t>التمهيد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xmlns="" id="{D127951F-749C-459D-B280-E2E626A9452B}"/>
              </a:ext>
            </a:extLst>
          </p:cNvPr>
          <p:cNvSpPr/>
          <p:nvPr/>
        </p:nvSpPr>
        <p:spPr>
          <a:xfrm>
            <a:off x="10556088" y="3035301"/>
            <a:ext cx="964385" cy="603232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من خارج الكتاب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" name="videoplayback - 2021-01-14T015702.973">
            <a:hlinkClick r:id="" action="ppaction://media"/>
            <a:extLst>
              <a:ext uri="{FF2B5EF4-FFF2-40B4-BE49-F238E27FC236}">
                <a16:creationId xmlns="" xmlns:a16="http://schemas.microsoft.com/office/drawing/2014/main" id="{E71044B5-677A-40F5-A0A4-93AD2182995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90918" y="499694"/>
            <a:ext cx="8001000" cy="373771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28842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08373" y="-4002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3"/>
          <a:stretch/>
        </p:blipFill>
        <p:spPr>
          <a:xfrm>
            <a:off x="3671704" y="397364"/>
            <a:ext cx="3784173" cy="639623"/>
          </a:xfrm>
          <a:prstGeom prst="rect">
            <a:avLst/>
          </a:prstGeom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092" y="397364"/>
            <a:ext cx="1315405" cy="1050254"/>
          </a:xfrm>
          <a:prstGeom prst="rect">
            <a:avLst/>
          </a:prstGeom>
        </p:spPr>
      </p:pic>
      <p:pic>
        <p:nvPicPr>
          <p:cNvPr id="18" name="Picture 26" descr="برنامج مايكروسوفت تيمز للدخول منصة مدرستي للطلاب - دخول منصتي مدرستي ١٤٤٢ -  جريدة لحظات نيوز برنامج مايكروسوفت تيمز">
            <a:extLst>
              <a:ext uri="{FF2B5EF4-FFF2-40B4-BE49-F238E27FC236}">
                <a16:creationId xmlns:a16="http://schemas.microsoft.com/office/drawing/2014/main" xmlns="" id="{14F517B9-D2A1-45C7-9DB3-25CA5B762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301" y="367589"/>
            <a:ext cx="949386" cy="69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9E532D75-2C5B-42D0-81E7-5CAF548CF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92" y="1239502"/>
            <a:ext cx="1026403" cy="51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Qop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33" y="948184"/>
            <a:ext cx="3462525" cy="8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xmlns="" id="{1382245A-E9F4-4376-8746-0B724A625B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1587318"/>
            <a:ext cx="295827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التاريخ</a:t>
            </a:r>
            <a:r>
              <a:rPr lang="ar-SA" altLang="ar-SA" sz="2800" b="1" dirty="0">
                <a:solidFill>
                  <a:schemeClr val="bg1"/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2800" b="1" dirty="0" smtClean="0">
                <a:latin typeface="Arial" panose="020B0604020202020204" pitchFamily="34" charset="0"/>
                <a:cs typeface="Akhbar MT" pitchFamily="2" charset="-78"/>
              </a:rPr>
              <a:t>  /    / 1443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هـ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ar-SA" altLang="ar-SA" sz="2800" b="1" dirty="0">
                <a:solidFill>
                  <a:srgbClr val="C00000"/>
                </a:solidFill>
                <a:latin typeface="Arial" panose="020B0604020202020204" pitchFamily="34" charset="0"/>
                <a:cs typeface="Akhbar MT" pitchFamily="2" charset="-78"/>
              </a:rPr>
              <a:t>المادة : </a:t>
            </a:r>
            <a:r>
              <a:rPr lang="ar-SA" altLang="ar-SA" sz="2800" b="1" dirty="0">
                <a:latin typeface="Arial" panose="020B0604020202020204" pitchFamily="34" charset="0"/>
                <a:cs typeface="Akhbar MT" pitchFamily="2" charset="-78"/>
              </a:rPr>
              <a:t>لغتي الجميلة .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5DC2814C-6E9C-4E2E-B0C2-F54D7C598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0247" y="2255373"/>
            <a:ext cx="57139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الوحدة </a:t>
            </a:r>
            <a:r>
              <a:rPr lang="ar-SA" altLang="ar-SA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الأولى  </a:t>
            </a: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: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صحتي وبيئتي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المكون :  </a:t>
            </a:r>
            <a:r>
              <a:rPr lang="ar-SA" altLang="ar-SA" b="1" dirty="0" smtClean="0">
                <a:latin typeface="Arial" panose="020B0604020202020204" pitchFamily="34" charset="0"/>
                <a:cs typeface="Akhbar MT" pitchFamily="2" charset="-78"/>
              </a:rPr>
              <a:t>الرسم الكتابي</a:t>
            </a:r>
            <a:endParaRPr lang="ar-SA" altLang="ar-SA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xmlns="" id="{D40344B0-CCCA-4068-9065-5BB6A86B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555" y="3405713"/>
            <a:ext cx="754915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ar-SA" altLang="ar-SA" sz="3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الموضوع </a:t>
            </a:r>
            <a:r>
              <a:rPr lang="ar-SA" altLang="ar-SA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/  </a:t>
            </a:r>
            <a:r>
              <a:rPr lang="ar-SA" altLang="ar-SA" sz="3600" b="1" dirty="0" smtClean="0">
                <a:latin typeface="Arial" panose="020B0604020202020204" pitchFamily="34" charset="0"/>
                <a:cs typeface="Akhbar MT" pitchFamily="2" charset="-78"/>
              </a:rPr>
              <a:t>الحروف المرتكزة على السطر ( ب - د - ط - ف )</a:t>
            </a:r>
            <a:endParaRPr lang="ar-SA" altLang="ar-SA" sz="3600" b="1" dirty="0">
              <a:latin typeface="Arial" panose="020B0604020202020204" pitchFamily="34" charset="0"/>
              <a:cs typeface="Akhbar MT" pitchFamily="2" charset="-7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khbar MT" pitchFamily="2" charset="-78"/>
              </a:rPr>
              <a:t> </a:t>
            </a:r>
            <a:r>
              <a:rPr lang="ar-SA" altLang="ar-SA" sz="36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من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صفحة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79 </a:t>
            </a:r>
            <a:r>
              <a:rPr lang="ar-SA" altLang="ar-SA" sz="36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إلى صفحة 84</a:t>
            </a:r>
            <a:r>
              <a:rPr lang="ar-SA" altLang="ar-SA" sz="40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khbar MT" pitchFamily="2" charset="-78"/>
              </a:rPr>
              <a:t> </a:t>
            </a:r>
            <a:endParaRPr lang="ar-SA" altLang="ar-SA" sz="4000" b="1" dirty="0"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31" name="Picture 2" descr="عبارات عن اللغة العربية جاهزة للطباعة - خلفيات عن اللغة العربية ⋆ بالعربي  نتعلم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061" y="1066761"/>
            <a:ext cx="1462440" cy="211496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="" xmlns:a16="http://schemas.microsoft.com/office/drawing/2014/main" id="{F21E8B99-EFC5-4B94-B6C6-CE322A0D9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F1F915C3-0164-4961-85C3-B1A23C977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371" y="-127999"/>
            <a:ext cx="2017820" cy="4240922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499" r="18212" b="20151"/>
          <a:stretch/>
        </p:blipFill>
        <p:spPr>
          <a:xfrm>
            <a:off x="9601200" y="4888523"/>
            <a:ext cx="2227385" cy="208670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0092" r="18178" b="23863"/>
          <a:stretch/>
        </p:blipFill>
        <p:spPr>
          <a:xfrm>
            <a:off x="5191084" y="4982308"/>
            <a:ext cx="2264793" cy="187569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7" t="20301" r="20169" b="20151"/>
          <a:stretch/>
        </p:blipFill>
        <p:spPr>
          <a:xfrm>
            <a:off x="7455877" y="4982308"/>
            <a:ext cx="2145323" cy="1992923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="" xmlns:a16="http://schemas.microsoft.com/office/drawing/2014/main" id="{4B157040-5FF7-4F6E-A6F1-B82F54862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5" t="17499" r="18586" b="23654"/>
          <a:stretch/>
        </p:blipFill>
        <p:spPr>
          <a:xfrm>
            <a:off x="2883877" y="4888523"/>
            <a:ext cx="2307207" cy="196947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463949" y="0"/>
            <a:ext cx="9565422" cy="5115264"/>
            <a:chOff x="408373" y="48022"/>
            <a:chExt cx="9565422" cy="4954041"/>
          </a:xfrm>
        </p:grpSpPr>
        <p:pic>
          <p:nvPicPr>
            <p:cNvPr id="14" name="Google Shape;148;p18"/>
            <p:cNvPicPr preferRelativeResize="0"/>
            <p:nvPr/>
          </p:nvPicPr>
          <p:blipFill rotWithShape="1">
            <a:blip r:embed="rId6">
              <a:alphaModFix/>
            </a:blip>
            <a:srcRect r="18692"/>
            <a:stretch/>
          </p:blipFill>
          <p:spPr>
            <a:xfrm>
              <a:off x="408373" y="48022"/>
              <a:ext cx="9565422" cy="495404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مستطيل 1"/>
            <p:cNvSpPr/>
            <p:nvPr/>
          </p:nvSpPr>
          <p:spPr>
            <a:xfrm>
              <a:off x="839670" y="338528"/>
              <a:ext cx="8882834" cy="426898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20" name="Google Shape;72;p14"/>
          <p:cNvPicPr preferRelativeResize="0"/>
          <p:nvPr/>
        </p:nvPicPr>
        <p:blipFill rotWithShape="1">
          <a:blip r:embed="rId7">
            <a:alphaModFix/>
          </a:blip>
          <a:srcRect l="11681" t="31907" r="11211" b="23592"/>
          <a:stretch/>
        </p:blipFill>
        <p:spPr>
          <a:xfrm>
            <a:off x="220804" y="5556738"/>
            <a:ext cx="1547446" cy="1113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73;p14"/>
          <p:cNvPicPr preferRelativeResize="0"/>
          <p:nvPr/>
        </p:nvPicPr>
        <p:blipFill rotWithShape="1">
          <a:blip r:embed="rId8">
            <a:alphaModFix/>
          </a:blip>
          <a:srcRect l="49052"/>
          <a:stretch/>
        </p:blipFill>
        <p:spPr>
          <a:xfrm>
            <a:off x="331708" y="4737104"/>
            <a:ext cx="1262130" cy="94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77;p14"/>
          <p:cNvPicPr preferRelativeResize="0"/>
          <p:nvPr/>
        </p:nvPicPr>
        <p:blipFill rotWithShape="1">
          <a:blip r:embed="rId9">
            <a:alphaModFix/>
          </a:blip>
          <a:srcRect t="27108" b="31804"/>
          <a:stretch/>
        </p:blipFill>
        <p:spPr>
          <a:xfrm>
            <a:off x="408373" y="5392613"/>
            <a:ext cx="1092182" cy="42203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مستطيل 24"/>
          <p:cNvSpPr/>
          <p:nvPr/>
        </p:nvSpPr>
        <p:spPr>
          <a:xfrm>
            <a:off x="10440404" y="2116370"/>
            <a:ext cx="1195754" cy="138789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latin typeface="Aldhabi" panose="01000000000000000000" pitchFamily="2" charset="-78"/>
              </a:rPr>
              <a:t>يتوقع من الطالبة في نهاية المكون :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27" name="مستطيل 26"/>
          <p:cNvSpPr/>
          <p:nvPr/>
        </p:nvSpPr>
        <p:spPr>
          <a:xfrm>
            <a:off x="10440404" y="852810"/>
            <a:ext cx="1195754" cy="8515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 smtClean="0">
                <a:solidFill>
                  <a:schemeClr val="tx1"/>
                </a:solidFill>
                <a:latin typeface="Aldhabi" panose="01000000000000000000" pitchFamily="2" charset="-78"/>
              </a:rPr>
              <a:t>الكفايات والأهداف</a:t>
            </a:r>
            <a:endParaRPr lang="en-US" sz="200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pic>
        <p:nvPicPr>
          <p:cNvPr id="30" name="صورة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4" y="4922735"/>
            <a:ext cx="1066161" cy="498178"/>
          </a:xfrm>
          <a:prstGeom prst="rect">
            <a:avLst/>
          </a:prstGeom>
        </p:spPr>
      </p:pic>
      <p:sp>
        <p:nvSpPr>
          <p:cNvPr id="26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8496578" y="1179972"/>
            <a:ext cx="1028870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الكفايات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1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23008" y="453060"/>
            <a:ext cx="6948536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اتجاهات وقيم تتعلق بالمجال الصحي والبيئي</a:t>
            </a:r>
          </a:p>
        </p:txBody>
      </p:sp>
      <p:sp>
        <p:nvSpPr>
          <p:cNvPr id="32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24659" y="928515"/>
            <a:ext cx="694688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رصيد معرفي ولغوي متصل بالمجال الصحي والبيئي</a:t>
            </a:r>
          </a:p>
        </p:txBody>
      </p:sp>
      <p:sp>
        <p:nvSpPr>
          <p:cNvPr id="33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23008" y="1395820"/>
            <a:ext cx="6945810" cy="412959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آداب من سيرة النبي عليه السلام وهديه</a:t>
            </a:r>
          </a:p>
        </p:txBody>
      </p:sp>
      <p:sp>
        <p:nvSpPr>
          <p:cNvPr id="34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23008" y="1855672"/>
            <a:ext cx="6945810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اكتساب قيم تتعلق بالعدالة والمسؤولية</a:t>
            </a:r>
          </a:p>
        </p:txBody>
      </p:sp>
      <p:sp>
        <p:nvSpPr>
          <p:cNvPr id="35" name="مستطيل: زوايا مستديرة 1">
            <a:extLst>
              <a:ext uri="{FF2B5EF4-FFF2-40B4-BE49-F238E27FC236}">
                <a16:creationId xmlns="" xmlns:a16="http://schemas.microsoft.com/office/drawing/2014/main" id="{0253EDE4-F2D7-436D-BF66-315675417A51}"/>
              </a:ext>
            </a:extLst>
          </p:cNvPr>
          <p:cNvSpPr/>
          <p:nvPr/>
        </p:nvSpPr>
        <p:spPr>
          <a:xfrm>
            <a:off x="8496573" y="3319413"/>
            <a:ext cx="1028875" cy="4497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الأهداف :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36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11663" y="2653111"/>
            <a:ext cx="6968494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lvl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prstClr val="black"/>
                </a:solidFill>
                <a:latin typeface="Microsoft Sans Serif" pitchFamily="34" charset="0"/>
                <a:cs typeface="PT Bold Heading" pitchFamily="2" charset="-78"/>
              </a:rPr>
              <a:t>تعرف مواصفات خط النسخ</a:t>
            </a:r>
            <a:endParaRPr lang="ar-SA" sz="2000" b="1" dirty="0">
              <a:solidFill>
                <a:prstClr val="black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7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11662" y="3120126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ملاحظة كيفية رسم الحروف في خط النسخ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8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23004" y="3608888"/>
            <a:ext cx="6968495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كتابة العبارات بخط النسخ كتابة صحيحة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  <p:sp>
        <p:nvSpPr>
          <p:cNvPr id="39" name="وسيلة شرح مع سهم إلى الأعلى 22">
            <a:extLst>
              <a:ext uri="{FF2B5EF4-FFF2-40B4-BE49-F238E27FC236}">
                <a16:creationId xmlns="" xmlns:a16="http://schemas.microsoft.com/office/drawing/2014/main" id="{A169627A-9056-4EE7-BAB7-E2150A42E077}"/>
              </a:ext>
            </a:extLst>
          </p:cNvPr>
          <p:cNvSpPr/>
          <p:nvPr/>
        </p:nvSpPr>
        <p:spPr>
          <a:xfrm>
            <a:off x="1200322" y="4093564"/>
            <a:ext cx="6991177" cy="437783"/>
          </a:xfrm>
          <a:prstGeom prst="rect">
            <a:avLst/>
          </a:prstGeom>
          <a:solidFill>
            <a:schemeClr val="bg2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99136" tIns="199136" rIns="199136" bIns="199136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SA" sz="2000" b="1" dirty="0">
                <a:solidFill>
                  <a:schemeClr val="tx1"/>
                </a:solidFill>
                <a:latin typeface="Microsoft Sans Serif" pitchFamily="34" charset="0"/>
                <a:cs typeface="PT Bold Heading" pitchFamily="2" charset="-78"/>
              </a:rPr>
              <a:t>رسم الحروف متصلة ومنفصلة بخط النسخ رسمًا صحيحًا</a:t>
            </a:r>
            <a:endParaRPr lang="ar-SA" sz="2000" b="1" dirty="0">
              <a:solidFill>
                <a:schemeClr val="tx1"/>
              </a:solidFill>
              <a:latin typeface="Microsoft Sans Serif" pitchFamily="34" charset="0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677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302</Words>
  <Application>Microsoft Office PowerPoint</Application>
  <PresentationFormat>ملء الشاشة</PresentationFormat>
  <Paragraphs>86</Paragraphs>
  <Slides>27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9" baseType="lpstr">
      <vt:lpstr>(AH) Manal Black</vt:lpstr>
      <vt:lpstr>A Massir Ballpoint</vt:lpstr>
      <vt:lpstr>Akhbar MT</vt:lpstr>
      <vt:lpstr>Aldhabi</vt:lpstr>
      <vt:lpstr>Arial</vt:lpstr>
      <vt:lpstr>Calibri</vt:lpstr>
      <vt:lpstr>Calibri Light</vt:lpstr>
      <vt:lpstr>Microsoft Sans Serif</vt:lpstr>
      <vt:lpstr>PT Bold Heading</vt:lpstr>
      <vt:lpstr>Tahoma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DELL</dc:creator>
  <cp:lastModifiedBy>Hp</cp:lastModifiedBy>
  <cp:revision>103</cp:revision>
  <dcterms:created xsi:type="dcterms:W3CDTF">2021-01-02T16:41:09Z</dcterms:created>
  <dcterms:modified xsi:type="dcterms:W3CDTF">2021-10-10T04:28:26Z</dcterms:modified>
</cp:coreProperties>
</file>