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Lst>
  <p:notesMasterIdLst>
    <p:notesMasterId r:id="rId46"/>
  </p:notesMasterIdLst>
  <p:sldIdLst>
    <p:sldId id="395" r:id="rId2"/>
    <p:sldId id="286" r:id="rId3"/>
    <p:sldId id="399" r:id="rId4"/>
    <p:sldId id="373" r:id="rId5"/>
    <p:sldId id="289" r:id="rId6"/>
    <p:sldId id="372" r:id="rId7"/>
    <p:sldId id="370" r:id="rId8"/>
    <p:sldId id="291" r:id="rId9"/>
    <p:sldId id="398" r:id="rId10"/>
    <p:sldId id="369" r:id="rId11"/>
    <p:sldId id="366" r:id="rId12"/>
    <p:sldId id="386" r:id="rId13"/>
    <p:sldId id="302" r:id="rId14"/>
    <p:sldId id="304" r:id="rId15"/>
    <p:sldId id="347" r:id="rId16"/>
    <p:sldId id="306" r:id="rId17"/>
    <p:sldId id="307" r:id="rId18"/>
    <p:sldId id="308" r:id="rId19"/>
    <p:sldId id="309" r:id="rId20"/>
    <p:sldId id="310" r:id="rId21"/>
    <p:sldId id="377" r:id="rId22"/>
    <p:sldId id="312" r:id="rId23"/>
    <p:sldId id="378" r:id="rId24"/>
    <p:sldId id="396" r:id="rId25"/>
    <p:sldId id="393" r:id="rId26"/>
    <p:sldId id="363" r:id="rId27"/>
    <p:sldId id="379" r:id="rId28"/>
    <p:sldId id="340" r:id="rId29"/>
    <p:sldId id="385" r:id="rId30"/>
    <p:sldId id="380" r:id="rId31"/>
    <p:sldId id="381" r:id="rId32"/>
    <p:sldId id="397" r:id="rId33"/>
    <p:sldId id="387" r:id="rId34"/>
    <p:sldId id="388" r:id="rId35"/>
    <p:sldId id="382" r:id="rId36"/>
    <p:sldId id="401" r:id="rId37"/>
    <p:sldId id="354" r:id="rId38"/>
    <p:sldId id="345" r:id="rId39"/>
    <p:sldId id="342" r:id="rId40"/>
    <p:sldId id="330" r:id="rId41"/>
    <p:sldId id="403" r:id="rId42"/>
    <p:sldId id="402" r:id="rId43"/>
    <p:sldId id="400" r:id="rId44"/>
    <p:sldId id="333" r:id="rId4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00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E78300-C729-4B61-9497-08E66ADF8DF1}" type="datetimeFigureOut">
              <a:rPr lang="ar-SA" smtClean="0"/>
              <a:pPr/>
              <a:t>09/03/42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DC41AEA-9127-49C2-938A-207A9DAB2E91}"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8DC41AEA-9127-49C2-938A-207A9DAB2E91}" type="slidenum">
              <a:rPr lang="ar-SA" smtClean="0"/>
              <a:pPr/>
              <a:t>39</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C891D571-1B3D-469B-9EBF-F252B43E5CD3}" type="datetimeFigureOut">
              <a:rPr lang="ar-SA" smtClean="0"/>
              <a:pPr/>
              <a:t>09/03/42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161245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891D571-1B3D-469B-9EBF-F252B43E5CD3}" type="datetimeFigureOut">
              <a:rPr lang="ar-SA" smtClean="0"/>
              <a:pPr/>
              <a:t>09/03/42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419823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891D571-1B3D-469B-9EBF-F252B43E5CD3}" type="datetimeFigureOut">
              <a:rPr lang="ar-SA" smtClean="0"/>
              <a:pPr/>
              <a:t>09/03/42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784380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ar-SA" smtClean="0"/>
              <a:t>انقر لتحرير نمط العنوان الرئيسي</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smtClean="0"/>
              <a:t>تحرير أنماط النص الرئيسي</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891D571-1B3D-469B-9EBF-F252B43E5CD3}" type="datetimeFigureOut">
              <a:rPr lang="ar-SA" smtClean="0"/>
              <a:pPr/>
              <a:t>09/03/42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A21865-56E2-4D7E-AE68-CE132C202DD1}" type="slidenum">
              <a:rPr lang="ar-SA" smtClean="0"/>
              <a:pPr/>
              <a:t>‹#›</a:t>
            </a:fld>
            <a:endParaRPr lang="ar-SA"/>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897691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891D571-1B3D-469B-9EBF-F252B43E5CD3}" type="datetimeFigureOut">
              <a:rPr lang="ar-SA" smtClean="0"/>
              <a:pPr/>
              <a:t>09/03/42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293569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91D571-1B3D-469B-9EBF-F252B43E5CD3}" type="datetimeFigureOut">
              <a:rPr lang="ar-SA" smtClean="0"/>
              <a:pPr/>
              <a:t>09/03/42</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418637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91D571-1B3D-469B-9EBF-F252B43E5CD3}" type="datetimeFigureOut">
              <a:rPr lang="ar-SA" smtClean="0"/>
              <a:pPr/>
              <a:t>09/03/42</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389707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891D571-1B3D-469B-9EBF-F252B43E5CD3}" type="datetimeFigureOut">
              <a:rPr lang="ar-SA" smtClean="0"/>
              <a:pPr/>
              <a:t>09/03/42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3253785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891D571-1B3D-469B-9EBF-F252B43E5CD3}" type="datetimeFigureOut">
              <a:rPr lang="ar-SA" smtClean="0"/>
              <a:pPr/>
              <a:t>09/03/42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28703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3"/>
          <p:cNvSpPr>
            <a:spLocks noGrp="1"/>
          </p:cNvSpPr>
          <p:nvPr>
            <p:ph type="dt" sz="half" idx="10"/>
          </p:nvPr>
        </p:nvSpPr>
        <p:spPr/>
        <p:txBody>
          <a:bodyPr/>
          <a:lstStyle/>
          <a:p>
            <a:fld id="{C891D571-1B3D-469B-9EBF-F252B43E5CD3}" type="datetimeFigureOut">
              <a:rPr lang="ar-SA" smtClean="0"/>
              <a:pPr/>
              <a:t>09/03/42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266038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891D571-1B3D-469B-9EBF-F252B43E5CD3}" type="datetimeFigureOut">
              <a:rPr lang="ar-SA" smtClean="0"/>
              <a:pPr/>
              <a:t>09/03/42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380072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C891D571-1B3D-469B-9EBF-F252B43E5CD3}" type="datetimeFigureOut">
              <a:rPr lang="ar-SA" smtClean="0"/>
              <a:pPr/>
              <a:t>09/03/42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368907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891D571-1B3D-469B-9EBF-F252B43E5CD3}" type="datetimeFigureOut">
              <a:rPr lang="ar-SA" smtClean="0"/>
              <a:pPr/>
              <a:t>09/03/42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10127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7" name="Date Placeholder 2"/>
          <p:cNvSpPr>
            <a:spLocks noGrp="1"/>
          </p:cNvSpPr>
          <p:nvPr>
            <p:ph type="dt" sz="half" idx="10"/>
          </p:nvPr>
        </p:nvSpPr>
        <p:spPr/>
        <p:txBody>
          <a:bodyPr/>
          <a:lstStyle/>
          <a:p>
            <a:fld id="{C891D571-1B3D-469B-9EBF-F252B43E5CD3}" type="datetimeFigureOut">
              <a:rPr lang="ar-SA" smtClean="0"/>
              <a:pPr/>
              <a:t>09/03/42</a:t>
            </a:fld>
            <a:endParaRPr lang="ar-SA"/>
          </a:p>
        </p:txBody>
      </p:sp>
      <p:sp>
        <p:nvSpPr>
          <p:cNvPr id="5" name="Footer Placeholder 3"/>
          <p:cNvSpPr>
            <a:spLocks noGrp="1"/>
          </p:cNvSpPr>
          <p:nvPr>
            <p:ph type="ftr" sz="quarter" idx="11"/>
          </p:nvPr>
        </p:nvSpPr>
        <p:spPr/>
        <p:txBody>
          <a:bodyPr/>
          <a:lstStyle/>
          <a:p>
            <a:endParaRPr lang="ar-SA"/>
          </a:p>
        </p:txBody>
      </p:sp>
      <p:sp>
        <p:nvSpPr>
          <p:cNvPr id="6" name="Slide Number Placeholder 4"/>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85323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91D571-1B3D-469B-9EBF-F252B43E5CD3}" type="datetimeFigureOut">
              <a:rPr lang="ar-SA" smtClean="0"/>
              <a:pPr/>
              <a:t>09/03/42</a:t>
            </a:fld>
            <a:endParaRPr lang="ar-SA"/>
          </a:p>
        </p:txBody>
      </p:sp>
      <p:sp>
        <p:nvSpPr>
          <p:cNvPr id="5" name="Footer Placeholder 2"/>
          <p:cNvSpPr>
            <a:spLocks noGrp="1"/>
          </p:cNvSpPr>
          <p:nvPr>
            <p:ph type="ftr" sz="quarter" idx="11"/>
          </p:nvPr>
        </p:nvSpPr>
        <p:spPr/>
        <p:txBody>
          <a:bodyPr/>
          <a:lstStyle/>
          <a:p>
            <a:endParaRPr lang="ar-SA"/>
          </a:p>
        </p:txBody>
      </p:sp>
      <p:sp>
        <p:nvSpPr>
          <p:cNvPr id="6" name="Slide Number Placeholder 3"/>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55727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7" name="Date Placeholder 4"/>
          <p:cNvSpPr>
            <a:spLocks noGrp="1"/>
          </p:cNvSpPr>
          <p:nvPr>
            <p:ph type="dt" sz="half" idx="10"/>
          </p:nvPr>
        </p:nvSpPr>
        <p:spPr/>
        <p:txBody>
          <a:bodyPr/>
          <a:lstStyle/>
          <a:p>
            <a:fld id="{C891D571-1B3D-469B-9EBF-F252B43E5CD3}" type="datetimeFigureOut">
              <a:rPr lang="ar-SA" smtClean="0"/>
              <a:pPr/>
              <a:t>09/03/42</a:t>
            </a:fld>
            <a:endParaRPr lang="ar-SA"/>
          </a:p>
        </p:txBody>
      </p:sp>
      <p:sp>
        <p:nvSpPr>
          <p:cNvPr id="5" name="Footer Placeholder 5"/>
          <p:cNvSpPr>
            <a:spLocks noGrp="1"/>
          </p:cNvSpPr>
          <p:nvPr>
            <p:ph type="ftr" sz="quarter" idx="11"/>
          </p:nvPr>
        </p:nvSpPr>
        <p:spPr/>
        <p:txBody>
          <a:bodyPr/>
          <a:lstStyle/>
          <a:p>
            <a:endParaRPr lang="ar-SA"/>
          </a:p>
        </p:txBody>
      </p:sp>
      <p:sp>
        <p:nvSpPr>
          <p:cNvPr id="6" name="Slide Number Placeholder 6"/>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134264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891D571-1B3D-469B-9EBF-F252B43E5CD3}" type="datetimeFigureOut">
              <a:rPr lang="ar-SA" smtClean="0"/>
              <a:pPr/>
              <a:t>09/03/42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A21865-56E2-4D7E-AE68-CE132C202DD1}" type="slidenum">
              <a:rPr lang="ar-SA" smtClean="0"/>
              <a:pPr/>
              <a:t>‹#›</a:t>
            </a:fld>
            <a:endParaRPr lang="ar-SA"/>
          </a:p>
        </p:txBody>
      </p:sp>
    </p:spTree>
    <p:extLst>
      <p:ext uri="{BB962C8B-B14F-4D97-AF65-F5344CB8AC3E}">
        <p14:creationId xmlns:p14="http://schemas.microsoft.com/office/powerpoint/2010/main" val="25997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91D571-1B3D-469B-9EBF-F252B43E5CD3}" type="datetimeFigureOut">
              <a:rPr lang="ar-SA" smtClean="0"/>
              <a:pPr/>
              <a:t>09/03/42</a:t>
            </a:fld>
            <a:endParaRPr lang="ar-S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SA"/>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6A21865-56E2-4D7E-AE68-CE132C202DD1}" type="slidenum">
              <a:rPr lang="ar-SA" smtClean="0"/>
              <a:pPr/>
              <a:t>‹#›</a:t>
            </a:fld>
            <a:endParaRPr lang="ar-SA"/>
          </a:p>
        </p:txBody>
      </p:sp>
    </p:spTree>
    <p:extLst>
      <p:ext uri="{BB962C8B-B14F-4D97-AF65-F5344CB8AC3E}">
        <p14:creationId xmlns:p14="http://schemas.microsoft.com/office/powerpoint/2010/main" val="4259439272"/>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7"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6" indent="-342906" algn="r" defTabSz="457207"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r" defTabSz="457207"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7" rtl="1" eaLnBrk="1" latinLnBrk="0" hangingPunct="1">
        <a:defRPr sz="1800" kern="1200">
          <a:solidFill>
            <a:schemeClr val="tx1"/>
          </a:solidFill>
          <a:latin typeface="+mn-lt"/>
          <a:ea typeface="+mn-ea"/>
          <a:cs typeface="+mn-cs"/>
        </a:defRPr>
      </a:lvl1pPr>
      <a:lvl2pPr marL="457207" algn="r" defTabSz="457207" rtl="1" eaLnBrk="1" latinLnBrk="0" hangingPunct="1">
        <a:defRPr sz="1800" kern="1200">
          <a:solidFill>
            <a:schemeClr val="tx1"/>
          </a:solidFill>
          <a:latin typeface="+mn-lt"/>
          <a:ea typeface="+mn-ea"/>
          <a:cs typeface="+mn-cs"/>
        </a:defRPr>
      </a:lvl2pPr>
      <a:lvl3pPr marL="914415" algn="r" defTabSz="457207" rtl="1" eaLnBrk="1" latinLnBrk="0" hangingPunct="1">
        <a:defRPr sz="1800" kern="1200">
          <a:solidFill>
            <a:schemeClr val="tx1"/>
          </a:solidFill>
          <a:latin typeface="+mn-lt"/>
          <a:ea typeface="+mn-ea"/>
          <a:cs typeface="+mn-cs"/>
        </a:defRPr>
      </a:lvl3pPr>
      <a:lvl4pPr marL="1371622" algn="r" defTabSz="457207" rtl="1" eaLnBrk="1" latinLnBrk="0" hangingPunct="1">
        <a:defRPr sz="1800" kern="1200">
          <a:solidFill>
            <a:schemeClr val="tx1"/>
          </a:solidFill>
          <a:latin typeface="+mn-lt"/>
          <a:ea typeface="+mn-ea"/>
          <a:cs typeface="+mn-cs"/>
        </a:defRPr>
      </a:lvl4pPr>
      <a:lvl5pPr marL="1828831" algn="r" defTabSz="457207" rtl="1" eaLnBrk="1" latinLnBrk="0" hangingPunct="1">
        <a:defRPr sz="1800" kern="1200">
          <a:solidFill>
            <a:schemeClr val="tx1"/>
          </a:solidFill>
          <a:latin typeface="+mn-lt"/>
          <a:ea typeface="+mn-ea"/>
          <a:cs typeface="+mn-cs"/>
        </a:defRPr>
      </a:lvl5pPr>
      <a:lvl6pPr marL="2286038" algn="r" defTabSz="457207" rtl="1" eaLnBrk="1" latinLnBrk="0" hangingPunct="1">
        <a:defRPr sz="1800" kern="1200">
          <a:solidFill>
            <a:schemeClr val="tx1"/>
          </a:solidFill>
          <a:latin typeface="+mn-lt"/>
          <a:ea typeface="+mn-ea"/>
          <a:cs typeface="+mn-cs"/>
        </a:defRPr>
      </a:lvl6pPr>
      <a:lvl7pPr marL="2743246" algn="r" defTabSz="457207" rtl="1" eaLnBrk="1" latinLnBrk="0" hangingPunct="1">
        <a:defRPr sz="1800" kern="1200">
          <a:solidFill>
            <a:schemeClr val="tx1"/>
          </a:solidFill>
          <a:latin typeface="+mn-lt"/>
          <a:ea typeface="+mn-ea"/>
          <a:cs typeface="+mn-cs"/>
        </a:defRPr>
      </a:lvl7pPr>
      <a:lvl8pPr marL="3200453" algn="r" defTabSz="457207" rtl="1" eaLnBrk="1" latinLnBrk="0" hangingPunct="1">
        <a:defRPr sz="1800" kern="1200">
          <a:solidFill>
            <a:schemeClr val="tx1"/>
          </a:solidFill>
          <a:latin typeface="+mn-lt"/>
          <a:ea typeface="+mn-ea"/>
          <a:cs typeface="+mn-cs"/>
        </a:defRPr>
      </a:lvl8pPr>
      <a:lvl9pPr marL="3657661" algn="r" defTabSz="457207"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gi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hyperlink" Target="https://ar.wikipedia.org/wiki/%D9%84%D8%BA%D8%A9_%D8%A5%D9%86%D8%AC%D9%84%D9%8A%D8%B2%D9%8A%D8%A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88640"/>
            <a:ext cx="6858000" cy="64533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79820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pPr algn="ctr"/>
            <a:r>
              <a:rPr lang="ar-SA" b="1" dirty="0" smtClean="0">
                <a:solidFill>
                  <a:schemeClr val="tx1"/>
                </a:solidFill>
              </a:rPr>
              <a:t>مهمة أدائية( واجب منزلي)</a:t>
            </a:r>
            <a:endParaRPr lang="ar-SA" b="1" dirty="0">
              <a:solidFill>
                <a:schemeClr val="tx1"/>
              </a:solidFill>
            </a:endParaRPr>
          </a:p>
        </p:txBody>
      </p:sp>
      <p:sp>
        <p:nvSpPr>
          <p:cNvPr id="3" name="عنصر نائب للمحتوى 2"/>
          <p:cNvSpPr>
            <a:spLocks noGrp="1"/>
          </p:cNvSpPr>
          <p:nvPr>
            <p:ph idx="1"/>
          </p:nvPr>
        </p:nvSpPr>
        <p:spPr/>
        <p:style>
          <a:lnRef idx="3">
            <a:schemeClr val="lt1"/>
          </a:lnRef>
          <a:fillRef idx="1">
            <a:schemeClr val="accent5"/>
          </a:fillRef>
          <a:effectRef idx="1">
            <a:schemeClr val="accent5"/>
          </a:effectRef>
          <a:fontRef idx="minor">
            <a:schemeClr val="lt1"/>
          </a:fontRef>
        </p:style>
        <p:txBody>
          <a:bodyPr>
            <a:normAutofit/>
          </a:bodyPr>
          <a:lstStyle/>
          <a:p>
            <a:r>
              <a:rPr lang="ar-SA" sz="3600" b="1" dirty="0" smtClean="0"/>
              <a:t>أرجو منك استخدام الدفتر لتسجيل ما يلي في صفحة مستقلة. مستعينة بالكتاب </a:t>
            </a:r>
            <a:r>
              <a:rPr lang="ar-SA" sz="3600" b="1" dirty="0" smtClean="0">
                <a:solidFill>
                  <a:srgbClr val="FF0000"/>
                </a:solidFill>
              </a:rPr>
              <a:t>ص94-97</a:t>
            </a:r>
          </a:p>
          <a:p>
            <a:r>
              <a:rPr lang="ar-SA" sz="3600" b="1" dirty="0" smtClean="0"/>
              <a:t>أنواع المخلوقات الدقيقة التي سوف نقوم بدراستها</a:t>
            </a:r>
          </a:p>
          <a:p>
            <a:r>
              <a:rPr lang="ar-SA" sz="3600" b="1" dirty="0" smtClean="0"/>
              <a:t>نوع التكاثر في هذه المخلوقات</a:t>
            </a:r>
            <a:endParaRPr lang="ar-SA" sz="3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914400" y="285728"/>
            <a:ext cx="7772400" cy="6069832"/>
          </a:xfrm>
        </p:spPr>
        <p:style>
          <a:lnRef idx="3">
            <a:schemeClr val="lt1"/>
          </a:lnRef>
          <a:fillRef idx="1">
            <a:schemeClr val="accent3"/>
          </a:fillRef>
          <a:effectRef idx="1">
            <a:schemeClr val="accent3"/>
          </a:effectRef>
          <a:fontRef idx="minor">
            <a:schemeClr val="lt1"/>
          </a:fontRef>
        </p:style>
        <p:txBody>
          <a:bodyPr>
            <a:normAutofit/>
          </a:bodyPr>
          <a:lstStyle/>
          <a:p>
            <a:r>
              <a:rPr lang="ar-SA" sz="3600" b="1" dirty="0" smtClean="0">
                <a:solidFill>
                  <a:srgbClr val="FF0000"/>
                </a:solidFill>
              </a:rPr>
              <a:t>انظري العناوين ص94-95</a:t>
            </a:r>
          </a:p>
          <a:p>
            <a:r>
              <a:rPr lang="ar-SA" sz="3600" b="1" dirty="0" smtClean="0">
                <a:solidFill>
                  <a:srgbClr val="FF0000"/>
                </a:solidFill>
              </a:rPr>
              <a:t>ما المخلوقات الحية الدقيقة؟</a:t>
            </a:r>
          </a:p>
          <a:p>
            <a:r>
              <a:rPr lang="ar-SA" sz="3600" b="1" dirty="0" smtClean="0">
                <a:solidFill>
                  <a:srgbClr val="FF0000"/>
                </a:solidFill>
              </a:rPr>
              <a:t>هل هي وحيدة أم متعددة الخلايا؟</a:t>
            </a:r>
          </a:p>
          <a:p>
            <a:r>
              <a:rPr lang="ar-SA" sz="3600" b="1" dirty="0" smtClean="0">
                <a:solidFill>
                  <a:srgbClr val="FF0000"/>
                </a:solidFill>
              </a:rPr>
              <a:t>ما المخلوقات الحية الدقيقة الشائعة؟</a:t>
            </a:r>
          </a:p>
          <a:p>
            <a:r>
              <a:rPr lang="ar-SA" sz="3600" dirty="0" smtClean="0">
                <a:solidFill>
                  <a:schemeClr val="bg1"/>
                </a:solidFill>
              </a:rPr>
              <a:t>المخلوق الحي الدقيق مخلوق مجهري لا يرى بالعين المجردة.</a:t>
            </a:r>
          </a:p>
          <a:p>
            <a:r>
              <a:rPr lang="ar-SA" sz="3600" dirty="0" smtClean="0">
                <a:solidFill>
                  <a:schemeClr val="bg1"/>
                </a:solidFill>
              </a:rPr>
              <a:t>ويستخدم مصطلح الميكروبات لوصف المخلوقات الحية الدقيقة </a:t>
            </a:r>
            <a:endParaRPr lang="ar-SA" sz="36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214415" y="357166"/>
            <a:ext cx="7643865" cy="6124754"/>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800" dirty="0" smtClean="0"/>
              <a:t>تقتل الجراثيم الخارقة 700 ألف إنسان كل عام، </a:t>
            </a:r>
          </a:p>
          <a:p>
            <a:r>
              <a:rPr lang="ar-SA" sz="2800" b="1" dirty="0" smtClean="0"/>
              <a:t> </a:t>
            </a:r>
            <a:r>
              <a:rPr lang="ar-SA" sz="2800" dirty="0" smtClean="0"/>
              <a:t>يطوّر حسام </a:t>
            </a:r>
            <a:r>
              <a:rPr lang="ar-SA" sz="2800" dirty="0" err="1" smtClean="0"/>
              <a:t>زواوي</a:t>
            </a:r>
            <a:r>
              <a:rPr lang="ar-SA" sz="2800" dirty="0" smtClean="0"/>
              <a:t>، الباحث السعودي المتخصص في علم الأحياء الدقيقة، اختبارًا سريعًا لكشف البكتيريا المقاومة للمضادات الحيوية.والتي تدعى البكتيريا الخارقة</a:t>
            </a:r>
          </a:p>
          <a:p>
            <a:r>
              <a:rPr lang="ar-SA" sz="2800" dirty="0" smtClean="0"/>
              <a:t>فهو يطوّر اختبارات تسمح بالكشف المبكر للبكتيريا الخارقة خلال 3 أو 4 ساعات، بعدما كان يستغرق نحو 3 أيام في السابق</a:t>
            </a:r>
          </a:p>
          <a:p>
            <a:r>
              <a:rPr lang="ar-SA" sz="2800" dirty="0" smtClean="0"/>
              <a:t>ربما تسمح هذه الاختبارات للأطباء باستهداف الالتهابات البكتيرية بسرعة أكبر ومعالجتها بالدواء الملائم</a:t>
            </a:r>
          </a:p>
          <a:p>
            <a:r>
              <a:rPr lang="ar-SA" sz="2800" dirty="0" smtClean="0"/>
              <a:t>حاز </a:t>
            </a:r>
            <a:r>
              <a:rPr lang="ar-SA" sz="2800" dirty="0" err="1" smtClean="0"/>
              <a:t>زواوي</a:t>
            </a:r>
            <a:r>
              <a:rPr lang="ar-SA" sz="2800" dirty="0" smtClean="0"/>
              <a:t> جائزة </a:t>
            </a:r>
            <a:r>
              <a:rPr lang="ar-SA" sz="2800" dirty="0" err="1" smtClean="0"/>
              <a:t>رولكس</a:t>
            </a:r>
            <a:r>
              <a:rPr lang="ar-SA" sz="2800" dirty="0" smtClean="0"/>
              <a:t> للمشاريع العالمية الطموحة وتميزه بمشاريعه البحثية في مجال مكافحة الميكروبات الطبية.</a:t>
            </a:r>
            <a:endParaRPr lang="ar-SA" dirty="0"/>
          </a:p>
        </p:txBody>
      </p:sp>
      <p:pic>
        <p:nvPicPr>
          <p:cNvPr id="3" name="صورة 2" descr="تنزيل.png"/>
          <p:cNvPicPr>
            <a:picLocks noChangeAspect="1"/>
          </p:cNvPicPr>
          <p:nvPr/>
        </p:nvPicPr>
        <p:blipFill>
          <a:blip r:embed="rId2"/>
          <a:stretch>
            <a:fillRect/>
          </a:stretch>
        </p:blipFill>
        <p:spPr>
          <a:xfrm>
            <a:off x="179512" y="1340768"/>
            <a:ext cx="1285884" cy="157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95800" y="228600"/>
            <a:ext cx="4343400" cy="6858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spc="0" dirty="0" smtClean="0">
                <a:ln w="50800"/>
                <a:solidFill>
                  <a:schemeClr val="bg1"/>
                </a:solidFill>
              </a:rPr>
              <a:t>1-الفطريات </a:t>
            </a:r>
            <a:r>
              <a:rPr lang="ar-SA" sz="3200" b="1" spc="0" dirty="0" err="1" smtClean="0">
                <a:ln w="50800"/>
                <a:solidFill>
                  <a:schemeClr val="bg1"/>
                </a:solidFill>
              </a:rPr>
              <a:t>المجهرية</a:t>
            </a:r>
            <a:r>
              <a:rPr lang="ar-SA" sz="3200" b="1" spc="0" dirty="0" smtClean="0">
                <a:ln w="50800"/>
                <a:solidFill>
                  <a:schemeClr val="bg1"/>
                </a:solidFill>
              </a:rPr>
              <a:t> </a:t>
            </a:r>
          </a:p>
        </p:txBody>
      </p:sp>
      <p:sp>
        <p:nvSpPr>
          <p:cNvPr id="5" name="Content Placeholder 2"/>
          <p:cNvSpPr txBox="1">
            <a:spLocks/>
          </p:cNvSpPr>
          <p:nvPr/>
        </p:nvSpPr>
        <p:spPr>
          <a:xfrm>
            <a:off x="762000" y="1143000"/>
            <a:ext cx="7848600" cy="5486400"/>
          </a:xfrm>
          <a:prstGeom prst="rect">
            <a:avLst/>
          </a:prstGeom>
        </p:spPr>
        <p:style>
          <a:lnRef idx="3">
            <a:schemeClr val="lt1"/>
          </a:lnRef>
          <a:fillRef idx="1">
            <a:schemeClr val="accent5"/>
          </a:fillRef>
          <a:effectRef idx="1">
            <a:schemeClr val="accent5"/>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buFont typeface="Wingdings" pitchFamily="2" charset="2"/>
              <a:buChar char="v"/>
            </a:pPr>
            <a:r>
              <a:rPr lang="ar-SA" sz="3200" b="1" dirty="0" smtClean="0">
                <a:ln w="50800"/>
                <a:solidFill>
                  <a:schemeClr val="bg1">
                    <a:shade val="50000"/>
                  </a:schemeClr>
                </a:solidFill>
                <a:cs typeface="Arabic Transparent" pitchFamily="2" charset="-78"/>
              </a:rPr>
              <a:t> </a:t>
            </a:r>
            <a:r>
              <a:rPr lang="ar-SA" sz="3200" b="1" dirty="0" smtClean="0">
                <a:ln w="50800"/>
                <a:solidFill>
                  <a:schemeClr val="tx1"/>
                </a:solidFill>
                <a:cs typeface="Arabic Transparent" pitchFamily="2" charset="-78"/>
              </a:rPr>
              <a:t>تشتمل الفطريات الدقيقة علي العفن </a:t>
            </a:r>
            <a:r>
              <a:rPr lang="ar-SA" sz="3200" b="1" dirty="0" err="1" smtClean="0">
                <a:ln w="50800"/>
                <a:solidFill>
                  <a:schemeClr val="tx1"/>
                </a:solidFill>
                <a:cs typeface="Arabic Transparent" pitchFamily="2" charset="-78"/>
              </a:rPr>
              <a:t>والخميرة</a:t>
            </a:r>
            <a:r>
              <a:rPr lang="ar-SA" sz="3200" b="1" dirty="0" smtClean="0">
                <a:ln w="50800"/>
                <a:solidFill>
                  <a:schemeClr val="tx1"/>
                </a:solidFill>
                <a:cs typeface="Arabic Transparent" pitchFamily="2" charset="-78"/>
              </a:rPr>
              <a:t> </a:t>
            </a:r>
          </a:p>
          <a:p>
            <a:pPr marL="811530" lvl="0" indent="-742950" algn="just" rtl="1">
              <a:spcBef>
                <a:spcPts val="700"/>
              </a:spcBef>
              <a:buClr>
                <a:schemeClr val="tx2"/>
              </a:buClr>
              <a:buSzPct val="95000"/>
              <a:buFont typeface="Wingdings" pitchFamily="2" charset="2"/>
              <a:buChar char="v"/>
            </a:pPr>
            <a:r>
              <a:rPr lang="ar-SA" sz="3200" b="1" dirty="0" smtClean="0">
                <a:ln w="50800"/>
                <a:solidFill>
                  <a:schemeClr val="tx1"/>
                </a:solidFill>
                <a:cs typeface="Arabic Transparent" pitchFamily="2" charset="-78"/>
              </a:rPr>
              <a:t> لا تستطيع صنع غذائها بنفسها وبدلاً من ذلك تمتص المواد المغذية من الوسط الذي تعيش فيه </a:t>
            </a:r>
          </a:p>
          <a:p>
            <a:pPr marL="811530" lvl="0" indent="-742950" algn="just" rtl="1">
              <a:spcBef>
                <a:spcPts val="700"/>
              </a:spcBef>
              <a:buClr>
                <a:schemeClr val="tx2"/>
              </a:buClr>
              <a:buSzPct val="95000"/>
              <a:buFont typeface="Wingdings" pitchFamily="2" charset="2"/>
              <a:buChar char="v"/>
            </a:pPr>
            <a:r>
              <a:rPr lang="ar-SA" sz="3200" b="1" dirty="0" smtClean="0">
                <a:ln w="50800"/>
                <a:solidFill>
                  <a:schemeClr val="tx1"/>
                </a:solidFill>
                <a:cs typeface="Arabic Transparent" pitchFamily="2" charset="-78"/>
              </a:rPr>
              <a:t>بعض أنواع الفطريات الدقيقة مألوفة </a:t>
            </a:r>
            <a:r>
              <a:rPr lang="ar-SA" sz="3200" b="1" dirty="0" err="1" smtClean="0">
                <a:ln w="50800"/>
                <a:solidFill>
                  <a:schemeClr val="tx1"/>
                </a:solidFill>
                <a:cs typeface="Arabic Transparent" pitchFamily="2" charset="-78"/>
              </a:rPr>
              <a:t>منها:</a:t>
            </a:r>
            <a:endParaRPr lang="ar-SA" sz="3200" b="1" dirty="0" smtClean="0">
              <a:ln w="50800"/>
              <a:solidFill>
                <a:schemeClr val="tx1"/>
              </a:solidFill>
              <a:cs typeface="Arabic Transparent" pitchFamily="2" charset="-78"/>
            </a:endParaRPr>
          </a:p>
          <a:p>
            <a:pPr marL="811530" lvl="0" indent="-742950" algn="just" rtl="1">
              <a:spcBef>
                <a:spcPts val="700"/>
              </a:spcBef>
              <a:buClr>
                <a:schemeClr val="tx2"/>
              </a:buClr>
              <a:buSzPct val="95000"/>
              <a:buFont typeface="Wingdings" pitchFamily="2" charset="2"/>
              <a:buChar char="v"/>
            </a:pPr>
            <a:r>
              <a:rPr lang="ar-SA" sz="3200" b="1" dirty="0" smtClean="0">
                <a:ln w="50800"/>
                <a:solidFill>
                  <a:schemeClr val="tx1"/>
                </a:solidFill>
                <a:cs typeface="Arabic Transparent" pitchFamily="2" charset="-78"/>
              </a:rPr>
              <a:t> الخميرة التي تستخدم في صنع </a:t>
            </a:r>
            <a:r>
              <a:rPr lang="ar-SA" sz="3200" b="1" dirty="0" err="1" smtClean="0">
                <a:ln w="50800"/>
                <a:solidFill>
                  <a:schemeClr val="tx1"/>
                </a:solidFill>
                <a:cs typeface="Arabic Transparent" pitchFamily="2" charset="-78"/>
              </a:rPr>
              <a:t>الخبز ،</a:t>
            </a:r>
            <a:endParaRPr lang="ar-SA" sz="3200" b="1" dirty="0" smtClean="0">
              <a:ln w="50800"/>
              <a:solidFill>
                <a:schemeClr val="tx1"/>
              </a:solidFill>
              <a:cs typeface="Arabic Transparent" pitchFamily="2" charset="-78"/>
            </a:endParaRPr>
          </a:p>
          <a:p>
            <a:pPr marL="811530" lvl="0" indent="-742950" algn="just" rtl="1">
              <a:spcBef>
                <a:spcPts val="700"/>
              </a:spcBef>
              <a:buClr>
                <a:schemeClr val="tx2"/>
              </a:buClr>
              <a:buSzPct val="95000"/>
              <a:buFont typeface="Wingdings" pitchFamily="2" charset="2"/>
              <a:buChar char="v"/>
            </a:pPr>
            <a:r>
              <a:rPr lang="ar-SA" sz="3200" b="1" dirty="0" smtClean="0">
                <a:ln w="50800"/>
                <a:solidFill>
                  <a:schemeClr val="tx1"/>
                </a:solidFill>
                <a:cs typeface="Arabic Transparent" pitchFamily="2" charset="-78"/>
              </a:rPr>
              <a:t> وبعضها يستخدم في صنع بعض أنواع الجبن </a:t>
            </a:r>
          </a:p>
          <a:p>
            <a:pPr marL="811530" lvl="0" indent="-742950" algn="just" rtl="1">
              <a:spcBef>
                <a:spcPts val="700"/>
              </a:spcBef>
              <a:buClr>
                <a:schemeClr val="tx2"/>
              </a:buClr>
              <a:buSzPct val="95000"/>
              <a:buFont typeface="Wingdings" pitchFamily="2" charset="2"/>
              <a:buChar char="v"/>
            </a:pPr>
            <a:r>
              <a:rPr lang="ar-SA" sz="3200" b="1" dirty="0" smtClean="0">
                <a:ln w="50800"/>
                <a:solidFill>
                  <a:schemeClr val="tx1"/>
                </a:solidFill>
                <a:cs typeface="Arabic Transparent" pitchFamily="2" charset="-78"/>
              </a:rPr>
              <a:t>، كما تستخدم بعض أنواع الفطريات في صناعة الأدوية لعلاج </a:t>
            </a:r>
            <a:r>
              <a:rPr lang="ar-SA" sz="3200" b="1" dirty="0" err="1" smtClean="0">
                <a:ln w="50800"/>
                <a:solidFill>
                  <a:schemeClr val="tx1"/>
                </a:solidFill>
                <a:cs typeface="Arabic Transparent" pitchFamily="2" charset="-78"/>
              </a:rPr>
              <a:t>الأمراض </a:t>
            </a:r>
            <a:r>
              <a:rPr lang="ar-SA" sz="3200" b="1" dirty="0" smtClean="0">
                <a:ln w="50800"/>
                <a:solidFill>
                  <a:schemeClr val="tx1"/>
                </a:solidFill>
                <a:cs typeface="Arabic Transparent" pitchFamily="2" charset="-78"/>
              </a:rPr>
              <a:t>(</a:t>
            </a:r>
            <a:r>
              <a:rPr lang="ar-SA" sz="3200" b="1" dirty="0" err="1" smtClean="0">
                <a:ln w="50800"/>
                <a:solidFill>
                  <a:schemeClr val="tx1"/>
                </a:solidFill>
                <a:cs typeface="Arabic Transparent" pitchFamily="2" charset="-78"/>
              </a:rPr>
              <a:t>البنسليوم) </a:t>
            </a:r>
            <a:r>
              <a:rPr lang="ar-SA" sz="3200" b="1" dirty="0" smtClean="0">
                <a:ln w="50800"/>
                <a:solidFill>
                  <a:schemeClr val="tx1"/>
                </a:solidFill>
                <a:cs typeface="Arabic Transparent" pitchFamily="2" charset="-78"/>
              </a:rPr>
              <a:t>. </a:t>
            </a:r>
          </a:p>
          <a:p>
            <a:pPr marL="811530" lvl="0" indent="-742950" algn="just" rtl="1">
              <a:spcBef>
                <a:spcPts val="700"/>
              </a:spcBef>
              <a:buClr>
                <a:schemeClr val="tx2"/>
              </a:buClr>
              <a:buSzPct val="95000"/>
              <a:buFont typeface="Wingdings" pitchFamily="2" charset="2"/>
              <a:buChar char="v"/>
            </a:pPr>
            <a:r>
              <a:rPr lang="ar-SA" sz="3200" b="1" dirty="0" smtClean="0">
                <a:ln w="50800"/>
                <a:solidFill>
                  <a:schemeClr val="tx1"/>
                </a:solidFill>
                <a:cs typeface="Arabic Transparent" pitchFamily="2" charset="-78"/>
              </a:rPr>
              <a:t>بعض أنواع الفطريات تسبب الأمراض.</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1173264154clip_17.jpg"/>
          <p:cNvPicPr>
            <a:picLocks noChangeAspect="1"/>
          </p:cNvPicPr>
          <p:nvPr/>
        </p:nvPicPr>
        <p:blipFill>
          <a:blip r:embed="rId2" cstate="print"/>
          <a:stretch>
            <a:fillRect/>
          </a:stretch>
        </p:blipFill>
        <p:spPr>
          <a:xfrm>
            <a:off x="3214678" y="285728"/>
            <a:ext cx="2733675"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صورة 3" descr="d.jpg"/>
          <p:cNvPicPr>
            <a:picLocks noChangeAspect="1"/>
          </p:cNvPicPr>
          <p:nvPr/>
        </p:nvPicPr>
        <p:blipFill>
          <a:blip r:embed="rId3" cstate="print"/>
          <a:stretch>
            <a:fillRect/>
          </a:stretch>
        </p:blipFill>
        <p:spPr>
          <a:xfrm>
            <a:off x="6000760" y="285728"/>
            <a:ext cx="2895600"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سمسم\رسمية\صور خاصة بمنهج العلوم\فطرياات\الخميرة.jpg"/>
          <p:cNvPicPr>
            <a:picLocks noChangeAspect="1" noChangeArrowheads="1"/>
          </p:cNvPicPr>
          <p:nvPr/>
        </p:nvPicPr>
        <p:blipFill>
          <a:blip r:embed="rId4" cstate="print"/>
          <a:srcRect/>
          <a:stretch>
            <a:fillRect/>
          </a:stretch>
        </p:blipFill>
        <p:spPr bwMode="auto">
          <a:xfrm>
            <a:off x="214282" y="285728"/>
            <a:ext cx="3000364"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مربع نص 7"/>
          <p:cNvSpPr txBox="1"/>
          <p:nvPr/>
        </p:nvSpPr>
        <p:spPr>
          <a:xfrm>
            <a:off x="4929190" y="1643050"/>
            <a:ext cx="1000595" cy="461665"/>
          </a:xfrm>
          <a:prstGeom prst="rect">
            <a:avLst/>
          </a:prstGeom>
          <a:noFill/>
        </p:spPr>
        <p:txBody>
          <a:bodyPr wrap="none" rtlCol="1">
            <a:spAutoFit/>
          </a:bodyPr>
          <a:lstStyle/>
          <a:p>
            <a:r>
              <a:rPr lang="ar-SA" sz="2400" b="1" dirty="0" smtClean="0">
                <a:solidFill>
                  <a:schemeClr val="bg1"/>
                </a:solidFill>
              </a:rPr>
              <a:t>العفن</a:t>
            </a:r>
            <a:endParaRPr lang="ar-SA" sz="2400" b="1" dirty="0">
              <a:solidFill>
                <a:schemeClr val="bg1"/>
              </a:solidFill>
            </a:endParaRPr>
          </a:p>
        </p:txBody>
      </p:sp>
      <p:sp>
        <p:nvSpPr>
          <p:cNvPr id="9" name="مربع نص 8"/>
          <p:cNvSpPr txBox="1"/>
          <p:nvPr/>
        </p:nvSpPr>
        <p:spPr>
          <a:xfrm>
            <a:off x="1142976" y="1857364"/>
            <a:ext cx="1221809" cy="461665"/>
          </a:xfrm>
          <a:prstGeom prst="rect">
            <a:avLst/>
          </a:prstGeom>
          <a:noFill/>
        </p:spPr>
        <p:txBody>
          <a:bodyPr wrap="none" rtlCol="1">
            <a:spAutoFit/>
          </a:bodyPr>
          <a:lstStyle/>
          <a:p>
            <a:r>
              <a:rPr lang="ar-SA" dirty="0" smtClean="0">
                <a:solidFill>
                  <a:schemeClr val="bg1"/>
                </a:solidFill>
              </a:rPr>
              <a:t>ا</a:t>
            </a:r>
            <a:r>
              <a:rPr lang="ar-SA" sz="2400" b="1" dirty="0" smtClean="0">
                <a:solidFill>
                  <a:schemeClr val="bg1"/>
                </a:solidFill>
              </a:rPr>
              <a:t>لخميرة</a:t>
            </a:r>
            <a:endParaRPr lang="ar-SA" sz="2400" b="1" dirty="0">
              <a:solidFill>
                <a:schemeClr val="bg1"/>
              </a:solidFill>
            </a:endParaRPr>
          </a:p>
        </p:txBody>
      </p:sp>
      <p:sp>
        <p:nvSpPr>
          <p:cNvPr id="10" name="مربع نص 9"/>
          <p:cNvSpPr txBox="1"/>
          <p:nvPr/>
        </p:nvSpPr>
        <p:spPr>
          <a:xfrm>
            <a:off x="2857488" y="2428868"/>
            <a:ext cx="3719522" cy="584775"/>
          </a:xfrm>
          <a:prstGeom prst="rect">
            <a:avLst/>
          </a:prstGeom>
          <a:solidFill>
            <a:schemeClr val="accent4">
              <a:lumMod val="20000"/>
              <a:lumOff val="80000"/>
            </a:schemeClr>
          </a:solidFill>
        </p:spPr>
        <p:txBody>
          <a:bodyPr wrap="square" rtlCol="1">
            <a:spAutoFit/>
          </a:bodyPr>
          <a:lstStyle/>
          <a:p>
            <a:pPr algn="ctr"/>
            <a:r>
              <a:rPr lang="ar-SA" sz="3200" b="1" dirty="0" smtClean="0">
                <a:solidFill>
                  <a:schemeClr val="tx2">
                    <a:lumMod val="25000"/>
                  </a:schemeClr>
                </a:solidFill>
              </a:rPr>
              <a:t>أمراض الفطريات</a:t>
            </a:r>
            <a:endParaRPr lang="ar-SA" sz="3200" b="1" dirty="0">
              <a:solidFill>
                <a:schemeClr val="tx2">
                  <a:lumMod val="25000"/>
                </a:schemeClr>
              </a:solidFill>
            </a:endParaRPr>
          </a:p>
        </p:txBody>
      </p:sp>
      <p:pic>
        <p:nvPicPr>
          <p:cNvPr id="11" name="صورة 10" descr="untitled.bmp"/>
          <p:cNvPicPr>
            <a:picLocks noChangeAspect="1"/>
          </p:cNvPicPr>
          <p:nvPr/>
        </p:nvPicPr>
        <p:blipFill>
          <a:blip r:embed="rId5" cstate="print"/>
          <a:stretch>
            <a:fillRect/>
          </a:stretch>
        </p:blipFill>
        <p:spPr>
          <a:xfrm>
            <a:off x="357158" y="3071810"/>
            <a:ext cx="3190458" cy="18573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صورة 11" descr="art-cm_v06_fig1.jpg"/>
          <p:cNvPicPr>
            <a:picLocks noChangeAspect="1"/>
          </p:cNvPicPr>
          <p:nvPr/>
        </p:nvPicPr>
        <p:blipFill>
          <a:blip r:embed="rId6" cstate="print"/>
          <a:stretch>
            <a:fillRect/>
          </a:stretch>
        </p:blipFill>
        <p:spPr>
          <a:xfrm>
            <a:off x="2500298" y="4643446"/>
            <a:ext cx="3098824" cy="18573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صورة 12" descr="podiatrist-brooklyn-atheletes-foot-2.jpg"/>
          <p:cNvPicPr>
            <a:picLocks noChangeAspect="1"/>
          </p:cNvPicPr>
          <p:nvPr/>
        </p:nvPicPr>
        <p:blipFill>
          <a:blip r:embed="rId7" cstate="print"/>
          <a:stretch>
            <a:fillRect/>
          </a:stretch>
        </p:blipFill>
        <p:spPr>
          <a:xfrm>
            <a:off x="5572132" y="3143248"/>
            <a:ext cx="3076574" cy="18573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19672" y="1106016"/>
            <a:ext cx="6336704" cy="5563344"/>
          </a:xfrm>
          <a:prstGeom prst="rect">
            <a:avLst/>
          </a:prstGeom>
          <a:noFill/>
          <a:ln w="9525">
            <a:noFill/>
            <a:miter lim="800000"/>
            <a:headEnd/>
            <a:tailEnd/>
          </a:ln>
        </p:spPr>
      </p:pic>
      <p:sp>
        <p:nvSpPr>
          <p:cNvPr id="3" name="مستطيل 2"/>
          <p:cNvSpPr/>
          <p:nvPr/>
        </p:nvSpPr>
        <p:spPr>
          <a:xfrm>
            <a:off x="2987824" y="404664"/>
            <a:ext cx="3251211"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just">
              <a:buNone/>
            </a:pPr>
            <a:r>
              <a:rPr lang="ar-SA" sz="3600" b="1" dirty="0" smtClean="0">
                <a:ln w="50800"/>
                <a:solidFill>
                  <a:srgbClr val="FF0000"/>
                </a:solidFill>
                <a:cs typeface="Arabic Transparent" pitchFamily="2" charset="-78"/>
              </a:rPr>
              <a:t>أقرأ الصورة ص 95</a:t>
            </a:r>
          </a:p>
        </p:txBody>
      </p:sp>
      <p:sp>
        <p:nvSpPr>
          <p:cNvPr id="4" name="مربع نص 3"/>
          <p:cNvSpPr txBox="1"/>
          <p:nvPr/>
        </p:nvSpPr>
        <p:spPr>
          <a:xfrm>
            <a:off x="1781796" y="4653136"/>
            <a:ext cx="5886548" cy="830997"/>
          </a:xfrm>
          <a:prstGeom prst="rect">
            <a:avLst/>
          </a:prstGeom>
          <a:noFill/>
        </p:spPr>
        <p:txBody>
          <a:bodyPr wrap="none" rtlCol="1">
            <a:spAutoFit/>
          </a:bodyPr>
          <a:lstStyle/>
          <a:p>
            <a:r>
              <a:rPr lang="ar-SA" sz="2400" dirty="0" smtClean="0">
                <a:solidFill>
                  <a:srgbClr val="FF0000"/>
                </a:solidFill>
              </a:rPr>
              <a:t>أماكن هذه الصخور على </a:t>
            </a:r>
            <a:r>
              <a:rPr lang="ar-SA" sz="2400" dirty="0" err="1" smtClean="0">
                <a:solidFill>
                  <a:srgbClr val="FF0000"/>
                </a:solidFill>
              </a:rPr>
              <a:t>شواطيء</a:t>
            </a:r>
            <a:r>
              <a:rPr lang="ar-SA" sz="2400" dirty="0" smtClean="0">
                <a:solidFill>
                  <a:srgbClr val="FF0000"/>
                </a:solidFill>
              </a:rPr>
              <a:t> المحيطات</a:t>
            </a:r>
          </a:p>
          <a:p>
            <a:r>
              <a:rPr lang="ar-SA" sz="2400" dirty="0" smtClean="0">
                <a:solidFill>
                  <a:srgbClr val="FF0000"/>
                </a:solidFill>
              </a:rPr>
              <a:t>كانت تعيش في المحيطات</a:t>
            </a:r>
            <a:endParaRPr lang="ar-SA"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116632"/>
            <a:ext cx="5707360" cy="6858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w="50800"/>
                <a:solidFill>
                  <a:schemeClr val="bg1">
                    <a:shade val="50000"/>
                  </a:schemeClr>
                </a:solidFill>
                <a:effectLst/>
                <a:uLnTx/>
                <a:uFillTx/>
                <a:latin typeface="+mn-lt"/>
                <a:ea typeface="+mn-ea"/>
                <a:cs typeface="+mn-cs"/>
              </a:rPr>
              <a:t>2</a:t>
            </a:r>
            <a:r>
              <a:rPr kumimoji="0" lang="ar-SA" sz="3200" b="1" i="0" u="none" strike="noStrike" kern="1200" cap="none" spc="0" normalizeH="0" baseline="0" noProof="0" dirty="0" smtClean="0">
                <a:ln w="50800"/>
                <a:solidFill>
                  <a:schemeClr val="bg1"/>
                </a:solidFill>
                <a:effectLst/>
                <a:uLnTx/>
                <a:uFillTx/>
                <a:latin typeface="+mn-lt"/>
                <a:ea typeface="+mn-ea"/>
                <a:cs typeface="+mn-cs"/>
              </a:rPr>
              <a:t>-</a:t>
            </a:r>
            <a:r>
              <a:rPr kumimoji="0" lang="ar-SA" sz="3200" b="1" i="0" u="none" strike="noStrike" kern="1200" cap="none" spc="0" normalizeH="0" baseline="0" noProof="0" dirty="0" err="1" smtClean="0">
                <a:ln w="50800"/>
                <a:solidFill>
                  <a:schemeClr val="bg1"/>
                </a:solidFill>
                <a:effectLst/>
                <a:uLnTx/>
                <a:uFillTx/>
                <a:latin typeface="+mn-lt"/>
                <a:ea typeface="+mn-ea"/>
                <a:cs typeface="+mn-cs"/>
              </a:rPr>
              <a:t>الطلائعيات</a:t>
            </a:r>
            <a:r>
              <a:rPr kumimoji="0" lang="ar-SA" sz="3200" b="1" i="0" u="none" strike="noStrike" kern="1200" cap="none" spc="0" normalizeH="0" baseline="0" noProof="0" dirty="0" smtClean="0">
                <a:ln w="50800"/>
                <a:solidFill>
                  <a:schemeClr val="bg1"/>
                </a:solidFill>
                <a:effectLst/>
                <a:uLnTx/>
                <a:uFillTx/>
                <a:latin typeface="+mn-lt"/>
                <a:ea typeface="+mn-ea"/>
                <a:cs typeface="+mn-cs"/>
              </a:rPr>
              <a:t> </a:t>
            </a:r>
            <a:r>
              <a:rPr kumimoji="0" lang="ar-SA" sz="3200" b="1" i="0" u="none" strike="noStrike" kern="1200" cap="none" spc="0" normalizeH="0" baseline="0" noProof="0" dirty="0" err="1" smtClean="0">
                <a:ln w="50800"/>
                <a:solidFill>
                  <a:schemeClr val="bg1"/>
                </a:solidFill>
                <a:effectLst/>
                <a:uLnTx/>
                <a:uFillTx/>
                <a:latin typeface="+mn-lt"/>
                <a:ea typeface="+mn-ea"/>
                <a:cs typeface="+mn-cs"/>
              </a:rPr>
              <a:t>المجهرية</a:t>
            </a:r>
            <a:r>
              <a:rPr kumimoji="0" lang="ar-SA" sz="3200" b="1" i="0" u="none" strike="noStrike" kern="1200" cap="none" spc="0" normalizeH="0" baseline="0" noProof="0" dirty="0" smtClean="0">
                <a:ln w="50800"/>
                <a:solidFill>
                  <a:schemeClr val="bg1"/>
                </a:solidFill>
                <a:effectLst/>
                <a:uLnTx/>
                <a:uFillTx/>
                <a:latin typeface="+mn-lt"/>
                <a:ea typeface="+mn-ea"/>
                <a:cs typeface="+mn-cs"/>
              </a:rPr>
              <a:t> </a:t>
            </a:r>
          </a:p>
        </p:txBody>
      </p:sp>
      <p:sp>
        <p:nvSpPr>
          <p:cNvPr id="4" name="Content Placeholder 2"/>
          <p:cNvSpPr txBox="1">
            <a:spLocks/>
          </p:cNvSpPr>
          <p:nvPr/>
        </p:nvSpPr>
        <p:spPr>
          <a:xfrm>
            <a:off x="762000" y="914400"/>
            <a:ext cx="7848600" cy="5715000"/>
          </a:xfrm>
          <a:prstGeom prst="rect">
            <a:avLst/>
          </a:prstGeom>
        </p:spPr>
        <p:style>
          <a:lnRef idx="3">
            <a:schemeClr val="lt1"/>
          </a:lnRef>
          <a:fillRef idx="1">
            <a:schemeClr val="accent5"/>
          </a:fillRef>
          <a:effectRef idx="1">
            <a:schemeClr val="accent5"/>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182563" lvl="0" indent="-114300" algn="just" rtl="1">
              <a:spcBef>
                <a:spcPts val="700"/>
              </a:spcBef>
              <a:buClr>
                <a:schemeClr val="tx2"/>
              </a:buClr>
              <a:buSzPct val="95000"/>
              <a:buFont typeface="Wingdings" pitchFamily="2" charset="2"/>
              <a:buChar char="v"/>
            </a:pPr>
            <a:r>
              <a:rPr lang="ar-SA" sz="3200" b="1" dirty="0" smtClean="0">
                <a:ln w="50800"/>
                <a:solidFill>
                  <a:schemeClr val="tx1"/>
                </a:solidFill>
                <a:cs typeface="Arabic Transparent" pitchFamily="2" charset="-78"/>
              </a:rPr>
              <a:t>معظمها وحيدة الخلية.</a:t>
            </a:r>
          </a:p>
          <a:p>
            <a:pPr marL="182563" lvl="0" indent="-114300" algn="just" rtl="1">
              <a:spcBef>
                <a:spcPts val="700"/>
              </a:spcBef>
              <a:buClr>
                <a:schemeClr val="tx2"/>
              </a:buClr>
              <a:buSzPct val="95000"/>
              <a:buFont typeface="Wingdings" pitchFamily="2" charset="2"/>
              <a:buChar char="v"/>
            </a:pPr>
            <a:r>
              <a:rPr lang="ar-SA" sz="3200" b="1" dirty="0" smtClean="0">
                <a:ln w="50800"/>
                <a:solidFill>
                  <a:schemeClr val="tx1"/>
                </a:solidFill>
                <a:cs typeface="Arabic Transparent" pitchFamily="2" charset="-78"/>
              </a:rPr>
              <a:t>يصعب تصنيفها إلى حيوانات </a:t>
            </a:r>
            <a:r>
              <a:rPr lang="ar-SA" sz="3200" b="1" dirty="0" err="1" smtClean="0">
                <a:ln w="50800"/>
                <a:solidFill>
                  <a:schemeClr val="tx1"/>
                </a:solidFill>
                <a:cs typeface="Arabic Transparent" pitchFamily="2" charset="-78"/>
              </a:rPr>
              <a:t>أونباتات</a:t>
            </a:r>
            <a:r>
              <a:rPr lang="ar-SA" sz="3200" b="1" dirty="0" smtClean="0">
                <a:ln w="50800"/>
                <a:solidFill>
                  <a:schemeClr val="tx1"/>
                </a:solidFill>
                <a:cs typeface="Arabic Transparent" pitchFamily="2" charset="-78"/>
              </a:rPr>
              <a:t> </a:t>
            </a:r>
            <a:r>
              <a:rPr lang="ar-SA" sz="3200" b="1" dirty="0" err="1" smtClean="0">
                <a:ln w="50800"/>
                <a:solidFill>
                  <a:schemeClr val="tx1"/>
                </a:solidFill>
                <a:cs typeface="Arabic Transparent" pitchFamily="2" charset="-78"/>
              </a:rPr>
              <a:t>فالطلائعيات</a:t>
            </a:r>
            <a:r>
              <a:rPr lang="ar-SA" sz="3200" b="1" dirty="0" smtClean="0">
                <a:ln w="50800"/>
                <a:solidFill>
                  <a:schemeClr val="tx1"/>
                </a:solidFill>
                <a:cs typeface="Arabic Transparent" pitchFamily="2" charset="-78"/>
              </a:rPr>
              <a:t> الشبيهة بالنباتات ومنها </a:t>
            </a:r>
            <a:r>
              <a:rPr lang="ar-SA" sz="3200" b="1" dirty="0" err="1" smtClean="0">
                <a:ln w="50800"/>
                <a:solidFill>
                  <a:schemeClr val="tx1"/>
                </a:solidFill>
                <a:cs typeface="Arabic Transparent" pitchFamily="2" charset="-78"/>
              </a:rPr>
              <a:t>اليوجلينا</a:t>
            </a:r>
            <a:r>
              <a:rPr lang="ar-SA" sz="3200" b="1" dirty="0" smtClean="0">
                <a:ln w="50800"/>
                <a:solidFill>
                  <a:schemeClr val="tx1"/>
                </a:solidFill>
                <a:cs typeface="Arabic Transparent" pitchFamily="2" charset="-78"/>
              </a:rPr>
              <a:t> تصنع غذاءها بنفسها </a:t>
            </a:r>
            <a:r>
              <a:rPr lang="ar-SA" sz="3200" b="1" dirty="0" err="1" smtClean="0">
                <a:ln w="50800"/>
                <a:solidFill>
                  <a:schemeClr val="tx1"/>
                </a:solidFill>
                <a:cs typeface="Arabic Transparent" pitchFamily="2" charset="-78"/>
              </a:rPr>
              <a:t>والدياتومات</a:t>
            </a:r>
            <a:r>
              <a:rPr lang="ar-SA" sz="3200" b="1" dirty="0" smtClean="0">
                <a:ln w="50800"/>
                <a:solidFill>
                  <a:schemeClr val="tx1"/>
                </a:solidFill>
                <a:cs typeface="Arabic Transparent" pitchFamily="2" charset="-78"/>
              </a:rPr>
              <a:t> </a:t>
            </a:r>
            <a:r>
              <a:rPr lang="ar-SA" sz="3200" b="1" dirty="0" err="1" smtClean="0">
                <a:ln w="50800"/>
                <a:solidFill>
                  <a:schemeClr val="tx1"/>
                </a:solidFill>
                <a:cs typeface="Arabic Transparent" pitchFamily="2" charset="-78"/>
              </a:rPr>
              <a:t>طلائعيات</a:t>
            </a:r>
            <a:r>
              <a:rPr lang="ar-SA" sz="3200" b="1" dirty="0" smtClean="0">
                <a:ln w="50800"/>
                <a:solidFill>
                  <a:schemeClr val="tx1"/>
                </a:solidFill>
                <a:cs typeface="Arabic Transparent" pitchFamily="2" charset="-78"/>
              </a:rPr>
              <a:t> شبيهة بالحيوانات تعيش في البحيرات والمحيطات. </a:t>
            </a:r>
          </a:p>
          <a:p>
            <a:pPr marL="182563" indent="-114300" algn="just" rtl="1">
              <a:spcBef>
                <a:spcPts val="700"/>
              </a:spcBef>
              <a:buClr>
                <a:schemeClr val="tx2"/>
              </a:buClr>
              <a:buSzPct val="95000"/>
              <a:buFont typeface="Wingdings" pitchFamily="2" charset="2"/>
              <a:buChar char="v"/>
            </a:pPr>
            <a:r>
              <a:rPr lang="ar-SA" sz="3200" b="1" dirty="0" err="1" smtClean="0">
                <a:ln w="50800"/>
                <a:solidFill>
                  <a:schemeClr val="tx1"/>
                </a:solidFill>
                <a:cs typeface="Arabic Transparent" pitchFamily="2" charset="-78"/>
              </a:rPr>
              <a:t>الطلائعيات</a:t>
            </a:r>
            <a:r>
              <a:rPr lang="ar-SA" sz="3200" b="1" dirty="0" smtClean="0">
                <a:ln w="50800"/>
                <a:solidFill>
                  <a:schemeClr val="tx1"/>
                </a:solidFill>
                <a:cs typeface="Arabic Transparent" pitchFamily="2" charset="-78"/>
              </a:rPr>
              <a:t> التي </a:t>
            </a:r>
            <a:r>
              <a:rPr lang="ar-SA" sz="3200" b="1" dirty="0" err="1" smtClean="0">
                <a:ln w="50800"/>
                <a:solidFill>
                  <a:schemeClr val="tx1"/>
                </a:solidFill>
                <a:cs typeface="Arabic Transparent" pitchFamily="2" charset="-78"/>
              </a:rPr>
              <a:t>لاتقدر</a:t>
            </a:r>
            <a:r>
              <a:rPr lang="ar-SA" sz="3200" b="1" dirty="0" smtClean="0">
                <a:ln w="50800"/>
                <a:solidFill>
                  <a:schemeClr val="tx1"/>
                </a:solidFill>
                <a:cs typeface="Arabic Transparent" pitchFamily="2" charset="-78"/>
              </a:rPr>
              <a:t> على صنع الغذاء لها تراكيب تساعدها على الحركة للحصول على غذائها: فبعضها له تراكيب تشبه السوط تسمى </a:t>
            </a:r>
            <a:r>
              <a:rPr lang="ar-SA" sz="3200" b="1" dirty="0" err="1" smtClean="0">
                <a:ln w="50800"/>
                <a:solidFill>
                  <a:schemeClr val="tx1"/>
                </a:solidFill>
                <a:cs typeface="Arabic Transparent" pitchFamily="2" charset="-78"/>
              </a:rPr>
              <a:t>الأسواط</a:t>
            </a:r>
            <a:r>
              <a:rPr lang="ar-SA" sz="3200" b="1" dirty="0" smtClean="0">
                <a:ln w="50800"/>
                <a:solidFill>
                  <a:schemeClr val="tx1"/>
                </a:solidFill>
                <a:cs typeface="Arabic Transparent" pitchFamily="2" charset="-78"/>
              </a:rPr>
              <a:t> وبعضها لها تراكيب تشبه الشعر تسمى الأهداب أما </a:t>
            </a:r>
            <a:r>
              <a:rPr lang="ar-SA" sz="3200" b="1" dirty="0" err="1" smtClean="0">
                <a:ln w="50800"/>
                <a:solidFill>
                  <a:schemeClr val="tx1"/>
                </a:solidFill>
                <a:cs typeface="Arabic Transparent" pitchFamily="2" charset="-78"/>
              </a:rPr>
              <a:t>الأميبا</a:t>
            </a:r>
            <a:r>
              <a:rPr lang="ar-SA" sz="3200" b="1" dirty="0" smtClean="0">
                <a:ln w="50800"/>
                <a:solidFill>
                  <a:schemeClr val="tx1"/>
                </a:solidFill>
                <a:cs typeface="Arabic Transparent" pitchFamily="2" charset="-78"/>
              </a:rPr>
              <a:t> فلها تراكيب تسمى أقدام كاذبة تستخدمها في حركتها.</a:t>
            </a:r>
          </a:p>
          <a:p>
            <a:pPr marL="811530" lvl="0" indent="-742950" algn="just" rtl="1">
              <a:spcBef>
                <a:spcPts val="700"/>
              </a:spcBef>
              <a:buClr>
                <a:schemeClr val="tx2"/>
              </a:buClr>
              <a:buSzPct val="95000"/>
              <a:buFont typeface="Wingdings" pitchFamily="2" charset="2"/>
              <a:buChar char="v"/>
            </a:pPr>
            <a:endParaRPr lang="ar-SA" sz="3200" b="1" dirty="0" smtClean="0">
              <a:ln w="50800"/>
              <a:solidFill>
                <a:schemeClr val="bg1">
                  <a:shade val="50000"/>
                </a:schemeClr>
              </a:solidFill>
              <a:cs typeface="Arabic Transparent" pitchFamily="2" charset="-78"/>
            </a:endParaRPr>
          </a:p>
          <a:p>
            <a:pPr marL="811530" lvl="0" indent="-742950" algn="just" rtl="1">
              <a:spcBef>
                <a:spcPts val="700"/>
              </a:spcBef>
              <a:buClr>
                <a:schemeClr val="tx2"/>
              </a:buClr>
              <a:buSzPct val="95000"/>
              <a:buFont typeface="Wingdings" pitchFamily="2" charset="2"/>
              <a:buChar char="v"/>
            </a:pPr>
            <a:endParaRPr lang="ar-SA" sz="3200" b="1" dirty="0" smtClean="0">
              <a:ln w="50800"/>
              <a:solidFill>
                <a:schemeClr val="bg1">
                  <a:shade val="50000"/>
                </a:schemeClr>
              </a:solidFill>
              <a:cs typeface="Arabic Transparent" pitchFamily="2" charset="-7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3435f5df811.jpg"/>
          <p:cNvPicPr>
            <a:picLocks noChangeAspect="1"/>
          </p:cNvPicPr>
          <p:nvPr/>
        </p:nvPicPr>
        <p:blipFill>
          <a:blip r:embed="rId2" cstate="print"/>
          <a:stretch>
            <a:fillRect/>
          </a:stretch>
        </p:blipFill>
        <p:spPr>
          <a:xfrm>
            <a:off x="5029200" y="685800"/>
            <a:ext cx="3657600" cy="2667000"/>
          </a:xfrm>
          <a:prstGeom prst="rect">
            <a:avLst/>
          </a:prstGeom>
        </p:spPr>
      </p:pic>
      <p:pic>
        <p:nvPicPr>
          <p:cNvPr id="3" name="Picture 2"/>
          <p:cNvPicPr>
            <a:picLocks noChangeAspect="1" noChangeArrowheads="1"/>
          </p:cNvPicPr>
          <p:nvPr/>
        </p:nvPicPr>
        <p:blipFill>
          <a:blip r:embed="rId3" cstate="print"/>
          <a:srcRect/>
          <a:stretch>
            <a:fillRect/>
          </a:stretch>
        </p:blipFill>
        <p:spPr bwMode="auto">
          <a:xfrm>
            <a:off x="533400" y="762000"/>
            <a:ext cx="3733800" cy="2590800"/>
          </a:xfrm>
          <a:prstGeom prst="rect">
            <a:avLst/>
          </a:prstGeom>
          <a:noFill/>
          <a:ln w="9525">
            <a:noFill/>
            <a:miter lim="800000"/>
            <a:headEnd/>
            <a:tailEnd/>
          </a:ln>
        </p:spPr>
      </p:pic>
      <p:pic>
        <p:nvPicPr>
          <p:cNvPr id="4" name="صورة 3" descr="Image11.gif"/>
          <p:cNvPicPr>
            <a:picLocks noChangeAspect="1"/>
          </p:cNvPicPr>
          <p:nvPr/>
        </p:nvPicPr>
        <p:blipFill>
          <a:blip r:embed="rId4" cstate="print"/>
          <a:stretch>
            <a:fillRect/>
          </a:stretch>
        </p:blipFill>
        <p:spPr>
          <a:xfrm>
            <a:off x="6172200" y="3886200"/>
            <a:ext cx="2514600" cy="2362200"/>
          </a:xfrm>
          <a:prstGeom prst="rect">
            <a:avLst/>
          </a:prstGeom>
        </p:spPr>
      </p:pic>
      <p:pic>
        <p:nvPicPr>
          <p:cNvPr id="5" name="صورة 4" descr="براميسيوم.gif"/>
          <p:cNvPicPr>
            <a:picLocks noChangeAspect="1"/>
          </p:cNvPicPr>
          <p:nvPr/>
        </p:nvPicPr>
        <p:blipFill>
          <a:blip r:embed="rId5" cstate="print"/>
          <a:stretch>
            <a:fillRect/>
          </a:stretch>
        </p:blipFill>
        <p:spPr>
          <a:xfrm>
            <a:off x="3348608" y="4005064"/>
            <a:ext cx="2591544" cy="216024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صورة 5" descr="untitled.bmp"/>
          <p:cNvPicPr>
            <a:picLocks noChangeAspect="1"/>
          </p:cNvPicPr>
          <p:nvPr/>
        </p:nvPicPr>
        <p:blipFill>
          <a:blip r:embed="rId6" cstate="print"/>
          <a:stretch>
            <a:fillRect/>
          </a:stretch>
        </p:blipFill>
        <p:spPr>
          <a:xfrm>
            <a:off x="609600" y="3886200"/>
            <a:ext cx="2438400" cy="2209800"/>
          </a:xfrm>
          <a:prstGeom prst="rect">
            <a:avLst/>
          </a:prstGeom>
        </p:spPr>
      </p:pic>
      <p:sp>
        <p:nvSpPr>
          <p:cNvPr id="7" name="مربع نص 6"/>
          <p:cNvSpPr txBox="1"/>
          <p:nvPr/>
        </p:nvSpPr>
        <p:spPr>
          <a:xfrm>
            <a:off x="5638800" y="6167735"/>
            <a:ext cx="2819400" cy="400110"/>
          </a:xfrm>
          <a:prstGeom prst="rect">
            <a:avLst/>
          </a:prstGeom>
          <a:noFill/>
        </p:spPr>
        <p:txBody>
          <a:bodyPr wrap="square" rtlCol="1">
            <a:spAutoFit/>
          </a:bodyPr>
          <a:lstStyle/>
          <a:p>
            <a:pPr algn="ctr"/>
            <a:r>
              <a:rPr lang="ar-SA" dirty="0" err="1" smtClean="0"/>
              <a:t>أ</a:t>
            </a:r>
            <a:r>
              <a:rPr lang="ar-SA" sz="2000" b="1" dirty="0" err="1" smtClean="0"/>
              <a:t>سواط</a:t>
            </a:r>
            <a:r>
              <a:rPr lang="ar-SA" sz="2000" b="1" dirty="0" smtClean="0"/>
              <a:t>/</a:t>
            </a:r>
            <a:r>
              <a:rPr lang="ar-SA" sz="2000" b="1" dirty="0" err="1" smtClean="0"/>
              <a:t>التريبانوسوما</a:t>
            </a:r>
          </a:p>
        </p:txBody>
      </p:sp>
      <p:sp>
        <p:nvSpPr>
          <p:cNvPr id="8" name="مربع نص 7"/>
          <p:cNvSpPr txBox="1"/>
          <p:nvPr/>
        </p:nvSpPr>
        <p:spPr>
          <a:xfrm>
            <a:off x="3124200" y="6167735"/>
            <a:ext cx="2514600" cy="400110"/>
          </a:xfrm>
          <a:prstGeom prst="rect">
            <a:avLst/>
          </a:prstGeom>
          <a:noFill/>
        </p:spPr>
        <p:txBody>
          <a:bodyPr wrap="square" rtlCol="1">
            <a:spAutoFit/>
          </a:bodyPr>
          <a:lstStyle/>
          <a:p>
            <a:pPr algn="r"/>
            <a:r>
              <a:rPr lang="ar-SA" sz="2000" b="1" dirty="0" smtClean="0"/>
              <a:t>أهداب/</a:t>
            </a:r>
            <a:r>
              <a:rPr lang="ar-SA" sz="2000" b="1" dirty="0" err="1" smtClean="0"/>
              <a:t>البراميسيوم</a:t>
            </a:r>
            <a:endParaRPr lang="ar-SA" sz="2000" b="1" dirty="0"/>
          </a:p>
        </p:txBody>
      </p:sp>
      <p:sp>
        <p:nvSpPr>
          <p:cNvPr id="9" name="مربع نص 8"/>
          <p:cNvSpPr txBox="1"/>
          <p:nvPr/>
        </p:nvSpPr>
        <p:spPr>
          <a:xfrm>
            <a:off x="0" y="6167735"/>
            <a:ext cx="3080331" cy="461665"/>
          </a:xfrm>
          <a:prstGeom prst="rect">
            <a:avLst/>
          </a:prstGeom>
          <a:noFill/>
        </p:spPr>
        <p:txBody>
          <a:bodyPr wrap="square" rtlCol="1">
            <a:spAutoFit/>
          </a:bodyPr>
          <a:lstStyle/>
          <a:p>
            <a:pPr algn="r"/>
            <a:r>
              <a:rPr lang="ar-SA" sz="2400" b="1" dirty="0" smtClean="0"/>
              <a:t>أقدام كاذبة/</a:t>
            </a:r>
            <a:r>
              <a:rPr lang="ar-SA" sz="2400" b="1" dirty="0" err="1" smtClean="0"/>
              <a:t>الأميبا</a:t>
            </a:r>
            <a:endParaRPr lang="ar-SA" sz="2400" b="1" dirty="0"/>
          </a:p>
        </p:txBody>
      </p:sp>
      <p:sp>
        <p:nvSpPr>
          <p:cNvPr id="10" name="مربع نص 9"/>
          <p:cNvSpPr txBox="1"/>
          <p:nvPr/>
        </p:nvSpPr>
        <p:spPr>
          <a:xfrm>
            <a:off x="6172200" y="3352800"/>
            <a:ext cx="1480131" cy="461665"/>
          </a:xfrm>
          <a:prstGeom prst="rect">
            <a:avLst/>
          </a:prstGeom>
          <a:noFill/>
        </p:spPr>
        <p:txBody>
          <a:bodyPr wrap="square" rtlCol="1">
            <a:spAutoFit/>
          </a:bodyPr>
          <a:lstStyle/>
          <a:p>
            <a:pPr algn="ctr"/>
            <a:r>
              <a:rPr lang="ar-SA" sz="2400" b="1" dirty="0" err="1" smtClean="0"/>
              <a:t>اليوجلينا</a:t>
            </a:r>
            <a:endParaRPr lang="ar-SA" sz="2400" b="1" dirty="0"/>
          </a:p>
        </p:txBody>
      </p:sp>
      <p:sp>
        <p:nvSpPr>
          <p:cNvPr id="11" name="مربع نص 10"/>
          <p:cNvSpPr txBox="1"/>
          <p:nvPr/>
        </p:nvSpPr>
        <p:spPr>
          <a:xfrm>
            <a:off x="990600" y="3272135"/>
            <a:ext cx="2394531" cy="461665"/>
          </a:xfrm>
          <a:prstGeom prst="rect">
            <a:avLst/>
          </a:prstGeom>
          <a:noFill/>
        </p:spPr>
        <p:txBody>
          <a:bodyPr wrap="square" rtlCol="1">
            <a:spAutoFit/>
          </a:bodyPr>
          <a:lstStyle/>
          <a:p>
            <a:pPr algn="ctr"/>
            <a:r>
              <a:rPr lang="ar-SA" sz="2400" b="1" dirty="0" err="1" smtClean="0"/>
              <a:t>الدياتومات</a:t>
            </a:r>
            <a:endParaRPr lang="ar-SA" sz="2400" b="1" dirty="0"/>
          </a:p>
        </p:txBody>
      </p:sp>
      <p:sp>
        <p:nvSpPr>
          <p:cNvPr id="12" name="مربع نص 11"/>
          <p:cNvSpPr txBox="1"/>
          <p:nvPr/>
        </p:nvSpPr>
        <p:spPr>
          <a:xfrm>
            <a:off x="3581400" y="76200"/>
            <a:ext cx="2138727"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lang="ar-SA" sz="3200" dirty="0" err="1" smtClean="0"/>
              <a:t>ا</a:t>
            </a:r>
            <a:r>
              <a:rPr lang="ar-SA" sz="3200" b="1" dirty="0" err="1" smtClean="0"/>
              <a:t>لطلائعيات</a:t>
            </a:r>
            <a:endParaRPr lang="ar-SA" sz="3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7224" y="2714620"/>
            <a:ext cx="7772400" cy="2178840"/>
          </a:xfrm>
        </p:spPr>
        <p:style>
          <a:lnRef idx="3">
            <a:schemeClr val="lt1"/>
          </a:lnRef>
          <a:fillRef idx="1">
            <a:schemeClr val="accent5"/>
          </a:fillRef>
          <a:effectRef idx="1">
            <a:schemeClr val="accent5"/>
          </a:effectRef>
          <a:fontRef idx="minor">
            <a:schemeClr val="lt1"/>
          </a:fontRef>
        </p:style>
        <p:txBody>
          <a:bodyPr/>
          <a:lstStyle/>
          <a:p>
            <a:pPr algn="ctr"/>
            <a:endParaRPr lang="ar-SA" sz="4000" b="1" dirty="0" smtClean="0"/>
          </a:p>
          <a:p>
            <a:pPr algn="ctr"/>
            <a:r>
              <a:rPr lang="ar-SA" sz="4000" b="1" dirty="0" smtClean="0"/>
              <a:t>أختبر نفسي </a:t>
            </a:r>
            <a:r>
              <a:rPr lang="ar-SA" sz="4000" b="1" dirty="0" err="1" smtClean="0"/>
              <a:t>ص95</a:t>
            </a:r>
            <a:endParaRPr lang="ar-SA" sz="4000" b="1" dirty="0" smtClean="0"/>
          </a:p>
          <a:p>
            <a:pPr algn="ctr"/>
            <a:r>
              <a:rPr lang="ar-SA" sz="4000" b="1" dirty="0" smtClean="0"/>
              <a:t>التفكير الناقد</a:t>
            </a:r>
            <a:endParaRPr lang="ar-SA" sz="4000" b="1" dirty="0"/>
          </a:p>
        </p:txBody>
      </p:sp>
      <p:sp>
        <p:nvSpPr>
          <p:cNvPr id="4" name="مخطط انسيابي: شريط مثقب 3"/>
          <p:cNvSpPr/>
          <p:nvPr/>
        </p:nvSpPr>
        <p:spPr>
          <a:xfrm>
            <a:off x="1376288" y="500042"/>
            <a:ext cx="6624736" cy="25146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t>بالتعاون مع صديقاتك مستخدمة  اللوحات السبورية أجيبي عن</a:t>
            </a:r>
            <a:endParaRPr lang="ar-SA" sz="3200" b="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71868" y="357166"/>
            <a:ext cx="5267332" cy="7620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3600" b="1" spc="0" dirty="0" smtClean="0">
                <a:ln w="50800"/>
                <a:solidFill>
                  <a:schemeClr val="bg1"/>
                </a:solidFill>
              </a:rPr>
              <a:t>3-البكتيريا والبدائيات</a:t>
            </a:r>
          </a:p>
        </p:txBody>
      </p:sp>
      <p:sp>
        <p:nvSpPr>
          <p:cNvPr id="5" name="Content Placeholder 2"/>
          <p:cNvSpPr txBox="1">
            <a:spLocks/>
          </p:cNvSpPr>
          <p:nvPr/>
        </p:nvSpPr>
        <p:spPr>
          <a:xfrm>
            <a:off x="762000" y="1214422"/>
            <a:ext cx="7848600" cy="5338778"/>
          </a:xfrm>
          <a:prstGeom prst="rect">
            <a:avLst/>
          </a:prstGeom>
        </p:spPr>
        <p:style>
          <a:lnRef idx="3">
            <a:schemeClr val="lt1"/>
          </a:lnRef>
          <a:fillRef idx="1">
            <a:schemeClr val="accent5"/>
          </a:fillRef>
          <a:effectRef idx="1">
            <a:schemeClr val="accent5"/>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buFont typeface="Wingdings" pitchFamily="2" charset="2"/>
              <a:buChar char="v"/>
            </a:pPr>
            <a:r>
              <a:rPr lang="ar-SA" sz="3600" b="1" dirty="0" smtClean="0">
                <a:ln w="50800"/>
                <a:solidFill>
                  <a:schemeClr val="tx1"/>
                </a:solidFill>
                <a:cs typeface="Arabic Transparent" pitchFamily="2" charset="-78"/>
              </a:rPr>
              <a:t>مخلوقات وحيدة الخلية ،بعض أنواعها ضار يسبب العديد من الأمراض. ومعظم  </a:t>
            </a:r>
            <a:r>
              <a:rPr lang="ar-SA" sz="3600" b="1" dirty="0" err="1" smtClean="0">
                <a:ln w="50800"/>
                <a:solidFill>
                  <a:schemeClr val="tx1"/>
                </a:solidFill>
                <a:cs typeface="Arabic Transparent" pitchFamily="2" charset="-78"/>
              </a:rPr>
              <a:t>أنواعالبكتريا</a:t>
            </a:r>
            <a:r>
              <a:rPr lang="ar-SA" sz="3600" b="1" dirty="0" smtClean="0">
                <a:ln w="50800"/>
                <a:solidFill>
                  <a:schemeClr val="tx1"/>
                </a:solidFill>
                <a:cs typeface="Arabic Transparent" pitchFamily="2" charset="-78"/>
              </a:rPr>
              <a:t> غير ضارة تستعمل </a:t>
            </a:r>
            <a:r>
              <a:rPr lang="ar-SA" sz="3600" b="1" dirty="0" err="1" smtClean="0">
                <a:ln w="50800"/>
                <a:solidFill>
                  <a:schemeClr val="tx1"/>
                </a:solidFill>
                <a:cs typeface="Arabic Transparent" pitchFamily="2" charset="-78"/>
              </a:rPr>
              <a:t>لانتاج</a:t>
            </a:r>
            <a:r>
              <a:rPr lang="ar-SA" sz="3600" b="1" dirty="0" smtClean="0">
                <a:ln w="50800"/>
                <a:solidFill>
                  <a:schemeClr val="tx1"/>
                </a:solidFill>
                <a:cs typeface="Arabic Transparent" pitchFamily="2" charset="-78"/>
              </a:rPr>
              <a:t> اللبن الرائب. والجبن  </a:t>
            </a:r>
            <a:r>
              <a:rPr lang="ar-SA" sz="3600" b="1" dirty="0" smtClean="0">
                <a:ln w="50800"/>
                <a:solidFill>
                  <a:srgbClr val="FF0000"/>
                </a:solidFill>
                <a:cs typeface="Arabic Transparent" pitchFamily="2" charset="-78"/>
              </a:rPr>
              <a:t>كم يبلغ حجم البكتيريا</a:t>
            </a:r>
          </a:p>
          <a:p>
            <a:pPr marL="811530" lvl="0" indent="-742950" algn="just" rtl="1">
              <a:spcBef>
                <a:spcPts val="700"/>
              </a:spcBef>
              <a:buClr>
                <a:schemeClr val="tx2"/>
              </a:buClr>
              <a:buSzPct val="95000"/>
            </a:pPr>
            <a:endParaRPr lang="ar-SA" sz="3600" b="1" dirty="0" smtClean="0">
              <a:ln w="50800"/>
              <a:solidFill>
                <a:schemeClr val="tx1"/>
              </a:solidFill>
              <a:cs typeface="Arabic Transparent" pitchFamily="2" charset="-78"/>
            </a:endParaRPr>
          </a:p>
        </p:txBody>
      </p:sp>
      <p:pic>
        <p:nvPicPr>
          <p:cNvPr id="7" name="صورة 6" descr="wooden-ruler-23611246.jpg"/>
          <p:cNvPicPr>
            <a:picLocks noChangeAspect="1"/>
          </p:cNvPicPr>
          <p:nvPr/>
        </p:nvPicPr>
        <p:blipFill>
          <a:blip r:embed="rId2" cstate="print"/>
          <a:stretch>
            <a:fillRect/>
          </a:stretch>
        </p:blipFill>
        <p:spPr>
          <a:xfrm>
            <a:off x="1259632" y="3416784"/>
            <a:ext cx="2214578" cy="493486"/>
          </a:xfrm>
          <a:prstGeom prst="rect">
            <a:avLst/>
          </a:prstGeom>
        </p:spPr>
      </p:pic>
      <p:sp>
        <p:nvSpPr>
          <p:cNvPr id="10" name="مربع نص 9"/>
          <p:cNvSpPr txBox="1"/>
          <p:nvPr/>
        </p:nvSpPr>
        <p:spPr>
          <a:xfrm>
            <a:off x="5143504" y="3823178"/>
            <a:ext cx="3429024"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sz="2400" b="1" dirty="0" smtClean="0">
                <a:solidFill>
                  <a:srgbClr val="FF0000"/>
                </a:solidFill>
              </a:rPr>
              <a:t>حقيقة</a:t>
            </a:r>
          </a:p>
          <a:p>
            <a:pPr algn="ctr"/>
            <a:r>
              <a:rPr lang="ar-SA" sz="2400" b="1" dirty="0" smtClean="0"/>
              <a:t>يستخدم مصطلح الميكروبات لوصف المخلوقات</a:t>
            </a:r>
          </a:p>
          <a:p>
            <a:pPr algn="ctr"/>
            <a:r>
              <a:rPr lang="ar-SA" sz="2400" b="1" dirty="0" smtClean="0"/>
              <a:t> الحية الدقيقة المفيدة والضارة وليس الضارة فقط</a:t>
            </a:r>
            <a:endParaRPr lang="ar-SA" dirty="0"/>
          </a:p>
        </p:txBody>
      </p:sp>
      <p:pic>
        <p:nvPicPr>
          <p:cNvPr id="12" name="صورة 11" descr="images.jpg"/>
          <p:cNvPicPr>
            <a:picLocks noChangeAspect="1"/>
          </p:cNvPicPr>
          <p:nvPr/>
        </p:nvPicPr>
        <p:blipFill>
          <a:blip r:embed="rId3"/>
          <a:stretch>
            <a:fillRect/>
          </a:stretch>
        </p:blipFill>
        <p:spPr>
          <a:xfrm>
            <a:off x="928662" y="3910270"/>
            <a:ext cx="3714776" cy="2590563"/>
          </a:xfrm>
          <a:prstGeom prst="rect">
            <a:avLst/>
          </a:prstGeom>
        </p:spPr>
      </p:pic>
      <p:sp>
        <p:nvSpPr>
          <p:cNvPr id="13" name="مربع نص 12"/>
          <p:cNvSpPr txBox="1"/>
          <p:nvPr/>
        </p:nvSpPr>
        <p:spPr>
          <a:xfrm>
            <a:off x="926452" y="5229067"/>
            <a:ext cx="3645550" cy="1200329"/>
          </a:xfrm>
          <a:prstGeom prst="rect">
            <a:avLst/>
          </a:prstGeom>
          <a:noFill/>
        </p:spPr>
        <p:txBody>
          <a:bodyPr wrap="none" rtlCol="1">
            <a:spAutoFit/>
          </a:bodyPr>
          <a:lstStyle/>
          <a:p>
            <a:r>
              <a:rPr lang="ar-SA" sz="2400" b="1" dirty="0" smtClean="0"/>
              <a:t>تحتوي ملعقة واحدة من </a:t>
            </a:r>
          </a:p>
          <a:p>
            <a:r>
              <a:rPr lang="ar-SA" sz="2400" b="1" dirty="0" smtClean="0"/>
              <a:t>تربة سطحية على أكثر </a:t>
            </a:r>
          </a:p>
          <a:p>
            <a:r>
              <a:rPr lang="ar-SA" sz="2400" b="1" dirty="0" smtClean="0"/>
              <a:t>من بليون مخلوق بكتيري</a:t>
            </a:r>
            <a:endParaRPr lang="ar-SA"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75656" y="1447800"/>
            <a:ext cx="6172200" cy="1676400"/>
          </a:xfrm>
          <a:prstGeom prst="rect">
            <a:avLst/>
          </a:prstGeom>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8000" b="1" i="0" u="none" strike="noStrike" kern="1200" normalizeH="0" baseline="0" noProof="0" dirty="0" smtClean="0">
                <a:ln w="50800"/>
                <a:solidFill>
                  <a:schemeClr val="tx1"/>
                </a:solidFill>
                <a:uLnTx/>
                <a:uFillTx/>
                <a:latin typeface="+mj-lt"/>
                <a:ea typeface="+mj-ea"/>
                <a:cs typeface="Arabic Transparent" pitchFamily="2" charset="-78"/>
              </a:rPr>
              <a:t>الدرس الثانى</a:t>
            </a:r>
            <a:endParaRPr kumimoji="0" lang="ar-SA" sz="8000" b="1" i="0" u="none" strike="noStrike" kern="1200" normalizeH="0" noProof="0" dirty="0" smtClean="0">
              <a:ln w="50800"/>
              <a:solidFill>
                <a:schemeClr val="tx1"/>
              </a:solidFill>
              <a:uLnTx/>
              <a:uFillTx/>
              <a:latin typeface="+mj-lt"/>
              <a:ea typeface="+mj-ea"/>
              <a:cs typeface="Arabic Transparent" pitchFamily="2" charset="-78"/>
            </a:endParaRPr>
          </a:p>
        </p:txBody>
      </p:sp>
      <p:sp>
        <p:nvSpPr>
          <p:cNvPr id="4" name="Title 1"/>
          <p:cNvSpPr txBox="1">
            <a:spLocks/>
          </p:cNvSpPr>
          <p:nvPr/>
        </p:nvSpPr>
        <p:spPr>
          <a:xfrm>
            <a:off x="611560" y="3717032"/>
            <a:ext cx="7772400" cy="2133600"/>
          </a:xfrm>
          <a:prstGeom prst="rect">
            <a:avLst/>
          </a:prstGeom>
          <a:ln/>
        </p:spPr>
        <p:style>
          <a:lnRef idx="1">
            <a:schemeClr val="accent4"/>
          </a:lnRef>
          <a:fillRef idx="3">
            <a:schemeClr val="accent4"/>
          </a:fillRef>
          <a:effectRef idx="2">
            <a:schemeClr val="accent4"/>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spcBef>
                <a:spcPct val="0"/>
              </a:spcBef>
              <a:defRPr/>
            </a:pPr>
            <a:r>
              <a:rPr lang="ar-SA"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عمليات الحياة في المخلوقات الحية الدقيقة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929190" y="2643182"/>
            <a:ext cx="40386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b="1" dirty="0" smtClean="0"/>
              <a:t>نوع من بكتيريا توجد في اللبن الزبادي وهي نافعة للإنسان وصديقة وعملها المساعدة على عملية هضم البروتينات </a:t>
            </a:r>
            <a:endParaRPr lang="ar-SA" dirty="0"/>
          </a:p>
        </p:txBody>
      </p:sp>
      <p:sp>
        <p:nvSpPr>
          <p:cNvPr id="3" name="مستطيل 2"/>
          <p:cNvSpPr/>
          <p:nvPr/>
        </p:nvSpPr>
        <p:spPr>
          <a:xfrm>
            <a:off x="428596" y="2683559"/>
            <a:ext cx="449580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b="1" dirty="0" smtClean="0"/>
              <a:t>وهى توجد في </a:t>
            </a:r>
            <a:r>
              <a:rPr lang="ar-SA" b="1" dirty="0" err="1" smtClean="0"/>
              <a:t>الامعاء</a:t>
            </a:r>
            <a:r>
              <a:rPr lang="ar-SA" b="1" dirty="0" smtClean="0"/>
              <a:t> وتوجد بشكل مكثف في </a:t>
            </a:r>
            <a:r>
              <a:rPr lang="ar-SA" b="1" dirty="0" err="1" smtClean="0"/>
              <a:t>الامعاء</a:t>
            </a:r>
            <a:r>
              <a:rPr lang="ar-SA" b="1" dirty="0" smtClean="0"/>
              <a:t> </a:t>
            </a:r>
            <a:r>
              <a:rPr lang="ar-SA" b="1" dirty="0" err="1" smtClean="0"/>
              <a:t>الدقيقه</a:t>
            </a:r>
            <a:r>
              <a:rPr lang="ar-SA" b="1" dirty="0" smtClean="0"/>
              <a:t> ، وتوجد </a:t>
            </a:r>
            <a:r>
              <a:rPr lang="ar-SA" b="1" dirty="0" err="1" smtClean="0"/>
              <a:t>ايضا</a:t>
            </a:r>
            <a:r>
              <a:rPr lang="ar-SA" b="1" dirty="0" smtClean="0"/>
              <a:t> في الرحم وفي </a:t>
            </a:r>
            <a:r>
              <a:rPr lang="ar-SA" b="1" dirty="0" err="1" smtClean="0"/>
              <a:t>الاطفال</a:t>
            </a:r>
            <a:r>
              <a:rPr lang="ar-SA" b="1" dirty="0" smtClean="0"/>
              <a:t> والرضع وتنخفض </a:t>
            </a:r>
            <a:r>
              <a:rPr lang="ar-SA" b="1" dirty="0" err="1" smtClean="0"/>
              <a:t>اعدادها</a:t>
            </a:r>
            <a:r>
              <a:rPr lang="ar-SA" b="1" dirty="0" smtClean="0"/>
              <a:t> تدريجيا كلما كبرنا ومن </a:t>
            </a:r>
            <a:r>
              <a:rPr lang="ar-SA" b="1" dirty="0" err="1" smtClean="0"/>
              <a:t>اهم</a:t>
            </a:r>
            <a:r>
              <a:rPr lang="ar-SA" b="1" dirty="0" smtClean="0"/>
              <a:t> ما تقوم </a:t>
            </a:r>
            <a:r>
              <a:rPr lang="ar-SA" b="1" dirty="0" err="1" smtClean="0"/>
              <a:t>به</a:t>
            </a:r>
            <a:r>
              <a:rPr lang="ar-SA" b="1" dirty="0" smtClean="0"/>
              <a:t> : • المساعدة على إزالة السموم من الكبد</a:t>
            </a:r>
            <a:br>
              <a:rPr lang="ar-SA" b="1" dirty="0" smtClean="0"/>
            </a:br>
            <a:endParaRPr lang="ar-SA" dirty="0"/>
          </a:p>
        </p:txBody>
      </p:sp>
      <p:pic>
        <p:nvPicPr>
          <p:cNvPr id="4" name="صورة 3" descr="بكتريا اللبن.jpg"/>
          <p:cNvPicPr>
            <a:picLocks noChangeAspect="1"/>
          </p:cNvPicPr>
          <p:nvPr/>
        </p:nvPicPr>
        <p:blipFill>
          <a:blip r:embed="rId2" cstate="print"/>
          <a:stretch>
            <a:fillRect/>
          </a:stretch>
        </p:blipFill>
        <p:spPr>
          <a:xfrm>
            <a:off x="5029200" y="762000"/>
            <a:ext cx="3886200" cy="1738306"/>
          </a:xfrm>
          <a:prstGeom prst="rect">
            <a:avLst/>
          </a:prstGeom>
        </p:spPr>
      </p:pic>
      <p:pic>
        <p:nvPicPr>
          <p:cNvPr id="6" name="صورة 5" descr="بكتريا القولون.jpg"/>
          <p:cNvPicPr>
            <a:picLocks noChangeAspect="1"/>
          </p:cNvPicPr>
          <p:nvPr/>
        </p:nvPicPr>
        <p:blipFill>
          <a:blip r:embed="rId3" cstate="print"/>
          <a:stretch>
            <a:fillRect/>
          </a:stretch>
        </p:blipFill>
        <p:spPr>
          <a:xfrm>
            <a:off x="533400" y="762000"/>
            <a:ext cx="4216400" cy="1738306"/>
          </a:xfrm>
          <a:prstGeom prst="rect">
            <a:avLst/>
          </a:prstGeom>
        </p:spPr>
      </p:pic>
      <p:sp>
        <p:nvSpPr>
          <p:cNvPr id="7" name="مربع نص 6"/>
          <p:cNvSpPr txBox="1"/>
          <p:nvPr/>
        </p:nvSpPr>
        <p:spPr>
          <a:xfrm>
            <a:off x="2667000" y="0"/>
            <a:ext cx="3733800" cy="707886"/>
          </a:xfrm>
          <a:prstGeom prst="rect">
            <a:avLst/>
          </a:prstGeom>
          <a:noFill/>
        </p:spPr>
        <p:txBody>
          <a:bodyPr wrap="square" rtlCol="1">
            <a:spAutoFit/>
          </a:bodyPr>
          <a:lstStyle/>
          <a:p>
            <a:pPr algn="ctr"/>
            <a:r>
              <a:rPr lang="ar-SA" sz="4000" b="1" dirty="0" smtClean="0">
                <a:solidFill>
                  <a:srgbClr val="FF0000"/>
                </a:solidFill>
              </a:rPr>
              <a:t>البكتريا النافعة</a:t>
            </a:r>
          </a:p>
        </p:txBody>
      </p:sp>
      <p:sp>
        <p:nvSpPr>
          <p:cNvPr id="8" name="مستطيل 7"/>
          <p:cNvSpPr/>
          <p:nvPr/>
        </p:nvSpPr>
        <p:spPr>
          <a:xfrm>
            <a:off x="500034" y="2285992"/>
            <a:ext cx="426270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SA" b="1" dirty="0" smtClean="0"/>
              <a:t>بكتريا </a:t>
            </a:r>
            <a:r>
              <a:rPr lang="ar-SA" b="1" dirty="0" err="1" smtClean="0"/>
              <a:t>لاكتو</a:t>
            </a:r>
            <a:r>
              <a:rPr lang="ar-SA" b="1" dirty="0" smtClean="0"/>
              <a:t> </a:t>
            </a:r>
            <a:r>
              <a:rPr lang="ar-SA" b="1" dirty="0" err="1" smtClean="0"/>
              <a:t>باسيلاس</a:t>
            </a:r>
            <a:r>
              <a:rPr lang="ar-SA" b="1" dirty="0" smtClean="0"/>
              <a:t> </a:t>
            </a:r>
            <a:r>
              <a:rPr lang="ar-SA" b="1" dirty="0" err="1" smtClean="0"/>
              <a:t>بيفيدس</a:t>
            </a:r>
            <a:r>
              <a:rPr lang="ar-SA" b="1" dirty="0" smtClean="0"/>
              <a:t> بالقولون</a:t>
            </a:r>
            <a:endParaRPr lang="ar-SA" dirty="0"/>
          </a:p>
        </p:txBody>
      </p:sp>
      <p:sp>
        <p:nvSpPr>
          <p:cNvPr id="9" name="مستطيل 8"/>
          <p:cNvSpPr/>
          <p:nvPr/>
        </p:nvSpPr>
        <p:spPr>
          <a:xfrm>
            <a:off x="5000628" y="2285992"/>
            <a:ext cx="3906839"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SA" b="1" dirty="0" smtClean="0"/>
              <a:t> بكتريا  </a:t>
            </a:r>
            <a:r>
              <a:rPr lang="ar-SA" b="1" dirty="0" err="1" smtClean="0"/>
              <a:t>لاكتوباسيلاس</a:t>
            </a:r>
            <a:r>
              <a:rPr lang="ar-SA" b="1" dirty="0" smtClean="0"/>
              <a:t> </a:t>
            </a:r>
            <a:r>
              <a:rPr lang="ar-SA" b="1" dirty="0" err="1" smtClean="0"/>
              <a:t>اسيدوفيلاس</a:t>
            </a:r>
            <a:endParaRPr lang="ar-SA" dirty="0"/>
          </a:p>
        </p:txBody>
      </p:sp>
      <p:pic>
        <p:nvPicPr>
          <p:cNvPr id="10" name="صورة 9" descr="بكتريا الكوليرا.png"/>
          <p:cNvPicPr>
            <a:picLocks noChangeAspect="1"/>
          </p:cNvPicPr>
          <p:nvPr/>
        </p:nvPicPr>
        <p:blipFill>
          <a:blip r:embed="rId4" cstate="print"/>
          <a:stretch>
            <a:fillRect/>
          </a:stretch>
        </p:blipFill>
        <p:spPr>
          <a:xfrm>
            <a:off x="5072066" y="4033845"/>
            <a:ext cx="3619500" cy="17526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مستطيل 10"/>
          <p:cNvSpPr/>
          <p:nvPr/>
        </p:nvSpPr>
        <p:spPr>
          <a:xfrm>
            <a:off x="4357686" y="5857892"/>
            <a:ext cx="4572000" cy="64633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r>
              <a:rPr lang="ar-SA" b="1" dirty="0" smtClean="0"/>
              <a:t>بكتيريا الكوليرا تعيش لفترات طويلة في المياه غير النظيفة والأماكن الرطبة</a:t>
            </a:r>
            <a:endParaRPr lang="ar-SA" b="1" dirty="0"/>
          </a:p>
        </p:txBody>
      </p:sp>
      <p:pic>
        <p:nvPicPr>
          <p:cNvPr id="12" name="صورة 11" descr="بكتريا السل.jpg"/>
          <p:cNvPicPr>
            <a:picLocks noChangeAspect="1"/>
          </p:cNvPicPr>
          <p:nvPr/>
        </p:nvPicPr>
        <p:blipFill>
          <a:blip r:embed="rId5" cstate="print"/>
          <a:stretch>
            <a:fillRect/>
          </a:stretch>
        </p:blipFill>
        <p:spPr>
          <a:xfrm>
            <a:off x="571472" y="4357694"/>
            <a:ext cx="3714750" cy="16430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مستطيل 12"/>
          <p:cNvSpPr/>
          <p:nvPr/>
        </p:nvSpPr>
        <p:spPr>
          <a:xfrm>
            <a:off x="714348" y="5929330"/>
            <a:ext cx="33528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b="1" dirty="0" smtClean="0"/>
              <a:t>بكتيريا  السل</a:t>
            </a:r>
            <a:endParaRPr lang="ar-SA" b="1" dirty="0"/>
          </a:p>
        </p:txBody>
      </p:sp>
      <p:sp>
        <p:nvSpPr>
          <p:cNvPr id="14" name="مربع نص 13"/>
          <p:cNvSpPr txBox="1"/>
          <p:nvPr/>
        </p:nvSpPr>
        <p:spPr>
          <a:xfrm>
            <a:off x="4995890" y="4000504"/>
            <a:ext cx="3505200" cy="707886"/>
          </a:xfrm>
          <a:prstGeom prst="rect">
            <a:avLst/>
          </a:prstGeom>
          <a:noFill/>
        </p:spPr>
        <p:txBody>
          <a:bodyPr wrap="square" rtlCol="1">
            <a:spAutoFit/>
          </a:bodyPr>
          <a:lstStyle/>
          <a:p>
            <a:r>
              <a:rPr lang="ar-SA" sz="4000" b="1" dirty="0" smtClean="0">
                <a:solidFill>
                  <a:schemeClr val="bg1"/>
                </a:solidFill>
              </a:rPr>
              <a:t>البكتريا الضارة</a:t>
            </a:r>
            <a:endParaRPr lang="ar-SA" sz="4000" b="1" dirty="0">
              <a:solidFill>
                <a:schemeClr val="bg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ar-SA" b="1" dirty="0" smtClean="0"/>
              <a:t>ورقة عمل</a:t>
            </a:r>
            <a:endParaRPr lang="ar-SA" b="1" dirty="0"/>
          </a:p>
        </p:txBody>
      </p:sp>
      <p:sp>
        <p:nvSpPr>
          <p:cNvPr id="3" name="عنصر نائب للمحتوى 2"/>
          <p:cNvSpPr>
            <a:spLocks noGrp="1"/>
          </p:cNvSpPr>
          <p:nvPr>
            <p:ph idx="1"/>
          </p:nvPr>
        </p:nvSpPr>
        <p:spPr>
          <a:xfrm>
            <a:off x="533400" y="1600200"/>
            <a:ext cx="8382000" cy="4876800"/>
          </a:xfrm>
        </p:spPr>
        <p:style>
          <a:lnRef idx="1">
            <a:schemeClr val="accent2"/>
          </a:lnRef>
          <a:fillRef idx="2">
            <a:schemeClr val="accent2"/>
          </a:fillRef>
          <a:effectRef idx="1">
            <a:schemeClr val="accent2"/>
          </a:effectRef>
          <a:fontRef idx="minor">
            <a:schemeClr val="dk1"/>
          </a:fontRef>
        </p:style>
        <p:txBody>
          <a:bodyPr/>
          <a:lstStyle/>
          <a:p>
            <a:r>
              <a:rPr lang="ar-SA" sz="2800" b="1" dirty="0" smtClean="0"/>
              <a:t>بالتعاون مع أفراد مجموعتك الرجاء تعبئة المنظم التخطيطي المعروض أمامك بعد قراءة ص95  مستعينة بسؤال أختبر </a:t>
            </a:r>
            <a:r>
              <a:rPr lang="ar-SA" sz="2800" b="1" dirty="0" err="1" smtClean="0"/>
              <a:t>نغسي</a:t>
            </a:r>
            <a:r>
              <a:rPr lang="ar-SA" sz="2800" b="1" dirty="0" smtClean="0"/>
              <a:t>( أستنتج ) هل يحتمل وجود بدائيات على جلدي؟ أوضح اجابتي</a:t>
            </a:r>
            <a:endParaRPr lang="ar-SA" dirty="0" smtClean="0"/>
          </a:p>
        </p:txBody>
      </p:sp>
      <p:graphicFrame>
        <p:nvGraphicFramePr>
          <p:cNvPr id="10" name="جدول 9"/>
          <p:cNvGraphicFramePr>
            <a:graphicFrameLocks noGrp="1"/>
          </p:cNvGraphicFramePr>
          <p:nvPr/>
        </p:nvGraphicFramePr>
        <p:xfrm>
          <a:off x="857223" y="3143248"/>
          <a:ext cx="7786743" cy="2928958"/>
        </p:xfrm>
        <a:graphic>
          <a:graphicData uri="http://schemas.openxmlformats.org/drawingml/2006/table">
            <a:tbl>
              <a:tblPr rtl="1" firstRow="1" bandRow="1">
                <a:tableStyleId>{5C22544A-7EE6-4342-B048-85BDC9FD1C3A}</a:tableStyleId>
              </a:tblPr>
              <a:tblGrid>
                <a:gridCol w="2595581">
                  <a:extLst>
                    <a:ext uri="{9D8B030D-6E8A-4147-A177-3AD203B41FA5}">
                      <a16:colId xmlns:a16="http://schemas.microsoft.com/office/drawing/2014/main" val="20000"/>
                    </a:ext>
                  </a:extLst>
                </a:gridCol>
                <a:gridCol w="2595581">
                  <a:extLst>
                    <a:ext uri="{9D8B030D-6E8A-4147-A177-3AD203B41FA5}">
                      <a16:colId xmlns:a16="http://schemas.microsoft.com/office/drawing/2014/main" val="20001"/>
                    </a:ext>
                  </a:extLst>
                </a:gridCol>
                <a:gridCol w="2595581">
                  <a:extLst>
                    <a:ext uri="{9D8B030D-6E8A-4147-A177-3AD203B41FA5}">
                      <a16:colId xmlns:a16="http://schemas.microsoft.com/office/drawing/2014/main" val="20002"/>
                    </a:ext>
                  </a:extLst>
                </a:gridCol>
              </a:tblGrid>
              <a:tr h="1284636">
                <a:tc>
                  <a:txBody>
                    <a:bodyPr/>
                    <a:lstStyle/>
                    <a:p>
                      <a:pPr algn="ctr" rtl="1"/>
                      <a:r>
                        <a:rPr lang="ar-SA" dirty="0" smtClean="0"/>
                        <a:t>إرشاد</a:t>
                      </a:r>
                      <a:endParaRPr lang="ar-SA" dirty="0"/>
                    </a:p>
                  </a:txBody>
                  <a:tcPr/>
                </a:tc>
                <a:tc>
                  <a:txBody>
                    <a:bodyPr/>
                    <a:lstStyle/>
                    <a:p>
                      <a:pPr algn="ctr" rtl="1"/>
                      <a:r>
                        <a:rPr lang="ar-SA" dirty="0" smtClean="0"/>
                        <a:t>ماذا أعرف</a:t>
                      </a:r>
                      <a:endParaRPr lang="ar-SA" dirty="0"/>
                    </a:p>
                  </a:txBody>
                  <a:tcPr/>
                </a:tc>
                <a:tc>
                  <a:txBody>
                    <a:bodyPr/>
                    <a:lstStyle/>
                    <a:p>
                      <a:pPr algn="ctr" rtl="1"/>
                      <a:r>
                        <a:rPr lang="ar-SA" dirty="0" smtClean="0"/>
                        <a:t>ماذا</a:t>
                      </a:r>
                      <a:r>
                        <a:rPr lang="ar-SA" baseline="0" dirty="0" smtClean="0"/>
                        <a:t> أستنتج</a:t>
                      </a:r>
                      <a:endParaRPr lang="ar-SA" dirty="0"/>
                    </a:p>
                  </a:txBody>
                  <a:tcPr/>
                </a:tc>
                <a:extLst>
                  <a:ext uri="{0D108BD9-81ED-4DB2-BD59-A6C34878D82A}">
                    <a16:rowId xmlns:a16="http://schemas.microsoft.com/office/drawing/2014/main" val="10000"/>
                  </a:ext>
                </a:extLst>
              </a:tr>
              <a:tr h="1644322">
                <a:tc>
                  <a:txBody>
                    <a:bodyPr/>
                    <a:lstStyle/>
                    <a:p>
                      <a:pPr rtl="1"/>
                      <a:r>
                        <a:rPr lang="ar-SA" b="1" dirty="0" smtClean="0"/>
                        <a:t>أحدد</a:t>
                      </a:r>
                      <a:r>
                        <a:rPr lang="ar-SA" b="1" baseline="0" dirty="0" smtClean="0"/>
                        <a:t> أماكن وجود هذه </a:t>
                      </a:r>
                    </a:p>
                    <a:p>
                      <a:pPr rtl="1"/>
                      <a:r>
                        <a:rPr lang="ar-SA" b="1" baseline="0" dirty="0" smtClean="0"/>
                        <a:t>البكتيريا</a:t>
                      </a:r>
                      <a:endParaRPr lang="ar-SA" b="1" dirty="0"/>
                    </a:p>
                  </a:txBody>
                  <a:tcPr/>
                </a:tc>
                <a:tc>
                  <a:txBody>
                    <a:bodyPr/>
                    <a:lstStyle/>
                    <a:p>
                      <a:pPr rtl="1"/>
                      <a:endParaRPr lang="ar-SA" dirty="0" smtClean="0"/>
                    </a:p>
                    <a:p>
                      <a:pPr rtl="1"/>
                      <a:endParaRPr lang="ar-SA" dirty="0"/>
                    </a:p>
                  </a:txBody>
                  <a:tcPr/>
                </a:tc>
                <a:tc>
                  <a:txBody>
                    <a:bodyPr/>
                    <a:lstStyle/>
                    <a:p>
                      <a:pPr rtl="1"/>
                      <a:endParaRPr lang="ar-SA" b="1" dirty="0"/>
                    </a:p>
                  </a:txBody>
                  <a:tcPr/>
                </a:tc>
                <a:extLst>
                  <a:ext uri="{0D108BD9-81ED-4DB2-BD59-A6C34878D82A}">
                    <a16:rowId xmlns:a16="http://schemas.microsoft.com/office/drawing/2014/main" val="10001"/>
                  </a:ext>
                </a:extLst>
              </a:tr>
            </a:tbl>
          </a:graphicData>
        </a:graphic>
      </p:graphicFrame>
      <p:sp>
        <p:nvSpPr>
          <p:cNvPr id="6" name="مربع نص 5"/>
          <p:cNvSpPr txBox="1"/>
          <p:nvPr/>
        </p:nvSpPr>
        <p:spPr>
          <a:xfrm>
            <a:off x="3965467" y="4572008"/>
            <a:ext cx="2106731" cy="1200329"/>
          </a:xfrm>
          <a:prstGeom prst="rect">
            <a:avLst/>
          </a:prstGeom>
          <a:noFill/>
        </p:spPr>
        <p:txBody>
          <a:bodyPr wrap="none" rtlCol="1">
            <a:spAutoFit/>
          </a:bodyPr>
          <a:lstStyle/>
          <a:p>
            <a:r>
              <a:rPr lang="ar-SA" b="1" dirty="0" smtClean="0">
                <a:solidFill>
                  <a:srgbClr val="FF0000"/>
                </a:solidFill>
              </a:rPr>
              <a:t>تعيش في ظروف قاسية</a:t>
            </a:r>
            <a:endParaRPr lang="ar-SA" dirty="0" smtClean="0">
              <a:solidFill>
                <a:srgbClr val="FF0000"/>
              </a:solidFill>
            </a:endParaRPr>
          </a:p>
          <a:p>
            <a:r>
              <a:rPr lang="ar-SA" b="1" dirty="0" smtClean="0">
                <a:solidFill>
                  <a:srgbClr val="FF0000"/>
                </a:solidFill>
              </a:rPr>
              <a:t>منها ارتفاع درجة الحرارة</a:t>
            </a:r>
            <a:endParaRPr lang="ar-SA" dirty="0" smtClean="0">
              <a:solidFill>
                <a:srgbClr val="FF0000"/>
              </a:solidFill>
            </a:endParaRPr>
          </a:p>
          <a:p>
            <a:r>
              <a:rPr lang="ar-SA" b="1" dirty="0" smtClean="0">
                <a:solidFill>
                  <a:srgbClr val="FF0000"/>
                </a:solidFill>
              </a:rPr>
              <a:t>وغياب الأكسجين</a:t>
            </a:r>
          </a:p>
          <a:p>
            <a:endParaRPr lang="ar-SA" dirty="0"/>
          </a:p>
        </p:txBody>
      </p:sp>
      <p:sp>
        <p:nvSpPr>
          <p:cNvPr id="8" name="مربع نص 7"/>
          <p:cNvSpPr txBox="1"/>
          <p:nvPr/>
        </p:nvSpPr>
        <p:spPr>
          <a:xfrm>
            <a:off x="1494480" y="4643446"/>
            <a:ext cx="1863074" cy="923330"/>
          </a:xfrm>
          <a:prstGeom prst="rect">
            <a:avLst/>
          </a:prstGeom>
          <a:noFill/>
        </p:spPr>
        <p:txBody>
          <a:bodyPr wrap="none" rtlCol="1">
            <a:spAutoFit/>
          </a:bodyPr>
          <a:lstStyle/>
          <a:p>
            <a:r>
              <a:rPr lang="ar-SA" b="1" dirty="0" smtClean="0">
                <a:solidFill>
                  <a:srgbClr val="FF0000"/>
                </a:solidFill>
              </a:rPr>
              <a:t>لا يحتمل وجود بدائيات</a:t>
            </a:r>
          </a:p>
          <a:p>
            <a:r>
              <a:rPr lang="ar-SA" b="1" dirty="0" smtClean="0">
                <a:solidFill>
                  <a:srgbClr val="FF0000"/>
                </a:solidFill>
              </a:rPr>
              <a:t> على جلدي</a:t>
            </a:r>
          </a:p>
          <a:p>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05"/>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 calcmode="lin" valueType="num">
                                      <p:cBhvr>
                                        <p:cTn id="18" dur="500" fill="hold"/>
                                        <p:tgtEl>
                                          <p:spTgt spid="8"/>
                                        </p:tgtEl>
                                        <p:attrNameLst>
                                          <p:attrName>ppt_x</p:attrName>
                                        </p:attrNameLst>
                                      </p:cBhvr>
                                      <p:tavLst>
                                        <p:tav tm="0">
                                          <p:val>
                                            <p:strVal val="#ppt_x-.2"/>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0" y="304800"/>
            <a:ext cx="7848600" cy="6400800"/>
          </a:xfrm>
          <a:prstGeom prst="rect">
            <a:avLst/>
          </a:prstGeom>
        </p:spPr>
        <p:style>
          <a:lnRef idx="3">
            <a:schemeClr val="lt1"/>
          </a:lnRef>
          <a:fillRef idx="1">
            <a:schemeClr val="accent5"/>
          </a:fillRef>
          <a:effectRef idx="1">
            <a:schemeClr val="accent5"/>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buFont typeface="Wingdings" pitchFamily="2" charset="2"/>
              <a:buChar char="v"/>
            </a:pPr>
            <a:r>
              <a:rPr lang="ar-SA" sz="3200" b="1" dirty="0" smtClean="0">
                <a:ln w="50800"/>
                <a:solidFill>
                  <a:srgbClr val="FFFF00"/>
                </a:solidFill>
                <a:cs typeface="Arabic Transparent" pitchFamily="2" charset="-78"/>
              </a:rPr>
              <a:t>2- البكتيريا </a:t>
            </a:r>
            <a:r>
              <a:rPr lang="ar-SA" sz="3200" b="1" dirty="0" err="1" smtClean="0">
                <a:ln w="50800"/>
                <a:solidFill>
                  <a:srgbClr val="FFFF00"/>
                </a:solidFill>
                <a:cs typeface="Arabic Transparent" pitchFamily="2" charset="-78"/>
              </a:rPr>
              <a:t>والبدائيات:</a:t>
            </a:r>
            <a:endParaRPr lang="ar-SA" sz="3200" b="1" dirty="0" smtClean="0">
              <a:ln w="50800"/>
              <a:solidFill>
                <a:srgbClr val="FFFF00"/>
              </a:solidFill>
              <a:cs typeface="Arabic Transparent" pitchFamily="2" charset="-78"/>
            </a:endParaRPr>
          </a:p>
          <a:p>
            <a:pPr marL="92075" lvl="0" indent="-23813" algn="just" rtl="1">
              <a:spcBef>
                <a:spcPts val="700"/>
              </a:spcBef>
              <a:buClr>
                <a:schemeClr val="tx2"/>
              </a:buClr>
              <a:buSzPct val="95000"/>
              <a:buFont typeface="Wingdings" pitchFamily="2" charset="2"/>
              <a:buChar char="v"/>
            </a:pPr>
            <a:r>
              <a:rPr lang="ar-SA" sz="3200" b="1" dirty="0" smtClean="0">
                <a:ln w="50800"/>
                <a:solidFill>
                  <a:srgbClr val="FFFF00"/>
                </a:solidFill>
                <a:cs typeface="Arabic Transparent" pitchFamily="2" charset="-78"/>
              </a:rPr>
              <a:t>البدائيات مخلوقات حية وحيدة الخلية وقد صنفت من قبل العلماء على أنها أحد أنواع البكتريا إلا أن العلماء اكتشفوا اختلاف صفاتها الوراثية عن البكتريا</a:t>
            </a:r>
          </a:p>
          <a:p>
            <a:pPr marL="92075" lvl="0" indent="-92075" algn="just" rtl="1">
              <a:spcBef>
                <a:spcPts val="700"/>
              </a:spcBef>
              <a:buClr>
                <a:schemeClr val="tx2"/>
              </a:buClr>
              <a:buSzPct val="95000"/>
            </a:pPr>
            <a:r>
              <a:rPr lang="ar-SA" sz="3200" b="1" dirty="0" smtClean="0">
                <a:ln w="50800"/>
                <a:solidFill>
                  <a:schemeClr val="bg1">
                    <a:shade val="50000"/>
                  </a:schemeClr>
                </a:solidFill>
                <a:cs typeface="Arabic Transparent" pitchFamily="2" charset="-78"/>
              </a:rPr>
              <a:t> </a:t>
            </a:r>
            <a:r>
              <a:rPr lang="ar-SA" sz="3200" b="1" dirty="0" smtClean="0">
                <a:ln w="50800"/>
                <a:solidFill>
                  <a:schemeClr val="tx1"/>
                </a:solidFill>
                <a:cs typeface="Arabic Transparent" pitchFamily="2" charset="-78"/>
              </a:rPr>
              <a:t>تعيش في ظروف قاسية علي الأرض لا يمكن لغيرها من المخلوقات الحية العيش فيها وبعضها يعيش في الينابيع الحارة التي تصل درجة حرارة الماء فيها إلي درجة </a:t>
            </a:r>
            <a:r>
              <a:rPr lang="ar-SA" sz="3200" b="1" dirty="0" err="1" smtClean="0">
                <a:ln w="50800"/>
                <a:solidFill>
                  <a:schemeClr val="tx1"/>
                </a:solidFill>
                <a:cs typeface="Arabic Transparent" pitchFamily="2" charset="-78"/>
              </a:rPr>
              <a:t>الغليان </a:t>
            </a:r>
            <a:r>
              <a:rPr lang="ar-SA" sz="3200" b="1" dirty="0" smtClean="0">
                <a:ln w="50800"/>
                <a:solidFill>
                  <a:schemeClr val="tx1"/>
                </a:solidFill>
                <a:cs typeface="Arabic Transparent" pitchFamily="2" charset="-78"/>
              </a:rPr>
              <a:t>، والبعض يعيش في بيئات خالية من </a:t>
            </a:r>
            <a:r>
              <a:rPr lang="ar-SA" sz="3200" b="1" dirty="0" err="1" smtClean="0">
                <a:ln w="50800"/>
                <a:solidFill>
                  <a:schemeClr val="tx1"/>
                </a:solidFill>
                <a:cs typeface="Arabic Transparent" pitchFamily="2" charset="-78"/>
              </a:rPr>
              <a:t>الأكسجين </a:t>
            </a:r>
            <a:r>
              <a:rPr lang="ar-SA" sz="3200" b="1" dirty="0" smtClean="0">
                <a:ln w="50800"/>
                <a:solidFill>
                  <a:schemeClr val="tx1"/>
                </a:solidFill>
                <a:cs typeface="Arabic Transparent" pitchFamily="2" charset="-78"/>
              </a:rPr>
              <a:t>، وبعضها يعيش في القنوات الهضمية </a:t>
            </a:r>
            <a:r>
              <a:rPr lang="ar-SA" sz="3200" b="1" dirty="0" err="1" smtClean="0">
                <a:ln w="50800"/>
                <a:solidFill>
                  <a:schemeClr val="tx1"/>
                </a:solidFill>
                <a:cs typeface="Arabic Transparent" pitchFamily="2" charset="-78"/>
              </a:rPr>
              <a:t>للحيوانات </a:t>
            </a:r>
            <a:r>
              <a:rPr lang="ar-SA" sz="3200" b="1" dirty="0" smtClean="0">
                <a:ln w="50800"/>
                <a:solidFill>
                  <a:schemeClr val="tx1"/>
                </a:solidFill>
                <a:cs typeface="Arabic Transparent" pitchFamily="2" charset="-78"/>
              </a:rPr>
              <a:t>، أو في الأماكن </a:t>
            </a:r>
            <a:r>
              <a:rPr lang="ar-SA" sz="3200" b="1" dirty="0" err="1" smtClean="0">
                <a:ln w="50800"/>
                <a:solidFill>
                  <a:schemeClr val="tx1"/>
                </a:solidFill>
                <a:cs typeface="Arabic Transparent" pitchFamily="2" charset="-78"/>
              </a:rPr>
              <a:t>المالحة ..</a:t>
            </a:r>
            <a:endParaRPr lang="ar-SA" sz="3200" b="1" dirty="0" smtClean="0">
              <a:ln w="50800"/>
              <a:solidFill>
                <a:schemeClr val="tx1"/>
              </a:solidFill>
              <a:cs typeface="Arabic Transparent" pitchFamily="2" charset="-7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r>
              <a:rPr lang="ar-SA" sz="4800" b="1" dirty="0" smtClean="0"/>
              <a:t>الى اللقاء في الحصة القادمة</a:t>
            </a:r>
            <a:endParaRPr lang="ar-SA" sz="4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O609KZ.jpg"/>
          <p:cNvPicPr>
            <a:picLocks noChangeAspect="1"/>
          </p:cNvPicPr>
          <p:nvPr/>
        </p:nvPicPr>
        <p:blipFill>
          <a:blip r:embed="rId2" cstate="print"/>
          <a:stretch>
            <a:fillRect/>
          </a:stretch>
        </p:blipFill>
        <p:spPr>
          <a:xfrm>
            <a:off x="1219200" y="914400"/>
            <a:ext cx="7010400" cy="4876800"/>
          </a:xfrm>
          <a:prstGeom prst="rect">
            <a:avLst/>
          </a:prstGeom>
        </p:spPr>
      </p:pic>
    </p:spTree>
    <p:extLst>
      <p:ext uri="{BB962C8B-B14F-4D97-AF65-F5344CB8AC3E}">
        <p14:creationId xmlns:p14="http://schemas.microsoft.com/office/powerpoint/2010/main" val="2227012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1309035256321.gif"/>
          <p:cNvPicPr>
            <a:picLocks noChangeAspect="1"/>
          </p:cNvPicPr>
          <p:nvPr/>
        </p:nvPicPr>
        <p:blipFill>
          <a:blip r:embed="rId2" cstate="print"/>
          <a:stretch>
            <a:fillRect/>
          </a:stretch>
        </p:blipFill>
        <p:spPr>
          <a:xfrm>
            <a:off x="1019175" y="1219200"/>
            <a:ext cx="7105650" cy="4733925"/>
          </a:xfrm>
          <a:prstGeom prst="rect">
            <a:avLst/>
          </a:prstGeom>
        </p:spPr>
      </p:pic>
    </p:spTree>
    <p:extLst>
      <p:ext uri="{BB962C8B-B14F-4D97-AF65-F5344CB8AC3E}">
        <p14:creationId xmlns:p14="http://schemas.microsoft.com/office/powerpoint/2010/main" val="171385448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91680" y="1412776"/>
            <a:ext cx="6172200" cy="1224136"/>
          </a:xfrm>
          <a:prstGeom prst="rect">
            <a:avLst/>
          </a:prstGeom>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6000" b="1" i="0" u="none" strike="noStrike" kern="1200" normalizeH="0" baseline="0" noProof="0" dirty="0" smtClean="0">
                <a:ln w="50800"/>
                <a:solidFill>
                  <a:srgbClr val="002060"/>
                </a:solidFill>
                <a:uLnTx/>
                <a:uFillTx/>
                <a:latin typeface="+mj-lt"/>
                <a:ea typeface="+mj-ea"/>
                <a:cs typeface="Arabic Transparent" pitchFamily="2" charset="-78"/>
              </a:rPr>
              <a:t>تابع الدرس الثانى</a:t>
            </a:r>
            <a:endParaRPr kumimoji="0" lang="ar-SA" sz="6000" b="1" i="0" u="none" strike="noStrike" kern="1200" normalizeH="0" noProof="0" dirty="0" smtClean="0">
              <a:ln w="50800"/>
              <a:solidFill>
                <a:srgbClr val="002060"/>
              </a:solidFill>
              <a:uLnTx/>
              <a:uFillTx/>
              <a:latin typeface="+mj-lt"/>
              <a:ea typeface="+mj-ea"/>
              <a:cs typeface="Arabic Transparent" pitchFamily="2" charset="-78"/>
            </a:endParaRPr>
          </a:p>
        </p:txBody>
      </p:sp>
      <p:sp>
        <p:nvSpPr>
          <p:cNvPr id="4" name="Title 1"/>
          <p:cNvSpPr txBox="1">
            <a:spLocks/>
          </p:cNvSpPr>
          <p:nvPr/>
        </p:nvSpPr>
        <p:spPr>
          <a:xfrm>
            <a:off x="914400" y="3356992"/>
            <a:ext cx="7772400" cy="2133600"/>
          </a:xfrm>
          <a:prstGeom prst="rect">
            <a:avLst/>
          </a:prstGeom>
          <a:ln/>
        </p:spPr>
        <p:style>
          <a:lnRef idx="1">
            <a:schemeClr val="accent4"/>
          </a:lnRef>
          <a:fillRef idx="3">
            <a:schemeClr val="accent4"/>
          </a:fillRef>
          <a:effectRef idx="2">
            <a:schemeClr val="accent4"/>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spcBef>
                <a:spcPct val="0"/>
              </a:spcBef>
              <a:defRPr/>
            </a:pPr>
            <a:r>
              <a:rPr lang="ar-SA"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عمليات الحياة في المخلوقات الحية الدقيقة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7224" y="3178986"/>
            <a:ext cx="7772400" cy="2178840"/>
          </a:xfrm>
        </p:spPr>
        <p:style>
          <a:lnRef idx="3">
            <a:schemeClr val="lt1"/>
          </a:lnRef>
          <a:fillRef idx="1">
            <a:schemeClr val="accent5"/>
          </a:fillRef>
          <a:effectRef idx="1">
            <a:schemeClr val="accent5"/>
          </a:effectRef>
          <a:fontRef idx="minor">
            <a:schemeClr val="lt1"/>
          </a:fontRef>
        </p:style>
        <p:txBody>
          <a:bodyPr/>
          <a:lstStyle/>
          <a:p>
            <a:pPr algn="ctr"/>
            <a:r>
              <a:rPr lang="ar-SA" sz="4000" b="1" dirty="0" smtClean="0"/>
              <a:t>ما المخلوق الحي الدقيق</a:t>
            </a:r>
          </a:p>
          <a:p>
            <a:pPr algn="ctr"/>
            <a:r>
              <a:rPr lang="ar-SA" sz="4000" b="1" dirty="0" smtClean="0"/>
              <a:t>ما أنواع المخلوقات الحية الدقيقة</a:t>
            </a:r>
          </a:p>
        </p:txBody>
      </p:sp>
      <p:sp>
        <p:nvSpPr>
          <p:cNvPr id="4" name="مخطط انسيابي: شريط مثقب 3"/>
          <p:cNvSpPr/>
          <p:nvPr/>
        </p:nvSpPr>
        <p:spPr>
          <a:xfrm>
            <a:off x="2162106" y="500042"/>
            <a:ext cx="6624736" cy="25146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sz="3200" b="1" dirty="0"/>
          </a:p>
        </p:txBody>
      </p:sp>
      <p:pic>
        <p:nvPicPr>
          <p:cNvPr id="5" name="صورة 4" descr="40306h777h.jpg"/>
          <p:cNvPicPr>
            <a:picLocks noChangeAspect="1"/>
          </p:cNvPicPr>
          <p:nvPr/>
        </p:nvPicPr>
        <p:blipFill>
          <a:blip r:embed="rId2" cstate="print"/>
          <a:stretch>
            <a:fillRect/>
          </a:stretch>
        </p:blipFill>
        <p:spPr>
          <a:xfrm rot="20301757">
            <a:off x="228504" y="578527"/>
            <a:ext cx="2247348" cy="1369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مستطيل 5"/>
          <p:cNvSpPr/>
          <p:nvPr/>
        </p:nvSpPr>
        <p:spPr>
          <a:xfrm>
            <a:off x="2571736" y="1071546"/>
            <a:ext cx="6215106" cy="1569660"/>
          </a:xfrm>
          <a:prstGeom prst="rect">
            <a:avLst/>
          </a:prstGeom>
        </p:spPr>
        <p:txBody>
          <a:bodyPr wrap="square">
            <a:spAutoFit/>
          </a:bodyPr>
          <a:lstStyle/>
          <a:p>
            <a:pPr algn="ctr"/>
            <a:r>
              <a:rPr lang="ar-SA" sz="3200" b="1" dirty="0" smtClean="0"/>
              <a:t>بالتعاون مع صديقاتك مستخدمة  اللوحات السبورية أجيبي عن  الأسئلة التالية</a:t>
            </a:r>
            <a:endParaRPr lang="ar-SA" sz="3200"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728464"/>
            <a:ext cx="8382000" cy="5940896"/>
          </a:xfrm>
          <a:prstGeom prst="rect">
            <a:avLst/>
          </a:prstGeom>
        </p:spPr>
        <p:style>
          <a:lnRef idx="3">
            <a:schemeClr val="lt1"/>
          </a:lnRef>
          <a:fillRef idx="1">
            <a:schemeClr val="accent5"/>
          </a:fillRef>
          <a:effectRef idx="1">
            <a:schemeClr val="accent5"/>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lvl="0" algn="just">
              <a:spcBef>
                <a:spcPts val="700"/>
              </a:spcBef>
              <a:buClr>
                <a:schemeClr val="tx2"/>
              </a:buClr>
              <a:buSzPct val="95000"/>
            </a:pPr>
            <a:r>
              <a:rPr lang="ar-SA" sz="3200" b="1" dirty="0" smtClean="0">
                <a:ln w="50800"/>
                <a:solidFill>
                  <a:schemeClr val="bg1">
                    <a:shade val="50000"/>
                  </a:schemeClr>
                </a:solidFill>
                <a:cs typeface="Arabic Transparent" pitchFamily="2" charset="-78"/>
              </a:rPr>
              <a:t> </a:t>
            </a:r>
            <a:r>
              <a:rPr lang="ar-SA" sz="2400" b="1" dirty="0" smtClean="0">
                <a:ln w="50800"/>
                <a:solidFill>
                  <a:schemeClr val="tx1"/>
                </a:solidFill>
                <a:cs typeface="Arabic Transparent" pitchFamily="2" charset="-78"/>
              </a:rPr>
              <a:t>تستطيع المخلوقات الحية الدقيقة التكاثر بسرعة ليصبح عددها بالملايين .</a:t>
            </a:r>
          </a:p>
          <a:p>
            <a:pPr lvl="0" algn="just">
              <a:spcBef>
                <a:spcPts val="700"/>
              </a:spcBef>
              <a:buClr>
                <a:schemeClr val="tx2"/>
              </a:buClr>
              <a:buSzPct val="95000"/>
            </a:pPr>
            <a:r>
              <a:rPr lang="ar-SA" sz="2400" b="1" dirty="0" smtClean="0">
                <a:ln w="50800"/>
                <a:solidFill>
                  <a:srgbClr val="FFFF00"/>
                </a:solidFill>
                <a:cs typeface="Arabic Transparent" pitchFamily="2" charset="-78"/>
              </a:rPr>
              <a:t>كيف تتكاثر المخلوقات الدقيقة </a:t>
            </a:r>
            <a:r>
              <a:rPr lang="ar-SA" sz="2400" b="1" dirty="0" err="1" smtClean="0">
                <a:ln w="50800"/>
                <a:solidFill>
                  <a:srgbClr val="FFFF00"/>
                </a:solidFill>
                <a:cs typeface="Arabic Transparent" pitchFamily="2" charset="-78"/>
              </a:rPr>
              <a:t>لاجنسيا</a:t>
            </a:r>
            <a:r>
              <a:rPr lang="ar-SA" sz="2400" b="1" dirty="0" smtClean="0">
                <a:ln w="50800"/>
                <a:solidFill>
                  <a:srgbClr val="FFFF00"/>
                </a:solidFill>
                <a:cs typeface="Arabic Transparent" pitchFamily="2" charset="-78"/>
              </a:rPr>
              <a:t>؟ كيف تتكاثر المخلوقات الدقيقة جنسيا؟</a:t>
            </a:r>
          </a:p>
          <a:p>
            <a:pPr algn="just">
              <a:spcBef>
                <a:spcPts val="700"/>
              </a:spcBef>
              <a:buClr>
                <a:schemeClr val="tx2"/>
              </a:buClr>
              <a:buSzPct val="95000"/>
            </a:pPr>
            <a:r>
              <a:rPr lang="ar-SA" sz="2400" b="1" dirty="0" smtClean="0">
                <a:ln w="50800"/>
                <a:solidFill>
                  <a:schemeClr val="tx1"/>
                </a:solidFill>
                <a:cs typeface="Arabic Transparent" pitchFamily="2" charset="-78"/>
              </a:rPr>
              <a:t>تتكاثر المخلوقات الحية الدقيقة بعدة طرق:بالانشطار الثنائي      والاقتران       والتبرعم</a:t>
            </a:r>
          </a:p>
          <a:p>
            <a:pPr marL="274638" lvl="0" indent="-206375" algn="just" rtl="1">
              <a:spcBef>
                <a:spcPts val="700"/>
              </a:spcBef>
              <a:buClr>
                <a:schemeClr val="tx2"/>
              </a:buClr>
              <a:buSzPct val="95000"/>
              <a:buFontTx/>
              <a:buChar char="-"/>
            </a:pPr>
            <a:r>
              <a:rPr lang="ar-SA" sz="2400" b="1" dirty="0" smtClean="0">
                <a:ln w="50800"/>
                <a:solidFill>
                  <a:schemeClr val="tx1"/>
                </a:solidFill>
                <a:cs typeface="Arabic Transparent" pitchFamily="2" charset="-78"/>
              </a:rPr>
              <a:t>ابحثي في المصطلحات عن المفردات التالية:الانشطار الثنائي – الاقتران - التبرعم</a:t>
            </a:r>
          </a:p>
          <a:p>
            <a:pPr marL="92075" lvl="0" indent="-23813" algn="just" rtl="1">
              <a:spcBef>
                <a:spcPts val="700"/>
              </a:spcBef>
              <a:buClr>
                <a:schemeClr val="tx2"/>
              </a:buClr>
              <a:buSzPct val="95000"/>
              <a:buFontTx/>
              <a:buChar char="-"/>
            </a:pPr>
            <a:r>
              <a:rPr lang="ar-SA" sz="2400" b="1" dirty="0" smtClean="0">
                <a:ln w="50800"/>
                <a:solidFill>
                  <a:schemeClr val="bg1"/>
                </a:solidFill>
                <a:cs typeface="Arabic Transparent" pitchFamily="2" charset="-78"/>
              </a:rPr>
              <a:t>- </a:t>
            </a:r>
            <a:r>
              <a:rPr lang="ar-SA" sz="2400" b="1" dirty="0" smtClean="0">
                <a:ln w="50800"/>
                <a:solidFill>
                  <a:srgbClr val="FFFF00"/>
                </a:solidFill>
                <a:cs typeface="Arabic Transparent" pitchFamily="2" charset="-78"/>
              </a:rPr>
              <a:t>الانشطار الثنائي </a:t>
            </a:r>
            <a:r>
              <a:rPr lang="ar-SA" sz="2400" b="1" dirty="0" smtClean="0">
                <a:ln w="50800"/>
                <a:solidFill>
                  <a:schemeClr val="tx1"/>
                </a:solidFill>
                <a:cs typeface="Arabic Transparent" pitchFamily="2" charset="-78"/>
              </a:rPr>
              <a:t>وهو نوع من التكاثر اللاجنسي الذي ينقسم فيه المخلوق الحي إلي مخلوقين حيين جديدين متماثلين.</a:t>
            </a:r>
          </a:p>
          <a:p>
            <a:pPr marL="92075" lvl="0" indent="-23813" algn="just" rtl="1">
              <a:spcBef>
                <a:spcPts val="700"/>
              </a:spcBef>
              <a:buClr>
                <a:schemeClr val="tx2"/>
              </a:buClr>
              <a:buSzPct val="95000"/>
              <a:buFontTx/>
              <a:buChar char="-"/>
            </a:pPr>
            <a:r>
              <a:rPr lang="ar-SA" sz="2400" b="1" dirty="0" smtClean="0">
                <a:ln w="50800"/>
                <a:solidFill>
                  <a:schemeClr val="bg1"/>
                </a:solidFill>
                <a:cs typeface="Arabic Transparent" pitchFamily="2" charset="-78"/>
              </a:rPr>
              <a:t>- </a:t>
            </a:r>
            <a:r>
              <a:rPr lang="ar-SA" sz="2400" b="1" dirty="0" smtClean="0">
                <a:ln w="50800"/>
                <a:solidFill>
                  <a:srgbClr val="FFFF00"/>
                </a:solidFill>
                <a:cs typeface="Arabic Transparent" pitchFamily="2" charset="-78"/>
              </a:rPr>
              <a:t>الاقتران</a:t>
            </a:r>
            <a:r>
              <a:rPr lang="ar-SA" sz="2400" b="1" dirty="0" smtClean="0">
                <a:ln w="50800"/>
                <a:solidFill>
                  <a:schemeClr val="bg1"/>
                </a:solidFill>
                <a:cs typeface="Arabic Transparent" pitchFamily="2" charset="-78"/>
              </a:rPr>
              <a:t> </a:t>
            </a:r>
            <a:r>
              <a:rPr lang="ar-SA" sz="2400" b="1" dirty="0" smtClean="0">
                <a:ln w="50800"/>
                <a:solidFill>
                  <a:schemeClr val="tx1"/>
                </a:solidFill>
                <a:cs typeface="Arabic Transparent" pitchFamily="2" charset="-78"/>
              </a:rPr>
              <a:t>وهو شكل من أشكال التكاثر الجنسي الذي تلتحم فيه المخلوقات الحية بعضها ببعض وتتبادل المادة الوراثية فيما بينها ثم ينفصل بعضها عن بعض ثم تنقسم بواسطة </a:t>
            </a:r>
            <a:r>
              <a:rPr lang="ar-SA" sz="2400" b="1" dirty="0" err="1" smtClean="0">
                <a:ln w="50800"/>
                <a:solidFill>
                  <a:schemeClr val="tx1"/>
                </a:solidFill>
                <a:cs typeface="Arabic Transparent" pitchFamily="2" charset="-78"/>
              </a:rPr>
              <a:t>الإنشطار</a:t>
            </a:r>
            <a:r>
              <a:rPr lang="ar-SA" sz="2400" b="1" dirty="0" smtClean="0">
                <a:ln w="50800"/>
                <a:solidFill>
                  <a:schemeClr val="tx1"/>
                </a:solidFill>
                <a:cs typeface="Arabic Transparent" pitchFamily="2" charset="-78"/>
              </a:rPr>
              <a:t> </a:t>
            </a:r>
            <a:r>
              <a:rPr lang="ar-SA" sz="2400" b="1" dirty="0" err="1" smtClean="0">
                <a:ln w="50800"/>
                <a:solidFill>
                  <a:schemeClr val="tx1"/>
                </a:solidFill>
                <a:cs typeface="Arabic Transparent" pitchFamily="2" charset="-78"/>
              </a:rPr>
              <a:t>الثنائي.</a:t>
            </a:r>
            <a:r>
              <a:rPr lang="ar-SA" sz="2400" b="1" dirty="0" smtClean="0">
                <a:ln w="50800"/>
                <a:solidFill>
                  <a:schemeClr val="tx1"/>
                </a:solidFill>
                <a:cs typeface="Arabic Transparent" pitchFamily="2" charset="-78"/>
              </a:rPr>
              <a:t> </a:t>
            </a:r>
          </a:p>
          <a:p>
            <a:pPr marL="92075" lvl="0" indent="-23813" algn="just" rtl="1">
              <a:spcBef>
                <a:spcPts val="700"/>
              </a:spcBef>
              <a:buClr>
                <a:schemeClr val="tx2"/>
              </a:buClr>
              <a:buSzPct val="95000"/>
              <a:buFontTx/>
              <a:buChar char="-"/>
            </a:pPr>
            <a:r>
              <a:rPr lang="ar-SA" sz="2400" b="1" dirty="0" smtClean="0">
                <a:ln w="50800"/>
                <a:solidFill>
                  <a:schemeClr val="bg1"/>
                </a:solidFill>
                <a:cs typeface="Arabic Transparent" pitchFamily="2" charset="-78"/>
              </a:rPr>
              <a:t>- </a:t>
            </a:r>
            <a:r>
              <a:rPr lang="ar-SA" sz="2400" b="1" dirty="0" smtClean="0">
                <a:ln w="50800"/>
                <a:solidFill>
                  <a:srgbClr val="FFFF00"/>
                </a:solidFill>
                <a:cs typeface="Arabic Transparent" pitchFamily="2" charset="-78"/>
              </a:rPr>
              <a:t>التبرعم: </a:t>
            </a:r>
            <a:r>
              <a:rPr lang="ar-SA" sz="2400" b="1" dirty="0" smtClean="0">
                <a:ln w="50800"/>
                <a:solidFill>
                  <a:schemeClr val="tx1"/>
                </a:solidFill>
                <a:cs typeface="Arabic Transparent" pitchFamily="2" charset="-78"/>
              </a:rPr>
              <a:t>شكل من أشكال التكاثر </a:t>
            </a:r>
            <a:r>
              <a:rPr lang="ar-SA" sz="2400" b="1" dirty="0" err="1" smtClean="0">
                <a:ln w="50800"/>
                <a:solidFill>
                  <a:schemeClr val="tx1"/>
                </a:solidFill>
                <a:cs typeface="Arabic Transparent" pitchFamily="2" charset="-78"/>
              </a:rPr>
              <a:t>اللاجنسي</a:t>
            </a:r>
            <a:r>
              <a:rPr lang="ar-SA" sz="2400" b="1" dirty="0" smtClean="0">
                <a:ln w="50800"/>
                <a:solidFill>
                  <a:schemeClr val="tx1"/>
                </a:solidFill>
                <a:cs typeface="Arabic Transparent" pitchFamily="2" charset="-78"/>
              </a:rPr>
              <a:t> يتكون البرعم بنمو بروز صغير على الخلية الأم ثم ينمو ويكبر.</a:t>
            </a:r>
          </a:p>
        </p:txBody>
      </p:sp>
      <p:sp>
        <p:nvSpPr>
          <p:cNvPr id="5" name="Title 1"/>
          <p:cNvSpPr txBox="1">
            <a:spLocks/>
          </p:cNvSpPr>
          <p:nvPr/>
        </p:nvSpPr>
        <p:spPr>
          <a:xfrm>
            <a:off x="1828800" y="116632"/>
            <a:ext cx="7010400" cy="6096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rtl="1"/>
            <a:r>
              <a:rPr lang="ar-EG" sz="2800" b="1" dirty="0" smtClean="0">
                <a:solidFill>
                  <a:schemeClr val="bg1"/>
                </a:solidFill>
              </a:rPr>
              <a:t>كيف تتكاثر المخلوقات الحية الدقيقة ؟</a:t>
            </a:r>
            <a:endParaRPr lang="en-US"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1000"/>
                                        <p:tgtEl>
                                          <p:spTgt spid="4">
                                            <p:txEl>
                                              <p:pRg st="5" end="5"/>
                                            </p:txEl>
                                          </p:spTgt>
                                        </p:tgtEl>
                                      </p:cBhvr>
                                    </p:animEffect>
                                    <p:anim calcmode="lin" valueType="num">
                                      <p:cBhvr>
                                        <p:cTn id="1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1000"/>
                                        <p:tgtEl>
                                          <p:spTgt spid="4">
                                            <p:txEl>
                                              <p:pRg st="6" end="6"/>
                                            </p:txEl>
                                          </p:spTgt>
                                        </p:tgtEl>
                                      </p:cBhvr>
                                    </p:animEffect>
                                    <p:anim calcmode="lin" valueType="num">
                                      <p:cBhvr>
                                        <p:cTn id="1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rotWithShape="1">
          <a:blip r:embed="rId2"/>
          <a:srcRect l="7448" t="5339" r="4416" b="13209"/>
          <a:stretch/>
        </p:blipFill>
        <p:spPr>
          <a:xfrm>
            <a:off x="2771799" y="260648"/>
            <a:ext cx="5112569" cy="6408712"/>
          </a:xfrm>
          <a:prstGeom prst="rect">
            <a:avLst/>
          </a:prstGeom>
        </p:spPr>
      </p:pic>
      <p:sp>
        <p:nvSpPr>
          <p:cNvPr id="3" name="مستطيل 2"/>
          <p:cNvSpPr/>
          <p:nvPr/>
        </p:nvSpPr>
        <p:spPr>
          <a:xfrm rot="20086270">
            <a:off x="165465" y="1072586"/>
            <a:ext cx="341730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buNone/>
            </a:pPr>
            <a:r>
              <a:rPr lang="ar-SA" sz="2800" b="1" dirty="0" smtClean="0">
                <a:ln w="50800"/>
                <a:solidFill>
                  <a:srgbClr val="FF0000"/>
                </a:solidFill>
                <a:cs typeface="Arabic Transparent" pitchFamily="2" charset="-78"/>
              </a:rPr>
              <a:t>أقرأ الصورة ص 96</a:t>
            </a:r>
          </a:p>
        </p:txBody>
      </p:sp>
      <p:sp>
        <p:nvSpPr>
          <p:cNvPr id="7" name="مربع نص 6"/>
          <p:cNvSpPr txBox="1"/>
          <p:nvPr/>
        </p:nvSpPr>
        <p:spPr>
          <a:xfrm>
            <a:off x="5157653" y="4931876"/>
            <a:ext cx="2438683"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endParaRPr lang="ar-SA" dirty="0"/>
          </a:p>
        </p:txBody>
      </p:sp>
      <p:sp>
        <p:nvSpPr>
          <p:cNvPr id="8" name="مربع نص 7"/>
          <p:cNvSpPr txBox="1"/>
          <p:nvPr/>
        </p:nvSpPr>
        <p:spPr>
          <a:xfrm>
            <a:off x="4067945" y="5572453"/>
            <a:ext cx="352122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endParaRPr lang="ar-SA" dirty="0"/>
          </a:p>
        </p:txBody>
      </p:sp>
      <p:sp>
        <p:nvSpPr>
          <p:cNvPr id="9" name="مربع نص 8"/>
          <p:cNvSpPr txBox="1"/>
          <p:nvPr/>
        </p:nvSpPr>
        <p:spPr>
          <a:xfrm>
            <a:off x="4067945" y="6243010"/>
            <a:ext cx="352122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11560" y="404664"/>
            <a:ext cx="3816424" cy="604867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932040" y="404664"/>
            <a:ext cx="3816424" cy="6048672"/>
          </a:xfrm>
          <a:prstGeom prst="rect">
            <a:avLst/>
          </a:prstGeom>
          <a:noFill/>
          <a:ln w="9525">
            <a:noFill/>
            <a:miter lim="800000"/>
            <a:headEnd/>
            <a:tailEnd/>
          </a:ln>
        </p:spPr>
      </p:pic>
      <p:sp>
        <p:nvSpPr>
          <p:cNvPr id="5" name="نجمة ذات 5 نقاط 4"/>
          <p:cNvSpPr/>
          <p:nvPr/>
        </p:nvSpPr>
        <p:spPr>
          <a:xfrm rot="415760">
            <a:off x="2548761" y="722777"/>
            <a:ext cx="3831984" cy="2254702"/>
          </a:xfrm>
          <a:prstGeom prst="star5">
            <a:avLst>
              <a:gd name="adj" fmla="val 28136"/>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accent2">
                    <a:lumMod val="50000"/>
                  </a:schemeClr>
                </a:solidFill>
                <a:effectLst>
                  <a:outerShdw blurRad="38100" dist="38100" dir="2700000" algn="tl">
                    <a:srgbClr val="000000">
                      <a:alpha val="43137"/>
                    </a:srgbClr>
                  </a:outerShdw>
                </a:effectLst>
              </a:rPr>
              <a:t>المخطط التمهيدي</a:t>
            </a:r>
          </a:p>
        </p:txBody>
      </p:sp>
    </p:spTree>
    <p:extLst>
      <p:ext uri="{BB962C8B-B14F-4D97-AF65-F5344CB8AC3E}">
        <p14:creationId xmlns:p14="http://schemas.microsoft.com/office/powerpoint/2010/main" val="2752928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771800" y="476672"/>
            <a:ext cx="4680520" cy="546552"/>
          </a:xfrm>
        </p:spPr>
        <p:style>
          <a:lnRef idx="1">
            <a:schemeClr val="accent2"/>
          </a:lnRef>
          <a:fillRef idx="2">
            <a:schemeClr val="accent2"/>
          </a:fillRef>
          <a:effectRef idx="1">
            <a:schemeClr val="accent2"/>
          </a:effectRef>
          <a:fontRef idx="minor">
            <a:schemeClr val="dk1"/>
          </a:fontRef>
        </p:style>
        <p:txBody>
          <a:bodyPr/>
          <a:lstStyle/>
          <a:p>
            <a:pPr algn="ctr"/>
            <a:r>
              <a:rPr lang="ar-SA" sz="3200" b="1" dirty="0" smtClean="0"/>
              <a:t>التكاثر في </a:t>
            </a:r>
            <a:r>
              <a:rPr lang="ar-SA" sz="3200" b="1" dirty="0" err="1" smtClean="0"/>
              <a:t>الطلائعيات</a:t>
            </a:r>
            <a:endParaRPr lang="ar-SA" sz="3200" b="1" dirty="0"/>
          </a:p>
        </p:txBody>
      </p:sp>
      <p:sp>
        <p:nvSpPr>
          <p:cNvPr id="4" name="عنصر نائب للمحتوى 3"/>
          <p:cNvSpPr>
            <a:spLocks noGrp="1"/>
          </p:cNvSpPr>
          <p:nvPr>
            <p:ph idx="1"/>
          </p:nvPr>
        </p:nvSpPr>
        <p:spPr>
          <a:xfrm>
            <a:off x="611560" y="1124744"/>
            <a:ext cx="8303840" cy="5400600"/>
          </a:xfrm>
        </p:spPr>
        <p:style>
          <a:lnRef idx="3">
            <a:schemeClr val="lt1"/>
          </a:lnRef>
          <a:fillRef idx="1">
            <a:schemeClr val="accent5"/>
          </a:fillRef>
          <a:effectRef idx="1">
            <a:schemeClr val="accent5"/>
          </a:effectRef>
          <a:fontRef idx="minor">
            <a:schemeClr val="lt1"/>
          </a:fontRef>
        </p:style>
        <p:txBody>
          <a:bodyPr>
            <a:noAutofit/>
          </a:bodyPr>
          <a:lstStyle/>
          <a:p>
            <a:r>
              <a:rPr lang="ar-SA" sz="3200" b="1" dirty="0" smtClean="0">
                <a:solidFill>
                  <a:srgbClr val="FFFF00"/>
                </a:solidFill>
              </a:rPr>
              <a:t>تتكاثر </a:t>
            </a:r>
            <a:r>
              <a:rPr lang="ar-SA" sz="3200" b="1" dirty="0" err="1" smtClean="0">
                <a:solidFill>
                  <a:srgbClr val="FFFF00"/>
                </a:solidFill>
              </a:rPr>
              <a:t>الطلائعيات</a:t>
            </a:r>
            <a:r>
              <a:rPr lang="ar-SA" sz="3200" b="1" dirty="0" smtClean="0">
                <a:solidFill>
                  <a:srgbClr val="FFFF00"/>
                </a:solidFill>
              </a:rPr>
              <a:t> ب:</a:t>
            </a:r>
          </a:p>
          <a:p>
            <a:r>
              <a:rPr lang="ar-SA" sz="3200" b="1" dirty="0" smtClean="0"/>
              <a:t>1- الانشطار الثنائي</a:t>
            </a:r>
          </a:p>
          <a:p>
            <a:r>
              <a:rPr lang="ar-SA" sz="3200" b="1" dirty="0" smtClean="0"/>
              <a:t>2- الاقتران</a:t>
            </a:r>
          </a:p>
          <a:p>
            <a:r>
              <a:rPr lang="ar-SA" sz="3200" b="1" dirty="0" smtClean="0"/>
              <a:t>3- الابواغ: تسمى </a:t>
            </a:r>
            <a:r>
              <a:rPr lang="ar-SA" sz="3200" b="1" dirty="0" err="1" smtClean="0"/>
              <a:t>البوغيات</a:t>
            </a:r>
            <a:r>
              <a:rPr lang="ar-SA" sz="3200" b="1" dirty="0" smtClean="0"/>
              <a:t> وتحتوي الابواغ على </a:t>
            </a:r>
            <a:r>
              <a:rPr lang="ar-SA" sz="3200" b="1" dirty="0" err="1" smtClean="0"/>
              <a:t>الماده</a:t>
            </a:r>
            <a:r>
              <a:rPr lang="ar-SA" sz="3200" b="1" dirty="0" smtClean="0"/>
              <a:t> الوراثية داخل غشاء يحميها تنمو وتعطي مخلوق جديد وبعض </a:t>
            </a:r>
            <a:r>
              <a:rPr lang="ar-SA" sz="3200" b="1" dirty="0" err="1" smtClean="0"/>
              <a:t>البوغيات</a:t>
            </a:r>
            <a:r>
              <a:rPr lang="ar-SA" sz="3200" b="1" dirty="0" smtClean="0"/>
              <a:t> تحتاج إلى جسم مخلوق آخر لتنمو داخله ومنها البلازموديوم الذي يسبب الملاريا</a:t>
            </a:r>
          </a:p>
          <a:p>
            <a:r>
              <a:rPr lang="ar-SA" sz="3200" b="1" dirty="0" smtClean="0">
                <a:solidFill>
                  <a:srgbClr val="FFFF00"/>
                </a:solidFill>
              </a:rPr>
              <a:t>مثلي الانشطار عن طريق التشكل بالصلصال </a:t>
            </a:r>
          </a:p>
          <a:p>
            <a:r>
              <a:rPr lang="ar-SA" sz="3200" b="1" dirty="0" smtClean="0">
                <a:solidFill>
                  <a:schemeClr val="accent1"/>
                </a:solidFill>
              </a:rPr>
              <a:t>تابعي </a:t>
            </a:r>
            <a:r>
              <a:rPr lang="ar-SA" sz="3200" b="1" dirty="0" err="1" smtClean="0">
                <a:solidFill>
                  <a:schemeClr val="accent1"/>
                </a:solidFill>
              </a:rPr>
              <a:t>الفديو</a:t>
            </a:r>
            <a:r>
              <a:rPr lang="ar-SA" sz="3200" b="1" dirty="0" smtClean="0">
                <a:solidFill>
                  <a:schemeClr val="accent1"/>
                </a:solidFill>
              </a:rPr>
              <a:t> التالي</a:t>
            </a:r>
            <a:endParaRPr lang="ar-SA" sz="3200" b="1" dirty="0">
              <a:solidFill>
                <a:schemeClr val="accent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07704" y="350117"/>
            <a:ext cx="5616624" cy="720718"/>
          </a:xfrm>
        </p:spPr>
        <p:style>
          <a:lnRef idx="1">
            <a:schemeClr val="accent2"/>
          </a:lnRef>
          <a:fillRef idx="2">
            <a:schemeClr val="accent2"/>
          </a:fillRef>
          <a:effectRef idx="1">
            <a:schemeClr val="accent2"/>
          </a:effectRef>
          <a:fontRef idx="minor">
            <a:schemeClr val="dk1"/>
          </a:fontRef>
        </p:style>
        <p:txBody>
          <a:bodyPr/>
          <a:lstStyle/>
          <a:p>
            <a:pPr algn="ctr"/>
            <a:r>
              <a:rPr lang="ar-SA" sz="3600" b="1" dirty="0" smtClean="0"/>
              <a:t>التكاثر في الفطريات</a:t>
            </a:r>
            <a:endParaRPr lang="ar-SA" sz="3600" b="1" dirty="0"/>
          </a:p>
        </p:txBody>
      </p:sp>
      <p:sp>
        <p:nvSpPr>
          <p:cNvPr id="4" name="عنصر نائب للمحتوى 3"/>
          <p:cNvSpPr>
            <a:spLocks noGrp="1"/>
          </p:cNvSpPr>
          <p:nvPr>
            <p:ph idx="1"/>
          </p:nvPr>
        </p:nvSpPr>
        <p:spPr>
          <a:xfrm>
            <a:off x="539552" y="1282948"/>
            <a:ext cx="8375848" cy="5314404"/>
          </a:xfrm>
        </p:spPr>
        <p:style>
          <a:lnRef idx="3">
            <a:schemeClr val="lt1"/>
          </a:lnRef>
          <a:fillRef idx="1">
            <a:schemeClr val="accent5"/>
          </a:fillRef>
          <a:effectRef idx="1">
            <a:schemeClr val="accent5"/>
          </a:effectRef>
          <a:fontRef idx="minor">
            <a:schemeClr val="lt1"/>
          </a:fontRef>
        </p:style>
        <p:txBody>
          <a:bodyPr>
            <a:normAutofit/>
          </a:bodyPr>
          <a:lstStyle/>
          <a:p>
            <a:r>
              <a:rPr lang="ar-SA" sz="3200" b="1" dirty="0" smtClean="0">
                <a:solidFill>
                  <a:srgbClr val="FFFF00"/>
                </a:solidFill>
              </a:rPr>
              <a:t>تتكاثر الفطريات ب: ص97</a:t>
            </a:r>
          </a:p>
          <a:p>
            <a:r>
              <a:rPr lang="ar-SA" sz="3200" b="1" dirty="0" smtClean="0"/>
              <a:t>1- التبرعم(الخميرة)</a:t>
            </a:r>
          </a:p>
          <a:p>
            <a:r>
              <a:rPr lang="ar-SA" sz="3200" b="1" dirty="0" smtClean="0"/>
              <a:t>2- </a:t>
            </a:r>
            <a:r>
              <a:rPr lang="ar-SA" sz="3200" b="1" dirty="0" err="1" smtClean="0"/>
              <a:t>الابواغ</a:t>
            </a:r>
            <a:r>
              <a:rPr lang="ar-SA" sz="3200" b="1" dirty="0" smtClean="0"/>
              <a:t>:حيث تندمج الخلايا الذكرية مع </a:t>
            </a:r>
            <a:r>
              <a:rPr lang="ar-SA" sz="3200" b="1" dirty="0" err="1" smtClean="0"/>
              <a:t>الانثوية</a:t>
            </a:r>
            <a:r>
              <a:rPr lang="ar-SA" sz="3200" b="1" dirty="0" smtClean="0"/>
              <a:t> لتبادل المادة الوراثية </a:t>
            </a:r>
            <a:r>
              <a:rPr lang="ar-SA" sz="3200" b="1" dirty="0" err="1" smtClean="0"/>
              <a:t>وانتاج</a:t>
            </a:r>
            <a:r>
              <a:rPr lang="ar-SA" sz="3200" b="1" dirty="0" smtClean="0"/>
              <a:t> </a:t>
            </a:r>
            <a:r>
              <a:rPr lang="ar-SA" sz="3200" b="1" dirty="0" err="1" smtClean="0"/>
              <a:t>الابواغ</a:t>
            </a:r>
            <a:r>
              <a:rPr lang="ar-SA" sz="3200" b="1" dirty="0" smtClean="0"/>
              <a:t> وتحفظ </a:t>
            </a:r>
            <a:r>
              <a:rPr lang="ar-SA" sz="3200" b="1" dirty="0" err="1" smtClean="0"/>
              <a:t>الابواغ</a:t>
            </a:r>
            <a:r>
              <a:rPr lang="ar-SA" sz="3200" b="1" dirty="0" smtClean="0"/>
              <a:t> في غلاف ثم تنتشر منه فتنمو وتنتج فطر جديد</a:t>
            </a:r>
          </a:p>
          <a:p>
            <a:r>
              <a:rPr lang="ar-SA" sz="3200" b="1" dirty="0" smtClean="0">
                <a:solidFill>
                  <a:srgbClr val="FFFF00"/>
                </a:solidFill>
              </a:rPr>
              <a:t>مثلي التبرعم عن طريق التشكل بالصلصال</a:t>
            </a:r>
          </a:p>
          <a:p>
            <a:r>
              <a:rPr lang="ar-SA" sz="3200" b="1" dirty="0" smtClean="0">
                <a:solidFill>
                  <a:schemeClr val="accent1"/>
                </a:solidFill>
              </a:rPr>
              <a:t>تابعي </a:t>
            </a:r>
            <a:r>
              <a:rPr lang="ar-SA" sz="3200" b="1" dirty="0" err="1" smtClean="0">
                <a:solidFill>
                  <a:schemeClr val="accent1"/>
                </a:solidFill>
              </a:rPr>
              <a:t>الفديو</a:t>
            </a:r>
            <a:r>
              <a:rPr lang="ar-SA" sz="3200" b="1" dirty="0" smtClean="0">
                <a:solidFill>
                  <a:schemeClr val="accent1"/>
                </a:solidFill>
              </a:rPr>
              <a:t> التالي</a:t>
            </a:r>
            <a:endParaRPr lang="ar-SA" sz="3200" b="1" dirty="0">
              <a:solidFill>
                <a:schemeClr val="accent1"/>
              </a:solidFill>
            </a:endParaRPr>
          </a:p>
        </p:txBody>
      </p:sp>
      <p:pic>
        <p:nvPicPr>
          <p:cNvPr id="8" name="Picture 2"/>
          <p:cNvPicPr>
            <a:picLocks noChangeAspect="1" noChangeArrowheads="1"/>
          </p:cNvPicPr>
          <p:nvPr/>
        </p:nvPicPr>
        <p:blipFill>
          <a:blip r:embed="rId2" cstate="print"/>
          <a:srcRect/>
          <a:stretch>
            <a:fillRect/>
          </a:stretch>
        </p:blipFill>
        <p:spPr bwMode="auto">
          <a:xfrm>
            <a:off x="179512" y="1311295"/>
            <a:ext cx="2500330" cy="19736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700" y="2204864"/>
            <a:ext cx="7055380" cy="1400530"/>
          </a:xfrm>
        </p:spPr>
        <p:style>
          <a:lnRef idx="1">
            <a:schemeClr val="accent1"/>
          </a:lnRef>
          <a:fillRef idx="2">
            <a:schemeClr val="accent1"/>
          </a:fillRef>
          <a:effectRef idx="1">
            <a:schemeClr val="accent1"/>
          </a:effectRef>
          <a:fontRef idx="minor">
            <a:schemeClr val="dk1"/>
          </a:fontRef>
        </p:style>
        <p:txBody>
          <a:bodyPr/>
          <a:lstStyle/>
          <a:p>
            <a:pPr algn="ctr"/>
            <a:r>
              <a:rPr lang="ar-SA" b="1" dirty="0" smtClean="0"/>
              <a:t>الواجب</a:t>
            </a:r>
            <a:br>
              <a:rPr lang="ar-SA" b="1" dirty="0" smtClean="0"/>
            </a:br>
            <a:r>
              <a:rPr lang="ar-SA" b="1" dirty="0" smtClean="0"/>
              <a:t>على المنصة</a:t>
            </a:r>
            <a:endParaRPr lang="ar-SA" b="1" dirty="0"/>
          </a:p>
        </p:txBody>
      </p:sp>
    </p:spTree>
    <p:extLst>
      <p:ext uri="{BB962C8B-B14F-4D97-AF65-F5344CB8AC3E}">
        <p14:creationId xmlns:p14="http://schemas.microsoft.com/office/powerpoint/2010/main" val="420596238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91680" y="1412776"/>
            <a:ext cx="6172200" cy="1224136"/>
          </a:xfrm>
          <a:prstGeom prst="rect">
            <a:avLst/>
          </a:prstGeom>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6000" b="1" i="0" u="none" strike="noStrike" kern="1200" normalizeH="0" baseline="0" noProof="0" dirty="0" smtClean="0">
                <a:ln w="50800"/>
                <a:solidFill>
                  <a:srgbClr val="002060"/>
                </a:solidFill>
                <a:uLnTx/>
                <a:uFillTx/>
                <a:latin typeface="+mj-lt"/>
                <a:ea typeface="+mj-ea"/>
                <a:cs typeface="Arabic Transparent" pitchFamily="2" charset="-78"/>
              </a:rPr>
              <a:t>تابع الدرس الثانى</a:t>
            </a:r>
            <a:endParaRPr kumimoji="0" lang="ar-SA" sz="6000" b="1" i="0" u="none" strike="noStrike" kern="1200" normalizeH="0" noProof="0" dirty="0" smtClean="0">
              <a:ln w="50800"/>
              <a:solidFill>
                <a:srgbClr val="002060"/>
              </a:solidFill>
              <a:uLnTx/>
              <a:uFillTx/>
              <a:latin typeface="+mj-lt"/>
              <a:ea typeface="+mj-ea"/>
              <a:cs typeface="Arabic Transparent" pitchFamily="2" charset="-78"/>
            </a:endParaRPr>
          </a:p>
        </p:txBody>
      </p:sp>
      <p:sp>
        <p:nvSpPr>
          <p:cNvPr id="4" name="Title 1"/>
          <p:cNvSpPr txBox="1">
            <a:spLocks/>
          </p:cNvSpPr>
          <p:nvPr/>
        </p:nvSpPr>
        <p:spPr>
          <a:xfrm>
            <a:off x="914400" y="3356992"/>
            <a:ext cx="7772400" cy="2133600"/>
          </a:xfrm>
          <a:prstGeom prst="rect">
            <a:avLst/>
          </a:prstGeom>
          <a:ln/>
        </p:spPr>
        <p:style>
          <a:lnRef idx="1">
            <a:schemeClr val="accent4"/>
          </a:lnRef>
          <a:fillRef idx="3">
            <a:schemeClr val="accent4"/>
          </a:fillRef>
          <a:effectRef idx="2">
            <a:schemeClr val="accent4"/>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spcBef>
                <a:spcPct val="0"/>
              </a:spcBef>
              <a:defRPr/>
            </a:pPr>
            <a:r>
              <a:rPr lang="ar-SA"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عمليات الحياة في المخلوقات الحية الدقيقة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ربع نص 16"/>
          <p:cNvSpPr txBox="1"/>
          <p:nvPr/>
        </p:nvSpPr>
        <p:spPr>
          <a:xfrm>
            <a:off x="1357290" y="1500174"/>
            <a:ext cx="2816292" cy="1384995"/>
          </a:xfrm>
          <a:prstGeom prst="rect">
            <a:avLst/>
          </a:prstGeom>
          <a:noFill/>
        </p:spPr>
        <p:txBody>
          <a:bodyPr wrap="square" rtlCol="1">
            <a:spAutoFit/>
          </a:bodyPr>
          <a:lstStyle/>
          <a:p>
            <a:r>
              <a:rPr lang="ar-SA" sz="2800" b="1" dirty="0" smtClean="0">
                <a:solidFill>
                  <a:schemeClr val="tx1">
                    <a:lumMod val="95000"/>
                  </a:schemeClr>
                </a:solidFill>
              </a:rPr>
              <a:t>كيف تتكاثر </a:t>
            </a:r>
          </a:p>
          <a:p>
            <a:r>
              <a:rPr lang="ar-SA" sz="2800" b="1" dirty="0" smtClean="0">
                <a:solidFill>
                  <a:schemeClr val="tx1">
                    <a:lumMod val="95000"/>
                  </a:schemeClr>
                </a:solidFill>
              </a:rPr>
              <a:t>المخلوقات الحية الدقيقة</a:t>
            </a:r>
            <a:endParaRPr lang="ar-SA" sz="2800" b="1" dirty="0">
              <a:solidFill>
                <a:schemeClr val="tx1">
                  <a:lumMod val="95000"/>
                </a:schemeClr>
              </a:solidFill>
            </a:endParaRPr>
          </a:p>
        </p:txBody>
      </p:sp>
      <p:sp>
        <p:nvSpPr>
          <p:cNvPr id="18" name="مربع نص 17"/>
          <p:cNvSpPr txBox="1"/>
          <p:nvPr/>
        </p:nvSpPr>
        <p:spPr>
          <a:xfrm>
            <a:off x="3608157" y="4179949"/>
            <a:ext cx="2500330" cy="2062103"/>
          </a:xfrm>
          <a:prstGeom prst="rect">
            <a:avLst/>
          </a:prstGeom>
          <a:noFill/>
        </p:spPr>
        <p:txBody>
          <a:bodyPr wrap="square" rtlCol="1">
            <a:spAutoFit/>
          </a:bodyPr>
          <a:lstStyle/>
          <a:p>
            <a:pPr algn="ctr"/>
            <a:r>
              <a:rPr lang="ar-SA" sz="3200" b="1" cap="all" dirty="0" smtClean="0">
                <a:ln w="9000" cmpd="sng">
                  <a:solidFill>
                    <a:srgbClr val="8064A2">
                      <a:shade val="50000"/>
                      <a:satMod val="120000"/>
                    </a:srgbClr>
                  </a:solidFill>
                  <a:prstDash val="solid"/>
                </a:ln>
                <a:solidFill>
                  <a:schemeClr val="tx1">
                    <a:lumMod val="95000"/>
                  </a:schemeClr>
                </a:solidFill>
                <a:effectLst>
                  <a:glow rad="139700">
                    <a:srgbClr val="4BACC6">
                      <a:satMod val="175000"/>
                      <a:alpha val="40000"/>
                    </a:srgbClr>
                  </a:glow>
                  <a:reflection blurRad="12700" stA="28000" endPos="45000" dist="1000" dir="5400000" sy="-100000" algn="bl" rotWithShape="0"/>
                </a:effectLst>
                <a:latin typeface="Algerian" pitchFamily="82" charset="0"/>
              </a:rPr>
              <a:t>كيف يمكن </a:t>
            </a:r>
          </a:p>
          <a:p>
            <a:pPr algn="ctr"/>
            <a:r>
              <a:rPr lang="ar-SA" sz="3200" b="1" cap="all" dirty="0" smtClean="0">
                <a:ln w="9000" cmpd="sng">
                  <a:solidFill>
                    <a:srgbClr val="8064A2">
                      <a:shade val="50000"/>
                      <a:satMod val="120000"/>
                    </a:srgbClr>
                  </a:solidFill>
                  <a:prstDash val="solid"/>
                </a:ln>
                <a:solidFill>
                  <a:schemeClr val="tx1">
                    <a:lumMod val="95000"/>
                  </a:schemeClr>
                </a:solidFill>
                <a:effectLst>
                  <a:glow rad="139700">
                    <a:srgbClr val="4BACC6">
                      <a:satMod val="175000"/>
                      <a:alpha val="40000"/>
                    </a:srgbClr>
                  </a:glow>
                  <a:reflection blurRad="12700" stA="28000" endPos="45000" dist="1000" dir="5400000" sy="-100000" algn="bl" rotWithShape="0"/>
                </a:effectLst>
                <a:latin typeface="Algerian" pitchFamily="82" charset="0"/>
              </a:rPr>
              <a:t>مشاهدة </a:t>
            </a:r>
          </a:p>
          <a:p>
            <a:pPr algn="ctr"/>
            <a:r>
              <a:rPr lang="ar-SA" sz="3200" b="1" cap="all" dirty="0" smtClean="0">
                <a:ln w="9000" cmpd="sng">
                  <a:solidFill>
                    <a:srgbClr val="8064A2">
                      <a:shade val="50000"/>
                      <a:satMod val="120000"/>
                    </a:srgbClr>
                  </a:solidFill>
                  <a:prstDash val="solid"/>
                </a:ln>
                <a:solidFill>
                  <a:schemeClr val="tx1">
                    <a:lumMod val="95000"/>
                  </a:schemeClr>
                </a:solidFill>
                <a:effectLst>
                  <a:glow rad="139700">
                    <a:srgbClr val="4BACC6">
                      <a:satMod val="175000"/>
                      <a:alpha val="40000"/>
                    </a:srgbClr>
                  </a:glow>
                  <a:reflection blurRad="12700" stA="28000" endPos="45000" dist="1000" dir="5400000" sy="-100000" algn="bl" rotWithShape="0"/>
                </a:effectLst>
                <a:latin typeface="Algerian" pitchFamily="82" charset="0"/>
              </a:rPr>
              <a:t>المخلوقات</a:t>
            </a:r>
          </a:p>
          <a:p>
            <a:pPr algn="ctr"/>
            <a:r>
              <a:rPr lang="ar-SA" sz="3200" b="1" cap="all" dirty="0" smtClean="0">
                <a:ln w="9000" cmpd="sng">
                  <a:solidFill>
                    <a:srgbClr val="8064A2">
                      <a:shade val="50000"/>
                      <a:satMod val="120000"/>
                    </a:srgbClr>
                  </a:solidFill>
                  <a:prstDash val="solid"/>
                </a:ln>
                <a:solidFill>
                  <a:schemeClr val="tx1">
                    <a:lumMod val="95000"/>
                  </a:schemeClr>
                </a:solidFill>
                <a:effectLst>
                  <a:glow rad="139700">
                    <a:srgbClr val="4BACC6">
                      <a:satMod val="175000"/>
                      <a:alpha val="40000"/>
                    </a:srgbClr>
                  </a:glow>
                  <a:reflection blurRad="12700" stA="28000" endPos="45000" dist="1000" dir="5400000" sy="-100000" algn="bl" rotWithShape="0"/>
                </a:effectLst>
                <a:latin typeface="Algerian" pitchFamily="82" charset="0"/>
              </a:rPr>
              <a:t>الدقيقة</a:t>
            </a:r>
            <a:endParaRPr lang="ar-SA" sz="3200" b="1" cap="all" dirty="0">
              <a:ln w="9000" cmpd="sng">
                <a:solidFill>
                  <a:srgbClr val="8064A2">
                    <a:shade val="50000"/>
                    <a:satMod val="120000"/>
                  </a:srgbClr>
                </a:solidFill>
                <a:prstDash val="solid"/>
              </a:ln>
              <a:solidFill>
                <a:schemeClr val="tx1">
                  <a:lumMod val="95000"/>
                </a:schemeClr>
              </a:solidFill>
              <a:effectLst>
                <a:glow rad="139700">
                  <a:srgbClr val="4BACC6">
                    <a:satMod val="175000"/>
                    <a:alpha val="40000"/>
                  </a:srgbClr>
                </a:glow>
                <a:reflection blurRad="12700" stA="28000" endPos="45000" dist="1000" dir="5400000" sy="-100000" algn="bl" rotWithShape="0"/>
              </a:effectLst>
              <a:latin typeface="Algerian" pitchFamily="82" charset="0"/>
            </a:endParaRPr>
          </a:p>
        </p:txBody>
      </p:sp>
      <p:sp>
        <p:nvSpPr>
          <p:cNvPr id="16" name="مربع نص 15"/>
          <p:cNvSpPr txBox="1"/>
          <p:nvPr/>
        </p:nvSpPr>
        <p:spPr>
          <a:xfrm>
            <a:off x="5073206" y="1556792"/>
            <a:ext cx="2070562" cy="1815882"/>
          </a:xfrm>
          <a:prstGeom prst="rect">
            <a:avLst/>
          </a:prstGeom>
          <a:noFill/>
        </p:spPr>
        <p:txBody>
          <a:bodyPr wrap="square" rtlCol="1">
            <a:spAutoFit/>
          </a:bodyPr>
          <a:lstStyle/>
          <a:p>
            <a:pPr algn="ctr"/>
            <a:r>
              <a:rPr lang="ar-SA" sz="2800" b="1" dirty="0" smtClean="0">
                <a:solidFill>
                  <a:schemeClr val="tx1">
                    <a:lumMod val="95000"/>
                  </a:schemeClr>
                </a:solidFill>
              </a:rPr>
              <a:t>أين تعيش المخلوقات الحية الدقيقة</a:t>
            </a:r>
            <a:endParaRPr lang="ar-SA" sz="2800" b="1" dirty="0">
              <a:solidFill>
                <a:schemeClr val="tx1">
                  <a:lumMod val="95000"/>
                </a:schemeClr>
              </a:solidFill>
            </a:endParaRPr>
          </a:p>
        </p:txBody>
      </p:sp>
      <p:pic>
        <p:nvPicPr>
          <p:cNvPr id="15" name="عنصر نائب للمحتوى 14" descr="BES45350.gif"/>
          <p:cNvPicPr>
            <a:picLocks noGrp="1" noChangeAspect="1"/>
          </p:cNvPicPr>
          <p:nvPr>
            <p:ph idx="1"/>
          </p:nvPr>
        </p:nvPicPr>
        <p:blipFill>
          <a:blip r:embed="rId2" cstate="print"/>
          <a:stretch>
            <a:fillRect/>
          </a:stretch>
        </p:blipFill>
        <p:spPr>
          <a:xfrm flipV="1">
            <a:off x="0" y="0"/>
            <a:ext cx="9144000" cy="714354"/>
          </a:xfrm>
          <a:effectLst>
            <a:glow rad="139700">
              <a:schemeClr val="accent3">
                <a:satMod val="175000"/>
                <a:alpha val="40000"/>
              </a:schemeClr>
            </a:glow>
          </a:effectLst>
        </p:spPr>
      </p:pic>
      <p:sp>
        <p:nvSpPr>
          <p:cNvPr id="26" name="مربع نص 25"/>
          <p:cNvSpPr txBox="1"/>
          <p:nvPr/>
        </p:nvSpPr>
        <p:spPr>
          <a:xfrm>
            <a:off x="1500166" y="500042"/>
            <a:ext cx="5000660" cy="707886"/>
          </a:xfrm>
          <a:prstGeom prst="rect">
            <a:avLst/>
          </a:prstGeom>
          <a:noFill/>
        </p:spPr>
        <p:txBody>
          <a:bodyPr wrap="square" rtlCol="1">
            <a:spAutoFit/>
          </a:bodyPr>
          <a:lstStyle/>
          <a:p>
            <a:r>
              <a:rPr lang="ar-SA" sz="4000" b="1" dirty="0">
                <a:ln w="12700">
                  <a:solidFill>
                    <a:srgbClr val="1F497D">
                      <a:satMod val="155000"/>
                    </a:srgbClr>
                  </a:solidFill>
                  <a:prstDash val="solid"/>
                </a:ln>
                <a:solidFill>
                  <a:srgbClr val="FFFF00"/>
                </a:solidFill>
                <a:effectLst>
                  <a:glow rad="63500">
                    <a:srgbClr val="C0504D">
                      <a:satMod val="175000"/>
                      <a:alpha val="40000"/>
                    </a:srgbClr>
                  </a:glow>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اختاري أحد المكعبات : </a:t>
            </a:r>
          </a:p>
        </p:txBody>
      </p:sp>
      <p:sp>
        <p:nvSpPr>
          <p:cNvPr id="22" name="مكعب 21"/>
          <p:cNvSpPr/>
          <p:nvPr/>
        </p:nvSpPr>
        <p:spPr>
          <a:xfrm rot="523168">
            <a:off x="1625466" y="1486748"/>
            <a:ext cx="3286148" cy="2714644"/>
          </a:xfrm>
          <a:prstGeom prst="cube">
            <a:avLst/>
          </a:prstGeom>
          <a:solidFill>
            <a:srgbClr val="FF99FF"/>
          </a:solidFill>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solidFill>
                <a:prstClr val="white"/>
              </a:solidFill>
            </a:endParaRPr>
          </a:p>
        </p:txBody>
      </p:sp>
      <p:sp>
        <p:nvSpPr>
          <p:cNvPr id="23" name="مكعب 22"/>
          <p:cNvSpPr/>
          <p:nvPr/>
        </p:nvSpPr>
        <p:spPr>
          <a:xfrm rot="20988890">
            <a:off x="4405457" y="1271457"/>
            <a:ext cx="3286148" cy="2714644"/>
          </a:xfrm>
          <a:prstGeom prst="cub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25" name="مكعب 24"/>
          <p:cNvSpPr/>
          <p:nvPr/>
        </p:nvSpPr>
        <p:spPr>
          <a:xfrm>
            <a:off x="2928926" y="3911670"/>
            <a:ext cx="3286148" cy="2714644"/>
          </a:xfrm>
          <a:prstGeom prst="cub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Tree>
    <p:extLst>
      <p:ext uri="{BB962C8B-B14F-4D97-AF65-F5344CB8AC3E}">
        <p14:creationId xmlns:p14="http://schemas.microsoft.com/office/powerpoint/2010/main" val="108973895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ppt_w*0.7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animEffect transition="in" filter="fade">
                                      <p:cBhvr>
                                        <p:cTn id="9" dur="500"/>
                                        <p:tgtEl>
                                          <p:spTgt spid="2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strVal val="#ppt_w*0.70"/>
                                          </p:val>
                                        </p:tav>
                                        <p:tav tm="100000">
                                          <p:val>
                                            <p:strVal val="#ppt_w"/>
                                          </p:val>
                                        </p:tav>
                                      </p:tavLst>
                                    </p:anim>
                                    <p:anim calcmode="lin" valueType="num">
                                      <p:cBhvr>
                                        <p:cTn id="13" dur="500" fill="hold"/>
                                        <p:tgtEl>
                                          <p:spTgt spid="23"/>
                                        </p:tgtEl>
                                        <p:attrNameLst>
                                          <p:attrName>ppt_h</p:attrName>
                                        </p:attrNameLst>
                                      </p:cBhvr>
                                      <p:tavLst>
                                        <p:tav tm="0">
                                          <p:val>
                                            <p:strVal val="#ppt_h"/>
                                          </p:val>
                                        </p:tav>
                                        <p:tav tm="100000">
                                          <p:val>
                                            <p:strVal val="#ppt_h"/>
                                          </p:val>
                                        </p:tav>
                                      </p:tavLst>
                                    </p:anim>
                                    <p:animEffect transition="in" filter="fade">
                                      <p:cBhvr>
                                        <p:cTn id="14" dur="500"/>
                                        <p:tgtEl>
                                          <p:spTgt spid="2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strVal val="#ppt_w*0.7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1"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grpId="1" nodeType="withEffect">
                                  <p:stCondLst>
                                    <p:cond delay="0"/>
                                  </p:stCondLst>
                                  <p:childTnLst>
                                    <p:set>
                                      <p:cBhvr>
                                        <p:cTn id="29"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grpId="1"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2" grpId="0" animBg="1"/>
      <p:bldP spid="22" grpId="1" animBg="1"/>
      <p:bldP spid="23" grpId="0" animBg="1"/>
      <p:bldP spid="23" grpId="1" animBg="1"/>
      <p:bldP spid="25" grpId="0" animBg="1"/>
      <p:bldP spid="2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49722" y="260648"/>
            <a:ext cx="3094375" cy="696841"/>
          </a:xfrm>
        </p:spPr>
        <p:style>
          <a:lnRef idx="1">
            <a:schemeClr val="accent2"/>
          </a:lnRef>
          <a:fillRef idx="2">
            <a:schemeClr val="accent2"/>
          </a:fillRef>
          <a:effectRef idx="1">
            <a:schemeClr val="accent2"/>
          </a:effectRef>
          <a:fontRef idx="minor">
            <a:schemeClr val="dk1"/>
          </a:fontRef>
        </p:style>
        <p:txBody>
          <a:bodyPr/>
          <a:lstStyle/>
          <a:p>
            <a:pPr algn="ctr"/>
            <a:r>
              <a:rPr lang="ar-SA" sz="3600" b="1" dirty="0" smtClean="0"/>
              <a:t>التكاثر في البكتيريا</a:t>
            </a:r>
            <a:endParaRPr lang="ar-SA" sz="3600" b="1" dirty="0"/>
          </a:p>
        </p:txBody>
      </p:sp>
      <p:sp>
        <p:nvSpPr>
          <p:cNvPr id="4" name="عنصر نائب للمحتوى 3"/>
          <p:cNvSpPr>
            <a:spLocks noGrp="1"/>
          </p:cNvSpPr>
          <p:nvPr>
            <p:ph idx="1"/>
          </p:nvPr>
        </p:nvSpPr>
        <p:spPr>
          <a:xfrm>
            <a:off x="683568" y="1953344"/>
            <a:ext cx="8231832" cy="4572000"/>
          </a:xfrm>
        </p:spPr>
        <p:style>
          <a:lnRef idx="3">
            <a:schemeClr val="lt1"/>
          </a:lnRef>
          <a:fillRef idx="1">
            <a:schemeClr val="accent5"/>
          </a:fillRef>
          <a:effectRef idx="1">
            <a:schemeClr val="accent5"/>
          </a:effectRef>
          <a:fontRef idx="minor">
            <a:schemeClr val="lt1"/>
          </a:fontRef>
        </p:style>
        <p:txBody>
          <a:bodyPr>
            <a:normAutofit/>
          </a:bodyPr>
          <a:lstStyle/>
          <a:p>
            <a:r>
              <a:rPr lang="ar-SA" sz="3200" b="1" dirty="0" smtClean="0">
                <a:solidFill>
                  <a:srgbClr val="FFFF00"/>
                </a:solidFill>
              </a:rPr>
              <a:t>تتكاثر البكتيريا ب: ص97</a:t>
            </a:r>
          </a:p>
          <a:p>
            <a:r>
              <a:rPr lang="ar-SA" sz="3200" b="1" dirty="0" smtClean="0"/>
              <a:t>1- الانشطار الثنائي</a:t>
            </a:r>
          </a:p>
          <a:p>
            <a:r>
              <a:rPr lang="ar-SA" sz="3200" b="1" dirty="0" smtClean="0"/>
              <a:t>2- الاقتران</a:t>
            </a:r>
          </a:p>
          <a:p>
            <a:r>
              <a:rPr lang="ar-SA" sz="3200" b="1" dirty="0" smtClean="0"/>
              <a:t>تتصل خليتان معا وتنتقل المادة الوراثية من احدهما إلى الاخر </a:t>
            </a:r>
            <a:r>
              <a:rPr lang="ar-SA" sz="3200" b="1" dirty="0"/>
              <a:t>ث</a:t>
            </a:r>
            <a:r>
              <a:rPr lang="ar-SA" sz="3200" b="1" dirty="0" smtClean="0"/>
              <a:t>م </a:t>
            </a:r>
            <a:r>
              <a:rPr lang="ar-SA" sz="3200" b="1" dirty="0" smtClean="0"/>
              <a:t>تنفصل الخليتان عن بعض وتنقسمان</a:t>
            </a:r>
            <a:endParaRPr lang="ar-SA" sz="3200" b="1" dirty="0"/>
          </a:p>
        </p:txBody>
      </p:sp>
      <p:pic>
        <p:nvPicPr>
          <p:cNvPr id="8" name="صورة 7" descr="انشطار البكتريا.gif"/>
          <p:cNvPicPr>
            <a:picLocks noChangeAspect="1"/>
          </p:cNvPicPr>
          <p:nvPr/>
        </p:nvPicPr>
        <p:blipFill>
          <a:blip r:embed="rId2" cstate="print"/>
          <a:stretch>
            <a:fillRect/>
          </a:stretch>
        </p:blipFill>
        <p:spPr>
          <a:xfrm rot="5400000">
            <a:off x="1187813" y="-104032"/>
            <a:ext cx="1592156" cy="2428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p:cNvPicPr>
            <a:picLocks noChangeAspect="1" noChangeArrowheads="1"/>
          </p:cNvPicPr>
          <p:nvPr/>
        </p:nvPicPr>
        <p:blipFill>
          <a:blip r:embed="rId3" cstate="print"/>
          <a:srcRect/>
          <a:stretch>
            <a:fillRect/>
          </a:stretch>
        </p:blipFill>
        <p:spPr bwMode="auto">
          <a:xfrm>
            <a:off x="683568" y="2236408"/>
            <a:ext cx="2497480" cy="2071702"/>
          </a:xfrm>
          <a:prstGeom prst="rect">
            <a:avLst/>
          </a:prstGeom>
          <a:noFill/>
          <a:ln w="9525">
            <a:noFill/>
            <a:miter lim="800000"/>
            <a:headEnd/>
            <a:tailEnd/>
          </a:ln>
        </p:spPr>
      </p:pic>
      <p:sp>
        <p:nvSpPr>
          <p:cNvPr id="10" name="مربع نص 9"/>
          <p:cNvSpPr txBox="1"/>
          <p:nvPr/>
        </p:nvSpPr>
        <p:spPr>
          <a:xfrm>
            <a:off x="615075" y="1811541"/>
            <a:ext cx="258877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sz="2000" b="1" dirty="0" smtClean="0"/>
              <a:t>الانشطار في البكتريا</a:t>
            </a:r>
            <a:endParaRPr lang="ar-SA" sz="2000" dirty="0"/>
          </a:p>
        </p:txBody>
      </p:sp>
      <p:sp>
        <p:nvSpPr>
          <p:cNvPr id="11" name="مربع نص 10"/>
          <p:cNvSpPr txBox="1"/>
          <p:nvPr/>
        </p:nvSpPr>
        <p:spPr>
          <a:xfrm>
            <a:off x="700857" y="4039289"/>
            <a:ext cx="249748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sz="2000" b="1" dirty="0" smtClean="0"/>
              <a:t>الاقتران في البكتريا</a:t>
            </a:r>
            <a:endParaRPr lang="ar-SA"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4400" y="1783560"/>
            <a:ext cx="7772400" cy="2869576"/>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a:endParaRPr lang="ar-SA" sz="4000" b="1" dirty="0" smtClean="0"/>
          </a:p>
          <a:p>
            <a:pPr algn="ctr"/>
            <a:r>
              <a:rPr lang="ar-SA" sz="4000" b="1" dirty="0" smtClean="0"/>
              <a:t>أختبر نفسي </a:t>
            </a:r>
            <a:r>
              <a:rPr lang="ar-SA" sz="4000" b="1" dirty="0" err="1" smtClean="0"/>
              <a:t>ص96</a:t>
            </a:r>
            <a:endParaRPr lang="ar-SA" sz="4000" b="1" dirty="0" smtClean="0"/>
          </a:p>
          <a:p>
            <a:pPr algn="ctr"/>
            <a:r>
              <a:rPr lang="ar-SA" sz="4000" b="1" dirty="0" smtClean="0"/>
              <a:t>التفكير </a:t>
            </a:r>
            <a:r>
              <a:rPr lang="ar-SA" sz="4000" b="1" dirty="0" smtClean="0"/>
              <a:t>الناقد</a:t>
            </a:r>
          </a:p>
          <a:p>
            <a:pPr algn="ctr"/>
            <a:r>
              <a:rPr lang="ar-SA" sz="4000" b="1" dirty="0" smtClean="0"/>
              <a:t>فيم يختلف الانشطار الثنائي عن الاقتران</a:t>
            </a:r>
            <a:endParaRPr lang="ar-SA" sz="4000" b="1" dirty="0" smtClean="0"/>
          </a:p>
          <a:p>
            <a:pPr algn="ctr"/>
            <a:endParaRPr lang="ar-SA" sz="4000" b="1" dirty="0" smtClean="0"/>
          </a:p>
          <a:p>
            <a:pPr algn="ctr"/>
            <a:endParaRPr lang="ar-SA" sz="4000" b="1" dirty="0"/>
          </a:p>
        </p:txBody>
      </p:sp>
      <p:sp>
        <p:nvSpPr>
          <p:cNvPr id="4" name="مربع نص 3"/>
          <p:cNvSpPr txBox="1"/>
          <p:nvPr/>
        </p:nvSpPr>
        <p:spPr>
          <a:xfrm>
            <a:off x="2180331" y="4748951"/>
            <a:ext cx="5240537" cy="1200329"/>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lang="ar-SA" sz="3600" b="1" dirty="0" smtClean="0"/>
              <a:t>الانشطار تكاثر </a:t>
            </a:r>
            <a:r>
              <a:rPr lang="ar-SA" sz="3600" b="1" dirty="0" err="1" smtClean="0"/>
              <a:t>لاجنسي</a:t>
            </a:r>
            <a:endParaRPr lang="ar-SA" sz="3600" b="1" dirty="0" smtClean="0"/>
          </a:p>
          <a:p>
            <a:r>
              <a:rPr lang="ar-SA" sz="3600" b="1" dirty="0" smtClean="0"/>
              <a:t>الاقتران تكاثر جنسي</a:t>
            </a:r>
            <a:endParaRPr lang="ar-SA" sz="3600" b="1" dirty="0"/>
          </a:p>
        </p:txBody>
      </p:sp>
      <p:sp>
        <p:nvSpPr>
          <p:cNvPr id="5" name="عنوان 4"/>
          <p:cNvSpPr>
            <a:spLocks noGrp="1"/>
          </p:cNvSpPr>
          <p:nvPr>
            <p:ph type="title"/>
          </p:nvPr>
        </p:nvSpPr>
        <p:spPr/>
        <p:txBody>
          <a:bodyPr/>
          <a:lstStyle/>
          <a:p>
            <a:endParaRPr lang="ar-SA"/>
          </a:p>
        </p:txBody>
      </p:sp>
    </p:spTree>
    <p:extLst>
      <p:ext uri="{BB962C8B-B14F-4D97-AF65-F5344CB8AC3E}">
        <p14:creationId xmlns:p14="http://schemas.microsoft.com/office/powerpoint/2010/main" val="2320115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764704"/>
            <a:ext cx="7772400" cy="5616624"/>
          </a:xfrm>
        </p:spPr>
        <p:style>
          <a:lnRef idx="3">
            <a:schemeClr val="lt1"/>
          </a:lnRef>
          <a:fillRef idx="1">
            <a:schemeClr val="accent5"/>
          </a:fillRef>
          <a:effectRef idx="1">
            <a:schemeClr val="accent5"/>
          </a:effectRef>
          <a:fontRef idx="minor">
            <a:schemeClr val="lt1"/>
          </a:fontRef>
        </p:style>
        <p:txBody>
          <a:bodyPr>
            <a:normAutofit/>
          </a:bodyPr>
          <a:lstStyle/>
          <a:p>
            <a:r>
              <a:rPr lang="ar-SA" sz="3600" b="1" dirty="0" smtClean="0">
                <a:solidFill>
                  <a:srgbClr val="FFFF00"/>
                </a:solidFill>
              </a:rPr>
              <a:t>انظري الصور </a:t>
            </a:r>
            <a:r>
              <a:rPr lang="ar-SA" sz="3600" b="1" dirty="0" err="1" smtClean="0">
                <a:solidFill>
                  <a:srgbClr val="FFFF00"/>
                </a:solidFill>
              </a:rPr>
              <a:t>ص96</a:t>
            </a:r>
            <a:r>
              <a:rPr lang="ar-SA" sz="3600" b="1" dirty="0" smtClean="0">
                <a:solidFill>
                  <a:srgbClr val="FFFF00"/>
                </a:solidFill>
              </a:rPr>
              <a:t>-97</a:t>
            </a:r>
            <a:r>
              <a:rPr lang="ar-SA" sz="3600" b="1" dirty="0" smtClean="0">
                <a:solidFill>
                  <a:srgbClr val="FF0000"/>
                </a:solidFill>
              </a:rPr>
              <a:t> </a:t>
            </a:r>
          </a:p>
          <a:p>
            <a:r>
              <a:rPr lang="ar-SA" sz="3200" b="1" dirty="0" smtClean="0">
                <a:solidFill>
                  <a:schemeClr val="tx1"/>
                </a:solidFill>
              </a:rPr>
              <a:t>استعيني بهذه الصور لرسم أنواع التكاثر في المخلوقات الحية الدقيقة مع تحديد ما يلي على </a:t>
            </a:r>
            <a:r>
              <a:rPr lang="ar-SA" sz="3200" b="1" dirty="0" err="1" smtClean="0">
                <a:solidFill>
                  <a:schemeClr val="tx1"/>
                </a:solidFill>
              </a:rPr>
              <a:t>الرسم:</a:t>
            </a:r>
            <a:endParaRPr lang="ar-SA" sz="3200" b="1" dirty="0" smtClean="0">
              <a:solidFill>
                <a:schemeClr val="tx1"/>
              </a:solidFill>
            </a:endParaRPr>
          </a:p>
          <a:p>
            <a:r>
              <a:rPr lang="ar-SA" sz="3200" b="1" dirty="0" smtClean="0">
                <a:solidFill>
                  <a:schemeClr val="tx1"/>
                </a:solidFill>
              </a:rPr>
              <a:t>1-نوع التكاثر هل هو انشطار </a:t>
            </a:r>
            <a:r>
              <a:rPr lang="ar-SA" sz="3200" b="1" dirty="0" err="1" smtClean="0">
                <a:solidFill>
                  <a:schemeClr val="tx1"/>
                </a:solidFill>
              </a:rPr>
              <a:t>او</a:t>
            </a:r>
            <a:r>
              <a:rPr lang="ar-SA" sz="3200" b="1" dirty="0" smtClean="0">
                <a:solidFill>
                  <a:schemeClr val="tx1"/>
                </a:solidFill>
              </a:rPr>
              <a:t> تبرعم </a:t>
            </a:r>
            <a:r>
              <a:rPr lang="ar-SA" sz="3200" b="1" dirty="0" err="1" smtClean="0">
                <a:solidFill>
                  <a:schemeClr val="tx1"/>
                </a:solidFill>
              </a:rPr>
              <a:t>او</a:t>
            </a:r>
            <a:r>
              <a:rPr lang="ar-SA" sz="3200" b="1" dirty="0" smtClean="0">
                <a:solidFill>
                  <a:schemeClr val="tx1"/>
                </a:solidFill>
              </a:rPr>
              <a:t> اقتران</a:t>
            </a:r>
          </a:p>
          <a:p>
            <a:r>
              <a:rPr lang="ar-SA" sz="3200" b="1" dirty="0" smtClean="0">
                <a:solidFill>
                  <a:schemeClr val="tx1"/>
                </a:solidFill>
              </a:rPr>
              <a:t>2-نوع المخلوق الحي</a:t>
            </a:r>
          </a:p>
          <a:p>
            <a:r>
              <a:rPr lang="ar-SA" sz="3200" b="1" dirty="0" smtClean="0">
                <a:solidFill>
                  <a:schemeClr val="tx1"/>
                </a:solidFill>
              </a:rPr>
              <a:t>3-هل التكاثر جنسي أم لا جنسي</a:t>
            </a:r>
            <a:endParaRPr lang="ar-SA" sz="3200" b="1"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500166" y="817548"/>
            <a:ext cx="62921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800" b="1" dirty="0" smtClean="0">
                <a:solidFill>
                  <a:srgbClr val="FF0000"/>
                </a:solidFill>
              </a:rPr>
              <a:t>تابعي المقطع التالي تكاثر عفن الخبز</a:t>
            </a:r>
            <a:endParaRPr lang="ar-SA" dirty="0"/>
          </a:p>
        </p:txBody>
      </p:sp>
      <p:pic>
        <p:nvPicPr>
          <p:cNvPr id="4" name="Picture 3"/>
          <p:cNvPicPr>
            <a:picLocks noChangeAspect="1" noChangeArrowheads="1"/>
          </p:cNvPicPr>
          <p:nvPr/>
        </p:nvPicPr>
        <p:blipFill>
          <a:blip r:embed="rId2" cstate="print"/>
          <a:srcRect/>
          <a:stretch>
            <a:fillRect/>
          </a:stretch>
        </p:blipFill>
        <p:spPr bwMode="auto">
          <a:xfrm>
            <a:off x="4929190" y="1714488"/>
            <a:ext cx="3857652" cy="3571900"/>
          </a:xfrm>
          <a:prstGeom prst="rect">
            <a:avLst/>
          </a:prstGeom>
          <a:noFill/>
          <a:ln w="9525">
            <a:noFill/>
            <a:miter lim="800000"/>
            <a:headEnd/>
            <a:tailEnd/>
          </a:ln>
        </p:spPr>
      </p:pic>
      <p:pic>
        <p:nvPicPr>
          <p:cNvPr id="6" name="صورة 5" descr="عفن الخبز1.jpg"/>
          <p:cNvPicPr>
            <a:picLocks noChangeAspect="1"/>
          </p:cNvPicPr>
          <p:nvPr/>
        </p:nvPicPr>
        <p:blipFill>
          <a:blip r:embed="rId3"/>
          <a:stretch>
            <a:fillRect/>
          </a:stretch>
        </p:blipFill>
        <p:spPr>
          <a:xfrm>
            <a:off x="428596" y="1735444"/>
            <a:ext cx="4214850" cy="350043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152400"/>
            <a:ext cx="7772400" cy="707136"/>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ar-SA" b="1" dirty="0" smtClean="0"/>
              <a:t>نشاط ص 40</a:t>
            </a:r>
            <a:endParaRPr lang="ar-SA" b="1" dirty="0"/>
          </a:p>
        </p:txBody>
      </p:sp>
      <p:sp>
        <p:nvSpPr>
          <p:cNvPr id="3" name="عنصر نائب للمحتوى 2"/>
          <p:cNvSpPr>
            <a:spLocks noGrp="1"/>
          </p:cNvSpPr>
          <p:nvPr>
            <p:ph idx="1"/>
          </p:nvPr>
        </p:nvSpPr>
        <p:spPr>
          <a:xfrm>
            <a:off x="914400" y="980728"/>
            <a:ext cx="8001000" cy="5374832"/>
          </a:xfrm>
        </p:spPr>
        <p:style>
          <a:lnRef idx="3">
            <a:schemeClr val="lt1"/>
          </a:lnRef>
          <a:fillRef idx="1">
            <a:schemeClr val="accent5"/>
          </a:fillRef>
          <a:effectRef idx="1">
            <a:schemeClr val="accent5"/>
          </a:effectRef>
          <a:fontRef idx="minor">
            <a:schemeClr val="lt1"/>
          </a:fontRef>
        </p:style>
        <p:txBody>
          <a:bodyPr>
            <a:normAutofit/>
          </a:bodyPr>
          <a:lstStyle/>
          <a:p>
            <a:pPr>
              <a:buNone/>
            </a:pPr>
            <a:endParaRPr lang="ar-SA" sz="2800" b="1" dirty="0" smtClean="0">
              <a:solidFill>
                <a:schemeClr val="bg1"/>
              </a:solidFill>
            </a:endParaRPr>
          </a:p>
          <a:p>
            <a:pPr>
              <a:buNone/>
            </a:pPr>
            <a:r>
              <a:rPr lang="ar-SA" sz="2800" b="1" dirty="0" smtClean="0">
                <a:solidFill>
                  <a:schemeClr val="bg1"/>
                </a:solidFill>
              </a:rPr>
              <a:t>2- </a:t>
            </a:r>
            <a:r>
              <a:rPr lang="ar-SA" sz="2800" b="1" dirty="0" err="1" smtClean="0">
                <a:solidFill>
                  <a:schemeClr val="bg1"/>
                </a:solidFill>
              </a:rPr>
              <a:t>الاحظ</a:t>
            </a:r>
            <a:endParaRPr lang="ar-SA" sz="2800" b="1" dirty="0" smtClean="0">
              <a:solidFill>
                <a:schemeClr val="bg1"/>
              </a:solidFill>
            </a:endParaRPr>
          </a:p>
          <a:p>
            <a:pPr>
              <a:buNone/>
            </a:pPr>
            <a:r>
              <a:rPr lang="ar-SA" sz="2800" b="1" dirty="0" smtClean="0">
                <a:solidFill>
                  <a:schemeClr val="bg1"/>
                </a:solidFill>
              </a:rPr>
              <a:t>3- شاهدت.....</a:t>
            </a:r>
          </a:p>
          <a:p>
            <a:pPr>
              <a:buNone/>
            </a:pPr>
            <a:endParaRPr lang="ar-SA" sz="2800" b="1" dirty="0" smtClean="0">
              <a:solidFill>
                <a:schemeClr val="bg1"/>
              </a:solidFill>
            </a:endParaRPr>
          </a:p>
          <a:p>
            <a:pPr>
              <a:buNone/>
            </a:pPr>
            <a:endParaRPr lang="ar-SA" sz="2800" b="1" dirty="0" smtClean="0">
              <a:solidFill>
                <a:schemeClr val="bg1"/>
              </a:solidFill>
            </a:endParaRPr>
          </a:p>
          <a:p>
            <a:pPr>
              <a:buNone/>
            </a:pPr>
            <a:endParaRPr lang="ar-SA" sz="2800" b="1" dirty="0" smtClean="0">
              <a:solidFill>
                <a:schemeClr val="bg1"/>
              </a:solidFill>
            </a:endParaRPr>
          </a:p>
          <a:p>
            <a:pPr>
              <a:buNone/>
            </a:pPr>
            <a:endParaRPr lang="ar-SA" sz="2800" b="1" dirty="0" smtClean="0">
              <a:solidFill>
                <a:schemeClr val="bg1"/>
              </a:solidFill>
            </a:endParaRPr>
          </a:p>
          <a:p>
            <a:pPr>
              <a:buNone/>
            </a:pPr>
            <a:r>
              <a:rPr lang="ar-SA" sz="2800" b="1" dirty="0" smtClean="0">
                <a:solidFill>
                  <a:schemeClr val="bg1"/>
                </a:solidFill>
              </a:rPr>
              <a:t>4-بسبب وجود العفن </a:t>
            </a:r>
            <a:r>
              <a:rPr lang="ar-SA" sz="2800" b="1" dirty="0" err="1" smtClean="0">
                <a:solidFill>
                  <a:schemeClr val="bg1"/>
                </a:solidFill>
              </a:rPr>
              <a:t>و</a:t>
            </a:r>
            <a:r>
              <a:rPr lang="ar-SA" sz="2800" b="1" dirty="0" smtClean="0">
                <a:solidFill>
                  <a:schemeClr val="bg1"/>
                </a:solidFill>
              </a:rPr>
              <a:t> </a:t>
            </a:r>
            <a:r>
              <a:rPr lang="ar-EG" sz="2800" b="1" dirty="0" smtClean="0">
                <a:solidFill>
                  <a:schemeClr val="bg1"/>
                </a:solidFill>
              </a:rPr>
              <a:t>عدم وجود </a:t>
            </a:r>
            <a:r>
              <a:rPr lang="ar-SA" sz="2800" b="1" dirty="0" err="1" smtClean="0">
                <a:solidFill>
                  <a:schemeClr val="bg1"/>
                </a:solidFill>
              </a:rPr>
              <a:t>ال</a:t>
            </a:r>
            <a:r>
              <a:rPr lang="ar-EG" sz="2800" b="1" dirty="0" smtClean="0">
                <a:solidFill>
                  <a:schemeClr val="bg1"/>
                </a:solidFill>
              </a:rPr>
              <a:t>هواء</a:t>
            </a:r>
            <a:r>
              <a:rPr lang="ar-SA" sz="2800" b="1" dirty="0" smtClean="0">
                <a:solidFill>
                  <a:schemeClr val="bg1"/>
                </a:solidFill>
              </a:rPr>
              <a:t> والضوء</a:t>
            </a:r>
            <a:r>
              <a:rPr lang="ar-EG" sz="2800" b="1" dirty="0" smtClean="0">
                <a:solidFill>
                  <a:schemeClr val="bg1"/>
                </a:solidFill>
              </a:rPr>
              <a:t> داخل الكيس</a:t>
            </a:r>
            <a:endParaRPr lang="ar-SA" sz="2800" b="1" dirty="0" smtClean="0">
              <a:solidFill>
                <a:schemeClr val="bg1"/>
              </a:solidFill>
            </a:endParaRPr>
          </a:p>
          <a:p>
            <a:pPr>
              <a:buNone/>
            </a:pPr>
            <a:r>
              <a:rPr lang="ar-SA" sz="2800" b="1" dirty="0" smtClean="0">
                <a:solidFill>
                  <a:schemeClr val="bg1"/>
                </a:solidFill>
              </a:rPr>
              <a:t>5- ربما تكون </a:t>
            </a:r>
            <a:r>
              <a:rPr lang="ar-SA" sz="2800" b="1" dirty="0" err="1" smtClean="0">
                <a:solidFill>
                  <a:schemeClr val="bg1"/>
                </a:solidFill>
              </a:rPr>
              <a:t>أبواغ</a:t>
            </a:r>
            <a:r>
              <a:rPr lang="ar-SA" sz="2800" b="1" dirty="0" smtClean="0">
                <a:solidFill>
                  <a:schemeClr val="bg1"/>
                </a:solidFill>
              </a:rPr>
              <a:t> العفن  وصلت لقطعة الخبز من الهواء أو غيره</a:t>
            </a:r>
            <a:endParaRPr lang="ar-EG" sz="2800" b="1" dirty="0" smtClean="0">
              <a:solidFill>
                <a:schemeClr val="bg1"/>
              </a:solidFill>
            </a:endParaRPr>
          </a:p>
          <a:p>
            <a:pPr>
              <a:buNone/>
            </a:pPr>
            <a:endParaRPr lang="ar-SA" b="1" dirty="0"/>
          </a:p>
        </p:txBody>
      </p:sp>
      <p:pic>
        <p:nvPicPr>
          <p:cNvPr id="6" name="Picture 2"/>
          <p:cNvPicPr>
            <a:picLocks noChangeAspect="1" noChangeArrowheads="1"/>
          </p:cNvPicPr>
          <p:nvPr/>
        </p:nvPicPr>
        <p:blipFill>
          <a:blip r:embed="rId3" cstate="print"/>
          <a:srcRect/>
          <a:stretch>
            <a:fillRect/>
          </a:stretch>
        </p:blipFill>
        <p:spPr bwMode="auto">
          <a:xfrm>
            <a:off x="714348" y="1285860"/>
            <a:ext cx="2714644" cy="2643206"/>
          </a:xfrm>
          <a:prstGeom prst="ellipse">
            <a:avLst/>
          </a:prstGeom>
          <a:ln>
            <a:noFill/>
          </a:ln>
          <a:effectLst>
            <a:softEdge rad="112500"/>
          </a:effectLst>
        </p:spPr>
      </p:pic>
      <p:pic>
        <p:nvPicPr>
          <p:cNvPr id="13" name="صورة 12" descr="تركيب عفن الخبز.png"/>
          <p:cNvPicPr>
            <a:picLocks noChangeAspect="1"/>
          </p:cNvPicPr>
          <p:nvPr/>
        </p:nvPicPr>
        <p:blipFill>
          <a:blip r:embed="rId4"/>
          <a:srcRect l="55022" t="9731" r="-1060" b="14765"/>
          <a:stretch>
            <a:fillRect/>
          </a:stretch>
        </p:blipFill>
        <p:spPr>
          <a:xfrm>
            <a:off x="3357554" y="1285860"/>
            <a:ext cx="2857520"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مستطيل 13"/>
          <p:cNvSpPr/>
          <p:nvPr/>
        </p:nvSpPr>
        <p:spPr>
          <a:xfrm>
            <a:off x="4286248" y="3071810"/>
            <a:ext cx="1285884"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42910" y="2895600"/>
            <a:ext cx="8043890" cy="3459960"/>
          </a:xfrm>
        </p:spPr>
        <p:style>
          <a:lnRef idx="3">
            <a:schemeClr val="lt1"/>
          </a:lnRef>
          <a:fillRef idx="1">
            <a:schemeClr val="accent3"/>
          </a:fillRef>
          <a:effectRef idx="1">
            <a:schemeClr val="accent3"/>
          </a:effectRef>
          <a:fontRef idx="minor">
            <a:schemeClr val="lt1"/>
          </a:fontRef>
        </p:style>
        <p:txBody>
          <a:bodyPr>
            <a:normAutofit/>
          </a:bodyPr>
          <a:lstStyle/>
          <a:p>
            <a:r>
              <a:rPr lang="ar-SA" sz="4000" b="1" dirty="0" smtClean="0"/>
              <a:t>ما المخلوق الحي وحيد الخلية؟</a:t>
            </a:r>
          </a:p>
          <a:p>
            <a:r>
              <a:rPr lang="ar-SA" sz="4000" b="1" dirty="0" smtClean="0"/>
              <a:t>اذكري مثال لمخلوق وحيد الخلية</a:t>
            </a:r>
          </a:p>
          <a:p>
            <a:pPr algn="ctr"/>
            <a:r>
              <a:rPr lang="ar-SA" sz="4000" b="1" dirty="0" smtClean="0"/>
              <a:t>كيف يمكن مشاهدة المخلوقات الحية الدقيقة</a:t>
            </a:r>
            <a:endParaRPr lang="ar-SA" sz="4000" b="1" dirty="0"/>
          </a:p>
        </p:txBody>
      </p:sp>
      <p:sp>
        <p:nvSpPr>
          <p:cNvPr id="5" name="مخطط انسيابي: شريط مثقب 4"/>
          <p:cNvSpPr/>
          <p:nvPr/>
        </p:nvSpPr>
        <p:spPr>
          <a:xfrm>
            <a:off x="2133600" y="304800"/>
            <a:ext cx="6624736" cy="2514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بالتعاون مع صديقاتك مستخدمة  اللوحات السبورية أجيبي عن  الأسئلة التالية</a:t>
            </a:r>
            <a:endParaRPr lang="ar-SA" sz="3200" b="1" dirty="0"/>
          </a:p>
        </p:txBody>
      </p:sp>
      <p:pic>
        <p:nvPicPr>
          <p:cNvPr id="4" name="صورة 3" descr="40306h777h.jpg"/>
          <p:cNvPicPr>
            <a:picLocks noChangeAspect="1"/>
          </p:cNvPicPr>
          <p:nvPr/>
        </p:nvPicPr>
        <p:blipFill>
          <a:blip r:embed="rId2" cstate="print"/>
          <a:stretch>
            <a:fillRect/>
          </a:stretch>
        </p:blipFill>
        <p:spPr>
          <a:xfrm rot="20301757">
            <a:off x="228504" y="578527"/>
            <a:ext cx="2247348" cy="1369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152400"/>
            <a:ext cx="8153400" cy="6553200"/>
          </a:xfrm>
          <a:prstGeom prst="rect">
            <a:avLst/>
          </a:prstGeom>
        </p:spPr>
        <p:style>
          <a:lnRef idx="3">
            <a:schemeClr val="lt1"/>
          </a:lnRef>
          <a:fillRef idx="1">
            <a:schemeClr val="accent5"/>
          </a:fillRef>
          <a:effectRef idx="1">
            <a:schemeClr val="accent5"/>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200" b="1" dirty="0" smtClean="0">
                <a:ln w="50800"/>
                <a:solidFill>
                  <a:schemeClr val="bg1">
                    <a:shade val="50000"/>
                  </a:schemeClr>
                </a:solidFill>
                <a:cs typeface="Arabic Transparent" pitchFamily="2" charset="-78"/>
              </a:rPr>
              <a:t>      </a:t>
            </a:r>
            <a:r>
              <a:rPr lang="ar-SA" sz="3200" b="1" dirty="0" smtClean="0">
                <a:ln w="50800"/>
                <a:solidFill>
                  <a:srgbClr val="FF0000"/>
                </a:solidFill>
                <a:cs typeface="Arabic Transparent" pitchFamily="2" charset="-78"/>
              </a:rPr>
              <a:t>- تركيب عفن </a:t>
            </a:r>
            <a:r>
              <a:rPr lang="ar-SA" sz="3200" b="1" dirty="0" err="1" smtClean="0">
                <a:ln w="50800"/>
                <a:solidFill>
                  <a:srgbClr val="FF0000"/>
                </a:solidFill>
                <a:cs typeface="Arabic Transparent" pitchFamily="2" charset="-78"/>
              </a:rPr>
              <a:t>الخبز:</a:t>
            </a:r>
            <a:r>
              <a:rPr lang="ar-SA" sz="3200" b="1" dirty="0" smtClean="0">
                <a:ln w="50800"/>
                <a:solidFill>
                  <a:srgbClr val="FF0000"/>
                </a:solidFill>
                <a:cs typeface="Arabic Transparent" pitchFamily="2" charset="-78"/>
              </a:rPr>
              <a:t> </a:t>
            </a:r>
          </a:p>
          <a:p>
            <a:pPr marL="811530" lvl="0" indent="-742950" algn="just" rtl="1">
              <a:spcBef>
                <a:spcPts val="700"/>
              </a:spcBef>
              <a:buClr>
                <a:schemeClr val="tx2"/>
              </a:buClr>
              <a:buSzPct val="95000"/>
            </a:pPr>
            <a:endParaRPr lang="ar-SA" sz="3200" b="1" dirty="0" smtClean="0">
              <a:ln w="50800"/>
              <a:solidFill>
                <a:srgbClr val="FF0000"/>
              </a:solidFill>
              <a:cs typeface="Arabic Transparent" pitchFamily="2" charset="-78"/>
            </a:endParaRPr>
          </a:p>
          <a:p>
            <a:pPr marL="811530" lvl="0" indent="-742950" algn="just" rtl="1">
              <a:spcBef>
                <a:spcPts val="700"/>
              </a:spcBef>
              <a:buClr>
                <a:schemeClr val="tx2"/>
              </a:buClr>
              <a:buSzPct val="95000"/>
            </a:pPr>
            <a:r>
              <a:rPr lang="ar-SA" sz="3200" b="1" dirty="0" smtClean="0">
                <a:ln w="50800"/>
                <a:solidFill>
                  <a:schemeClr val="bg1">
                    <a:shade val="50000"/>
                  </a:schemeClr>
                </a:solidFill>
                <a:cs typeface="Arabic Transparent" pitchFamily="2" charset="-78"/>
              </a:rPr>
              <a:t> </a:t>
            </a:r>
            <a:r>
              <a:rPr lang="ar-SA" sz="3200" b="1" dirty="0" smtClean="0">
                <a:latin typeface="Times New Roman" pitchFamily="18" charset="0"/>
                <a:cs typeface="Times New Roman" pitchFamily="18" charset="0"/>
              </a:rPr>
              <a:t>ويتركب عفن الخبز من خيوط دقيقة تسمي الخيوط الفطرية ، وتنتشر لتغطي مساحة كبيرة وهي تشبه جذور </a:t>
            </a:r>
            <a:r>
              <a:rPr lang="ar-SA" sz="3200" b="1" dirty="0" err="1" smtClean="0">
                <a:latin typeface="Times New Roman" pitchFamily="18" charset="0"/>
                <a:cs typeface="Times New Roman" pitchFamily="18" charset="0"/>
              </a:rPr>
              <a:t>النباتات </a:t>
            </a:r>
            <a:r>
              <a:rPr lang="ar-SA" sz="3200" b="1" dirty="0" smtClean="0">
                <a:latin typeface="Times New Roman" pitchFamily="18" charset="0"/>
                <a:cs typeface="Times New Roman" pitchFamily="18" charset="0"/>
              </a:rPr>
              <a:t>، وبعض الخيوط الفطرية تنمو إلي أسفل لتثبيت العفن علي الخبز.وهناك خطوط فطرية تنمو إلي أعلي وتحتوي علي تراكيب مسؤولة عن تكوين الأبواغ التي تتحرر بعد أن يكتمل نموها وهذا يمثل التكاثر اللاجنسي في دورة حياة الفطر ، ويحدث التكاثر الجنسي عندما يندمج خيطان فطريان معاً ويكونان أبواغاً جديدة </a:t>
            </a:r>
            <a:r>
              <a:rPr lang="ar-SA" sz="3200" b="1" dirty="0" err="1"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a:t>
            </a:r>
            <a:endParaRPr lang="ar-SA" sz="2800" b="1" dirty="0" smtClean="0">
              <a:ln w="50800"/>
              <a:solidFill>
                <a:schemeClr val="bg1">
                  <a:shade val="50000"/>
                </a:schemeClr>
              </a:solidFill>
              <a:cs typeface="Arabic Transparent" pitchFamily="2" charset="-78"/>
            </a:endParaRPr>
          </a:p>
        </p:txBody>
      </p:sp>
      <p:sp>
        <p:nvSpPr>
          <p:cNvPr id="4" name="Title 1"/>
          <p:cNvSpPr txBox="1">
            <a:spLocks/>
          </p:cNvSpPr>
          <p:nvPr/>
        </p:nvSpPr>
        <p:spPr>
          <a:xfrm>
            <a:off x="1676400" y="228600"/>
            <a:ext cx="7162800" cy="68012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b="1" dirty="0" smtClean="0">
                <a:ln w="50800"/>
                <a:solidFill>
                  <a:schemeClr val="bg1"/>
                </a:solidFill>
              </a:rPr>
              <a:t>ما عفن الخبز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ar-SA" b="1" dirty="0" smtClean="0"/>
              <a:t>ورقة عمل</a:t>
            </a:r>
            <a:endParaRPr lang="ar-SA" b="1" dirty="0"/>
          </a:p>
        </p:txBody>
      </p:sp>
      <p:sp>
        <p:nvSpPr>
          <p:cNvPr id="3" name="عنصر نائب للمحتوى 2"/>
          <p:cNvSpPr>
            <a:spLocks noGrp="1"/>
          </p:cNvSpPr>
          <p:nvPr>
            <p:ph idx="1"/>
          </p:nvPr>
        </p:nvSpPr>
        <p:spPr>
          <a:xfrm>
            <a:off x="533400" y="1600200"/>
            <a:ext cx="8382000" cy="4876800"/>
          </a:xfrm>
        </p:spPr>
        <p:style>
          <a:lnRef idx="1">
            <a:schemeClr val="accent2"/>
          </a:lnRef>
          <a:fillRef idx="2">
            <a:schemeClr val="accent2"/>
          </a:fillRef>
          <a:effectRef idx="1">
            <a:schemeClr val="accent2"/>
          </a:effectRef>
          <a:fontRef idx="minor">
            <a:schemeClr val="dk1"/>
          </a:fontRef>
        </p:style>
        <p:txBody>
          <a:bodyPr/>
          <a:lstStyle/>
          <a:p>
            <a:r>
              <a:rPr lang="ar-SA" sz="2800" b="1" dirty="0" smtClean="0"/>
              <a:t>بالتعاون مع أفراد مجموعتك الرجاء تعبئة المنظم التخطيطي المعروض أمامك بعد قراءة </a:t>
            </a:r>
            <a:r>
              <a:rPr lang="ar-SA" sz="2800" b="1" dirty="0" smtClean="0"/>
              <a:t>ص98  </a:t>
            </a:r>
            <a:r>
              <a:rPr lang="ar-SA" sz="2800" b="1" dirty="0" smtClean="0"/>
              <a:t>مستعينة بسؤال أختبر </a:t>
            </a:r>
            <a:r>
              <a:rPr lang="ar-SA" sz="2800" b="1" dirty="0" smtClean="0"/>
              <a:t>نفسي</a:t>
            </a:r>
            <a:r>
              <a:rPr lang="ar-SA" sz="2800" b="1" dirty="0" smtClean="0"/>
              <a:t>( أستنتج </a:t>
            </a:r>
            <a:r>
              <a:rPr lang="ar-SA" sz="2800" b="1" dirty="0" smtClean="0"/>
              <a:t>)كيف تساعد الانزيمات العفن على هضم الطعام؟ </a:t>
            </a:r>
            <a:endParaRPr lang="ar-SA" dirty="0" smtClean="0"/>
          </a:p>
        </p:txBody>
      </p:sp>
      <p:graphicFrame>
        <p:nvGraphicFramePr>
          <p:cNvPr id="10" name="جدول 9"/>
          <p:cNvGraphicFramePr>
            <a:graphicFrameLocks noGrp="1"/>
          </p:cNvGraphicFramePr>
          <p:nvPr>
            <p:extLst>
              <p:ext uri="{D42A27DB-BD31-4B8C-83A1-F6EECF244321}">
                <p14:modId xmlns:p14="http://schemas.microsoft.com/office/powerpoint/2010/main" val="2814623859"/>
              </p:ext>
            </p:extLst>
          </p:nvPr>
        </p:nvGraphicFramePr>
        <p:xfrm>
          <a:off x="857223" y="3143248"/>
          <a:ext cx="7786743" cy="2928958"/>
        </p:xfrm>
        <a:graphic>
          <a:graphicData uri="http://schemas.openxmlformats.org/drawingml/2006/table">
            <a:tbl>
              <a:tblPr rtl="1" firstRow="1" bandRow="1">
                <a:tableStyleId>{5C22544A-7EE6-4342-B048-85BDC9FD1C3A}</a:tableStyleId>
              </a:tblPr>
              <a:tblGrid>
                <a:gridCol w="2595581">
                  <a:extLst>
                    <a:ext uri="{9D8B030D-6E8A-4147-A177-3AD203B41FA5}">
                      <a16:colId xmlns:a16="http://schemas.microsoft.com/office/drawing/2014/main" val="20000"/>
                    </a:ext>
                  </a:extLst>
                </a:gridCol>
                <a:gridCol w="2595581">
                  <a:extLst>
                    <a:ext uri="{9D8B030D-6E8A-4147-A177-3AD203B41FA5}">
                      <a16:colId xmlns:a16="http://schemas.microsoft.com/office/drawing/2014/main" val="20001"/>
                    </a:ext>
                  </a:extLst>
                </a:gridCol>
                <a:gridCol w="2595581">
                  <a:extLst>
                    <a:ext uri="{9D8B030D-6E8A-4147-A177-3AD203B41FA5}">
                      <a16:colId xmlns:a16="http://schemas.microsoft.com/office/drawing/2014/main" val="20002"/>
                    </a:ext>
                  </a:extLst>
                </a:gridCol>
              </a:tblGrid>
              <a:tr h="1284636">
                <a:tc>
                  <a:txBody>
                    <a:bodyPr/>
                    <a:lstStyle/>
                    <a:p>
                      <a:pPr algn="ctr" rtl="1"/>
                      <a:r>
                        <a:rPr lang="ar-SA" dirty="0" smtClean="0"/>
                        <a:t>إرشاد</a:t>
                      </a:r>
                      <a:endParaRPr lang="ar-SA" dirty="0"/>
                    </a:p>
                  </a:txBody>
                  <a:tcPr/>
                </a:tc>
                <a:tc>
                  <a:txBody>
                    <a:bodyPr/>
                    <a:lstStyle/>
                    <a:p>
                      <a:pPr algn="ctr" rtl="1"/>
                      <a:r>
                        <a:rPr lang="ar-SA" dirty="0" smtClean="0"/>
                        <a:t>ماذا أعرف</a:t>
                      </a:r>
                      <a:endParaRPr lang="ar-SA" dirty="0"/>
                    </a:p>
                  </a:txBody>
                  <a:tcPr/>
                </a:tc>
                <a:tc>
                  <a:txBody>
                    <a:bodyPr/>
                    <a:lstStyle/>
                    <a:p>
                      <a:pPr algn="ctr" rtl="1"/>
                      <a:r>
                        <a:rPr lang="ar-SA" dirty="0" smtClean="0"/>
                        <a:t>ماذا</a:t>
                      </a:r>
                      <a:r>
                        <a:rPr lang="ar-SA" baseline="0" dirty="0" smtClean="0"/>
                        <a:t> أستنتج</a:t>
                      </a:r>
                      <a:endParaRPr lang="ar-SA" dirty="0"/>
                    </a:p>
                  </a:txBody>
                  <a:tcPr/>
                </a:tc>
                <a:extLst>
                  <a:ext uri="{0D108BD9-81ED-4DB2-BD59-A6C34878D82A}">
                    <a16:rowId xmlns:a16="http://schemas.microsoft.com/office/drawing/2014/main" val="10000"/>
                  </a:ext>
                </a:extLst>
              </a:tr>
              <a:tr h="1644322">
                <a:tc>
                  <a:txBody>
                    <a:bodyPr/>
                    <a:lstStyle/>
                    <a:p>
                      <a:pPr rtl="1"/>
                      <a:r>
                        <a:rPr lang="ar-SA" b="1" dirty="0" smtClean="0"/>
                        <a:t>ما</a:t>
                      </a:r>
                      <a:r>
                        <a:rPr lang="ar-SA" b="1" baseline="0" dirty="0" smtClean="0"/>
                        <a:t> ذا تفرز الخيوط الفطرية</a:t>
                      </a:r>
                      <a:endParaRPr lang="ar-SA" b="1" dirty="0"/>
                    </a:p>
                  </a:txBody>
                  <a:tcPr/>
                </a:tc>
                <a:tc>
                  <a:txBody>
                    <a:bodyPr/>
                    <a:lstStyle/>
                    <a:p>
                      <a:pPr rtl="1"/>
                      <a:endParaRPr lang="ar-SA" dirty="0" smtClean="0"/>
                    </a:p>
                    <a:p>
                      <a:pPr rtl="1"/>
                      <a:endParaRPr lang="ar-SA" dirty="0"/>
                    </a:p>
                  </a:txBody>
                  <a:tcPr/>
                </a:tc>
                <a:tc>
                  <a:txBody>
                    <a:bodyPr/>
                    <a:lstStyle/>
                    <a:p>
                      <a:pPr rtl="1"/>
                      <a:endParaRPr lang="ar-SA" b="1" dirty="0"/>
                    </a:p>
                  </a:txBody>
                  <a:tcPr/>
                </a:tc>
                <a:extLst>
                  <a:ext uri="{0D108BD9-81ED-4DB2-BD59-A6C34878D82A}">
                    <a16:rowId xmlns:a16="http://schemas.microsoft.com/office/drawing/2014/main" val="10001"/>
                  </a:ext>
                </a:extLst>
              </a:tr>
            </a:tbl>
          </a:graphicData>
        </a:graphic>
      </p:graphicFrame>
      <p:sp>
        <p:nvSpPr>
          <p:cNvPr id="6" name="مربع نص 5"/>
          <p:cNvSpPr txBox="1"/>
          <p:nvPr/>
        </p:nvSpPr>
        <p:spPr>
          <a:xfrm>
            <a:off x="3406244" y="4572008"/>
            <a:ext cx="2665954" cy="923330"/>
          </a:xfrm>
          <a:prstGeom prst="rect">
            <a:avLst/>
          </a:prstGeom>
          <a:noFill/>
        </p:spPr>
        <p:txBody>
          <a:bodyPr wrap="square" rtlCol="1">
            <a:spAutoFit/>
          </a:bodyPr>
          <a:lstStyle/>
          <a:p>
            <a:r>
              <a:rPr lang="ar-SA" dirty="0" err="1" smtClean="0">
                <a:solidFill>
                  <a:srgbClr val="FF0000"/>
                </a:solidFill>
              </a:rPr>
              <a:t>تفرزالخيوط</a:t>
            </a:r>
            <a:r>
              <a:rPr lang="ar-SA" dirty="0" smtClean="0">
                <a:solidFill>
                  <a:srgbClr val="FF0000"/>
                </a:solidFill>
              </a:rPr>
              <a:t> الفطرية مواد كيميائية</a:t>
            </a:r>
          </a:p>
          <a:p>
            <a:r>
              <a:rPr lang="ar-SA" dirty="0" smtClean="0">
                <a:solidFill>
                  <a:srgbClr val="FF0000"/>
                </a:solidFill>
              </a:rPr>
              <a:t>تسهل امتصاص المواد الغذائية تسمى </a:t>
            </a:r>
            <a:r>
              <a:rPr lang="ar-SA" dirty="0" smtClean="0">
                <a:solidFill>
                  <a:srgbClr val="FF0000"/>
                </a:solidFill>
              </a:rPr>
              <a:t>انزيمات</a:t>
            </a:r>
            <a:endParaRPr lang="ar-SA" dirty="0">
              <a:solidFill>
                <a:srgbClr val="FF0000"/>
              </a:solidFill>
            </a:endParaRPr>
          </a:p>
        </p:txBody>
      </p:sp>
      <p:sp>
        <p:nvSpPr>
          <p:cNvPr id="8" name="مربع نص 7"/>
          <p:cNvSpPr txBox="1"/>
          <p:nvPr/>
        </p:nvSpPr>
        <p:spPr>
          <a:xfrm>
            <a:off x="959077" y="4643446"/>
            <a:ext cx="2398477" cy="646331"/>
          </a:xfrm>
          <a:prstGeom prst="rect">
            <a:avLst/>
          </a:prstGeom>
          <a:noFill/>
        </p:spPr>
        <p:txBody>
          <a:bodyPr wrap="none" rtlCol="1">
            <a:spAutoFit/>
          </a:bodyPr>
          <a:lstStyle/>
          <a:p>
            <a:r>
              <a:rPr lang="ar-SA" dirty="0" smtClean="0">
                <a:solidFill>
                  <a:srgbClr val="FF0000"/>
                </a:solidFill>
              </a:rPr>
              <a:t>تسبب الانزيمات تسريع حدوث</a:t>
            </a:r>
          </a:p>
          <a:p>
            <a:r>
              <a:rPr lang="ar-SA" dirty="0" smtClean="0">
                <a:solidFill>
                  <a:srgbClr val="FF0000"/>
                </a:solidFill>
              </a:rPr>
              <a:t>التفاعلات الكيميائية</a:t>
            </a:r>
            <a:endParaRPr lang="ar-SA" dirty="0">
              <a:solidFill>
                <a:srgbClr val="FF0000"/>
              </a:solidFill>
            </a:endParaRPr>
          </a:p>
        </p:txBody>
      </p:sp>
    </p:spTree>
    <p:extLst>
      <p:ext uri="{BB962C8B-B14F-4D97-AF65-F5344CB8AC3E}">
        <p14:creationId xmlns:p14="http://schemas.microsoft.com/office/powerpoint/2010/main" val="34445130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05"/>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 calcmode="lin" valueType="num">
                                      <p:cBhvr>
                                        <p:cTn id="18" dur="500" fill="hold"/>
                                        <p:tgtEl>
                                          <p:spTgt spid="8"/>
                                        </p:tgtEl>
                                        <p:attrNameLst>
                                          <p:attrName>ppt_x</p:attrName>
                                        </p:attrNameLst>
                                      </p:cBhvr>
                                      <p:tavLst>
                                        <p:tav tm="0">
                                          <p:val>
                                            <p:strVal val="#ppt_x-.2"/>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3724" t="33381" r="9381" b="21316"/>
          <a:stretch/>
        </p:blipFill>
        <p:spPr>
          <a:xfrm>
            <a:off x="323529" y="260648"/>
            <a:ext cx="4608511" cy="6192688"/>
          </a:xfrm>
          <a:prstGeom prst="rect">
            <a:avLst/>
          </a:prstGeom>
        </p:spPr>
      </p:pic>
      <p:pic>
        <p:nvPicPr>
          <p:cNvPr id="3" name="صورة 2"/>
          <p:cNvPicPr>
            <a:picLocks noChangeAspect="1"/>
          </p:cNvPicPr>
          <p:nvPr/>
        </p:nvPicPr>
        <p:blipFill rotWithShape="1">
          <a:blip r:embed="rId2"/>
          <a:srcRect l="6207" t="-13415" r="10622" b="64634"/>
          <a:stretch/>
        </p:blipFill>
        <p:spPr>
          <a:xfrm>
            <a:off x="4932040" y="692696"/>
            <a:ext cx="4032447" cy="3600400"/>
          </a:xfrm>
          <a:prstGeom prst="rect">
            <a:avLst/>
          </a:prstGeom>
        </p:spPr>
      </p:pic>
      <p:sp>
        <p:nvSpPr>
          <p:cNvPr id="4" name="مربع نص 3"/>
          <p:cNvSpPr txBox="1"/>
          <p:nvPr/>
        </p:nvSpPr>
        <p:spPr>
          <a:xfrm>
            <a:off x="323529" y="508030"/>
            <a:ext cx="648071"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endParaRPr lang="ar-SA" dirty="0"/>
          </a:p>
        </p:txBody>
      </p:sp>
      <p:sp>
        <p:nvSpPr>
          <p:cNvPr id="5" name="مربع نص 4"/>
          <p:cNvSpPr txBox="1"/>
          <p:nvPr/>
        </p:nvSpPr>
        <p:spPr>
          <a:xfrm>
            <a:off x="4371913" y="980728"/>
            <a:ext cx="560128"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endParaRPr lang="ar-SA" dirty="0"/>
          </a:p>
        </p:txBody>
      </p:sp>
      <p:sp>
        <p:nvSpPr>
          <p:cNvPr id="6" name="مربع نص 5"/>
          <p:cNvSpPr txBox="1"/>
          <p:nvPr/>
        </p:nvSpPr>
        <p:spPr>
          <a:xfrm>
            <a:off x="1331643" y="4213974"/>
            <a:ext cx="648071"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endParaRPr lang="ar-SA" dirty="0"/>
          </a:p>
        </p:txBody>
      </p:sp>
      <p:sp>
        <p:nvSpPr>
          <p:cNvPr id="7" name="مربع نص 6"/>
          <p:cNvSpPr txBox="1"/>
          <p:nvPr/>
        </p:nvSpPr>
        <p:spPr>
          <a:xfrm>
            <a:off x="683568" y="1018931"/>
            <a:ext cx="648071"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endParaRPr lang="ar-SA" dirty="0"/>
          </a:p>
        </p:txBody>
      </p:sp>
      <p:sp>
        <p:nvSpPr>
          <p:cNvPr id="8" name="مربع نص 7"/>
          <p:cNvSpPr txBox="1"/>
          <p:nvPr/>
        </p:nvSpPr>
        <p:spPr>
          <a:xfrm>
            <a:off x="3047425" y="980728"/>
            <a:ext cx="490396"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endParaRPr lang="ar-SA" dirty="0"/>
          </a:p>
        </p:txBody>
      </p:sp>
      <p:sp>
        <p:nvSpPr>
          <p:cNvPr id="9" name="مربع نص 8"/>
          <p:cNvSpPr txBox="1"/>
          <p:nvPr/>
        </p:nvSpPr>
        <p:spPr>
          <a:xfrm>
            <a:off x="628328" y="1493467"/>
            <a:ext cx="648071"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endParaRPr lang="ar-SA" dirty="0"/>
          </a:p>
        </p:txBody>
      </p:sp>
      <p:sp>
        <p:nvSpPr>
          <p:cNvPr id="10" name="مربع نص 9"/>
          <p:cNvSpPr txBox="1"/>
          <p:nvPr/>
        </p:nvSpPr>
        <p:spPr>
          <a:xfrm>
            <a:off x="1322949" y="1974612"/>
            <a:ext cx="648071"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endParaRPr lang="ar-SA" dirty="0"/>
          </a:p>
        </p:txBody>
      </p:sp>
      <p:sp>
        <p:nvSpPr>
          <p:cNvPr id="11" name="مربع نص 10"/>
          <p:cNvSpPr txBox="1"/>
          <p:nvPr/>
        </p:nvSpPr>
        <p:spPr>
          <a:xfrm>
            <a:off x="1036057" y="2527756"/>
            <a:ext cx="648071"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endParaRPr lang="ar-SA" dirty="0"/>
          </a:p>
        </p:txBody>
      </p:sp>
      <p:sp>
        <p:nvSpPr>
          <p:cNvPr id="12" name="مربع نص 11"/>
          <p:cNvSpPr txBox="1"/>
          <p:nvPr/>
        </p:nvSpPr>
        <p:spPr>
          <a:xfrm>
            <a:off x="497193" y="3633083"/>
            <a:ext cx="648071"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endParaRPr lang="ar-SA" dirty="0"/>
          </a:p>
        </p:txBody>
      </p:sp>
      <p:sp>
        <p:nvSpPr>
          <p:cNvPr id="13" name="مربع نص 12"/>
          <p:cNvSpPr txBox="1"/>
          <p:nvPr/>
        </p:nvSpPr>
        <p:spPr>
          <a:xfrm>
            <a:off x="4283969" y="4139788"/>
            <a:ext cx="648071"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endParaRPr lang="ar-SA" dirty="0"/>
          </a:p>
        </p:txBody>
      </p:sp>
      <p:sp>
        <p:nvSpPr>
          <p:cNvPr id="14" name="مربع نص 13"/>
          <p:cNvSpPr txBox="1"/>
          <p:nvPr/>
        </p:nvSpPr>
        <p:spPr>
          <a:xfrm>
            <a:off x="3203848" y="4869160"/>
            <a:ext cx="648071"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endParaRPr lang="ar-SA" dirty="0"/>
          </a:p>
        </p:txBody>
      </p:sp>
    </p:spTree>
    <p:extLst>
      <p:ext uri="{BB962C8B-B14F-4D97-AF65-F5344CB8AC3E}">
        <p14:creationId xmlns:p14="http://schemas.microsoft.com/office/powerpoint/2010/main" val="124164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0" nodeType="clickEffect">
                                  <p:stCondLst>
                                    <p:cond delay="0"/>
                                  </p:stCondLst>
                                  <p:childTnLst>
                                    <p:animEffect transition="out" filter="wipe(down)">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grpId="0" nodeType="clickEffect">
                                  <p:stCondLst>
                                    <p:cond delay="0"/>
                                  </p:stCondLst>
                                  <p:childTnLst>
                                    <p:animEffect transition="out" filter="wipe(down)">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700" y="2204864"/>
            <a:ext cx="7055380" cy="1400530"/>
          </a:xfrm>
        </p:spPr>
        <p:style>
          <a:lnRef idx="1">
            <a:schemeClr val="accent1"/>
          </a:lnRef>
          <a:fillRef idx="2">
            <a:schemeClr val="accent1"/>
          </a:fillRef>
          <a:effectRef idx="1">
            <a:schemeClr val="accent1"/>
          </a:effectRef>
          <a:fontRef idx="minor">
            <a:schemeClr val="dk1"/>
          </a:fontRef>
        </p:style>
        <p:txBody>
          <a:bodyPr/>
          <a:lstStyle/>
          <a:p>
            <a:pPr algn="ctr"/>
            <a:r>
              <a:rPr lang="ar-SA" b="1" dirty="0" smtClean="0"/>
              <a:t>الواجب</a:t>
            </a:r>
            <a:br>
              <a:rPr lang="ar-SA" b="1" dirty="0" smtClean="0"/>
            </a:br>
            <a:r>
              <a:rPr lang="ar-SA" b="1" dirty="0" smtClean="0"/>
              <a:t>على المنصة</a:t>
            </a:r>
            <a:endParaRPr lang="ar-SA" b="1" dirty="0"/>
          </a:p>
        </p:txBody>
      </p:sp>
    </p:spTree>
    <p:extLst>
      <p:ext uri="{BB962C8B-B14F-4D97-AF65-F5344CB8AC3E}">
        <p14:creationId xmlns:p14="http://schemas.microsoft.com/office/powerpoint/2010/main" val="41872534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3059832" y="1390225"/>
            <a:ext cx="3643338" cy="914400"/>
          </a:xfrm>
        </p:spPr>
        <p:style>
          <a:lnRef idx="2">
            <a:schemeClr val="accent2"/>
          </a:lnRef>
          <a:fillRef idx="1">
            <a:schemeClr val="lt1"/>
          </a:fillRef>
          <a:effectRef idx="0">
            <a:schemeClr val="accent2"/>
          </a:effectRef>
          <a:fontRef idx="minor">
            <a:schemeClr val="dk1"/>
          </a:fontRef>
        </p:style>
        <p:txBody>
          <a:bodyPr/>
          <a:lstStyle/>
          <a:p>
            <a:pPr lvl="0" algn="ctr"/>
            <a:r>
              <a:rPr lang="ar-SA" b="1" dirty="0" smtClean="0"/>
              <a:t>الإثراء والتوسع</a:t>
            </a:r>
            <a:br>
              <a:rPr lang="ar-SA" b="1" dirty="0" smtClean="0"/>
            </a:br>
            <a:endParaRPr lang="ar-SA" dirty="0"/>
          </a:p>
        </p:txBody>
      </p:sp>
      <p:sp>
        <p:nvSpPr>
          <p:cNvPr id="3" name="عنصر نائب للمحتوى 2"/>
          <p:cNvSpPr>
            <a:spLocks noGrp="1"/>
          </p:cNvSpPr>
          <p:nvPr>
            <p:ph idx="1"/>
          </p:nvPr>
        </p:nvSpPr>
        <p:spPr>
          <a:xfrm>
            <a:off x="2915816" y="2564904"/>
            <a:ext cx="3744300" cy="1728192"/>
          </a:xfrm>
        </p:spPr>
        <p:style>
          <a:lnRef idx="3">
            <a:schemeClr val="lt1"/>
          </a:lnRef>
          <a:fillRef idx="1">
            <a:schemeClr val="accent3"/>
          </a:fillRef>
          <a:effectRef idx="1">
            <a:schemeClr val="accent3"/>
          </a:effectRef>
          <a:fontRef idx="minor">
            <a:schemeClr val="lt1"/>
          </a:fontRef>
        </p:style>
        <p:txBody>
          <a:bodyPr>
            <a:normAutofit fontScale="40000" lnSpcReduction="20000"/>
          </a:bodyPr>
          <a:lstStyle/>
          <a:p>
            <a:r>
              <a:rPr lang="ar-SA" sz="4000" b="1" dirty="0" smtClean="0"/>
              <a:t>.</a:t>
            </a:r>
            <a:endParaRPr lang="ar-SA" sz="4000" b="1" dirty="0" smtClean="0"/>
          </a:p>
          <a:p>
            <a:endParaRPr lang="ar-SA" sz="4000" b="1" dirty="0" smtClean="0"/>
          </a:p>
          <a:p>
            <a:endParaRPr lang="ar-SA" sz="3200" b="1" dirty="0" smtClean="0">
              <a:solidFill>
                <a:srgbClr val="FF0000"/>
              </a:solidFill>
            </a:endParaRPr>
          </a:p>
          <a:p>
            <a:r>
              <a:rPr lang="ar-SA" sz="8400" dirty="0" smtClean="0">
                <a:solidFill>
                  <a:srgbClr val="FF0000"/>
                </a:solidFill>
              </a:rPr>
              <a:t>قصة اكتشاف البنسلين</a:t>
            </a:r>
            <a:endParaRPr lang="ar-SA" sz="8400" dirty="0">
              <a:solidFill>
                <a:srgbClr val="FF0000"/>
              </a:solidFill>
            </a:endParaRPr>
          </a:p>
        </p:txBody>
      </p:sp>
      <p:sp>
        <p:nvSpPr>
          <p:cNvPr id="6" name="عنوان 1"/>
          <p:cNvSpPr txBox="1">
            <a:spLocks/>
          </p:cNvSpPr>
          <p:nvPr/>
        </p:nvSpPr>
        <p:spPr>
          <a:xfrm>
            <a:off x="1066800" y="664464"/>
            <a:ext cx="7772400" cy="914400"/>
          </a:xfrm>
          <a:prstGeom prst="rect">
            <a:avLst/>
          </a:prstGeom>
        </p:spPr>
        <p:txBody>
          <a:bodyPr vert="horz" anchor="t">
            <a:no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ar-SA" sz="4000" b="1"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685800" y="228600"/>
            <a:ext cx="8200432" cy="6400800"/>
          </a:xfrm>
          <a:prstGeom prst="rect">
            <a:avLst/>
          </a:prstGeom>
          <a:noFill/>
          <a:ln w="9525">
            <a:noFill/>
            <a:miter lim="800000"/>
            <a:headEnd/>
            <a:tailEnd/>
          </a:ln>
          <a:effectLst/>
        </p:spPr>
      </p:pic>
      <p:sp>
        <p:nvSpPr>
          <p:cNvPr id="3" name="مربع نص 2"/>
          <p:cNvSpPr txBox="1"/>
          <p:nvPr/>
        </p:nvSpPr>
        <p:spPr>
          <a:xfrm>
            <a:off x="179512" y="1844824"/>
            <a:ext cx="4429156" cy="3970318"/>
          </a:xfrm>
          <a:prstGeom prst="rect">
            <a:avLst/>
          </a:prstGeom>
        </p:spPr>
        <p:style>
          <a:lnRef idx="3">
            <a:schemeClr val="lt1"/>
          </a:lnRef>
          <a:fillRef idx="1">
            <a:schemeClr val="accent3"/>
          </a:fillRef>
          <a:effectRef idx="1">
            <a:schemeClr val="accent3"/>
          </a:effectRef>
          <a:fontRef idx="minor">
            <a:schemeClr val="lt1"/>
          </a:fontRef>
        </p:style>
        <p:txBody>
          <a:bodyPr wrap="square" rtlCol="1">
            <a:spAutoFit/>
          </a:bodyPr>
          <a:lstStyle/>
          <a:p>
            <a:r>
              <a:rPr lang="ar-SA" sz="2800" dirty="0" smtClean="0"/>
              <a:t>قال رسول الله صلى الله عليه وسلم: إذا أوى أحدكم إلى فراشه فلينفض فراشه بداخلة إزاره، فإنه لا يدري ما خلفه عليه، ثم يقول: باسمك ربي وضعت جنبي وبك أرفعه، إن أمسكت نفسي فارحمها، وإن أرسلتها </a:t>
            </a:r>
            <a:r>
              <a:rPr lang="ar-SA" sz="2800" dirty="0" err="1" smtClean="0"/>
              <a:t>فاحفظها</a:t>
            </a:r>
            <a:r>
              <a:rPr lang="ar-SA" sz="2800" dirty="0" smtClean="0"/>
              <a:t> بما تحفظ </a:t>
            </a:r>
            <a:r>
              <a:rPr lang="ar-SA" sz="2800" dirty="0" err="1" smtClean="0"/>
              <a:t>به</a:t>
            </a:r>
            <a:r>
              <a:rPr lang="ar-SA" sz="2800" dirty="0" smtClean="0"/>
              <a:t> عبادك الصالحين.</a:t>
            </a:r>
            <a:endParaRPr lang="ar-SA"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بكتريا وحيدة الخلية.jpg"/>
          <p:cNvPicPr>
            <a:picLocks noChangeAspect="1"/>
          </p:cNvPicPr>
          <p:nvPr/>
        </p:nvPicPr>
        <p:blipFill>
          <a:blip r:embed="rId2"/>
          <a:stretch>
            <a:fillRect/>
          </a:stretch>
        </p:blipFill>
        <p:spPr>
          <a:xfrm>
            <a:off x="4857752" y="1142984"/>
            <a:ext cx="3714776" cy="29289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صورة 2" descr="اليوجلينا.jpg"/>
          <p:cNvPicPr>
            <a:picLocks noChangeAspect="1"/>
          </p:cNvPicPr>
          <p:nvPr/>
        </p:nvPicPr>
        <p:blipFill>
          <a:blip r:embed="rId3"/>
          <a:stretch>
            <a:fillRect/>
          </a:stretch>
        </p:blipFill>
        <p:spPr>
          <a:xfrm>
            <a:off x="857224" y="1214422"/>
            <a:ext cx="3857652" cy="2857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صورة 3" descr="البراميسيوم.jpg"/>
          <p:cNvPicPr>
            <a:picLocks noChangeAspect="1"/>
          </p:cNvPicPr>
          <p:nvPr/>
        </p:nvPicPr>
        <p:blipFill>
          <a:blip r:embed="rId4"/>
          <a:stretch>
            <a:fillRect/>
          </a:stretch>
        </p:blipFill>
        <p:spPr>
          <a:xfrm>
            <a:off x="4214810" y="4071942"/>
            <a:ext cx="4214842" cy="25717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4" descr="بكتريا سبحية.jpg"/>
          <p:cNvPicPr>
            <a:picLocks noChangeAspect="1"/>
          </p:cNvPicPr>
          <p:nvPr/>
        </p:nvPicPr>
        <p:blipFill>
          <a:blip r:embed="rId5"/>
          <a:stretch>
            <a:fillRect/>
          </a:stretch>
        </p:blipFill>
        <p:spPr>
          <a:xfrm>
            <a:off x="785786" y="4000504"/>
            <a:ext cx="3357586" cy="2643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مربع نص 5"/>
          <p:cNvSpPr txBox="1"/>
          <p:nvPr/>
        </p:nvSpPr>
        <p:spPr>
          <a:xfrm>
            <a:off x="1357290" y="214290"/>
            <a:ext cx="6673622" cy="1077218"/>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ar-SA" sz="3200" b="1" dirty="0" smtClean="0"/>
              <a:t>تعرفي على المخلوقات المعروضة </a:t>
            </a:r>
          </a:p>
          <a:p>
            <a:r>
              <a:rPr lang="ar-SA" sz="3200" b="1" dirty="0" smtClean="0"/>
              <a:t>أمامك في الصورة</a:t>
            </a:r>
            <a:endParaRPr lang="ar-SA"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702358"/>
          </a:xfrm>
        </p:spPr>
        <p:style>
          <a:lnRef idx="1">
            <a:schemeClr val="accent2"/>
          </a:lnRef>
          <a:fillRef idx="2">
            <a:schemeClr val="accent2"/>
          </a:fillRef>
          <a:effectRef idx="1">
            <a:schemeClr val="accent2"/>
          </a:effectRef>
          <a:fontRef idx="minor">
            <a:schemeClr val="dk1"/>
          </a:fontRef>
        </p:style>
        <p:txBody>
          <a:bodyPr/>
          <a:lstStyle/>
          <a:p>
            <a:pPr algn="ctr"/>
            <a:r>
              <a:rPr lang="ar-SA" b="1" dirty="0" smtClean="0"/>
              <a:t>ما الميكروبات</a:t>
            </a:r>
            <a:endParaRPr lang="ar-SA" b="1" dirty="0"/>
          </a:p>
        </p:txBody>
      </p:sp>
      <p:sp>
        <p:nvSpPr>
          <p:cNvPr id="3" name="عنصر نائب للمحتوى 2"/>
          <p:cNvSpPr>
            <a:spLocks noGrp="1"/>
          </p:cNvSpPr>
          <p:nvPr>
            <p:ph idx="1"/>
          </p:nvPr>
        </p:nvSpPr>
        <p:spPr>
          <a:xfrm>
            <a:off x="914400" y="1214422"/>
            <a:ext cx="7772400" cy="5141138"/>
          </a:xfrm>
        </p:spPr>
        <p:style>
          <a:lnRef idx="3">
            <a:schemeClr val="lt1"/>
          </a:lnRef>
          <a:fillRef idx="1">
            <a:schemeClr val="accent5"/>
          </a:fillRef>
          <a:effectRef idx="1">
            <a:schemeClr val="accent5"/>
          </a:effectRef>
          <a:fontRef idx="minor">
            <a:schemeClr val="lt1"/>
          </a:fontRef>
        </p:style>
        <p:txBody>
          <a:bodyPr>
            <a:noAutofit/>
          </a:bodyPr>
          <a:lstStyle/>
          <a:p>
            <a:r>
              <a:rPr lang="ar-SA" sz="3200" dirty="0" smtClean="0"/>
              <a:t>الميكروبات(</a:t>
            </a:r>
            <a:r>
              <a:rPr lang="ar-SA" sz="3200" dirty="0" smtClean="0">
                <a:hlinkClick r:id="rId2" tooltip="لغة إنجليزية"/>
              </a:rPr>
              <a:t>بالإنجليزية</a:t>
            </a:r>
            <a:r>
              <a:rPr lang="ar-SA" sz="3200" dirty="0" smtClean="0"/>
              <a:t>: </a:t>
            </a:r>
            <a:r>
              <a:rPr lang="en-US" sz="3200" dirty="0" smtClean="0"/>
              <a:t>Microorganism) </a:t>
            </a:r>
            <a:r>
              <a:rPr lang="ar-SA" sz="3200" b="1" dirty="0" smtClean="0"/>
              <a:t> هي كائنات حيّة دقيقة، معظمها لا يُرى بالعين المجردة، بعضها مفيد وبعضها ضارّ، وتشمل البكتيريا والفطريات والطحالب والأوليات؛ إلا أن الفيروسات لا تعتبر من الميكروبات. تتواجد الميكروبات في كل مكان على سطح الأرض، حتى في البيئات التي تكون فيها درجات الحرارة عالية كالبراكين أو منخفضة جداً كما في القطبين وفي الأماكن المظلمة وقيعان المحيطات والصخور وفي الأوساط الحمضية والقلوية والمالحة، وهي من أقدم الكائنات الحية التي ظهرت على الأرض؛.</a:t>
            </a:r>
            <a:br>
              <a:rPr lang="ar-SA" sz="3200" b="1" dirty="0" smtClean="0"/>
            </a:br>
            <a:endParaRPr lang="ar-SA"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685800"/>
            <a:ext cx="7922840" cy="2057400"/>
          </a:xfrm>
          <a:prstGeom prst="rect">
            <a:avLst/>
          </a:prstGeom>
          <a:solidFill>
            <a:srgbClr val="FFFF00"/>
          </a:solidFill>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11500" b="1" i="0" u="none" strike="noStrike" kern="1200" normalizeH="0" baseline="0" noProof="0" dirty="0" smtClean="0">
                <a:ln w="50800"/>
                <a:solidFill>
                  <a:srgbClr val="002060"/>
                </a:solidFill>
                <a:uLnTx/>
                <a:uFillTx/>
                <a:latin typeface="+mj-lt"/>
                <a:ea typeface="+mj-ea"/>
                <a:cs typeface="Arabic Transparent" pitchFamily="2" charset="-78"/>
              </a:rPr>
              <a:t>أستكشف ص93</a:t>
            </a:r>
            <a:endParaRPr kumimoji="0" lang="ar-SA" sz="11500" b="1" i="0" u="none" strike="noStrike" kern="1200" normalizeH="0" noProof="0" dirty="0" smtClean="0">
              <a:ln w="50800"/>
              <a:solidFill>
                <a:srgbClr val="002060"/>
              </a:solidFill>
              <a:uLnTx/>
              <a:uFillTx/>
              <a:latin typeface="+mj-lt"/>
              <a:ea typeface="+mj-ea"/>
              <a:cs typeface="Arabic Transparent" pitchFamily="2" charset="-78"/>
            </a:endParaRPr>
          </a:p>
        </p:txBody>
      </p:sp>
      <p:sp>
        <p:nvSpPr>
          <p:cNvPr id="4" name="Title 1"/>
          <p:cNvSpPr txBox="1">
            <a:spLocks/>
          </p:cNvSpPr>
          <p:nvPr/>
        </p:nvSpPr>
        <p:spPr>
          <a:xfrm>
            <a:off x="609600" y="3505200"/>
            <a:ext cx="8077200" cy="2438400"/>
          </a:xfrm>
          <a:prstGeom prst="rect">
            <a:avLst/>
          </a:prstGeom>
          <a:ln/>
        </p:spPr>
        <p:style>
          <a:lnRef idx="1">
            <a:schemeClr val="accent4"/>
          </a:lnRef>
          <a:fillRef idx="3">
            <a:schemeClr val="accent4"/>
          </a:fillRef>
          <a:effectRef idx="2">
            <a:schemeClr val="accent4"/>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spcBef>
                <a:spcPct val="0"/>
              </a:spcBef>
              <a:defRPr/>
            </a:pPr>
            <a:r>
              <a:rPr lang="ar-SA"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ما درجات الحرارة التي تحفز نمو الخميرة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1268760"/>
            <a:ext cx="7772400" cy="187640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ar-SA" sz="3600" b="1" dirty="0" smtClean="0">
                <a:solidFill>
                  <a:srgbClr val="FF0000"/>
                </a:solidFill>
              </a:rPr>
              <a:t>السؤال الاساسي</a:t>
            </a:r>
            <a:br>
              <a:rPr lang="ar-SA" sz="3600" b="1" dirty="0" smtClean="0">
                <a:solidFill>
                  <a:srgbClr val="FF0000"/>
                </a:solidFill>
              </a:rPr>
            </a:br>
            <a:r>
              <a:rPr lang="ar-SA" sz="3600" b="1" dirty="0" smtClean="0">
                <a:solidFill>
                  <a:srgbClr val="FF0000"/>
                </a:solidFill>
              </a:rPr>
              <a:t>فيم تتشابه المخلوقات الحية الدقيقة وفيم تختلف</a:t>
            </a:r>
            <a:br>
              <a:rPr lang="ar-SA" sz="3600" b="1" dirty="0" smtClean="0">
                <a:solidFill>
                  <a:srgbClr val="FF0000"/>
                </a:solidFill>
              </a:rPr>
            </a:br>
            <a:endParaRPr lang="ar-SA" sz="3600" b="1" dirty="0">
              <a:solidFill>
                <a:srgbClr val="FF0000"/>
              </a:solidFill>
            </a:endParaRPr>
          </a:p>
        </p:txBody>
      </p:sp>
      <p:sp>
        <p:nvSpPr>
          <p:cNvPr id="3" name="عنوان فرعي 2"/>
          <p:cNvSpPr>
            <a:spLocks noGrp="1"/>
          </p:cNvSpPr>
          <p:nvPr>
            <p:ph type="subTitle" idx="1"/>
          </p:nvPr>
        </p:nvSpPr>
        <p:spPr>
          <a:xfrm>
            <a:off x="914400" y="228600"/>
            <a:ext cx="7772400" cy="8382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ar-SA" sz="4000" b="1" dirty="0" smtClean="0"/>
              <a:t>أقرأ وأتعلم</a:t>
            </a:r>
            <a:endParaRPr lang="ar-SA" sz="4000" b="1" dirty="0"/>
          </a:p>
        </p:txBody>
      </p:sp>
      <p:sp>
        <p:nvSpPr>
          <p:cNvPr id="4" name="عنوان 1"/>
          <p:cNvSpPr txBox="1">
            <a:spLocks/>
          </p:cNvSpPr>
          <p:nvPr/>
        </p:nvSpPr>
        <p:spPr>
          <a:xfrm>
            <a:off x="914400" y="3284984"/>
            <a:ext cx="7772400" cy="2362200"/>
          </a:xfrm>
          <a:prstGeom prst="rect">
            <a:avLst/>
          </a:prstGeom>
        </p:spPr>
        <p:style>
          <a:lnRef idx="1">
            <a:schemeClr val="dk1"/>
          </a:lnRef>
          <a:fillRef idx="2">
            <a:schemeClr val="dk1"/>
          </a:fillRef>
          <a:effectRef idx="1">
            <a:schemeClr val="dk1"/>
          </a:effectRef>
          <a:fontRef idx="minor">
            <a:schemeClr val="dk1"/>
          </a:fontRef>
        </p:style>
        <p:txBody>
          <a:bodyPr vert="horz" anchor="t">
            <a:noAutofit/>
          </a:bodyPr>
          <a:lstStyle/>
          <a:p>
            <a:pPr marL="0" marR="9144"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all" spc="0" normalizeH="0" baseline="0" noProof="0" dirty="0" smtClean="0">
                <a:ln>
                  <a:noFill/>
                </a:ln>
                <a:solidFill>
                  <a:srgbClr val="002060"/>
                </a:solidFill>
                <a:effectLst>
                  <a:reflection blurRad="12700" stA="34000" endA="740" endPos="53000" dir="5400000" sy="-100000" algn="bl" rotWithShape="0"/>
                </a:effectLst>
                <a:uLnTx/>
                <a:uFillTx/>
                <a:latin typeface="+mj-lt"/>
                <a:ea typeface="+mj-ea"/>
                <a:cs typeface="+mj-cs"/>
              </a:rPr>
              <a:t>المفردات</a:t>
            </a:r>
          </a:p>
          <a:p>
            <a:pPr marL="0" marR="9144" lvl="0" indent="0" algn="ctr" defTabSz="914400" rtl="1" eaLnBrk="1" fontAlgn="auto" latinLnBrk="0" hangingPunct="1">
              <a:lnSpc>
                <a:spcPct val="100000"/>
              </a:lnSpc>
              <a:spcBef>
                <a:spcPct val="0"/>
              </a:spcBef>
              <a:spcAft>
                <a:spcPts val="0"/>
              </a:spcAft>
              <a:buClrTx/>
              <a:buSzTx/>
              <a:buFontTx/>
              <a:buNone/>
              <a:tabLst/>
              <a:defRPr/>
            </a:pPr>
            <a:r>
              <a:rPr lang="ar-SA" sz="3600" b="1" cap="all" dirty="0" smtClean="0">
                <a:solidFill>
                  <a:srgbClr val="002060"/>
                </a:solidFill>
                <a:effectLst>
                  <a:reflection blurRad="12700" stA="34000" endA="740" endPos="53000" dir="5400000" sy="-100000" algn="bl" rotWithShape="0"/>
                </a:effectLst>
                <a:latin typeface="+mj-lt"/>
                <a:ea typeface="+mj-ea"/>
                <a:cs typeface="+mj-cs"/>
              </a:rPr>
              <a:t>المخلوق الحي الدقيق– وحيدة </a:t>
            </a:r>
            <a:r>
              <a:rPr lang="ar-SA" sz="3600" b="1" cap="all" dirty="0" err="1" smtClean="0">
                <a:solidFill>
                  <a:srgbClr val="002060"/>
                </a:solidFill>
                <a:effectLst>
                  <a:reflection blurRad="12700" stA="34000" endA="740" endPos="53000" dir="5400000" sy="-100000" algn="bl" rotWithShape="0"/>
                </a:effectLst>
                <a:latin typeface="+mj-lt"/>
                <a:ea typeface="+mj-ea"/>
                <a:cs typeface="+mj-cs"/>
              </a:rPr>
              <a:t>الخلية </a:t>
            </a:r>
            <a:r>
              <a:rPr lang="ar-SA" sz="3600" b="1" cap="all" dirty="0" smtClean="0">
                <a:solidFill>
                  <a:srgbClr val="002060"/>
                </a:solidFill>
                <a:effectLst>
                  <a:reflection blurRad="12700" stA="34000" endA="740" endPos="53000" dir="5400000" sy="-100000" algn="bl" rotWithShape="0"/>
                </a:effectLst>
                <a:latin typeface="+mj-lt"/>
                <a:ea typeface="+mj-ea"/>
                <a:cs typeface="+mj-cs"/>
              </a:rPr>
              <a:t>– الانشطار </a:t>
            </a:r>
            <a:r>
              <a:rPr lang="ar-SA" sz="3600" b="1" cap="all" dirty="0" err="1" smtClean="0">
                <a:solidFill>
                  <a:srgbClr val="002060"/>
                </a:solidFill>
                <a:effectLst>
                  <a:reflection blurRad="12700" stA="34000" endA="740" endPos="53000" dir="5400000" sy="-100000" algn="bl" rotWithShape="0"/>
                </a:effectLst>
                <a:latin typeface="+mj-lt"/>
                <a:ea typeface="+mj-ea"/>
                <a:cs typeface="+mj-cs"/>
              </a:rPr>
              <a:t>الثنائي </a:t>
            </a:r>
            <a:r>
              <a:rPr lang="ar-SA" sz="3600" b="1" cap="all" dirty="0" smtClean="0">
                <a:solidFill>
                  <a:srgbClr val="002060"/>
                </a:solidFill>
                <a:effectLst>
                  <a:reflection blurRad="12700" stA="34000" endA="740" endPos="53000" dir="5400000" sy="-100000" algn="bl" rotWithShape="0"/>
                </a:effectLst>
                <a:latin typeface="+mj-lt"/>
                <a:ea typeface="+mj-ea"/>
                <a:cs typeface="+mj-cs"/>
              </a:rPr>
              <a:t>– </a:t>
            </a:r>
            <a:r>
              <a:rPr lang="ar-SA" sz="3600" b="1" cap="all" dirty="0" err="1" smtClean="0">
                <a:solidFill>
                  <a:srgbClr val="002060"/>
                </a:solidFill>
                <a:effectLst>
                  <a:reflection blurRad="12700" stA="34000" endA="740" endPos="53000" dir="5400000" sy="-100000" algn="bl" rotWithShape="0"/>
                </a:effectLst>
                <a:latin typeface="+mj-lt"/>
                <a:ea typeface="+mj-ea"/>
                <a:cs typeface="+mj-cs"/>
              </a:rPr>
              <a:t>الاقتران </a:t>
            </a:r>
            <a:r>
              <a:rPr lang="ar-SA" sz="3600" b="1" cap="all" dirty="0" smtClean="0">
                <a:solidFill>
                  <a:srgbClr val="002060"/>
                </a:solidFill>
                <a:effectLst>
                  <a:reflection blurRad="12700" stA="34000" endA="740" endPos="53000" dir="5400000" sy="-100000" algn="bl" rotWithShape="0"/>
                </a:effectLst>
                <a:latin typeface="+mj-lt"/>
                <a:ea typeface="+mj-ea"/>
                <a:cs typeface="+mj-cs"/>
              </a:rPr>
              <a:t>- التبرعم</a:t>
            </a:r>
            <a:endParaRPr kumimoji="0" lang="ar-SA" sz="3600" b="1" i="0" u="none" strike="noStrike" kern="1200" cap="all" spc="0" normalizeH="0" baseline="0" noProof="0" dirty="0">
              <a:ln>
                <a:noFill/>
              </a:ln>
              <a:solidFill>
                <a:srgbClr val="002060"/>
              </a:solidFill>
              <a:effectLst>
                <a:reflection blurRad="12700" stA="34000" endA="740" endPos="53000" dir="5400000" sy="-100000" algn="bl" rotWithShape="0"/>
              </a:effectLst>
              <a:uLnTx/>
              <a:uFillTx/>
              <a:latin typeface="+mj-lt"/>
              <a:ea typeface="+mj-ea"/>
              <a:cs typeface="+mj-cs"/>
            </a:endParaRPr>
          </a:p>
        </p:txBody>
      </p:sp>
    </p:spTree>
    <p:extLst>
      <p:ext uri="{BB962C8B-B14F-4D97-AF65-F5344CB8AC3E}">
        <p14:creationId xmlns:p14="http://schemas.microsoft.com/office/powerpoint/2010/main" val="380169156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1562</TotalTime>
  <Words>1158</Words>
  <Application>Microsoft Office PowerPoint</Application>
  <PresentationFormat>عرض على الشاشة (4:3)</PresentationFormat>
  <Paragraphs>181</Paragraphs>
  <Slides>44</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44</vt:i4>
      </vt:variant>
    </vt:vector>
  </HeadingPairs>
  <TitlesOfParts>
    <vt:vector size="54" baseType="lpstr">
      <vt:lpstr>Arial Unicode MS</vt:lpstr>
      <vt:lpstr>Algerian</vt:lpstr>
      <vt:lpstr>Arabic Transparent</vt:lpstr>
      <vt:lpstr>Arial</vt:lpstr>
      <vt:lpstr>Calibri</vt:lpstr>
      <vt:lpstr>Century Gothic</vt:lpstr>
      <vt:lpstr>Times New Roman</vt:lpstr>
      <vt:lpstr>Wingdings</vt:lpstr>
      <vt:lpstr>Wingdings 3</vt:lpstr>
      <vt:lpstr>أيون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ما الميكروبات</vt:lpstr>
      <vt:lpstr>عرض تقديمي في PowerPoint</vt:lpstr>
      <vt:lpstr>السؤال الاساسي فيم تتشابه المخلوقات الحية الدقيقة وفيم تختلف </vt:lpstr>
      <vt:lpstr>مهمة أدائية( واجب منزلي)</vt:lpstr>
      <vt:lpstr>عرض تقديمي في PowerPoint</vt:lpstr>
      <vt:lpstr>عرض تقديمي في PowerPoint</vt:lpstr>
      <vt:lpstr>1-الفطريات المجهرية </vt:lpstr>
      <vt:lpstr>عرض تقديمي في PowerPoint</vt:lpstr>
      <vt:lpstr>عرض تقديمي في PowerPoint</vt:lpstr>
      <vt:lpstr>عرض تقديمي في PowerPoint</vt:lpstr>
      <vt:lpstr>عرض تقديمي في PowerPoint</vt:lpstr>
      <vt:lpstr>عرض تقديمي في PowerPoint</vt:lpstr>
      <vt:lpstr>3-البكتيريا والبدائيات</vt:lpstr>
      <vt:lpstr>عرض تقديمي في PowerPoint</vt:lpstr>
      <vt:lpstr>ورقة عمل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التكاثر في الطلائعيات</vt:lpstr>
      <vt:lpstr>التكاثر في الفطريات</vt:lpstr>
      <vt:lpstr>الواجب على المنصة</vt:lpstr>
      <vt:lpstr>عرض تقديمي في PowerPoint</vt:lpstr>
      <vt:lpstr>عرض تقديمي في PowerPoint</vt:lpstr>
      <vt:lpstr>التكاثر في البكتيريا</vt:lpstr>
      <vt:lpstr>عرض تقديمي في PowerPoint</vt:lpstr>
      <vt:lpstr>عرض تقديمي في PowerPoint</vt:lpstr>
      <vt:lpstr>عرض تقديمي في PowerPoint</vt:lpstr>
      <vt:lpstr>نشاط ص 40</vt:lpstr>
      <vt:lpstr>عرض تقديمي في PowerPoint</vt:lpstr>
      <vt:lpstr>ورقة عمل</vt:lpstr>
      <vt:lpstr>عرض تقديمي في PowerPoint</vt:lpstr>
      <vt:lpstr>الواجب على المنصة</vt:lpstr>
      <vt:lpstr>الإثراء والتوسع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sm sm</dc:creator>
  <cp:lastModifiedBy>SONY</cp:lastModifiedBy>
  <cp:revision>111</cp:revision>
  <dcterms:created xsi:type="dcterms:W3CDTF">2014-11-22T14:33:06Z</dcterms:created>
  <dcterms:modified xsi:type="dcterms:W3CDTF">2020-10-25T00:54:03Z</dcterms:modified>
</cp:coreProperties>
</file>