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 id="2147483660" r:id="rId2"/>
  </p:sldMasterIdLst>
  <p:notesMasterIdLst>
    <p:notesMasterId r:id="rId51"/>
  </p:notesMasterIdLst>
  <p:sldIdLst>
    <p:sldId id="433" r:id="rId3"/>
    <p:sldId id="374" r:id="rId4"/>
    <p:sldId id="312" r:id="rId5"/>
    <p:sldId id="396" r:id="rId6"/>
    <p:sldId id="397" r:id="rId7"/>
    <p:sldId id="398" r:id="rId8"/>
    <p:sldId id="399" r:id="rId9"/>
    <p:sldId id="400" r:id="rId10"/>
    <p:sldId id="357" r:id="rId11"/>
    <p:sldId id="379" r:id="rId12"/>
    <p:sldId id="380" r:id="rId13"/>
    <p:sldId id="381" r:id="rId14"/>
    <p:sldId id="382" r:id="rId15"/>
    <p:sldId id="383" r:id="rId16"/>
    <p:sldId id="385" r:id="rId17"/>
    <p:sldId id="386" r:id="rId18"/>
    <p:sldId id="375" r:id="rId19"/>
    <p:sldId id="388" r:id="rId20"/>
    <p:sldId id="402" r:id="rId21"/>
    <p:sldId id="377" r:id="rId22"/>
    <p:sldId id="403" r:id="rId23"/>
    <p:sldId id="405" r:id="rId24"/>
    <p:sldId id="404" r:id="rId25"/>
    <p:sldId id="406" r:id="rId26"/>
    <p:sldId id="407" r:id="rId27"/>
    <p:sldId id="408" r:id="rId28"/>
    <p:sldId id="409" r:id="rId29"/>
    <p:sldId id="363" r:id="rId30"/>
    <p:sldId id="359" r:id="rId31"/>
    <p:sldId id="410" r:id="rId32"/>
    <p:sldId id="411" r:id="rId33"/>
    <p:sldId id="418" r:id="rId34"/>
    <p:sldId id="419" r:id="rId35"/>
    <p:sldId id="422" r:id="rId36"/>
    <p:sldId id="420" r:id="rId37"/>
    <p:sldId id="421" r:id="rId38"/>
    <p:sldId id="413" r:id="rId39"/>
    <p:sldId id="414" r:id="rId40"/>
    <p:sldId id="415" r:id="rId41"/>
    <p:sldId id="416" r:id="rId42"/>
    <p:sldId id="417" r:id="rId43"/>
    <p:sldId id="424" r:id="rId44"/>
    <p:sldId id="425" r:id="rId45"/>
    <p:sldId id="426" r:id="rId46"/>
    <p:sldId id="427" r:id="rId47"/>
    <p:sldId id="429" r:id="rId48"/>
    <p:sldId id="428" r:id="rId49"/>
    <p:sldId id="431" r:id="rId50"/>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00FF"/>
    <a:srgbClr val="FFFF99"/>
    <a:srgbClr val="000066"/>
    <a:srgbClr val="66FF33"/>
    <a:srgbClr val="00FFFF"/>
    <a:srgbClr val="00FF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نمط ذو سمات 1 - تميي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84615" autoAdjust="0"/>
    <p:restoredTop sz="86738" autoAdjust="0"/>
  </p:normalViewPr>
  <p:slideViewPr>
    <p:cSldViewPr>
      <p:cViewPr varScale="1">
        <p:scale>
          <a:sx n="71" d="100"/>
          <a:sy n="71" d="100"/>
        </p:scale>
        <p:origin x="72" y="150"/>
      </p:cViewPr>
      <p:guideLst>
        <p:guide orient="horz" pos="2160"/>
        <p:guide pos="2880"/>
      </p:guideLst>
    </p:cSldViewPr>
  </p:slideViewPr>
  <p:outlineViewPr>
    <p:cViewPr>
      <p:scale>
        <a:sx n="33" d="100"/>
        <a:sy n="33" d="100"/>
      </p:scale>
      <p:origin x="0" y="54"/>
    </p:cViewPr>
  </p:outlineViewPr>
  <p:notesTextViewPr>
    <p:cViewPr>
      <p:scale>
        <a:sx n="100" d="100"/>
        <a:sy n="100" d="100"/>
      </p:scale>
      <p:origin x="0" y="0"/>
    </p:cViewPr>
  </p:notesTextViewPr>
  <p:sorterViewPr>
    <p:cViewPr>
      <p:scale>
        <a:sx n="66" d="100"/>
        <a:sy n="66" d="100"/>
      </p:scale>
      <p:origin x="-82" y="2693"/>
    </p:cViewPr>
  </p:sorterViewPr>
  <p:notesViewPr>
    <p:cSldViewPr>
      <p:cViewPr varScale="1">
        <p:scale>
          <a:sx n="35" d="100"/>
          <a:sy n="35" d="100"/>
        </p:scale>
        <p:origin x="-155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fontAlgn="auto">
              <a:spcBef>
                <a:spcPts val="0"/>
              </a:spcBef>
              <a:spcAft>
                <a:spcPts val="0"/>
              </a:spcAft>
              <a:defRPr sz="1200">
                <a:latin typeface="+mn-lt"/>
                <a:cs typeface="+mn-cs"/>
              </a:defRPr>
            </a:lvl1pPr>
          </a:lstStyle>
          <a:p>
            <a:pPr>
              <a:defRPr/>
            </a:pPr>
            <a:fld id="{33945689-84C7-434E-BBEF-972B74A0B375}" type="datetimeFigureOut">
              <a:rPr lang="ar-SA"/>
              <a:pPr>
                <a:defRPr/>
              </a:pPr>
              <a:t>11/01/40</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endParaRPr lang="ar-SA" noProof="0"/>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fontAlgn="auto">
              <a:spcBef>
                <a:spcPts val="0"/>
              </a:spcBef>
              <a:spcAft>
                <a:spcPts val="0"/>
              </a:spcAft>
              <a:defRPr sz="1200">
                <a:latin typeface="+mn-lt"/>
                <a:cs typeface="+mn-cs"/>
              </a:defRPr>
            </a:lvl1pPr>
          </a:lstStyle>
          <a:p>
            <a:pPr>
              <a:defRPr/>
            </a:pPr>
            <a:fld id="{91BF00E9-8E93-49B4-A126-40A9E8353D8C}" type="slidenum">
              <a:rPr lang="ar-SA"/>
              <a:pPr>
                <a:defRPr/>
              </a:pPr>
              <a:t>‹#›</a:t>
            </a:fld>
            <a:endParaRPr lang="ar-SA"/>
          </a:p>
        </p:txBody>
      </p:sp>
    </p:spTree>
    <p:extLst>
      <p:ext uri="{BB962C8B-B14F-4D97-AF65-F5344CB8AC3E}">
        <p14:creationId xmlns:p14="http://schemas.microsoft.com/office/powerpoint/2010/main" val="755124000"/>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2227"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endParaRPr lang="en-US" smtClean="0">
              <a:cs typeface="Arial" pitchFamily="34" charset="0"/>
            </a:endParaRPr>
          </a:p>
        </p:txBody>
      </p:sp>
      <p:sp>
        <p:nvSpPr>
          <p:cNvPr id="4" name="عنصر نائب لرقم الشريحة 3"/>
          <p:cNvSpPr>
            <a:spLocks noGrp="1"/>
          </p:cNvSpPr>
          <p:nvPr>
            <p:ph type="sldNum" sz="quarter" idx="5"/>
          </p:nvPr>
        </p:nvSpPr>
        <p:spPr/>
        <p:txBody>
          <a:bodyPr/>
          <a:lstStyle/>
          <a:p>
            <a:pPr>
              <a:defRPr/>
            </a:pPr>
            <a:fld id="{DAEAD3A3-50EB-4A84-85D7-A31769D4FF0F}" type="slidenum">
              <a:rPr lang="ar-SA" smtClean="0"/>
              <a:pPr>
                <a:defRPr/>
              </a:pPr>
              <a:t>4</a:t>
            </a:fld>
            <a:endParaRPr lang="ar-S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325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1638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865CCFA-9569-42A5-AC46-8A83A9D25647}" type="slidenum">
              <a:rPr lang="ar-EG" smtClean="0"/>
              <a:pPr>
                <a:defRPr/>
              </a:pPr>
              <a:t>9</a:t>
            </a:fld>
            <a:endParaRPr lang="ar-EG"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4275"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1638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CAC8A23-5EE1-4120-BC58-B7FCEC91945C}" type="slidenum">
              <a:rPr lang="ar-EG" smtClean="0"/>
              <a:pPr>
                <a:defRPr/>
              </a:pPr>
              <a:t>10</a:t>
            </a:fld>
            <a:endParaRPr lang="ar-EG"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5299"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1638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A1641CC-CAFA-41FD-A631-ED7746528640}" type="slidenum">
              <a:rPr lang="ar-EG" smtClean="0"/>
              <a:pPr>
                <a:defRPr/>
              </a:pPr>
              <a:t>11</a:t>
            </a:fld>
            <a:endParaRPr lang="ar-EG"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6323"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1638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CE4DE2C-8796-4CD3-A712-8E643D705827}" type="slidenum">
              <a:rPr lang="ar-EG" smtClean="0"/>
              <a:pPr>
                <a:defRPr/>
              </a:pPr>
              <a:t>12</a:t>
            </a:fld>
            <a:endParaRPr lang="ar-EG"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7347"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1638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C674E77-091E-407D-B890-5401053BFB69}" type="slidenum">
              <a:rPr lang="ar-EG" smtClean="0"/>
              <a:pPr>
                <a:defRPr/>
              </a:pPr>
              <a:t>13</a:t>
            </a:fld>
            <a:endParaRPr lang="ar-EG"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837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1638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0CEF092-CB80-4862-A4D5-1ED4191BAB71}" type="slidenum">
              <a:rPr lang="ar-EG" smtClean="0"/>
              <a:pPr>
                <a:defRPr/>
              </a:pPr>
              <a:t>14</a:t>
            </a:fld>
            <a:endParaRPr lang="ar-EG"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9395"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1638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2AD4F7A-6C72-47BD-953C-141F2B9AF31A}" type="slidenum">
              <a:rPr lang="ar-EG" smtClean="0"/>
              <a:pPr>
                <a:defRPr/>
              </a:pPr>
              <a:t>29</a:t>
            </a:fld>
            <a:endParaRPr lang="ar-EG"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AEB66EDB-B0F1-49ED-8069-C3CDEB08FBFE}"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A1656B91-D5F2-418A-BB38-FD5F00C2A4A0}"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B22484EB-3D9D-4937-BCF1-6FA9A9956329}"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76491B75-83F0-4594-8C92-CBEC17527489}"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24640E16-1E60-4B36-80EF-3CD71B1099B5}"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BAD5F970-9FED-434C-A8CE-77E8FC7632EF}"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DA9043FA-80E6-431B-97D0-2B6BD52ADEA4}"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6FFD0092-2987-4F3A-82E1-F7A88646187D}"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0D929D19-167E-48BB-B7E8-7FF262A67618}"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843A8BE8-EE69-4C67-8554-DFD6C4094228}"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518853C-C438-4362-96E5-76D3F35D896B}"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A6D00DE7-CB5F-4EF1-B187-1B24DE551787}"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0AD41283-FEB1-406B-9AE2-6B2A413B3B07}"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A7CB15E5-6BCC-4495-A974-0E06021A0013}"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B4A7E531-F123-4AE3-8C96-7393EE6E0DA9}" type="datetime1">
              <a:rPr lang="en-US" smtClean="0"/>
              <a:pPr>
                <a:defRPr/>
              </a:pPr>
              <a:t>9/21/2018</a:t>
            </a:fld>
            <a:endParaRPr lang="ar-EG"/>
          </a:p>
        </p:txBody>
      </p:sp>
      <p:sp>
        <p:nvSpPr>
          <p:cNvPr id="8"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9" name="Slide Number Placeholder 5"/>
          <p:cNvSpPr>
            <a:spLocks noGrp="1"/>
          </p:cNvSpPr>
          <p:nvPr>
            <p:ph type="sldNum" sz="quarter" idx="12"/>
          </p:nvPr>
        </p:nvSpPr>
        <p:spPr/>
        <p:txBody>
          <a:bodyPr/>
          <a:lstStyle>
            <a:lvl1pPr>
              <a:defRPr/>
            </a:lvl1pPr>
          </a:lstStyle>
          <a:p>
            <a:pPr>
              <a:defRPr/>
            </a:pPr>
            <a:fld id="{40A315A5-0947-491B-B256-D0C4578D03A9}"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47446BDE-1E49-4671-8198-A40ACF09294C}" type="datetime1">
              <a:rPr lang="en-US" smtClean="0"/>
              <a:pPr>
                <a:defRPr/>
              </a:pPr>
              <a:t>9/21/2018</a:t>
            </a:fld>
            <a:endParaRPr lang="ar-EG"/>
          </a:p>
        </p:txBody>
      </p:sp>
      <p:sp>
        <p:nvSpPr>
          <p:cNvPr id="4"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5" name="Slide Number Placeholder 5"/>
          <p:cNvSpPr>
            <a:spLocks noGrp="1"/>
          </p:cNvSpPr>
          <p:nvPr>
            <p:ph type="sldNum" sz="quarter" idx="12"/>
          </p:nvPr>
        </p:nvSpPr>
        <p:spPr/>
        <p:txBody>
          <a:bodyPr/>
          <a:lstStyle>
            <a:lvl1pPr>
              <a:defRPr/>
            </a:lvl1pPr>
          </a:lstStyle>
          <a:p>
            <a:pPr>
              <a:defRPr/>
            </a:pPr>
            <a:fld id="{6DEC8CCE-0603-4B30-962B-987A795F0E6D}"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B80845-71BC-4C2C-9E7D-3D8A8635FE43}" type="datetime1">
              <a:rPr lang="en-US" smtClean="0"/>
              <a:pPr>
                <a:defRPr/>
              </a:pPr>
              <a:t>9/21/2018</a:t>
            </a:fld>
            <a:endParaRPr lang="ar-EG"/>
          </a:p>
        </p:txBody>
      </p:sp>
      <p:sp>
        <p:nvSpPr>
          <p:cNvPr id="3"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4" name="Slide Number Placeholder 5"/>
          <p:cNvSpPr>
            <a:spLocks noGrp="1"/>
          </p:cNvSpPr>
          <p:nvPr>
            <p:ph type="sldNum" sz="quarter" idx="12"/>
          </p:nvPr>
        </p:nvSpPr>
        <p:spPr/>
        <p:txBody>
          <a:bodyPr/>
          <a:lstStyle>
            <a:lvl1pPr>
              <a:defRPr/>
            </a:lvl1pPr>
          </a:lstStyle>
          <a:p>
            <a:pPr>
              <a:defRPr/>
            </a:pPr>
            <a:fld id="{22F5753D-B8FE-47B4-AEA0-5743DF4AEA61}"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6A2FA5-0C0E-416F-A6DE-7C8AB9321763}"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6B6051A2-D2CA-47EE-9BF1-BE2F0341EF99}" type="slidenum">
              <a:rPr lang="ar-EG"/>
              <a:pPr>
                <a:defRPr/>
              </a:pPr>
              <a:t>‹#›</a:t>
            </a:fld>
            <a:endParaRPr lang="ar-EG"/>
          </a:p>
        </p:txBody>
      </p:sp>
    </p:spTree>
  </p:cSld>
  <p:clrMapOvr>
    <a:masterClrMapping/>
  </p:clrMapOvr>
  <p:transition>
    <p:dissolve/>
    <p:sndAc>
      <p:stSnd>
        <p:snd r:embed="rId1" name="click.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95E7E3-5FC7-4C8D-9C20-B93776160269}"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FCB9B3CC-C201-4F2C-AC78-29DD67D25D7B}" type="slidenum">
              <a:rPr lang="ar-EG"/>
              <a:pPr>
                <a:defRPr/>
              </a:pPr>
              <a:t>‹#›</a:t>
            </a:fld>
            <a:endParaRPr lang="ar-EG"/>
          </a:p>
        </p:txBody>
      </p:sp>
    </p:spTree>
  </p:cSld>
  <p:clrMapOvr>
    <a:masterClrMapping/>
  </p:clrMapOvr>
  <p:transition>
    <p:dissolve/>
    <p:sndAc>
      <p:stSnd>
        <p:snd r:embed="rId1" name="click.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alphaModFix amt="98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8275CFA-50AB-4E89-B029-435057276302}" type="datetime1">
              <a:rPr lang="en-US" smtClean="0"/>
              <a:pPr>
                <a:defRPr/>
              </a:pPr>
              <a:t>9/21/2018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b="1">
                <a:solidFill>
                  <a:schemeClr val="tx1">
                    <a:lumMod val="95000"/>
                    <a:lumOff val="5000"/>
                  </a:schemeClr>
                </a:solidFill>
                <a:latin typeface="+mn-lt"/>
                <a:cs typeface="+mn-cs"/>
              </a:defRPr>
            </a:lvl1pPr>
          </a:lstStyle>
          <a:p>
            <a:pPr>
              <a:defRPr/>
            </a:pPr>
            <a:r>
              <a:rPr lang="ar-EG" dirty="0" smtClean="0"/>
              <a:t> </a:t>
            </a:r>
            <a:endParaRPr lang="ar-EG"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3ED1B0F-EF77-41C3-A1F7-6F81D955CE05}"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sndAc>
      <p:stSnd>
        <p:snd r:embed="rId13" name="click.wav"/>
      </p:stSnd>
    </p:sndAc>
  </p:transition>
  <p:timing>
    <p:tnLst>
      <p:par>
        <p:cTn id="1" dur="indefinite" restart="never" nodeType="tmRoot"/>
      </p:par>
    </p:tnLst>
  </p:timing>
  <p:hf sldNum="0"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alphaModFix amt="98000"/>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fontAlgn="auto">
              <a:spcBef>
                <a:spcPts val="0"/>
              </a:spcBef>
              <a:spcAft>
                <a:spcPts val="0"/>
              </a:spcAft>
            </a:pPr>
            <a:fld id="{3E56EA7A-F526-482E-9B5B-07B9D4508F32}" type="datetime1">
              <a:rPr lang="en-US" smtClean="0">
                <a:solidFill>
                  <a:prstClr val="black">
                    <a:tint val="75000"/>
                  </a:prstClr>
                </a:solidFill>
                <a:latin typeface="Calibri"/>
                <a:cs typeface="+mn-cs"/>
              </a:rPr>
              <a:pPr rtl="0" fontAlgn="auto">
                <a:spcBef>
                  <a:spcPts val="0"/>
                </a:spcBef>
                <a:spcAft>
                  <a:spcPts val="0"/>
                </a:spcAft>
              </a:pPr>
              <a:t>9/21/2018</a:t>
            </a:fld>
            <a:endParaRPr lang="en-US">
              <a:solidFill>
                <a:prstClr val="black">
                  <a:tint val="75000"/>
                </a:prstClr>
              </a:solidFill>
              <a:latin typeface="Calibri"/>
              <a:cs typeface="+mn-cs"/>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fontAlgn="auto">
              <a:spcBef>
                <a:spcPts val="0"/>
              </a:spcBef>
              <a:spcAft>
                <a:spcPts val="0"/>
              </a:spcAft>
            </a:pPr>
            <a:r>
              <a:rPr lang="ar-AE" dirty="0" smtClean="0">
                <a:solidFill>
                  <a:prstClr val="black">
                    <a:tint val="75000"/>
                  </a:prstClr>
                </a:solidFill>
                <a:latin typeface="Calibri"/>
                <a:cs typeface="+mn-cs"/>
              </a:rPr>
              <a:t> </a:t>
            </a:r>
            <a:endParaRPr lang="en-US" dirty="0">
              <a:solidFill>
                <a:prstClr val="black">
                  <a:tint val="75000"/>
                </a:prstClr>
              </a:solidFill>
              <a:latin typeface="Calibri"/>
              <a:cs typeface="+mn-cs"/>
            </a:endParaRPr>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fontAlgn="auto">
              <a:spcBef>
                <a:spcPts val="0"/>
              </a:spcBef>
              <a:spcAft>
                <a:spcPts val="0"/>
              </a:spcAft>
            </a:pPr>
            <a:fld id="{13F8D6F8-B1EF-4984-A5C8-62C655A171C5}" type="slidenum">
              <a:rPr lang="en-US" smtClean="0">
                <a:solidFill>
                  <a:prstClr val="black">
                    <a:tint val="75000"/>
                  </a:prstClr>
                </a:solidFill>
                <a:latin typeface="Calibri"/>
                <a:cs typeface="+mn-cs"/>
              </a:rPr>
              <a:pPr rtl="0"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2"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audio" Target="../media/audio4.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3.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3.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3.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42.wav"/><Relationship Id="rId5" Type="http://schemas.openxmlformats.org/officeDocument/2006/relationships/audio" Target="../media/audio41.wav"/><Relationship Id="rId4" Type="http://schemas.openxmlformats.org/officeDocument/2006/relationships/audio" Target="../media/audio33.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33.wav"/></Relationships>
</file>

<file path=ppt/slides/_rels/slide15.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49.wav"/><Relationship Id="rId4" Type="http://schemas.openxmlformats.org/officeDocument/2006/relationships/audio" Target="../media/audio48.wav"/></Relationships>
</file>

<file path=ppt/slides/_rels/slide18.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1.wav"/><Relationship Id="rId4" Type="http://schemas.openxmlformats.org/officeDocument/2006/relationships/audio" Target="../media/audio50.wav"/></Relationships>
</file>

<file path=ppt/slides/_rels/slide19.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3.wav"/><Relationship Id="rId4" Type="http://schemas.openxmlformats.org/officeDocument/2006/relationships/audio" Target="../media/audio52.wav"/></Relationships>
</file>

<file path=ppt/slides/_rels/slide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5.wav"/><Relationship Id="rId4" Type="http://schemas.openxmlformats.org/officeDocument/2006/relationships/audio" Target="../media/audio54.wav"/></Relationships>
</file>

<file path=ppt/slides/_rels/slide21.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6.wav"/></Relationships>
</file>

<file path=ppt/slides/_rels/slide22.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audio" Target="../media/audio58.wav"/></Relationships>
</file>

<file path=ppt/slides/_rels/slide23.xml.rels><?xml version="1.0" encoding="UTF-8" standalone="yes"?>
<Relationships xmlns="http://schemas.openxmlformats.org/package/2006/relationships"><Relationship Id="rId3" Type="http://schemas.openxmlformats.org/officeDocument/2006/relationships/audio" Target="../media/audio59.wav"/><Relationship Id="rId7" Type="http://schemas.openxmlformats.org/officeDocument/2006/relationships/audio" Target="../media/audio6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audio" Target="../media/audio60.wav"/></Relationships>
</file>

<file path=ppt/slides/_rels/slide24.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5.wav"/></Relationships>
</file>

<file path=ppt/slides/_rels/slide25.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7.wav"/></Relationships>
</file>

<file path=ppt/slides/_rels/slide26.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9.wav"/></Relationships>
</file>

<file path=ppt/slides/_rels/slide27.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1.wav"/></Relationships>
</file>

<file path=ppt/slides/_rels/slide28.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75.wav"/><Relationship Id="rId5" Type="http://schemas.openxmlformats.org/officeDocument/2006/relationships/audio" Target="../media/audio74.wav"/><Relationship Id="rId4" Type="http://schemas.openxmlformats.org/officeDocument/2006/relationships/audio" Target="../media/audio73.wav"/></Relationships>
</file>

<file path=ppt/slides/_rels/slide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8.wav"/></Relationships>
</file>

<file path=ppt/slides/_rels/slide32.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0.wav"/></Relationships>
</file>

<file path=ppt/slides/_rels/slide33.xml.rels><?xml version="1.0" encoding="UTF-8" standalone="yes"?>
<Relationships xmlns="http://schemas.openxmlformats.org/package/2006/relationships"><Relationship Id="rId3" Type="http://schemas.openxmlformats.org/officeDocument/2006/relationships/audio" Target="../media/audio8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4.wav"/><Relationship Id="rId5" Type="http://schemas.openxmlformats.org/officeDocument/2006/relationships/audio" Target="../media/audio83.wav"/><Relationship Id="rId4" Type="http://schemas.openxmlformats.org/officeDocument/2006/relationships/audio" Target="../media/audio82.wav"/></Relationships>
</file>

<file path=ppt/slides/_rels/slide34.xml.rels><?xml version="1.0" encoding="UTF-8" standalone="yes"?>
<Relationships xmlns="http://schemas.openxmlformats.org/package/2006/relationships"><Relationship Id="rId3" Type="http://schemas.openxmlformats.org/officeDocument/2006/relationships/audio" Target="../media/audio8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audio" Target="../media/audio86.wav"/></Relationships>
</file>

<file path=ppt/slides/_rels/slide36.xml.rels><?xml version="1.0" encoding="UTF-8" standalone="yes"?>
<Relationships xmlns="http://schemas.openxmlformats.org/package/2006/relationships"><Relationship Id="rId3" Type="http://schemas.openxmlformats.org/officeDocument/2006/relationships/audio" Target="../media/audio87.wav"/><Relationship Id="rId7" Type="http://schemas.openxmlformats.org/officeDocument/2006/relationships/audio" Target="../media/audio6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0.wav"/><Relationship Id="rId5" Type="http://schemas.openxmlformats.org/officeDocument/2006/relationships/audio" Target="../media/audio89.wav"/><Relationship Id="rId4" Type="http://schemas.openxmlformats.org/officeDocument/2006/relationships/audio" Target="../media/audio88.wav"/></Relationships>
</file>

<file path=ppt/slides/_rels/slide37.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91.wav"/><Relationship Id="rId7" Type="http://schemas.openxmlformats.org/officeDocument/2006/relationships/audio" Target="../media/audio9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4.wav"/><Relationship Id="rId5" Type="http://schemas.openxmlformats.org/officeDocument/2006/relationships/audio" Target="../media/audio93.wav"/><Relationship Id="rId4" Type="http://schemas.openxmlformats.org/officeDocument/2006/relationships/audio" Target="../media/audio92.wav"/></Relationships>
</file>

<file path=ppt/slides/_rels/slide38.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96.wav"/><Relationship Id="rId7" Type="http://schemas.openxmlformats.org/officeDocument/2006/relationships/audio" Target="../media/audio10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9.wav"/><Relationship Id="rId5" Type="http://schemas.openxmlformats.org/officeDocument/2006/relationships/audio" Target="../media/audio98.wav"/><Relationship Id="rId4" Type="http://schemas.openxmlformats.org/officeDocument/2006/relationships/audio" Target="../media/audio97.wav"/></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01.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63.wav"/><Relationship Id="rId4" Type="http://schemas.openxmlformats.org/officeDocument/2006/relationships/audio" Target="../media/audio102.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40.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103.wav"/><Relationship Id="rId7" Type="http://schemas.openxmlformats.org/officeDocument/2006/relationships/audio" Target="../media/audio6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6.wav"/><Relationship Id="rId5" Type="http://schemas.openxmlformats.org/officeDocument/2006/relationships/audio" Target="../media/audio105.wav"/><Relationship Id="rId4" Type="http://schemas.openxmlformats.org/officeDocument/2006/relationships/audio" Target="../media/audio104.wav"/></Relationships>
</file>

<file path=ppt/slides/_rels/slide41.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107.wav"/><Relationship Id="rId7" Type="http://schemas.openxmlformats.org/officeDocument/2006/relationships/audio" Target="../media/audio11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0.wav"/><Relationship Id="rId5" Type="http://schemas.openxmlformats.org/officeDocument/2006/relationships/audio" Target="../media/audio109.wav"/><Relationship Id="rId4" Type="http://schemas.openxmlformats.org/officeDocument/2006/relationships/audio" Target="../media/audio108.wav"/></Relationships>
</file>

<file path=ppt/slides/_rels/slide42.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112.wav"/><Relationship Id="rId7" Type="http://schemas.openxmlformats.org/officeDocument/2006/relationships/audio" Target="../media/audio11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4.wav"/><Relationship Id="rId5" Type="http://schemas.openxmlformats.org/officeDocument/2006/relationships/audio" Target="../media/audio113.wav"/><Relationship Id="rId4" Type="http://schemas.openxmlformats.org/officeDocument/2006/relationships/audio" Target="../media/audio27.wav"/></Relationships>
</file>

<file path=ppt/slides/_rels/slide43.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11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11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8.wav"/></Relationships>
</file>

<file path=ppt/slides/_rels/slide46.xml.rels><?xml version="1.0" encoding="UTF-8" standalone="yes"?>
<Relationships xmlns="http://schemas.openxmlformats.org/package/2006/relationships"><Relationship Id="rId3" Type="http://schemas.openxmlformats.org/officeDocument/2006/relationships/audio" Target="../media/audio11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audio" Target="../media/audio12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21.wav"/></Relationships>
</file>

<file path=ppt/slides/_rels/slide48.xml.rels><?xml version="1.0" encoding="UTF-8" standalone="yes"?>
<Relationships xmlns="http://schemas.openxmlformats.org/package/2006/relationships"><Relationship Id="rId8" Type="http://schemas.openxmlformats.org/officeDocument/2006/relationships/audio" Target="../media/audio73.wav"/><Relationship Id="rId3" Type="http://schemas.openxmlformats.org/officeDocument/2006/relationships/audio" Target="../media/audio122.wav"/><Relationship Id="rId7" Type="http://schemas.openxmlformats.org/officeDocument/2006/relationships/audio" Target="../media/audio12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24.wav"/><Relationship Id="rId5" Type="http://schemas.openxmlformats.org/officeDocument/2006/relationships/audio" Target="../media/audio123.wav"/><Relationship Id="rId10" Type="http://schemas.openxmlformats.org/officeDocument/2006/relationships/audio" Target="../media/audio127.wav"/><Relationship Id="rId4" Type="http://schemas.openxmlformats.org/officeDocument/2006/relationships/audio" Target="../media/audio47.wav"/><Relationship Id="rId9" Type="http://schemas.openxmlformats.org/officeDocument/2006/relationships/audio" Target="../media/audio126.wav"/></Relationships>
</file>

<file path=ppt/slides/_rels/slide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audio" Target="../media/audio12.wav"/></Relationships>
</file>

<file path=ppt/slides/_rels/slide6.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5.wav"/><Relationship Id="rId4" Type="http://schemas.openxmlformats.org/officeDocument/2006/relationships/audio" Target="../media/audio14.wav"/></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audio" Target="../media/audio16.wav"/><Relationship Id="rId7"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4.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30.wav"/><Relationship Id="rId5" Type="http://schemas.openxmlformats.org/officeDocument/2006/relationships/audio" Target="../media/audio34.wav"/><Relationship Id="rId4" Type="http://schemas.openxmlformats.org/officeDocument/2006/relationships/audio" Target="../media/audio3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طط انسيابي: قرص ممغنط 3"/>
          <p:cNvSpPr/>
          <p:nvPr/>
        </p:nvSpPr>
        <p:spPr>
          <a:xfrm>
            <a:off x="4067944" y="836712"/>
            <a:ext cx="3660512" cy="1283910"/>
          </a:xfrm>
          <a:prstGeom prst="flowChartMagneticDisk">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الْوَحْدَةُ الأُولى</a:t>
            </a:r>
          </a:p>
        </p:txBody>
      </p:sp>
      <p:sp>
        <p:nvSpPr>
          <p:cNvPr id="6" name="مستطيل 5"/>
          <p:cNvSpPr/>
          <p:nvPr/>
        </p:nvSpPr>
        <p:spPr>
          <a:xfrm>
            <a:off x="539552" y="4941168"/>
            <a:ext cx="7344816"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rPr>
              <a:t>الْمَخْلُوقَاتُ الْحَيَّةُ تَتَكوَّنُ مِنْ خَلايَا</a:t>
            </a:r>
          </a:p>
        </p:txBody>
      </p:sp>
      <p:sp>
        <p:nvSpPr>
          <p:cNvPr id="8" name="Cloud 7"/>
          <p:cNvSpPr/>
          <p:nvPr/>
        </p:nvSpPr>
        <p:spPr>
          <a:xfrm>
            <a:off x="2411760" y="3068960"/>
            <a:ext cx="4581891" cy="983873"/>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smtClean="0">
                <a:solidFill>
                  <a:srgbClr val="0000FF"/>
                </a:solidFill>
              </a:rPr>
              <a:t>الْمَخْلُوقَاتُ الْحَيَّةُ</a:t>
            </a:r>
            <a:endParaRPr lang="ar-SA" sz="3600" dirty="0">
              <a:solidFill>
                <a:srgbClr val="0000FF"/>
              </a:solidFill>
            </a:endParaRPr>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وَحْدَةُ الأُولى.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مَخْلُوقَاتُ الْحَيَّةُ تَتَكوَّنُ مِنْ 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1619250" y="2276475"/>
            <a:ext cx="6286500" cy="2428875"/>
          </a:xfrm>
          <a:prstGeom prst="foldedCorner">
            <a:avLst/>
          </a:prstGeom>
          <a:solidFill>
            <a:srgbClr val="3366FF"/>
          </a:soli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solidFill>
                <a:schemeClr val="tx1"/>
              </a:solidFill>
            </a:endParaRPr>
          </a:p>
        </p:txBody>
      </p:sp>
      <p:sp>
        <p:nvSpPr>
          <p:cNvPr id="3077" name="مربع نص 4"/>
          <p:cNvSpPr txBox="1">
            <a:spLocks noChangeArrowheads="1"/>
          </p:cNvSpPr>
          <p:nvPr/>
        </p:nvSpPr>
        <p:spPr bwMode="auto">
          <a:xfrm>
            <a:off x="1763713" y="2781300"/>
            <a:ext cx="5929312" cy="1200150"/>
          </a:xfrm>
          <a:prstGeom prst="rect">
            <a:avLst/>
          </a:prstGeom>
          <a:noFill/>
          <a:ln w="9525">
            <a:noFill/>
            <a:miter lim="800000"/>
            <a:headEnd/>
            <a:tailEnd/>
          </a:ln>
          <a:effectLst/>
        </p:spPr>
        <p:txBody>
          <a:bodyPr>
            <a:spAutoFit/>
          </a:bodyPr>
          <a:lstStyle/>
          <a:p>
            <a:pPr>
              <a:defRPr/>
            </a:pPr>
            <a:r>
              <a:rPr lang="ar-SA" sz="3600" b="1" dirty="0">
                <a:solidFill>
                  <a:schemeClr val="bg1"/>
                </a:solidFill>
                <a:cs typeface="+mn-cs"/>
              </a:rPr>
              <a:t>2-</a:t>
            </a:r>
            <a:r>
              <a:rPr lang="ar-EG" sz="3600" b="1" dirty="0">
                <a:solidFill>
                  <a:schemeClr val="bg1"/>
                </a:solidFill>
                <a:cs typeface="+mn-cs"/>
              </a:rPr>
              <a:t> جميع المخلوقات الحية تنتج أفرادا جدداً </a:t>
            </a:r>
            <a:r>
              <a:rPr lang="ar-EG" sz="3600" b="1" dirty="0" err="1">
                <a:solidFill>
                  <a:schemeClr val="bg1"/>
                </a:solidFill>
                <a:cs typeface="+mn-cs"/>
              </a:rPr>
              <a:t>بـ</a:t>
            </a:r>
            <a:r>
              <a:rPr lang="ar-EG" sz="3600" b="1" dirty="0">
                <a:solidFill>
                  <a:schemeClr val="bg1"/>
                </a:solidFill>
                <a:cs typeface="+mn-cs"/>
              </a:rPr>
              <a:t> </a:t>
            </a:r>
            <a:r>
              <a:rPr lang="ar-EG" sz="1600" dirty="0" err="1">
                <a:solidFill>
                  <a:schemeClr val="bg1"/>
                </a:solidFill>
                <a:cs typeface="+mn-cs"/>
              </a:rPr>
              <a:t>......</a:t>
            </a:r>
            <a:r>
              <a:rPr lang="ar-SA" sz="1600" dirty="0" err="1">
                <a:solidFill>
                  <a:schemeClr val="bg1"/>
                </a:solidFill>
                <a:cs typeface="+mn-cs"/>
              </a:rPr>
              <a:t>...........................</a:t>
            </a:r>
            <a:r>
              <a:rPr lang="ar-EG" sz="1600" dirty="0" err="1">
                <a:solidFill>
                  <a:schemeClr val="bg1"/>
                </a:solidFill>
                <a:cs typeface="+mn-cs"/>
              </a:rPr>
              <a:t>.....</a:t>
            </a:r>
            <a:endParaRPr lang="ar-EG" sz="3600" dirty="0">
              <a:solidFill>
                <a:schemeClr val="bg1"/>
              </a:solidFill>
              <a:cs typeface="+mn-cs"/>
            </a:endParaRPr>
          </a:p>
        </p:txBody>
      </p:sp>
      <p:sp>
        <p:nvSpPr>
          <p:cNvPr id="7" name="مستطيل 6"/>
          <p:cNvSpPr>
            <a:spLocks noChangeArrowheads="1"/>
          </p:cNvSpPr>
          <p:nvPr/>
        </p:nvSpPr>
        <p:spPr bwMode="auto">
          <a:xfrm>
            <a:off x="4643438" y="3357563"/>
            <a:ext cx="1219200" cy="708025"/>
          </a:xfrm>
          <a:prstGeom prst="rect">
            <a:avLst/>
          </a:prstGeom>
          <a:noFill/>
          <a:ln w="9525">
            <a:noFill/>
            <a:miter lim="800000"/>
            <a:headEnd/>
            <a:tailEnd/>
          </a:ln>
          <a:effectLst/>
        </p:spPr>
        <p:txBody>
          <a:bodyPr wrap="none">
            <a:spAutoFit/>
          </a:bodyPr>
          <a:lstStyle/>
          <a:p>
            <a:pPr>
              <a:defRPr/>
            </a:pPr>
            <a:r>
              <a:rPr lang="ar-SA" sz="4000" b="1" dirty="0">
                <a:solidFill>
                  <a:srgbClr val="FFFF00"/>
                </a:solidFill>
                <a:cs typeface="+mn-cs"/>
              </a:rPr>
              <a:t>التكاثر</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wheel(4)">
                                      <p:cBhvr>
                                        <p:cTn id="10" dur="500"/>
                                        <p:tgtEl>
                                          <p:spTgt spid="3077"/>
                                        </p:tgtEl>
                                      </p:cBhvr>
                                    </p:animEffect>
                                  </p:childTnLst>
                                  <p:subTnLst>
                                    <p:audio>
                                      <p:cMediaNode>
                                        <p:cTn display="0" masterRel="sameClick">
                                          <p:stCondLst>
                                            <p:cond evt="begin" delay="0">
                                              <p:tn val="8"/>
                                            </p:cond>
                                          </p:stCondLst>
                                          <p:endCondLst>
                                            <p:cond evt="onStopAudio" delay="0">
                                              <p:tgtEl>
                                                <p:sldTgt/>
                                              </p:tgtEl>
                                            </p:cond>
                                          </p:endCondLst>
                                        </p:cTn>
                                        <p:tgtEl>
                                          <p:sndTgt r:embed="rId5" name="جميع المخلوقات الحية تنتج أفرادا جدداً بـ.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التكاث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77"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1857375" y="2286000"/>
            <a:ext cx="6286500" cy="2428875"/>
          </a:xfrm>
          <a:prstGeom prst="foldedCorner">
            <a:avLst/>
          </a:prstGeom>
          <a:solidFill>
            <a:srgbClr val="3366FF"/>
          </a:soli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solidFill>
                <a:schemeClr val="tx1"/>
              </a:solidFill>
            </a:endParaRPr>
          </a:p>
        </p:txBody>
      </p:sp>
      <p:sp>
        <p:nvSpPr>
          <p:cNvPr id="3077" name="مربع نص 4"/>
          <p:cNvSpPr txBox="1">
            <a:spLocks noChangeArrowheads="1"/>
          </p:cNvSpPr>
          <p:nvPr/>
        </p:nvSpPr>
        <p:spPr bwMode="auto">
          <a:xfrm>
            <a:off x="1928813" y="2800350"/>
            <a:ext cx="5929312" cy="1323975"/>
          </a:xfrm>
          <a:prstGeom prst="rect">
            <a:avLst/>
          </a:prstGeom>
          <a:noFill/>
          <a:ln w="9525">
            <a:noFill/>
            <a:miter lim="800000"/>
            <a:headEnd/>
            <a:tailEnd/>
          </a:ln>
          <a:effectLst/>
        </p:spPr>
        <p:txBody>
          <a:bodyPr>
            <a:spAutoFit/>
          </a:bodyPr>
          <a:lstStyle/>
          <a:p>
            <a:pPr>
              <a:defRPr/>
            </a:pPr>
            <a:r>
              <a:rPr lang="ar-SA" sz="4000" b="1" dirty="0" err="1">
                <a:solidFill>
                  <a:schemeClr val="bg1"/>
                </a:solidFill>
                <a:cs typeface="+mn-cs"/>
              </a:rPr>
              <a:t>3-</a:t>
            </a:r>
            <a:r>
              <a:rPr lang="ar-SA" sz="4000" b="1" dirty="0">
                <a:solidFill>
                  <a:schemeClr val="bg1"/>
                </a:solidFill>
                <a:cs typeface="+mn-cs"/>
              </a:rPr>
              <a:t> </a:t>
            </a:r>
            <a:r>
              <a:rPr lang="ar-EG" sz="4000" b="1" dirty="0">
                <a:solidFill>
                  <a:schemeClr val="bg1"/>
                </a:solidFill>
                <a:cs typeface="+mn-cs"/>
              </a:rPr>
              <a:t>أكبر مجموعة تصنف إليها المخلوقات الحية </a:t>
            </a:r>
            <a:r>
              <a:rPr lang="ar-EG" sz="4000" b="1" dirty="0" err="1">
                <a:solidFill>
                  <a:schemeClr val="bg1"/>
                </a:solidFill>
                <a:cs typeface="+mn-cs"/>
              </a:rPr>
              <a:t>هي </a:t>
            </a:r>
            <a:r>
              <a:rPr lang="ar-EG" sz="1050" b="1" dirty="0" err="1">
                <a:solidFill>
                  <a:schemeClr val="bg1"/>
                </a:solidFill>
                <a:cs typeface="+mn-cs"/>
              </a:rPr>
              <a:t>..........................................................</a:t>
            </a:r>
            <a:endParaRPr lang="en-US" sz="1050" b="1" dirty="0">
              <a:solidFill>
                <a:schemeClr val="bg1"/>
              </a:solidFill>
              <a:cs typeface="+mn-cs"/>
            </a:endParaRPr>
          </a:p>
        </p:txBody>
      </p:sp>
      <p:sp>
        <p:nvSpPr>
          <p:cNvPr id="7" name="مستطيل 6"/>
          <p:cNvSpPr>
            <a:spLocks noChangeArrowheads="1"/>
          </p:cNvSpPr>
          <p:nvPr/>
        </p:nvSpPr>
        <p:spPr bwMode="auto">
          <a:xfrm>
            <a:off x="2555875" y="3357563"/>
            <a:ext cx="1358900" cy="708025"/>
          </a:xfrm>
          <a:prstGeom prst="rect">
            <a:avLst/>
          </a:prstGeom>
          <a:noFill/>
          <a:ln w="9525">
            <a:noFill/>
            <a:miter lim="800000"/>
            <a:headEnd/>
            <a:tailEnd/>
          </a:ln>
        </p:spPr>
        <p:txBody>
          <a:bodyPr wrap="none">
            <a:spAutoFit/>
          </a:bodyPr>
          <a:lstStyle/>
          <a:p>
            <a:r>
              <a:rPr lang="ar-EG" sz="4000" b="1">
                <a:solidFill>
                  <a:srgbClr val="FFFF00"/>
                </a:solidFill>
              </a:rPr>
              <a:t>المملكة</a:t>
            </a:r>
            <a:endParaRPr lang="en-US" sz="4000">
              <a:solidFill>
                <a:srgbClr val="FFFF00"/>
              </a:solidFill>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wheel(4)">
                                      <p:cBhvr>
                                        <p:cTn id="10" dur="500"/>
                                        <p:tgtEl>
                                          <p:spTgt spid="3077"/>
                                        </p:tgtEl>
                                      </p:cBhvr>
                                    </p:animEffect>
                                  </p:childTnLst>
                                  <p:subTnLst>
                                    <p:audio>
                                      <p:cMediaNode>
                                        <p:cTn display="0" masterRel="sameClick">
                                          <p:stCondLst>
                                            <p:cond evt="begin" delay="0">
                                              <p:tn val="8"/>
                                            </p:cond>
                                          </p:stCondLst>
                                          <p:endCondLst>
                                            <p:cond evt="onStopAudio" delay="0">
                                              <p:tgtEl>
                                                <p:sldTgt/>
                                              </p:tgtEl>
                                            </p:cond>
                                          </p:endCondLst>
                                        </p:cTn>
                                        <p:tgtEl>
                                          <p:sndTgt r:embed="rId5" name="أكبر مجموعة تصنيف إليها.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المملك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77"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1857375" y="2286000"/>
            <a:ext cx="6286500" cy="2428875"/>
          </a:xfrm>
          <a:prstGeom prst="foldedCorner">
            <a:avLst/>
          </a:prstGeom>
          <a:solidFill>
            <a:srgbClr val="3366FF"/>
          </a:soli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solidFill>
                <a:schemeClr val="tx1"/>
              </a:solidFill>
            </a:endParaRPr>
          </a:p>
        </p:txBody>
      </p:sp>
      <p:sp>
        <p:nvSpPr>
          <p:cNvPr id="3077" name="مربع نص 4"/>
          <p:cNvSpPr txBox="1">
            <a:spLocks noChangeArrowheads="1"/>
          </p:cNvSpPr>
          <p:nvPr/>
        </p:nvSpPr>
        <p:spPr bwMode="auto">
          <a:xfrm>
            <a:off x="2051050" y="2565400"/>
            <a:ext cx="5929313" cy="1938338"/>
          </a:xfrm>
          <a:prstGeom prst="rect">
            <a:avLst/>
          </a:prstGeom>
          <a:noFill/>
          <a:ln w="9525">
            <a:noFill/>
            <a:miter lim="800000"/>
            <a:headEnd/>
            <a:tailEnd/>
          </a:ln>
          <a:effectLst/>
        </p:spPr>
        <p:txBody>
          <a:bodyPr>
            <a:spAutoFit/>
          </a:bodyPr>
          <a:lstStyle/>
          <a:p>
            <a:pPr algn="justLow">
              <a:defRPr/>
            </a:pPr>
            <a:r>
              <a:rPr lang="ar-SA" sz="4000" b="1" dirty="0" err="1">
                <a:solidFill>
                  <a:schemeClr val="bg1"/>
                </a:solidFill>
                <a:cs typeface="+mn-cs"/>
              </a:rPr>
              <a:t>4-</a:t>
            </a:r>
            <a:r>
              <a:rPr lang="ar-SA" sz="4000" b="1" dirty="0">
                <a:solidFill>
                  <a:schemeClr val="bg1"/>
                </a:solidFill>
                <a:cs typeface="+mn-cs"/>
              </a:rPr>
              <a:t> </a:t>
            </a:r>
            <a:r>
              <a:rPr lang="ar-EG" sz="4000" b="1" dirty="0">
                <a:solidFill>
                  <a:schemeClr val="bg1"/>
                </a:solidFill>
                <a:cs typeface="+mn-cs"/>
              </a:rPr>
              <a:t>مجموعة الأعضاء التي تعمل معا لأداء وظيفة معينة في الجسم تسمى</a:t>
            </a:r>
            <a:r>
              <a:rPr lang="ar-SA" sz="4000" b="1" dirty="0">
                <a:solidFill>
                  <a:schemeClr val="bg1"/>
                </a:solidFill>
                <a:cs typeface="+mn-cs"/>
              </a:rPr>
              <a:t> </a:t>
            </a:r>
            <a:r>
              <a:rPr lang="ar-EG" dirty="0" err="1">
                <a:solidFill>
                  <a:schemeClr val="bg1"/>
                </a:solidFill>
                <a:cs typeface="+mn-cs"/>
              </a:rPr>
              <a:t>......</a:t>
            </a:r>
            <a:r>
              <a:rPr lang="ar-SA" dirty="0" err="1">
                <a:solidFill>
                  <a:schemeClr val="bg1"/>
                </a:solidFill>
                <a:cs typeface="+mn-cs"/>
              </a:rPr>
              <a:t>...........................</a:t>
            </a:r>
            <a:r>
              <a:rPr lang="ar-EG" dirty="0" err="1">
                <a:solidFill>
                  <a:schemeClr val="bg1"/>
                </a:solidFill>
                <a:cs typeface="+mn-cs"/>
              </a:rPr>
              <a:t>.....</a:t>
            </a:r>
            <a:endParaRPr lang="ar-EG" sz="4000" dirty="0">
              <a:solidFill>
                <a:schemeClr val="bg1"/>
              </a:solidFill>
              <a:cs typeface="+mn-cs"/>
            </a:endParaRPr>
          </a:p>
        </p:txBody>
      </p:sp>
      <p:sp>
        <p:nvSpPr>
          <p:cNvPr id="7" name="مستطيل 6"/>
          <p:cNvSpPr>
            <a:spLocks noChangeArrowheads="1"/>
          </p:cNvSpPr>
          <p:nvPr/>
        </p:nvSpPr>
        <p:spPr bwMode="auto">
          <a:xfrm>
            <a:off x="4283075" y="3789363"/>
            <a:ext cx="2600325" cy="708025"/>
          </a:xfrm>
          <a:prstGeom prst="rect">
            <a:avLst/>
          </a:prstGeom>
          <a:noFill/>
          <a:ln w="9525">
            <a:noFill/>
            <a:miter lim="800000"/>
            <a:headEnd/>
            <a:tailEnd/>
          </a:ln>
        </p:spPr>
        <p:txBody>
          <a:bodyPr wrap="none">
            <a:spAutoFit/>
          </a:bodyPr>
          <a:lstStyle/>
          <a:p>
            <a:r>
              <a:rPr lang="ar-EG" sz="4000" b="1">
                <a:solidFill>
                  <a:srgbClr val="FFFF00"/>
                </a:solidFill>
              </a:rPr>
              <a:t>الجهاز الحيوي</a:t>
            </a:r>
            <a:endParaRPr lang="en-US" sz="4000">
              <a:solidFill>
                <a:srgbClr val="FFFF00"/>
              </a:solidFill>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wheel(4)">
                                      <p:cBhvr>
                                        <p:cTn id="10" dur="500"/>
                                        <p:tgtEl>
                                          <p:spTgt spid="3077"/>
                                        </p:tgtEl>
                                      </p:cBhvr>
                                    </p:animEffect>
                                  </p:childTnLst>
                                  <p:subTnLst>
                                    <p:audio>
                                      <p:cMediaNode>
                                        <p:cTn display="0" masterRel="sameClick">
                                          <p:stCondLst>
                                            <p:cond evt="begin" delay="0">
                                              <p:tn val="8"/>
                                            </p:cond>
                                          </p:stCondLst>
                                          <p:endCondLst>
                                            <p:cond evt="onStopAudio" delay="0">
                                              <p:tgtEl>
                                                <p:sldTgt/>
                                              </p:tgtEl>
                                            </p:cond>
                                          </p:endCondLst>
                                        </p:cTn>
                                        <p:tgtEl>
                                          <p:sndTgt r:embed="rId5" name="مجموعة الأعضاء التي تعمل.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الجهاز الحيو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77"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1857375" y="2286000"/>
            <a:ext cx="6286500" cy="2428875"/>
          </a:xfrm>
          <a:prstGeom prst="foldedCorner">
            <a:avLst/>
          </a:prstGeom>
          <a:solidFill>
            <a:srgbClr val="3366FF"/>
          </a:soli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solidFill>
                <a:schemeClr val="tx1"/>
              </a:solidFill>
            </a:endParaRPr>
          </a:p>
        </p:txBody>
      </p:sp>
      <p:sp>
        <p:nvSpPr>
          <p:cNvPr id="3077" name="مربع نص 4"/>
          <p:cNvSpPr txBox="1">
            <a:spLocks noChangeArrowheads="1"/>
          </p:cNvSpPr>
          <p:nvPr/>
        </p:nvSpPr>
        <p:spPr bwMode="auto">
          <a:xfrm>
            <a:off x="1928813" y="2800350"/>
            <a:ext cx="5929312" cy="1323975"/>
          </a:xfrm>
          <a:prstGeom prst="rect">
            <a:avLst/>
          </a:prstGeom>
          <a:noFill/>
          <a:ln w="9525">
            <a:noFill/>
            <a:miter lim="800000"/>
            <a:headEnd/>
            <a:tailEnd/>
          </a:ln>
          <a:effectLst/>
        </p:spPr>
        <p:txBody>
          <a:bodyPr>
            <a:spAutoFit/>
          </a:bodyPr>
          <a:lstStyle/>
          <a:p>
            <a:pPr>
              <a:defRPr/>
            </a:pPr>
            <a:r>
              <a:rPr lang="ar-SA" sz="4000" b="1" dirty="0" err="1">
                <a:solidFill>
                  <a:schemeClr val="bg1"/>
                </a:solidFill>
                <a:cs typeface="+mn-cs"/>
              </a:rPr>
              <a:t>5-</a:t>
            </a:r>
            <a:r>
              <a:rPr lang="ar-SA" sz="4000" b="1" dirty="0">
                <a:solidFill>
                  <a:schemeClr val="bg1"/>
                </a:solidFill>
                <a:cs typeface="+mn-cs"/>
              </a:rPr>
              <a:t> </a:t>
            </a:r>
            <a:r>
              <a:rPr lang="ar-EG" sz="4000" b="1" dirty="0">
                <a:solidFill>
                  <a:schemeClr val="bg1"/>
                </a:solidFill>
                <a:cs typeface="+mn-cs"/>
              </a:rPr>
              <a:t>تنتظم الخلايا المتشابهة لتكون </a:t>
            </a:r>
            <a:r>
              <a:rPr lang="ar-SA" sz="1400" b="1" dirty="0" err="1">
                <a:solidFill>
                  <a:schemeClr val="bg1"/>
                </a:solidFill>
                <a:cs typeface="+mn-cs"/>
              </a:rPr>
              <a:t>.................................</a:t>
            </a:r>
            <a:r>
              <a:rPr lang="ar-SA" sz="1400" b="1" dirty="0">
                <a:solidFill>
                  <a:schemeClr val="bg1"/>
                </a:solidFill>
                <a:cs typeface="+mn-cs"/>
              </a:rPr>
              <a:t> </a:t>
            </a:r>
            <a:r>
              <a:rPr lang="ar-EG" sz="4000" b="1" dirty="0">
                <a:solidFill>
                  <a:schemeClr val="bg1"/>
                </a:solidFill>
                <a:cs typeface="+mn-cs"/>
              </a:rPr>
              <a:t> يؤدي وظيفة معينة.</a:t>
            </a:r>
            <a:endParaRPr lang="en-US" sz="4000" b="1" dirty="0">
              <a:solidFill>
                <a:schemeClr val="bg1"/>
              </a:solidFill>
              <a:cs typeface="+mn-cs"/>
            </a:endParaRPr>
          </a:p>
        </p:txBody>
      </p:sp>
      <p:sp>
        <p:nvSpPr>
          <p:cNvPr id="7" name="مستطيل 6"/>
          <p:cNvSpPr>
            <a:spLocks noChangeArrowheads="1"/>
          </p:cNvSpPr>
          <p:nvPr/>
        </p:nvSpPr>
        <p:spPr bwMode="auto">
          <a:xfrm>
            <a:off x="6300788" y="3429000"/>
            <a:ext cx="1165225" cy="708025"/>
          </a:xfrm>
          <a:prstGeom prst="rect">
            <a:avLst/>
          </a:prstGeom>
          <a:noFill/>
          <a:ln w="9525">
            <a:noFill/>
            <a:miter lim="800000"/>
            <a:headEnd/>
            <a:tailEnd/>
          </a:ln>
          <a:effectLst/>
        </p:spPr>
        <p:txBody>
          <a:bodyPr wrap="none">
            <a:spAutoFit/>
          </a:bodyPr>
          <a:lstStyle/>
          <a:p>
            <a:pPr>
              <a:defRPr/>
            </a:pPr>
            <a:r>
              <a:rPr lang="ar-SA" sz="4000" b="1" dirty="0">
                <a:solidFill>
                  <a:srgbClr val="FFFF00"/>
                </a:solidFill>
                <a:cs typeface="+mn-cs"/>
              </a:rPr>
              <a:t>نسيجاً</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wheel(4)">
                                      <p:cBhvr>
                                        <p:cTn id="10" dur="500"/>
                                        <p:tgtEl>
                                          <p:spTgt spid="3077"/>
                                        </p:tgtEl>
                                      </p:cBhvr>
                                    </p:animEffect>
                                  </p:childTnLst>
                                  <p:subTnLst>
                                    <p:audio>
                                      <p:cMediaNode>
                                        <p:cTn display="0" masterRel="sameClick">
                                          <p:stCondLst>
                                            <p:cond evt="begin" delay="0">
                                              <p:tn val="8"/>
                                            </p:cond>
                                          </p:stCondLst>
                                          <p:endCondLst>
                                            <p:cond evt="onStopAudio" delay="0">
                                              <p:tgtEl>
                                                <p:sldTgt/>
                                              </p:tgtEl>
                                            </p:cond>
                                          </p:endCondLst>
                                        </p:cTn>
                                        <p:tgtEl>
                                          <p:sndTgt r:embed="rId5" name="تنتظم الخلايا المتشابهة لتكون يؤدي وظيفة معينة.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نسيج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77"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1476375" y="2286000"/>
            <a:ext cx="6286500" cy="2428875"/>
          </a:xfrm>
          <a:prstGeom prst="foldedCorner">
            <a:avLst/>
          </a:prstGeom>
          <a:solidFill>
            <a:srgbClr val="3366FF"/>
          </a:soli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solidFill>
                <a:schemeClr val="tx1"/>
              </a:solidFill>
            </a:endParaRPr>
          </a:p>
        </p:txBody>
      </p:sp>
      <p:sp>
        <p:nvSpPr>
          <p:cNvPr id="3077" name="مربع نص 4"/>
          <p:cNvSpPr txBox="1">
            <a:spLocks noChangeArrowheads="1"/>
          </p:cNvSpPr>
          <p:nvPr/>
        </p:nvSpPr>
        <p:spPr bwMode="auto">
          <a:xfrm>
            <a:off x="1598613" y="2565400"/>
            <a:ext cx="6000750" cy="1322388"/>
          </a:xfrm>
          <a:prstGeom prst="rect">
            <a:avLst/>
          </a:prstGeom>
          <a:noFill/>
          <a:ln w="9525">
            <a:noFill/>
            <a:miter lim="800000"/>
            <a:headEnd/>
            <a:tailEnd/>
          </a:ln>
          <a:effectLst/>
        </p:spPr>
        <p:txBody>
          <a:bodyPr>
            <a:spAutoFit/>
          </a:bodyPr>
          <a:lstStyle/>
          <a:p>
            <a:pPr algn="justLow">
              <a:defRPr/>
            </a:pPr>
            <a:r>
              <a:rPr lang="ar-SA" sz="4000" b="1" dirty="0" err="1">
                <a:solidFill>
                  <a:schemeClr val="bg1"/>
                </a:solidFill>
                <a:cs typeface="+mn-cs"/>
              </a:rPr>
              <a:t>6-</a:t>
            </a:r>
            <a:r>
              <a:rPr lang="ar-SA" sz="4000" b="1" dirty="0">
                <a:solidFill>
                  <a:schemeClr val="bg1"/>
                </a:solidFill>
                <a:cs typeface="+mn-cs"/>
              </a:rPr>
              <a:t> </a:t>
            </a:r>
            <a:r>
              <a:rPr lang="ar-EG" sz="4000" b="1" dirty="0">
                <a:solidFill>
                  <a:schemeClr val="bg1"/>
                </a:solidFill>
                <a:cs typeface="+mn-cs"/>
              </a:rPr>
              <a:t>القدرة على صنع الغذاء هي </a:t>
            </a:r>
            <a:r>
              <a:rPr lang="ar-SA" dirty="0" err="1">
                <a:solidFill>
                  <a:schemeClr val="bg1"/>
                </a:solidFill>
                <a:cs typeface="+mn-cs"/>
              </a:rPr>
              <a:t>....................</a:t>
            </a:r>
            <a:r>
              <a:rPr lang="ar-EG" dirty="0">
                <a:solidFill>
                  <a:schemeClr val="bg1"/>
                </a:solidFill>
                <a:cs typeface="+mn-cs"/>
              </a:rPr>
              <a:t>  </a:t>
            </a:r>
            <a:r>
              <a:rPr lang="ar-EG" sz="4000" b="1" dirty="0">
                <a:solidFill>
                  <a:schemeClr val="bg1"/>
                </a:solidFill>
                <a:cs typeface="+mn-cs"/>
              </a:rPr>
              <a:t>تشترك فيها جميع النباتات.</a:t>
            </a:r>
            <a:endParaRPr lang="en-US" sz="4000" b="1" dirty="0">
              <a:solidFill>
                <a:schemeClr val="bg1"/>
              </a:solidFill>
              <a:cs typeface="+mn-cs"/>
            </a:endParaRPr>
          </a:p>
        </p:txBody>
      </p:sp>
      <p:sp>
        <p:nvSpPr>
          <p:cNvPr id="7" name="مستطيل 6"/>
          <p:cNvSpPr>
            <a:spLocks noChangeArrowheads="1"/>
          </p:cNvSpPr>
          <p:nvPr/>
        </p:nvSpPr>
        <p:spPr bwMode="auto">
          <a:xfrm>
            <a:off x="6278563" y="3141663"/>
            <a:ext cx="969962" cy="708025"/>
          </a:xfrm>
          <a:prstGeom prst="rect">
            <a:avLst/>
          </a:prstGeom>
          <a:noFill/>
          <a:ln w="9525">
            <a:noFill/>
            <a:miter lim="800000"/>
            <a:headEnd/>
            <a:tailEnd/>
          </a:ln>
          <a:effectLst/>
        </p:spPr>
        <p:txBody>
          <a:bodyPr wrap="none">
            <a:spAutoFit/>
          </a:bodyPr>
          <a:lstStyle/>
          <a:p>
            <a:pPr>
              <a:defRPr/>
            </a:pPr>
            <a:r>
              <a:rPr lang="ar-SA" sz="4000" b="1" dirty="0">
                <a:solidFill>
                  <a:srgbClr val="FFFF00"/>
                </a:solidFill>
                <a:cs typeface="+mn-cs"/>
              </a:rPr>
              <a:t>صفة</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wheel(4)">
                                      <p:cBhvr>
                                        <p:cTn id="10" dur="500"/>
                                        <p:tgtEl>
                                          <p:spTgt spid="3077"/>
                                        </p:tgtEl>
                                      </p:cBhvr>
                                    </p:animEffect>
                                  </p:childTnLst>
                                  <p:subTnLst>
                                    <p:audio>
                                      <p:cMediaNode>
                                        <p:cTn display="0" masterRel="sameClick">
                                          <p:stCondLst>
                                            <p:cond evt="begin" delay="0">
                                              <p:tn val="8"/>
                                            </p:cond>
                                          </p:stCondLst>
                                          <p:endCondLst>
                                            <p:cond evt="onStopAudio" delay="0">
                                              <p:tgtEl>
                                                <p:sldTgt/>
                                              </p:tgtEl>
                                            </p:cond>
                                          </p:endCondLst>
                                        </p:cTn>
                                        <p:tgtEl>
                                          <p:sndTgt r:embed="rId5" name="القدرة على صنع الغذاء هي.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صف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7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ecagon 1"/>
          <p:cNvSpPr/>
          <p:nvPr/>
        </p:nvSpPr>
        <p:spPr>
          <a:xfrm>
            <a:off x="1187450" y="2565400"/>
            <a:ext cx="6337300" cy="842010"/>
          </a:xfrm>
          <a:prstGeom prst="dec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dirty="0">
                <a:solidFill>
                  <a:srgbClr val="0000FF"/>
                </a:solidFill>
                <a:latin typeface="Arial" pitchFamily="34" charset="0"/>
                <a:cs typeface="Arial" pitchFamily="34" charset="0"/>
              </a:rPr>
              <a:t>المهارات والأفكار العلمية</a:t>
            </a:r>
            <a:endParaRPr lang="ar-EG" sz="2800" dirty="0">
              <a:solidFill>
                <a:srgbClr val="0000FF"/>
              </a:solidFill>
              <a:latin typeface="Arial" pitchFamily="34" charset="0"/>
              <a:cs typeface="Arial" pitchFamily="34" charset="0"/>
            </a:endParaRP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لمهارات والأفكار العلم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a:xfrm>
            <a:off x="1142976" y="3006642"/>
            <a:ext cx="7143800" cy="639604"/>
          </a:xfrm>
          <a:prstGeom prst="parallelogram">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dirty="0">
                <a:solidFill>
                  <a:srgbClr val="0000FF"/>
                </a:solidFill>
                <a:latin typeface="Arial" pitchFamily="34" charset="0"/>
                <a:cs typeface="Arial" pitchFamily="34" charset="0"/>
              </a:rPr>
              <a:t>أجيب عن الأسئلة التالية</a:t>
            </a:r>
            <a:endParaRPr lang="ar-EG" sz="2800" dirty="0">
              <a:solidFill>
                <a:srgbClr val="0000FF"/>
              </a:solidFill>
              <a:latin typeface="Arial" pitchFamily="34" charset="0"/>
              <a:cs typeface="Arial" pitchFamily="34" charset="0"/>
            </a:endParaRP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جيب عن الأسئلة التا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596188" y="1196975"/>
            <a:ext cx="785812"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7</a:t>
            </a:r>
          </a:p>
        </p:txBody>
      </p:sp>
      <p:sp>
        <p:nvSpPr>
          <p:cNvPr id="8" name="Plaque 3"/>
          <p:cNvSpPr/>
          <p:nvPr/>
        </p:nvSpPr>
        <p:spPr>
          <a:xfrm>
            <a:off x="1258888" y="4076700"/>
            <a:ext cx="6337300" cy="1296988"/>
          </a:xfrm>
          <a:prstGeom prst="plaque">
            <a:avLst/>
          </a:prstGeom>
          <a:ln w="57150">
            <a:solidFill>
              <a:schemeClr val="tx1"/>
            </a:solidFill>
          </a:ln>
          <a:effectLst/>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EG" sz="5400" b="1" dirty="0">
                <a:solidFill>
                  <a:srgbClr val="FF00FF"/>
                </a:solidFill>
              </a:rPr>
              <a:t>مملكة </a:t>
            </a:r>
            <a:r>
              <a:rPr lang="ar-EG" sz="5400" b="1" dirty="0" err="1">
                <a:solidFill>
                  <a:srgbClr val="FF00FF"/>
                </a:solidFill>
              </a:rPr>
              <a:t>الطلائعيات.</a:t>
            </a:r>
            <a:endParaRPr lang="en-US" sz="5400" dirty="0">
              <a:solidFill>
                <a:srgbClr val="FF00FF"/>
              </a:solidFill>
            </a:endParaRPr>
          </a:p>
        </p:txBody>
      </p:sp>
      <p:sp>
        <p:nvSpPr>
          <p:cNvPr id="9" name="Rectangle 1"/>
          <p:cNvSpPr/>
          <p:nvPr/>
        </p:nvSpPr>
        <p:spPr bwMode="auto">
          <a:xfrm>
            <a:off x="1258888" y="1052513"/>
            <a:ext cx="6121400"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 </a:t>
            </a:r>
            <a:r>
              <a:rPr lang="ar-EG" sz="2800" dirty="0" err="1">
                <a:solidFill>
                  <a:srgbClr val="0000FF"/>
                </a:solidFill>
              </a:rPr>
              <a:t>أصنف.</a:t>
            </a:r>
            <a:r>
              <a:rPr lang="ar-EG" sz="2800" dirty="0">
                <a:solidFill>
                  <a:srgbClr val="0000FF"/>
                </a:solidFill>
              </a:rPr>
              <a:t> إلى أي الممالك تنتمي </a:t>
            </a:r>
            <a:r>
              <a:rPr lang="ar-EG" sz="2800" dirty="0" err="1">
                <a:solidFill>
                  <a:srgbClr val="0000FF"/>
                </a:solidFill>
              </a:rPr>
              <a:t>الطحالب؟</a:t>
            </a:r>
            <a:endParaRPr lang="ar-EG" sz="2800" dirty="0">
              <a:solidFill>
                <a:srgbClr val="0000FF"/>
              </a:solidFill>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أصنف إلى أي الممالك.wav"/>
                                        </p:tgtEl>
                                      </p:cMediaNode>
                                    </p:audio>
                                  </p:subTnLst>
                                </p:cTn>
                              </p:par>
                            </p:childTnLst>
                          </p:cTn>
                        </p:par>
                      </p:childTnLst>
                    </p:cTn>
                  </p:par>
                  <p:par>
                    <p:cTn id="15" fill="hold">
                      <p:stCondLst>
                        <p:cond delay="indefinite"/>
                      </p:stCondLst>
                      <p:childTnLst>
                        <p:par>
                          <p:cTn id="16" fill="hold">
                            <p:stCondLst>
                              <p:cond delay="0"/>
                            </p:stCondLst>
                            <p:childTnLst>
                              <p:par>
                                <p:cTn id="17" presetID="48" presetClass="entr" presetSubtype="0" accel="5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animEffect transition="in" filter="fade">
                                      <p:cBhvr>
                                        <p:cTn id="22" dur="1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مملكة الطلائع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740650" y="981075"/>
            <a:ext cx="785813"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8</a:t>
            </a:r>
          </a:p>
        </p:txBody>
      </p:sp>
      <p:sp>
        <p:nvSpPr>
          <p:cNvPr id="8" name="Plaque 3"/>
          <p:cNvSpPr/>
          <p:nvPr/>
        </p:nvSpPr>
        <p:spPr>
          <a:xfrm>
            <a:off x="827088" y="3644900"/>
            <a:ext cx="7000875" cy="2643188"/>
          </a:xfrm>
          <a:prstGeom prst="plaque">
            <a:avLst/>
          </a:prstGeom>
          <a:ln w="57150">
            <a:solidFill>
              <a:schemeClr val="tx1"/>
            </a:solidFill>
          </a:ln>
          <a:effectLst/>
        </p:spPr>
        <p:style>
          <a:lnRef idx="1">
            <a:schemeClr val="accent4"/>
          </a:lnRef>
          <a:fillRef idx="2">
            <a:schemeClr val="accent4"/>
          </a:fillRef>
          <a:effectRef idx="1">
            <a:schemeClr val="accent4"/>
          </a:effectRef>
          <a:fontRef idx="minor">
            <a:schemeClr val="dk1"/>
          </a:fontRef>
        </p:style>
        <p:txBody>
          <a:bodyPr rtlCol="1" anchor="ctr"/>
          <a:lstStyle/>
          <a:p>
            <a:pPr algn="justLow">
              <a:defRPr/>
            </a:pPr>
            <a:r>
              <a:rPr lang="ar-EG" sz="4000" b="1" dirty="0">
                <a:solidFill>
                  <a:srgbClr val="FF00FF"/>
                </a:solidFill>
              </a:rPr>
              <a:t>على سبيل المثال نبات المانجو هو نبات له بذور وهو أشجار كبيرة</a:t>
            </a:r>
            <a:r>
              <a:rPr lang="ar-SA" sz="4000" b="1" dirty="0">
                <a:solidFill>
                  <a:srgbClr val="FF00FF"/>
                </a:solidFill>
              </a:rPr>
              <a:t> و</a:t>
            </a:r>
            <a:r>
              <a:rPr lang="ar-EG" sz="4000" b="1" dirty="0">
                <a:solidFill>
                  <a:srgbClr val="FF00FF"/>
                </a:solidFill>
              </a:rPr>
              <a:t> لها ساق وأوراق وجذور وله أزهار.</a:t>
            </a:r>
            <a:endParaRPr lang="en-US" sz="4000" b="1" dirty="0">
              <a:solidFill>
                <a:srgbClr val="FF00FF"/>
              </a:solidFill>
            </a:endParaRPr>
          </a:p>
        </p:txBody>
      </p:sp>
      <p:sp>
        <p:nvSpPr>
          <p:cNvPr id="9" name="Rectangle 1"/>
          <p:cNvSpPr>
            <a:spLocks noChangeArrowheads="1"/>
          </p:cNvSpPr>
          <p:nvPr/>
        </p:nvSpPr>
        <p:spPr bwMode="auto">
          <a:xfrm>
            <a:off x="1187450" y="836613"/>
            <a:ext cx="649922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 </a:t>
            </a:r>
            <a:r>
              <a:rPr lang="ar-EG" sz="2800" dirty="0" err="1">
                <a:solidFill>
                  <a:srgbClr val="0000FF"/>
                </a:solidFill>
              </a:rPr>
              <a:t>ألاحظ.</a:t>
            </a:r>
            <a:r>
              <a:rPr lang="ar-EG" sz="2800" dirty="0">
                <a:solidFill>
                  <a:srgbClr val="0000FF"/>
                </a:solidFill>
              </a:rPr>
              <a:t> أبحث عن نباتات حول مدرستي أو</a:t>
            </a:r>
            <a:r>
              <a:rPr lang="ar-SA" sz="2800" dirty="0">
                <a:solidFill>
                  <a:srgbClr val="0000FF"/>
                </a:solidFill>
              </a:rPr>
              <a:t> </a:t>
            </a:r>
            <a:r>
              <a:rPr lang="ar-EG" sz="2800" dirty="0">
                <a:solidFill>
                  <a:srgbClr val="0000FF"/>
                </a:solidFill>
              </a:rPr>
              <a:t>بيتي، وأصنف كيف استجابت لتغيرات البيئة حولها.</a:t>
            </a:r>
            <a:endParaRPr lang="en-US" sz="2800" dirty="0">
              <a:solidFill>
                <a:srgbClr val="0000FF"/>
              </a:solidFill>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احظ عن نبات.wav"/>
                                        </p:tgtEl>
                                      </p:cMediaNode>
                                    </p:audio>
                                  </p:subTnLst>
                                </p:cTn>
                              </p:par>
                            </p:childTnLst>
                          </p:cTn>
                        </p:par>
                      </p:childTnLst>
                    </p:cTn>
                  </p:par>
                  <p:par>
                    <p:cTn id="15" fill="hold">
                      <p:stCondLst>
                        <p:cond delay="indefinite"/>
                      </p:stCondLst>
                      <p:childTnLst>
                        <p:par>
                          <p:cTn id="16" fill="hold">
                            <p:stCondLst>
                              <p:cond delay="0"/>
                            </p:stCondLst>
                            <p:childTnLst>
                              <p:par>
                                <p:cTn id="17" presetID="48" presetClass="entr" presetSubtype="0" accel="5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animEffect transition="in" filter="fade">
                                      <p:cBhvr>
                                        <p:cTn id="22" dur="1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على سبيل المثال نب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2"/>
          <p:cNvSpPr/>
          <p:nvPr/>
        </p:nvSpPr>
        <p:spPr>
          <a:xfrm>
            <a:off x="7740650" y="981075"/>
            <a:ext cx="785813"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9</a:t>
            </a:r>
          </a:p>
        </p:txBody>
      </p:sp>
      <p:sp>
        <p:nvSpPr>
          <p:cNvPr id="6" name="Plaque 3"/>
          <p:cNvSpPr/>
          <p:nvPr/>
        </p:nvSpPr>
        <p:spPr>
          <a:xfrm>
            <a:off x="827088" y="3644900"/>
            <a:ext cx="7000875" cy="2643188"/>
          </a:xfrm>
          <a:prstGeom prst="plaque">
            <a:avLst/>
          </a:prstGeom>
          <a:ln w="57150">
            <a:solidFill>
              <a:schemeClr val="tx1"/>
            </a:solidFill>
          </a:ln>
          <a:effectLst/>
        </p:spPr>
        <p:style>
          <a:lnRef idx="1">
            <a:schemeClr val="accent4"/>
          </a:lnRef>
          <a:fillRef idx="2">
            <a:schemeClr val="accent4"/>
          </a:fillRef>
          <a:effectRef idx="1">
            <a:schemeClr val="accent4"/>
          </a:effectRef>
          <a:fontRef idx="minor">
            <a:schemeClr val="dk1"/>
          </a:fontRef>
        </p:style>
        <p:txBody>
          <a:bodyPr rtlCol="1" anchor="ctr"/>
          <a:lstStyle/>
          <a:p>
            <a:pPr algn="justLow">
              <a:defRPr/>
            </a:pPr>
            <a:r>
              <a:rPr lang="ar-EG" sz="4000" b="1" dirty="0">
                <a:solidFill>
                  <a:srgbClr val="FF00FF"/>
                </a:solidFill>
              </a:rPr>
              <a:t>النباتات تصنع غذائها بنفسها أما الفطريات فتحصل على غذائها من مخلوقات أخرى.</a:t>
            </a:r>
            <a:endParaRPr lang="en-US" sz="4000" dirty="0">
              <a:solidFill>
                <a:srgbClr val="FF00FF"/>
              </a:solidFill>
            </a:endParaRPr>
          </a:p>
        </p:txBody>
      </p:sp>
      <p:sp>
        <p:nvSpPr>
          <p:cNvPr id="7" name="Rectangle 1"/>
          <p:cNvSpPr>
            <a:spLocks noChangeArrowheads="1"/>
          </p:cNvSpPr>
          <p:nvPr/>
        </p:nvSpPr>
        <p:spPr bwMode="auto">
          <a:xfrm>
            <a:off x="1187450" y="836613"/>
            <a:ext cx="649922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 أقارن بين كل من الفطريات والنباتات </a:t>
            </a:r>
            <a:r>
              <a:rPr lang="ar-EG" sz="2800" dirty="0" err="1">
                <a:solidFill>
                  <a:srgbClr val="0000FF"/>
                </a:solidFill>
              </a:rPr>
              <a:t>والحيونات</a:t>
            </a:r>
            <a:r>
              <a:rPr lang="ar-EG" sz="2800" dirty="0">
                <a:solidFill>
                  <a:srgbClr val="0000FF"/>
                </a:solidFill>
              </a:rPr>
              <a:t> من حيث طريقة الحصول على غذائها.</a:t>
            </a:r>
            <a:endParaRPr lang="en-US" sz="2800" dirty="0">
              <a:solidFill>
                <a:srgbClr val="0000FF"/>
              </a:solidFill>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أقارن بين كل من الفطريات.wav"/>
                                        </p:tgtEl>
                                      </p:cMediaNode>
                                    </p:audio>
                                  </p:subTnLst>
                                </p:cTn>
                              </p:par>
                            </p:childTnLst>
                          </p:cTn>
                        </p:par>
                      </p:childTnLst>
                    </p:cTn>
                  </p:par>
                  <p:par>
                    <p:cTn id="15" fill="hold">
                      <p:stCondLst>
                        <p:cond delay="indefinite"/>
                      </p:stCondLst>
                      <p:childTnLst>
                        <p:par>
                          <p:cTn id="16" fill="hold">
                            <p:stCondLst>
                              <p:cond delay="0"/>
                            </p:stCondLst>
                            <p:childTnLst>
                              <p:par>
                                <p:cTn id="17" presetID="48" presetClass="entr" presetSubtype="0" accel="5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animEffect transition="in" filter="fade">
                                      <p:cBhvr>
                                        <p:cTn id="22" dur="10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5" name="النباتات تصنع غذائ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خمس عادي 5"/>
          <p:cNvSpPr/>
          <p:nvPr/>
        </p:nvSpPr>
        <p:spPr>
          <a:xfrm>
            <a:off x="4373230" y="1844824"/>
            <a:ext cx="3271561" cy="680085"/>
          </a:xfrm>
          <a:prstGeom prst="pent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b="1" dirty="0">
                <a:solidFill>
                  <a:srgbClr val="0000FF"/>
                </a:solidFill>
              </a:rPr>
              <a:t>الْفَصلُ الأولُ</a:t>
            </a:r>
          </a:p>
        </p:txBody>
      </p:sp>
      <p:sp>
        <p:nvSpPr>
          <p:cNvPr id="7" name="سهم إلى اليسار واليمين 6"/>
          <p:cNvSpPr/>
          <p:nvPr/>
        </p:nvSpPr>
        <p:spPr>
          <a:xfrm>
            <a:off x="1547664" y="3789040"/>
            <a:ext cx="6267450" cy="523220"/>
          </a:xfrm>
          <a:prstGeom prst="leftRightArrow">
            <a:avLst>
              <a:gd name="adj1" fmla="val 100000"/>
              <a:gd name="adj2" fmla="val 50000"/>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b="1" dirty="0">
                <a:solidFill>
                  <a:srgbClr val="0000FF"/>
                </a:solidFill>
                <a:latin typeface="Arial" pitchFamily="34" charset="0"/>
                <a:cs typeface="Arial" pitchFamily="34" charset="0"/>
              </a:rPr>
              <a:t>مَمَالِكُ الْمَخْلُوقَاتِ الْحَيَّةِ</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45">
                                          <p:stCondLst>
                                            <p:cond delay="0"/>
                                          </p:stCondLst>
                                        </p:cTn>
                                        <p:tgtEl>
                                          <p:spTgt spid="6"/>
                                        </p:tgtEl>
                                      </p:cBhvr>
                                    </p:animEffect>
                                    <p:anim calcmode="lin" valueType="num">
                                      <p:cBhvr>
                                        <p:cTn id="8"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3" dur="7">
                                          <p:stCondLst>
                                            <p:cond delay="162"/>
                                          </p:stCondLst>
                                        </p:cTn>
                                        <p:tgtEl>
                                          <p:spTgt spid="6"/>
                                        </p:tgtEl>
                                      </p:cBhvr>
                                      <p:to x="100000" y="60000"/>
                                    </p:animScale>
                                    <p:animScale>
                                      <p:cBhvr>
                                        <p:cTn id="14" dur="41" decel="50000">
                                          <p:stCondLst>
                                            <p:cond delay="169"/>
                                          </p:stCondLst>
                                        </p:cTn>
                                        <p:tgtEl>
                                          <p:spTgt spid="6"/>
                                        </p:tgtEl>
                                      </p:cBhvr>
                                      <p:to x="100000" y="100000"/>
                                    </p:animScale>
                                    <p:animScale>
                                      <p:cBhvr>
                                        <p:cTn id="15" dur="7">
                                          <p:stCondLst>
                                            <p:cond delay="328"/>
                                          </p:stCondLst>
                                        </p:cTn>
                                        <p:tgtEl>
                                          <p:spTgt spid="6"/>
                                        </p:tgtEl>
                                      </p:cBhvr>
                                      <p:to x="100000" y="80000"/>
                                    </p:animScale>
                                    <p:animScale>
                                      <p:cBhvr>
                                        <p:cTn id="16" dur="41" decel="50000">
                                          <p:stCondLst>
                                            <p:cond delay="335"/>
                                          </p:stCondLst>
                                        </p:cTn>
                                        <p:tgtEl>
                                          <p:spTgt spid="6"/>
                                        </p:tgtEl>
                                      </p:cBhvr>
                                      <p:to x="100000" y="100000"/>
                                    </p:animScale>
                                    <p:animScale>
                                      <p:cBhvr>
                                        <p:cTn id="17" dur="7">
                                          <p:stCondLst>
                                            <p:cond delay="410"/>
                                          </p:stCondLst>
                                        </p:cTn>
                                        <p:tgtEl>
                                          <p:spTgt spid="6"/>
                                        </p:tgtEl>
                                      </p:cBhvr>
                                      <p:to x="100000" y="90000"/>
                                    </p:animScale>
                                    <p:animScale>
                                      <p:cBhvr>
                                        <p:cTn id="18" dur="41" decel="50000">
                                          <p:stCondLst>
                                            <p:cond delay="417"/>
                                          </p:stCondLst>
                                        </p:cTn>
                                        <p:tgtEl>
                                          <p:spTgt spid="6"/>
                                        </p:tgtEl>
                                      </p:cBhvr>
                                      <p:to x="100000" y="100000"/>
                                    </p:animScale>
                                    <p:animScale>
                                      <p:cBhvr>
                                        <p:cTn id="19" dur="7">
                                          <p:stCondLst>
                                            <p:cond delay="452"/>
                                          </p:stCondLst>
                                        </p:cTn>
                                        <p:tgtEl>
                                          <p:spTgt spid="6"/>
                                        </p:tgtEl>
                                      </p:cBhvr>
                                      <p:to x="100000" y="95000"/>
                                    </p:animScale>
                                    <p:animScale>
                                      <p:cBhvr>
                                        <p:cTn id="20" dur="41" decel="50000">
                                          <p:stCondLst>
                                            <p:cond delay="458"/>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4" name="مَمَالِكُ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740650" y="981075"/>
            <a:ext cx="1047750"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10</a:t>
            </a:r>
          </a:p>
        </p:txBody>
      </p:sp>
      <p:sp>
        <p:nvSpPr>
          <p:cNvPr id="8" name="Plaque 3"/>
          <p:cNvSpPr/>
          <p:nvPr/>
        </p:nvSpPr>
        <p:spPr>
          <a:xfrm>
            <a:off x="971550" y="3573463"/>
            <a:ext cx="7000875" cy="2643187"/>
          </a:xfrm>
          <a:prstGeom prst="plaque">
            <a:avLst/>
          </a:prstGeom>
          <a:ln w="57150">
            <a:solidFill>
              <a:schemeClr val="tx1"/>
            </a:solidFill>
          </a:ln>
          <a:effectLst/>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EG" sz="4000" b="1" dirty="0">
                <a:solidFill>
                  <a:srgbClr val="FF00FF"/>
                </a:solidFill>
              </a:rPr>
              <a:t>الخلية المشاهدة هي غالبا تشبه الخلية النباتية لأن الخلية الحيوانية ليس لها جدار خلوي.</a:t>
            </a:r>
            <a:endParaRPr lang="en-US" sz="4000" dirty="0">
              <a:solidFill>
                <a:srgbClr val="FF00FF"/>
              </a:solidFill>
            </a:endParaRPr>
          </a:p>
        </p:txBody>
      </p:sp>
      <p:sp>
        <p:nvSpPr>
          <p:cNvPr id="9" name="Rectangle 1"/>
          <p:cNvSpPr>
            <a:spLocks noChangeArrowheads="1"/>
          </p:cNvSpPr>
          <p:nvPr/>
        </p:nvSpPr>
        <p:spPr bwMode="auto">
          <a:xfrm>
            <a:off x="395288" y="549275"/>
            <a:ext cx="735965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dirty="0">
                <a:solidFill>
                  <a:srgbClr val="0000FF"/>
                </a:solidFill>
              </a:rPr>
              <a:t>التفكير الناقد.</a:t>
            </a:r>
            <a:r>
              <a:rPr lang="ar-EG" sz="2800" dirty="0">
                <a:solidFill>
                  <a:srgbClr val="0000FF"/>
                </a:solidFill>
              </a:rPr>
              <a:t> ما الذي أستنتجه إذا شاهدت بالمجهر خلية لها جدار </a:t>
            </a:r>
            <a:r>
              <a:rPr lang="ar-EG" sz="2800" dirty="0" err="1">
                <a:solidFill>
                  <a:srgbClr val="0000FF"/>
                </a:solidFill>
              </a:rPr>
              <a:t>خلوي؟</a:t>
            </a:r>
            <a:r>
              <a:rPr lang="ar-EG" sz="2800" dirty="0">
                <a:solidFill>
                  <a:srgbClr val="0000FF"/>
                </a:solidFill>
              </a:rPr>
              <a:t> أفسر إجابتي.</a:t>
            </a:r>
            <a:endParaRPr lang="en-US" sz="2800" dirty="0">
              <a:solidFill>
                <a:srgbClr val="0000FF"/>
              </a:solidFill>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تفكير الناقد ما الذي أستنتجه إذا شاهدت.wav"/>
                                        </p:tgtEl>
                                      </p:cMediaNode>
                                    </p:audio>
                                  </p:subTnLst>
                                </p:cTn>
                              </p:par>
                            </p:childTnLst>
                          </p:cTn>
                        </p:par>
                      </p:childTnLst>
                    </p:cTn>
                  </p:par>
                  <p:par>
                    <p:cTn id="15" fill="hold">
                      <p:stCondLst>
                        <p:cond delay="indefinite"/>
                      </p:stCondLst>
                      <p:childTnLst>
                        <p:par>
                          <p:cTn id="16" fill="hold">
                            <p:stCondLst>
                              <p:cond delay="0"/>
                            </p:stCondLst>
                            <p:childTnLst>
                              <p:par>
                                <p:cTn id="17" presetID="48" presetClass="entr" presetSubtype="0" accel="5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animEffect transition="in" filter="fade">
                                      <p:cBhvr>
                                        <p:cTn id="22" dur="1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الخلية المشاهدة هي غالبا تشب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2"/>
          <p:cNvSpPr/>
          <p:nvPr/>
        </p:nvSpPr>
        <p:spPr>
          <a:xfrm>
            <a:off x="7740650" y="981075"/>
            <a:ext cx="1047750"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11</a:t>
            </a:r>
          </a:p>
        </p:txBody>
      </p:sp>
      <p:sp>
        <p:nvSpPr>
          <p:cNvPr id="7" name="Rectangle 1"/>
          <p:cNvSpPr>
            <a:spLocks noChangeArrowheads="1"/>
          </p:cNvSpPr>
          <p:nvPr/>
        </p:nvSpPr>
        <p:spPr bwMode="auto">
          <a:xfrm>
            <a:off x="755650" y="836613"/>
            <a:ext cx="692785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كتابة قصة أكتب قصة أبين فيها فائدة </a:t>
            </a:r>
            <a:r>
              <a:rPr lang="ar-EG" sz="2800" dirty="0" err="1">
                <a:solidFill>
                  <a:srgbClr val="0000FF"/>
                </a:solidFill>
              </a:rPr>
              <a:t>الخميرة</a:t>
            </a:r>
            <a:r>
              <a:rPr lang="ar-EG" sz="2800" dirty="0">
                <a:solidFill>
                  <a:srgbClr val="0000FF"/>
                </a:solidFill>
              </a:rPr>
              <a:t> في حياتنا اليومية.</a:t>
            </a:r>
            <a:endParaRPr lang="en-US" sz="2800" dirty="0">
              <a:solidFill>
                <a:srgbClr val="0000FF"/>
              </a:solidFill>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كتابة قصة أكتب قصة أب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3011217" y="774234"/>
            <a:ext cx="2813591"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أختار الاجابة الصحيحة</a:t>
            </a:r>
          </a:p>
        </p:txBody>
      </p:sp>
      <p:sp>
        <p:nvSpPr>
          <p:cNvPr id="10" name="Oval 2"/>
          <p:cNvSpPr/>
          <p:nvPr/>
        </p:nvSpPr>
        <p:spPr>
          <a:xfrm>
            <a:off x="7596188" y="620713"/>
            <a:ext cx="1047750"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12</a:t>
            </a:r>
          </a:p>
        </p:txBody>
      </p:sp>
      <p:sp>
        <p:nvSpPr>
          <p:cNvPr id="14" name="مستطيل 13"/>
          <p:cNvSpPr>
            <a:spLocks noChangeArrowheads="1"/>
          </p:cNvSpPr>
          <p:nvPr/>
        </p:nvSpPr>
        <p:spPr bwMode="auto">
          <a:xfrm>
            <a:off x="971550" y="2492375"/>
            <a:ext cx="671830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ما الجزء الذي يوجد في الخلية النباتية  ولا يوجد في الخلية الحيوانية؟</a:t>
            </a:r>
            <a:endParaRPr lang="ar-SA" sz="2800" dirty="0">
              <a:solidFill>
                <a:srgbClr val="0000FF"/>
              </a:solidFill>
            </a:endParaRPr>
          </a:p>
        </p:txBody>
      </p:sp>
      <p:pic>
        <p:nvPicPr>
          <p:cNvPr id="15" name="Picture 3"/>
          <p:cNvPicPr>
            <a:picLocks noChangeAspect="1" noChangeArrowheads="1"/>
          </p:cNvPicPr>
          <p:nvPr/>
        </p:nvPicPr>
        <p:blipFill>
          <a:blip r:embed="rId5" cstate="print">
            <a:lum bright="-10000" contrast="40000"/>
          </a:blip>
          <a:srcRect/>
          <a:stretch>
            <a:fillRect/>
          </a:stretch>
        </p:blipFill>
        <p:spPr bwMode="auto">
          <a:xfrm>
            <a:off x="1979613" y="3716338"/>
            <a:ext cx="4849812" cy="20891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ار الاجابة الصحيحة.wav"/>
                                        </p:tgtEl>
                                      </p:cMediaNode>
                                    </p:audio>
                                  </p:subTnLst>
                                </p:cTn>
                              </p:par>
                              <p:par>
                                <p:cTn id="8" presetID="16" presetClass="entr" presetSubtype="2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Horizontal)">
                                      <p:cBhvr>
                                        <p:cTn id="10" dur="500"/>
                                        <p:tgtEl>
                                          <p:spTgt spid="10"/>
                                        </p:tgtEl>
                                      </p:cBhvr>
                                    </p:animEffect>
                                  </p:childTnLst>
                                </p:cTn>
                              </p:par>
                              <p:par>
                                <p:cTn id="11" presetID="19"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fmla="#ppt_w*sin(2.5*pi*$)">
                                          <p:val>
                                            <p:fltVal val="0"/>
                                          </p:val>
                                        </p:tav>
                                        <p:tav tm="100000">
                                          <p:val>
                                            <p:fltVal val="1"/>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ما الجزء الذي يوجد في الخلية.wav"/>
                                        </p:tgtEl>
                                      </p:cMediaNode>
                                    </p:audio>
                                  </p:subTnLst>
                                </p:cTn>
                              </p:par>
                              <p:par>
                                <p:cTn id="15" presetID="19"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fmla="#ppt_w*sin(2.5*pi*$)">
                                          <p:val>
                                            <p:fltVal val="0"/>
                                          </p:val>
                                        </p:tav>
                                        <p:tav tm="100000">
                                          <p:val>
                                            <p:fltVal val="1"/>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
          <p:cNvSpPr>
            <a:spLocks noChangeArrowheads="1"/>
          </p:cNvSpPr>
          <p:nvPr/>
        </p:nvSpPr>
        <p:spPr bwMode="auto">
          <a:xfrm>
            <a:off x="3419872" y="1268760"/>
            <a:ext cx="2813591"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أختار الاجابة الصحيحة</a:t>
            </a:r>
          </a:p>
        </p:txBody>
      </p:sp>
      <p:sp>
        <p:nvSpPr>
          <p:cNvPr id="4" name="Oval 2"/>
          <p:cNvSpPr/>
          <p:nvPr/>
        </p:nvSpPr>
        <p:spPr>
          <a:xfrm>
            <a:off x="7596188" y="620713"/>
            <a:ext cx="1047750"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12</a:t>
            </a:r>
          </a:p>
        </p:txBody>
      </p:sp>
      <p:sp>
        <p:nvSpPr>
          <p:cNvPr id="24582" name="مستطيل 7"/>
          <p:cNvSpPr>
            <a:spLocks noChangeArrowheads="1"/>
          </p:cNvSpPr>
          <p:nvPr/>
        </p:nvSpPr>
        <p:spPr bwMode="auto">
          <a:xfrm>
            <a:off x="971550" y="2492375"/>
            <a:ext cx="671830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ما الجزء الذي يوجد في الخلية النباتية ولا يوجد في الخلية الحيوانية؟</a:t>
            </a:r>
            <a:endParaRPr lang="ar-SA" sz="2800" dirty="0">
              <a:solidFill>
                <a:srgbClr val="0000FF"/>
              </a:solidFill>
            </a:endParaRPr>
          </a:p>
        </p:txBody>
      </p:sp>
      <p:sp>
        <p:nvSpPr>
          <p:cNvPr id="9" name="مستطيل 8"/>
          <p:cNvSpPr>
            <a:spLocks noChangeArrowheads="1"/>
          </p:cNvSpPr>
          <p:nvPr/>
        </p:nvSpPr>
        <p:spPr bwMode="auto">
          <a:xfrm>
            <a:off x="4932363" y="3933825"/>
            <a:ext cx="3095625" cy="646113"/>
          </a:xfrm>
          <a:prstGeom prst="rect">
            <a:avLst/>
          </a:prstGeom>
          <a:noFill/>
          <a:ln w="9525">
            <a:noFill/>
            <a:miter lim="800000"/>
            <a:headEnd/>
            <a:tailEnd/>
          </a:ln>
        </p:spPr>
        <p:txBody>
          <a:bodyPr>
            <a:spAutoFit/>
          </a:bodyPr>
          <a:lstStyle/>
          <a:p>
            <a:r>
              <a:rPr lang="ar-EG" sz="3600" b="1">
                <a:solidFill>
                  <a:srgbClr val="0000FF"/>
                </a:solidFill>
              </a:rPr>
              <a:t>أ. الغشاء البلازمي.</a:t>
            </a:r>
            <a:endParaRPr lang="en-US" sz="3600">
              <a:solidFill>
                <a:srgbClr val="0000FF"/>
              </a:solidFill>
            </a:endParaRPr>
          </a:p>
        </p:txBody>
      </p:sp>
      <p:sp>
        <p:nvSpPr>
          <p:cNvPr id="10" name="مستطيل 9"/>
          <p:cNvSpPr>
            <a:spLocks noChangeArrowheads="1"/>
          </p:cNvSpPr>
          <p:nvPr/>
        </p:nvSpPr>
        <p:spPr bwMode="auto">
          <a:xfrm>
            <a:off x="2916238" y="3933825"/>
            <a:ext cx="1943100" cy="646113"/>
          </a:xfrm>
          <a:prstGeom prst="rect">
            <a:avLst/>
          </a:prstGeom>
          <a:noFill/>
          <a:ln w="9525">
            <a:noFill/>
            <a:miter lim="800000"/>
            <a:headEnd/>
            <a:tailEnd/>
          </a:ln>
        </p:spPr>
        <p:txBody>
          <a:bodyPr>
            <a:spAutoFit/>
          </a:bodyPr>
          <a:lstStyle/>
          <a:p>
            <a:r>
              <a:rPr lang="ar-EG" sz="3600" b="1">
                <a:solidFill>
                  <a:srgbClr val="0000FF"/>
                </a:solidFill>
              </a:rPr>
              <a:t>ب. النواة.</a:t>
            </a:r>
            <a:endParaRPr lang="en-US" sz="3600">
              <a:solidFill>
                <a:srgbClr val="0000FF"/>
              </a:solidFill>
            </a:endParaRPr>
          </a:p>
        </p:txBody>
      </p:sp>
      <p:sp>
        <p:nvSpPr>
          <p:cNvPr id="11" name="مستطيل 10"/>
          <p:cNvSpPr>
            <a:spLocks noChangeArrowheads="1"/>
          </p:cNvSpPr>
          <p:nvPr/>
        </p:nvSpPr>
        <p:spPr bwMode="auto">
          <a:xfrm>
            <a:off x="5364163" y="4581525"/>
            <a:ext cx="2663825" cy="646113"/>
          </a:xfrm>
          <a:prstGeom prst="rect">
            <a:avLst/>
          </a:prstGeom>
          <a:noFill/>
          <a:ln w="9525">
            <a:noFill/>
            <a:miter lim="800000"/>
            <a:headEnd/>
            <a:tailEnd/>
          </a:ln>
        </p:spPr>
        <p:txBody>
          <a:bodyPr>
            <a:spAutoFit/>
          </a:bodyPr>
          <a:lstStyle/>
          <a:p>
            <a:r>
              <a:rPr lang="ar-EG" sz="3600" b="1">
                <a:solidFill>
                  <a:srgbClr val="0000FF"/>
                </a:solidFill>
              </a:rPr>
              <a:t>جـ. السيتوبلازم.</a:t>
            </a:r>
            <a:endParaRPr lang="en-US" sz="3600">
              <a:solidFill>
                <a:srgbClr val="0000FF"/>
              </a:solidFill>
            </a:endParaRPr>
          </a:p>
        </p:txBody>
      </p:sp>
      <p:sp>
        <p:nvSpPr>
          <p:cNvPr id="12" name="مستطيل 11"/>
          <p:cNvSpPr>
            <a:spLocks noChangeArrowheads="1"/>
          </p:cNvSpPr>
          <p:nvPr/>
        </p:nvSpPr>
        <p:spPr bwMode="auto">
          <a:xfrm>
            <a:off x="827088" y="4652963"/>
            <a:ext cx="3889375" cy="646112"/>
          </a:xfrm>
          <a:prstGeom prst="rect">
            <a:avLst/>
          </a:prstGeom>
          <a:noFill/>
          <a:ln w="9525">
            <a:noFill/>
            <a:miter lim="800000"/>
            <a:headEnd/>
            <a:tailEnd/>
          </a:ln>
        </p:spPr>
        <p:txBody>
          <a:bodyPr>
            <a:spAutoFit/>
          </a:bodyPr>
          <a:lstStyle/>
          <a:p>
            <a:r>
              <a:rPr lang="ar-EG" sz="3600" b="1">
                <a:solidFill>
                  <a:srgbClr val="0000FF"/>
                </a:solidFill>
              </a:rPr>
              <a:t>د. البلاستيدات الخضراء.</a:t>
            </a:r>
            <a:endParaRPr lang="en-US" sz="3600">
              <a:solidFill>
                <a:srgbClr val="0000FF"/>
              </a:solidFill>
            </a:endParaRPr>
          </a:p>
        </p:txBody>
      </p:sp>
      <p:cxnSp>
        <p:nvCxnSpPr>
          <p:cNvPr id="13" name="رابط مستقيم 12"/>
          <p:cNvCxnSpPr/>
          <p:nvPr/>
        </p:nvCxnSpPr>
        <p:spPr>
          <a:xfrm>
            <a:off x="1042988" y="5300663"/>
            <a:ext cx="3744912"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2.5"/>
                                          </p:val>
                                        </p:tav>
                                        <p:tav tm="100000">
                                          <p:val>
                                            <p:strVal val="#ppt_w"/>
                                          </p:val>
                                        </p:tav>
                                      </p:tavLst>
                                    </p:anim>
                                    <p:anim calcmode="lin" valueType="num">
                                      <p:cBhvr>
                                        <p:cTn id="8" dur="500" fill="hold"/>
                                        <p:tgtEl>
                                          <p:spTgt spid="9"/>
                                        </p:tgtEl>
                                        <p:attrNameLst>
                                          <p:attrName>ppt_h</p:attrName>
                                        </p:attrNameLst>
                                      </p:cBhvr>
                                      <p:tavLst>
                                        <p:tav tm="0">
                                          <p:val>
                                            <p:strVal val="#ppt_h*0.01"/>
                                          </p:val>
                                        </p:tav>
                                        <p:tav tm="100000">
                                          <p:val>
                                            <p:strVal val="#ppt_h"/>
                                          </p:val>
                                        </p:tav>
                                      </p:tavLst>
                                    </p:anim>
                                    <p:anim calcmode="lin" valueType="num">
                                      <p:cBhvr>
                                        <p:cTn id="9" dur="500" fill="hold"/>
                                        <p:tgtEl>
                                          <p:spTgt spid="9"/>
                                        </p:tgtEl>
                                        <p:attrNameLst>
                                          <p:attrName>ppt_x</p:attrName>
                                        </p:attrNameLst>
                                      </p:cBhvr>
                                      <p:tavLst>
                                        <p:tav tm="0">
                                          <p:val>
                                            <p:strVal val="#ppt_x"/>
                                          </p:val>
                                        </p:tav>
                                        <p:tav tm="100000">
                                          <p:val>
                                            <p:strVal val="#ppt_x"/>
                                          </p:val>
                                        </p:tav>
                                      </p:tavLst>
                                    </p:anim>
                                    <p:anim calcmode="lin" valueType="num">
                                      <p:cBhvr>
                                        <p:cTn id="10" dur="500" fill="hold"/>
                                        <p:tgtEl>
                                          <p:spTgt spid="9"/>
                                        </p:tgtEl>
                                        <p:attrNameLst>
                                          <p:attrName>ppt_y</p:attrName>
                                        </p:attrNameLst>
                                      </p:cBhvr>
                                      <p:tavLst>
                                        <p:tav tm="0">
                                          <p:val>
                                            <p:strVal val="#ppt_h+1"/>
                                          </p:val>
                                        </p:tav>
                                        <p:tav tm="100000">
                                          <p:val>
                                            <p:strVal val="#ppt_y"/>
                                          </p:val>
                                        </p:tav>
                                      </p:tavLst>
                                    </p:anim>
                                    <p:animEffect transition="in" filter="fade">
                                      <p:cBhvr>
                                        <p:cTn id="11"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غشاء البلازمي.wav"/>
                                        </p:tgtEl>
                                      </p:cMediaNode>
                                    </p:audio>
                                  </p:sub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ppt_w*2.5"/>
                                          </p:val>
                                        </p:tav>
                                        <p:tav tm="100000">
                                          <p:val>
                                            <p:strVal val="#ppt_w"/>
                                          </p:val>
                                        </p:tav>
                                      </p:tavLst>
                                    </p:anim>
                                    <p:anim calcmode="lin" valueType="num">
                                      <p:cBhvr>
                                        <p:cTn id="17" dur="500" fill="hold"/>
                                        <p:tgtEl>
                                          <p:spTgt spid="10"/>
                                        </p:tgtEl>
                                        <p:attrNameLst>
                                          <p:attrName>ppt_h</p:attrName>
                                        </p:attrNameLst>
                                      </p:cBhvr>
                                      <p:tavLst>
                                        <p:tav tm="0">
                                          <p:val>
                                            <p:strVal val="#ppt_h*0.01"/>
                                          </p:val>
                                        </p:tav>
                                        <p:tav tm="100000">
                                          <p:val>
                                            <p:strVal val="#ppt_h"/>
                                          </p:val>
                                        </p:tav>
                                      </p:tavLst>
                                    </p:anim>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h+1"/>
                                          </p:val>
                                        </p:tav>
                                        <p:tav tm="100000">
                                          <p:val>
                                            <p:strVal val="#ppt_y"/>
                                          </p:val>
                                        </p:tav>
                                      </p:tavLst>
                                    </p:anim>
                                    <p:animEffect transition="in" filter="fade">
                                      <p:cBhvr>
                                        <p:cTn id="20"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4" name="النوة.wav"/>
                                        </p:tgtEl>
                                      </p:cMediaNode>
                                    </p:audio>
                                  </p:sub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ppt_w*2.5"/>
                                          </p:val>
                                        </p:tav>
                                        <p:tav tm="100000">
                                          <p:val>
                                            <p:strVal val="#ppt_w"/>
                                          </p:val>
                                        </p:tav>
                                      </p:tavLst>
                                    </p:anim>
                                    <p:anim calcmode="lin" valueType="num">
                                      <p:cBhvr>
                                        <p:cTn id="26" dur="500" fill="hold"/>
                                        <p:tgtEl>
                                          <p:spTgt spid="11"/>
                                        </p:tgtEl>
                                        <p:attrNameLst>
                                          <p:attrName>ppt_h</p:attrName>
                                        </p:attrNameLst>
                                      </p:cBhvr>
                                      <p:tavLst>
                                        <p:tav tm="0">
                                          <p:val>
                                            <p:strVal val="#ppt_h*0.01"/>
                                          </p:val>
                                        </p:tav>
                                        <p:tav tm="100000">
                                          <p:val>
                                            <p:strVal val="#ppt_h"/>
                                          </p:val>
                                        </p:tav>
                                      </p:tavLst>
                                    </p:anim>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h+1"/>
                                          </p:val>
                                        </p:tav>
                                        <p:tav tm="100000">
                                          <p:val>
                                            <p:strVal val="#ppt_y"/>
                                          </p:val>
                                        </p:tav>
                                      </p:tavLst>
                                    </p:anim>
                                    <p:animEffect transition="in" filter="fade">
                                      <p:cBhvr>
                                        <p:cTn id="29"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5" name="السيتوبلازم.wav"/>
                                        </p:tgtEl>
                                      </p:cMediaNode>
                                    </p:audio>
                                  </p:sub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strVal val="#ppt_w*2.5"/>
                                          </p:val>
                                        </p:tav>
                                        <p:tav tm="100000">
                                          <p:val>
                                            <p:strVal val="#ppt_w"/>
                                          </p:val>
                                        </p:tav>
                                      </p:tavLst>
                                    </p:anim>
                                    <p:anim calcmode="lin" valueType="num">
                                      <p:cBhvr>
                                        <p:cTn id="35" dur="500" fill="hold"/>
                                        <p:tgtEl>
                                          <p:spTgt spid="12"/>
                                        </p:tgtEl>
                                        <p:attrNameLst>
                                          <p:attrName>ppt_h</p:attrName>
                                        </p:attrNameLst>
                                      </p:cBhvr>
                                      <p:tavLst>
                                        <p:tav tm="0">
                                          <p:val>
                                            <p:strVal val="#ppt_h*0.01"/>
                                          </p:val>
                                        </p:tav>
                                        <p:tav tm="100000">
                                          <p:val>
                                            <p:strVal val="#ppt_h"/>
                                          </p:val>
                                        </p:tav>
                                      </p:tavLst>
                                    </p:anim>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h+1"/>
                                          </p:val>
                                        </p:tav>
                                        <p:tav tm="100000">
                                          <p:val>
                                            <p:strVal val="#ppt_y"/>
                                          </p:val>
                                        </p:tav>
                                      </p:tavLst>
                                    </p:anim>
                                    <p:animEffect transition="in" filter="fade">
                                      <p:cBhvr>
                                        <p:cTn id="38"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6" name="البلاستيدات الخضراء.wav"/>
                                        </p:tgtEl>
                                      </p:cMediaNode>
                                    </p:audio>
                                  </p:sub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 calcmode="lin" valueType="num">
                                      <p:cBhvr>
                                        <p:cTn id="45" dur="500" fill="hold"/>
                                        <p:tgtEl>
                                          <p:spTgt spid="13"/>
                                        </p:tgtEl>
                                        <p:attrNameLst>
                                          <p:attrName>style.rotation</p:attrName>
                                        </p:attrNameLst>
                                      </p:cBhvr>
                                      <p:tavLst>
                                        <p:tav tm="0">
                                          <p:val>
                                            <p:fltVal val="360"/>
                                          </p:val>
                                        </p:tav>
                                        <p:tav tm="100000">
                                          <p:val>
                                            <p:fltVal val="0"/>
                                          </p:val>
                                        </p:tav>
                                      </p:tavLst>
                                    </p:anim>
                                    <p:animEffect transition="in" filter="fade">
                                      <p:cBhvr>
                                        <p:cTn id="46" dur="5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27088" y="2173277"/>
            <a:ext cx="740251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صواب أم </a:t>
            </a:r>
            <a:r>
              <a:rPr lang="ar-EG" sz="2800" dirty="0" err="1">
                <a:solidFill>
                  <a:srgbClr val="0000FF"/>
                </a:solidFill>
              </a:rPr>
              <a:t>خطأ.</a:t>
            </a:r>
            <a:r>
              <a:rPr lang="ar-EG" sz="2800" dirty="0">
                <a:solidFill>
                  <a:srgbClr val="0000FF"/>
                </a:solidFill>
              </a:rPr>
              <a:t> توجد </a:t>
            </a:r>
            <a:r>
              <a:rPr lang="ar-EG" sz="2800" dirty="0" err="1">
                <a:solidFill>
                  <a:srgbClr val="0000FF"/>
                </a:solidFill>
              </a:rPr>
              <a:t>البلاستيدات</a:t>
            </a:r>
            <a:r>
              <a:rPr lang="ar-EG" sz="2800" dirty="0">
                <a:solidFill>
                  <a:srgbClr val="0000FF"/>
                </a:solidFill>
              </a:rPr>
              <a:t> في جميع خلايا المخلوقات </a:t>
            </a:r>
            <a:r>
              <a:rPr lang="ar-EG" sz="2800" dirty="0" err="1">
                <a:solidFill>
                  <a:srgbClr val="0000FF"/>
                </a:solidFill>
              </a:rPr>
              <a:t>الحية.</a:t>
            </a:r>
            <a:r>
              <a:rPr lang="ar-EG" sz="2800" dirty="0">
                <a:solidFill>
                  <a:srgbClr val="0000FF"/>
                </a:solidFill>
              </a:rPr>
              <a:t> هل هذه العبارة صحيحة أم </a:t>
            </a:r>
            <a:r>
              <a:rPr lang="ar-EG" sz="2800" dirty="0" err="1">
                <a:solidFill>
                  <a:srgbClr val="0000FF"/>
                </a:solidFill>
              </a:rPr>
              <a:t>خاطئة؟</a:t>
            </a:r>
            <a:r>
              <a:rPr lang="ar-EG" sz="2800" dirty="0">
                <a:solidFill>
                  <a:srgbClr val="0000FF"/>
                </a:solidFill>
              </a:rPr>
              <a:t> أفسر إجابتي.</a:t>
            </a:r>
            <a:endParaRPr lang="en-US" sz="2800" dirty="0">
              <a:solidFill>
                <a:srgbClr val="0000FF"/>
              </a:solidFill>
            </a:endParaRPr>
          </a:p>
        </p:txBody>
      </p:sp>
      <p:sp>
        <p:nvSpPr>
          <p:cNvPr id="6" name="مستطيل 5"/>
          <p:cNvSpPr>
            <a:spLocks noChangeArrowheads="1"/>
          </p:cNvSpPr>
          <p:nvPr/>
        </p:nvSpPr>
        <p:spPr bwMode="auto">
          <a:xfrm>
            <a:off x="684213" y="3933825"/>
            <a:ext cx="7739062" cy="1322388"/>
          </a:xfrm>
          <a:prstGeom prst="rect">
            <a:avLst/>
          </a:prstGeom>
          <a:noFill/>
          <a:ln w="9525">
            <a:noFill/>
            <a:miter lim="800000"/>
            <a:headEnd/>
            <a:tailEnd/>
          </a:ln>
        </p:spPr>
        <p:txBody>
          <a:bodyPr>
            <a:spAutoFit/>
          </a:bodyPr>
          <a:lstStyle/>
          <a:p>
            <a:pPr algn="ctr"/>
            <a:r>
              <a:rPr lang="ar-EG" sz="4000" b="1" dirty="0">
                <a:solidFill>
                  <a:srgbClr val="FF00FF"/>
                </a:solidFill>
              </a:rPr>
              <a:t>عبارة خاطئة. لأن البلاستيدات الخضراء توجد في الخلايا النباتية فقط.</a:t>
            </a:r>
            <a:endParaRPr lang="ar-EG" sz="4000" dirty="0">
              <a:solidFill>
                <a:srgbClr val="FF00FF"/>
              </a:solidFill>
            </a:endParaRPr>
          </a:p>
        </p:txBody>
      </p:sp>
      <p:sp>
        <p:nvSpPr>
          <p:cNvPr id="7" name="Oval 2"/>
          <p:cNvSpPr/>
          <p:nvPr/>
        </p:nvSpPr>
        <p:spPr>
          <a:xfrm>
            <a:off x="7596188" y="620713"/>
            <a:ext cx="1047750"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13</a:t>
            </a:r>
          </a:p>
        </p:txBody>
      </p:sp>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صواب أم خطأتوجد البلاستيدات في.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عبارة خاطئ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27088" y="1896259"/>
            <a:ext cx="740251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صوابُ أم </a:t>
            </a:r>
            <a:r>
              <a:rPr lang="ar-EG" sz="2800" dirty="0" err="1">
                <a:solidFill>
                  <a:srgbClr val="0000FF"/>
                </a:solidFill>
              </a:rPr>
              <a:t>خطأ.</a:t>
            </a:r>
            <a:r>
              <a:rPr lang="ar-EG" sz="2800" dirty="0">
                <a:solidFill>
                  <a:srgbClr val="0000FF"/>
                </a:solidFill>
              </a:rPr>
              <a:t> الطائفةُ أكبرُ منَ </a:t>
            </a:r>
            <a:r>
              <a:rPr lang="ar-EG" sz="2800" dirty="0" err="1">
                <a:solidFill>
                  <a:srgbClr val="0000FF"/>
                </a:solidFill>
              </a:rPr>
              <a:t>الشعبة.</a:t>
            </a:r>
            <a:r>
              <a:rPr lang="ar-EG" sz="2800" dirty="0">
                <a:solidFill>
                  <a:srgbClr val="0000FF"/>
                </a:solidFill>
              </a:rPr>
              <a:t> هلْ هذهِ العبارةُ صحيحةٌ أم </a:t>
            </a:r>
            <a:r>
              <a:rPr lang="ar-EG" sz="2800" dirty="0" err="1">
                <a:solidFill>
                  <a:srgbClr val="0000FF"/>
                </a:solidFill>
              </a:rPr>
              <a:t>خاطئةٌ؟</a:t>
            </a:r>
            <a:r>
              <a:rPr lang="ar-EG" sz="2800" dirty="0">
                <a:solidFill>
                  <a:srgbClr val="0000FF"/>
                </a:solidFill>
              </a:rPr>
              <a:t> أفسرُ إجابِتي.</a:t>
            </a:r>
            <a:endParaRPr lang="en-US" sz="2800" dirty="0">
              <a:solidFill>
                <a:srgbClr val="0000FF"/>
              </a:solidFill>
            </a:endParaRPr>
          </a:p>
        </p:txBody>
      </p:sp>
      <p:sp>
        <p:nvSpPr>
          <p:cNvPr id="6" name="مستطيل 5"/>
          <p:cNvSpPr>
            <a:spLocks noChangeArrowheads="1"/>
          </p:cNvSpPr>
          <p:nvPr/>
        </p:nvSpPr>
        <p:spPr bwMode="auto">
          <a:xfrm>
            <a:off x="1187450" y="3573463"/>
            <a:ext cx="6861175" cy="1446212"/>
          </a:xfrm>
          <a:prstGeom prst="rect">
            <a:avLst/>
          </a:prstGeom>
          <a:noFill/>
          <a:ln w="9525">
            <a:noFill/>
            <a:miter lim="800000"/>
            <a:headEnd/>
            <a:tailEnd/>
          </a:ln>
        </p:spPr>
        <p:txBody>
          <a:bodyPr>
            <a:spAutoFit/>
          </a:bodyPr>
          <a:lstStyle/>
          <a:p>
            <a:pPr algn="ctr"/>
            <a:r>
              <a:rPr lang="ar-EG" sz="4400" b="1">
                <a:solidFill>
                  <a:srgbClr val="FF00FF"/>
                </a:solidFill>
              </a:rPr>
              <a:t>عبارة خاطئة.لأن الشعبة تحتوي عدد أفراد أكبر من الطائفة.</a:t>
            </a:r>
            <a:endParaRPr lang="ar-EG" sz="4400">
              <a:solidFill>
                <a:srgbClr val="FF00FF"/>
              </a:solidFill>
            </a:endParaRPr>
          </a:p>
        </p:txBody>
      </p:sp>
      <p:sp>
        <p:nvSpPr>
          <p:cNvPr id="7" name="Oval 2"/>
          <p:cNvSpPr/>
          <p:nvPr/>
        </p:nvSpPr>
        <p:spPr>
          <a:xfrm>
            <a:off x="7596188" y="620713"/>
            <a:ext cx="1047750"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14</a:t>
            </a:r>
          </a:p>
        </p:txBody>
      </p:sp>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صوابُ أم خطأ الطائفةُ أكبرُ منَ.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عبارة خاطئة لأن الشعب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27088" y="2244714"/>
            <a:ext cx="740251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صوابُ أمْ </a:t>
            </a:r>
            <a:r>
              <a:rPr lang="ar-EG" sz="2800" dirty="0" err="1">
                <a:solidFill>
                  <a:srgbClr val="0000FF"/>
                </a:solidFill>
              </a:rPr>
              <a:t>خطأ.</a:t>
            </a:r>
            <a:r>
              <a:rPr lang="ar-EG" sz="2800" dirty="0">
                <a:solidFill>
                  <a:srgbClr val="0000FF"/>
                </a:solidFill>
              </a:rPr>
              <a:t> يتكونُ النسيجُ منْ مجموعةِ منَ الخلايا </a:t>
            </a:r>
            <a:r>
              <a:rPr lang="ar-EG" sz="2800" dirty="0" err="1">
                <a:solidFill>
                  <a:srgbClr val="0000FF"/>
                </a:solidFill>
              </a:rPr>
              <a:t>المتشابهةِ.</a:t>
            </a:r>
            <a:r>
              <a:rPr lang="ar-EG" sz="2800" dirty="0">
                <a:solidFill>
                  <a:srgbClr val="0000FF"/>
                </a:solidFill>
              </a:rPr>
              <a:t> هلْ هذهِ العبارةُ صحيحةٌ أم </a:t>
            </a:r>
            <a:r>
              <a:rPr lang="ar-EG" sz="2800" dirty="0" err="1">
                <a:solidFill>
                  <a:srgbClr val="0000FF"/>
                </a:solidFill>
              </a:rPr>
              <a:t>خاطئةٌ؟</a:t>
            </a:r>
            <a:r>
              <a:rPr lang="ar-EG" sz="2800" dirty="0">
                <a:solidFill>
                  <a:srgbClr val="0000FF"/>
                </a:solidFill>
              </a:rPr>
              <a:t> أفسرُ إجابتِي.</a:t>
            </a:r>
            <a:endParaRPr lang="en-US" sz="2800" dirty="0">
              <a:solidFill>
                <a:srgbClr val="0000FF"/>
              </a:solidFill>
            </a:endParaRPr>
          </a:p>
        </p:txBody>
      </p:sp>
      <p:sp>
        <p:nvSpPr>
          <p:cNvPr id="6" name="مستطيل 5"/>
          <p:cNvSpPr>
            <a:spLocks noChangeArrowheads="1"/>
          </p:cNvSpPr>
          <p:nvPr/>
        </p:nvSpPr>
        <p:spPr bwMode="auto">
          <a:xfrm>
            <a:off x="827088" y="3789363"/>
            <a:ext cx="7826375" cy="1446212"/>
          </a:xfrm>
          <a:prstGeom prst="rect">
            <a:avLst/>
          </a:prstGeom>
          <a:noFill/>
          <a:ln w="9525">
            <a:noFill/>
            <a:miter lim="800000"/>
            <a:headEnd/>
            <a:tailEnd/>
          </a:ln>
        </p:spPr>
        <p:txBody>
          <a:bodyPr>
            <a:spAutoFit/>
          </a:bodyPr>
          <a:lstStyle/>
          <a:p>
            <a:pPr algn="ctr"/>
            <a:r>
              <a:rPr lang="ar-EG" sz="4400" b="1">
                <a:solidFill>
                  <a:srgbClr val="FF00FF"/>
                </a:solidFill>
              </a:rPr>
              <a:t>عبارة صحيحة.لأن الخلايا المتشابهة تتجمع مع بعضها لتكون النسيج.</a:t>
            </a:r>
            <a:endParaRPr lang="ar-EG" sz="4400">
              <a:solidFill>
                <a:srgbClr val="FF00FF"/>
              </a:solidFill>
            </a:endParaRPr>
          </a:p>
        </p:txBody>
      </p:sp>
      <p:sp>
        <p:nvSpPr>
          <p:cNvPr id="7" name="Oval 2"/>
          <p:cNvSpPr/>
          <p:nvPr/>
        </p:nvSpPr>
        <p:spPr>
          <a:xfrm>
            <a:off x="7596188" y="620713"/>
            <a:ext cx="1047750"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14</a:t>
            </a:r>
          </a:p>
        </p:txBody>
      </p:sp>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صوابُ أمْ خطأ يتكونُ النسيجُ منْ مجموعةِ.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عبارة صحيحة لأن ال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27088" y="2029271"/>
            <a:ext cx="7402512"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صوابُ أمْ </a:t>
            </a:r>
            <a:r>
              <a:rPr lang="ar-EG" sz="2800" dirty="0" err="1">
                <a:solidFill>
                  <a:srgbClr val="0000FF"/>
                </a:solidFill>
              </a:rPr>
              <a:t>خطأ.</a:t>
            </a:r>
            <a:r>
              <a:rPr lang="ar-EG" sz="2800" dirty="0">
                <a:solidFill>
                  <a:srgbClr val="0000FF"/>
                </a:solidFill>
              </a:rPr>
              <a:t> جميعُ المخلوقاتِ التي تتكونُ من خليةِ واحدةِ تنتمِي إلى مملكةِ </a:t>
            </a:r>
            <a:r>
              <a:rPr lang="ar-EG" sz="2800" dirty="0" err="1">
                <a:solidFill>
                  <a:srgbClr val="0000FF"/>
                </a:solidFill>
              </a:rPr>
              <a:t>البكتيريا.</a:t>
            </a:r>
            <a:r>
              <a:rPr lang="ar-EG" sz="2800" dirty="0">
                <a:solidFill>
                  <a:srgbClr val="0000FF"/>
                </a:solidFill>
              </a:rPr>
              <a:t> هلْ هذهِ العبارةُ صحيحة أم </a:t>
            </a:r>
            <a:r>
              <a:rPr lang="ar-EG" sz="2800" dirty="0" err="1">
                <a:solidFill>
                  <a:srgbClr val="0000FF"/>
                </a:solidFill>
              </a:rPr>
              <a:t>خاطئةٌ؟</a:t>
            </a:r>
            <a:r>
              <a:rPr lang="ar-EG" sz="2800" dirty="0">
                <a:solidFill>
                  <a:srgbClr val="0000FF"/>
                </a:solidFill>
              </a:rPr>
              <a:t> أفسرُ إجابتِي.</a:t>
            </a:r>
            <a:endParaRPr lang="en-US" sz="2800" dirty="0">
              <a:solidFill>
                <a:srgbClr val="0000FF"/>
              </a:solidFill>
            </a:endParaRPr>
          </a:p>
        </p:txBody>
      </p:sp>
      <p:sp>
        <p:nvSpPr>
          <p:cNvPr id="6" name="مستطيل 5"/>
          <p:cNvSpPr>
            <a:spLocks noChangeArrowheads="1"/>
          </p:cNvSpPr>
          <p:nvPr/>
        </p:nvSpPr>
        <p:spPr bwMode="auto">
          <a:xfrm>
            <a:off x="1042988" y="3573463"/>
            <a:ext cx="7204075" cy="1938337"/>
          </a:xfrm>
          <a:prstGeom prst="rect">
            <a:avLst/>
          </a:prstGeom>
          <a:noFill/>
          <a:ln w="9525">
            <a:noFill/>
            <a:miter lim="800000"/>
            <a:headEnd/>
            <a:tailEnd/>
          </a:ln>
        </p:spPr>
        <p:txBody>
          <a:bodyPr>
            <a:spAutoFit/>
          </a:bodyPr>
          <a:lstStyle/>
          <a:p>
            <a:pPr algn="justLow"/>
            <a:r>
              <a:rPr lang="ar-EG" sz="4000" b="1">
                <a:solidFill>
                  <a:srgbClr val="FF00FF"/>
                </a:solidFill>
              </a:rPr>
              <a:t>عبارة خاطئة.لأن الكائنات وحيدة الخلية قد تنتمي إلى مملكة البكتريا أو إلى مملكة الطلائعيات.</a:t>
            </a:r>
            <a:endParaRPr lang="ar-EG" sz="4000">
              <a:solidFill>
                <a:srgbClr val="FF00FF"/>
              </a:solidFill>
            </a:endParaRPr>
          </a:p>
        </p:txBody>
      </p:sp>
      <p:sp>
        <p:nvSpPr>
          <p:cNvPr id="7" name="Oval 2"/>
          <p:cNvSpPr/>
          <p:nvPr/>
        </p:nvSpPr>
        <p:spPr>
          <a:xfrm>
            <a:off x="7596188" y="620713"/>
            <a:ext cx="1047750"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14</a:t>
            </a:r>
          </a:p>
        </p:txBody>
      </p:sp>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صوابُ أمْ خطأ جميعُ المخلوقاتِ التي تتكونُ.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عبارة خاطئ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2771800" y="836712"/>
            <a:ext cx="3357563" cy="1039356"/>
          </a:xfrm>
          <a:prstGeom prst="leftArrow">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dirty="0">
                <a:solidFill>
                  <a:srgbClr val="0000FF"/>
                </a:solidFill>
                <a:latin typeface="Arial" pitchFamily="34" charset="0"/>
                <a:cs typeface="Arial" pitchFamily="34" charset="0"/>
              </a:rPr>
              <a:t>الفكرة العامة</a:t>
            </a:r>
            <a:endParaRPr lang="ar-EG" sz="2800" dirty="0">
              <a:solidFill>
                <a:srgbClr val="0000FF"/>
              </a:solidFill>
              <a:latin typeface="Arial" pitchFamily="34" charset="0"/>
              <a:cs typeface="Arial" pitchFamily="34" charset="0"/>
            </a:endParaRPr>
          </a:p>
        </p:txBody>
      </p:sp>
      <p:sp>
        <p:nvSpPr>
          <p:cNvPr id="18440" name="Rectangle 5"/>
          <p:cNvSpPr>
            <a:spLocks noChangeArrowheads="1"/>
          </p:cNvSpPr>
          <p:nvPr/>
        </p:nvSpPr>
        <p:spPr bwMode="auto">
          <a:xfrm>
            <a:off x="928688" y="3802063"/>
            <a:ext cx="7215187"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 ما المخلوقات </a:t>
            </a:r>
            <a:r>
              <a:rPr lang="ar-EG" sz="2800" dirty="0" err="1">
                <a:solidFill>
                  <a:srgbClr val="0000FF"/>
                </a:solidFill>
              </a:rPr>
              <a:t>الحية؟</a:t>
            </a:r>
            <a:r>
              <a:rPr lang="ar-EG" sz="2800" dirty="0">
                <a:solidFill>
                  <a:srgbClr val="0000FF"/>
                </a:solidFill>
              </a:rPr>
              <a:t> وكيف تصنف؟</a:t>
            </a:r>
            <a:endParaRPr lang="en-US" sz="2800" dirty="0">
              <a:solidFill>
                <a:srgbClr val="0000FF"/>
              </a:solidFill>
            </a:endParaRPr>
          </a:p>
        </p:txBody>
      </p:sp>
      <p:sp>
        <p:nvSpPr>
          <p:cNvPr id="10" name="Oval 5"/>
          <p:cNvSpPr/>
          <p:nvPr/>
        </p:nvSpPr>
        <p:spPr>
          <a:xfrm>
            <a:off x="7092280" y="1844824"/>
            <a:ext cx="1214438"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dirty="0">
                <a:solidFill>
                  <a:srgbClr val="0000FF"/>
                </a:solidFill>
                <a:latin typeface="Arial" pitchFamily="34" charset="0"/>
                <a:cs typeface="Arial" pitchFamily="34" charset="0"/>
              </a:rPr>
              <a:t>1</a:t>
            </a:r>
            <a:r>
              <a:rPr lang="ar-EG" sz="2800" dirty="0">
                <a:solidFill>
                  <a:srgbClr val="0000FF"/>
                </a:solidFill>
                <a:latin typeface="Arial" pitchFamily="34" charset="0"/>
                <a:cs typeface="Arial" pitchFamily="34" charset="0"/>
              </a:rPr>
              <a:t>6</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كرة العامة.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مربع نص 4"/>
          <p:cNvSpPr txBox="1">
            <a:spLocks noChangeArrowheads="1"/>
          </p:cNvSpPr>
          <p:nvPr/>
        </p:nvSpPr>
        <p:spPr bwMode="auto">
          <a:xfrm>
            <a:off x="1000125" y="1928813"/>
            <a:ext cx="7429500" cy="2485787"/>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buFont typeface="Arial" pitchFamily="34" charset="0"/>
              <a:buChar char="•"/>
              <a:defRPr/>
            </a:pPr>
            <a:r>
              <a:rPr lang="ar-EG" sz="2800" dirty="0">
                <a:solidFill>
                  <a:srgbClr val="0000FF"/>
                </a:solidFill>
                <a:latin typeface="Arial" pitchFamily="34" charset="0"/>
                <a:cs typeface="Arial" pitchFamily="34" charset="0"/>
              </a:rPr>
              <a:t>المخلوقات الحية هي التي تقوم بوظائف الحياة الخمس: التكاثر، والنمو، والتغذية لإنتاج الطاقة، والتخلص من الفضلات، والاستجابة لمتغيرات البيئة.</a:t>
            </a:r>
            <a:endParaRPr lang="en-US" sz="2800" dirty="0">
              <a:solidFill>
                <a:srgbClr val="0000FF"/>
              </a:solidFill>
              <a:latin typeface="Arial" pitchFamily="34" charset="0"/>
              <a:cs typeface="Arial" pitchFamily="34" charset="0"/>
            </a:endParaRPr>
          </a:p>
          <a:p>
            <a:pPr algn="ctr" fontAlgn="auto">
              <a:spcBef>
                <a:spcPts val="0"/>
              </a:spcBef>
              <a:spcAft>
                <a:spcPts val="0"/>
              </a:spcAft>
              <a:buFont typeface="Arial" pitchFamily="34" charset="0"/>
              <a:buChar char="•"/>
              <a:defRPr/>
            </a:pPr>
            <a:r>
              <a:rPr lang="ar-EG" sz="2800" dirty="0">
                <a:solidFill>
                  <a:srgbClr val="0000FF"/>
                </a:solidFill>
                <a:latin typeface="Arial" pitchFamily="34" charset="0"/>
                <a:cs typeface="Arial" pitchFamily="34" charset="0"/>
              </a:rPr>
              <a:t>تصنف المخلوقات الحية في شعبة ومملكة وطائفة ورتبة وعائلة وجنس ونوع.</a:t>
            </a:r>
            <a:endParaRPr lang="en-US" sz="2800" dirty="0">
              <a:solidFill>
                <a:srgbClr val="0000FF"/>
              </a:solidFill>
              <a:latin typeface="Arial" pitchFamily="34" charset="0"/>
              <a:cs typeface="Arial" pitchFamily="34" charset="0"/>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077">
                                            <p:bg/>
                                          </p:spTgt>
                                        </p:tgtEl>
                                        <p:attrNameLst>
                                          <p:attrName>style.visibility</p:attrName>
                                        </p:attrNameLst>
                                      </p:cBhvr>
                                      <p:to>
                                        <p:strVal val="visible"/>
                                      </p:to>
                                    </p:set>
                                    <p:animEffect transition="in" filter="wheel(4)">
                                      <p:cBhvr>
                                        <p:cTn id="7" dur="500"/>
                                        <p:tgtEl>
                                          <p:spTgt spid="3077">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push.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3077">
                                            <p:txEl>
                                              <p:pRg st="0" end="0"/>
                                            </p:txEl>
                                          </p:spTgt>
                                        </p:tgtEl>
                                        <p:attrNameLst>
                                          <p:attrName>style.visibility</p:attrName>
                                        </p:attrNameLst>
                                      </p:cBhvr>
                                      <p:to>
                                        <p:strVal val="visible"/>
                                      </p:to>
                                    </p:set>
                                    <p:animEffect transition="in" filter="wheel(4)">
                                      <p:cBhvr>
                                        <p:cTn id="10" dur="500"/>
                                        <p:tgtEl>
                                          <p:spTgt spid="3077">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5" name="المخلوقات الحية هي التي تقوم بوظائف.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3077">
                                            <p:txEl>
                                              <p:pRg st="1" end="1"/>
                                            </p:txEl>
                                          </p:spTgt>
                                        </p:tgtEl>
                                        <p:attrNameLst>
                                          <p:attrName>style.visibility</p:attrName>
                                        </p:attrNameLst>
                                      </p:cBhvr>
                                      <p:to>
                                        <p:strVal val="visible"/>
                                      </p:to>
                                    </p:set>
                                    <p:animEffect transition="in" filter="wheel(4)">
                                      <p:cBhvr>
                                        <p:cTn id="15" dur="500"/>
                                        <p:tgtEl>
                                          <p:spTgt spid="3077">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6" name="تصنف المخلوقات الحية 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bldLvl="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a:xfrm>
            <a:off x="1907704" y="2420888"/>
            <a:ext cx="5786437" cy="1528465"/>
          </a:xfrm>
          <a:prstGeom prst="wav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4400" b="1" dirty="0">
                <a:solidFill>
                  <a:srgbClr val="0000FF"/>
                </a:solidFill>
                <a:latin typeface="Arial" pitchFamily="34" charset="0"/>
                <a:cs typeface="Arial" pitchFamily="34" charset="0"/>
              </a:rPr>
              <a:t>مراجعة الفصل الأول</a:t>
            </a:r>
            <a:endParaRPr lang="ar-EG" sz="4400" b="1" dirty="0">
              <a:solidFill>
                <a:srgbClr val="0000FF"/>
              </a:solidFill>
              <a:latin typeface="Arial" pitchFamily="34" charset="0"/>
              <a:cs typeface="Arial" pitchFamily="34" charset="0"/>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مراجعة الفصل الأ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051720" y="2420888"/>
            <a:ext cx="527792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التَقْوِيمُ الأدَائِيُ</a:t>
            </a:r>
            <a:endParaRPr lang="en-US" sz="2800" dirty="0">
              <a:solidFill>
                <a:srgbClr val="0000FF"/>
              </a:solidFill>
            </a:endParaRP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قْوِيمُ الأدَائِ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4355976" y="1484784"/>
            <a:ext cx="244329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نموذجُ الخلية النباتيةُ</a:t>
            </a:r>
            <a:endParaRPr lang="en-US" sz="2800" dirty="0">
              <a:solidFill>
                <a:srgbClr val="0000FF"/>
              </a:solidFill>
            </a:endParaRPr>
          </a:p>
        </p:txBody>
      </p:sp>
      <p:sp>
        <p:nvSpPr>
          <p:cNvPr id="7" name="مستطيل 6"/>
          <p:cNvSpPr>
            <a:spLocks noChangeArrowheads="1"/>
          </p:cNvSpPr>
          <p:nvPr/>
        </p:nvSpPr>
        <p:spPr bwMode="auto">
          <a:xfrm>
            <a:off x="468313" y="3141663"/>
            <a:ext cx="820737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1- أعملُ نموذجَا لخليةِ نباتيةِ، وأستعملُ موادً غذائية مختلفة لعملِ كل جزءٍ منَ الخليةِ على أنْ يُظهرَ النموذجُ الجدارَ الخلويّ والغشاءَ الخلويّ، والسيتوبلازم، والميتوكندريا، وفجواتِ الخليةِ.</a:t>
            </a:r>
            <a:endParaRPr lang="en-US" sz="2800" dirty="0">
              <a:solidFill>
                <a:srgbClr val="0000FF"/>
              </a:solidFill>
            </a:endParaRPr>
          </a:p>
        </p:txBody>
      </p:sp>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نموذجُ الخليةُ النباتيةُ.wav"/>
                                        </p:tgtEl>
                                      </p:cMediaNode>
                                    </p:audio>
                                  </p:subTnLst>
                                </p:cTn>
                              </p:par>
                              <p:par>
                                <p:cTn id="11" presetID="1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Left)">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4" name="أعملُ نموذجَا لخليةِ نبات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مستطيل 2"/>
          <p:cNvSpPr>
            <a:spLocks noChangeArrowheads="1"/>
          </p:cNvSpPr>
          <p:nvPr/>
        </p:nvSpPr>
        <p:spPr bwMode="auto">
          <a:xfrm>
            <a:off x="3557520" y="620713"/>
            <a:ext cx="244329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نموذجُ الخليةُ النباتيةُ</a:t>
            </a:r>
            <a:endParaRPr lang="en-US" sz="2800" dirty="0">
              <a:solidFill>
                <a:srgbClr val="0000FF"/>
              </a:solidFill>
            </a:endParaRPr>
          </a:p>
        </p:txBody>
      </p:sp>
      <p:sp>
        <p:nvSpPr>
          <p:cNvPr id="7" name="مستطيل 6"/>
          <p:cNvSpPr>
            <a:spLocks noChangeArrowheads="1"/>
          </p:cNvSpPr>
          <p:nvPr/>
        </p:nvSpPr>
        <p:spPr bwMode="auto">
          <a:xfrm>
            <a:off x="395288" y="2852738"/>
            <a:ext cx="820896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2- أتأكْدُ مْن أنّ شكلَ الخَليةِ يشبهُ الصندوقَ وأنَّ لونَها أخضرُ.</a:t>
            </a:r>
            <a:endParaRPr lang="en-US" sz="2800" dirty="0">
              <a:solidFill>
                <a:srgbClr val="0000FF"/>
              </a:solidFill>
            </a:endParaRPr>
          </a:p>
        </p:txBody>
      </p:sp>
      <p:sp>
        <p:nvSpPr>
          <p:cNvPr id="8" name="مستطيل 7"/>
          <p:cNvSpPr>
            <a:spLocks noChangeArrowheads="1"/>
          </p:cNvSpPr>
          <p:nvPr/>
        </p:nvSpPr>
        <p:spPr bwMode="auto">
          <a:xfrm>
            <a:off x="468313" y="4437063"/>
            <a:ext cx="8207375"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3- أثبتُ اسمَ كل جزءٍ منْ أجزاءِ الخليةِ على النموذجِ.</a:t>
            </a:r>
            <a:endParaRPr lang="en-US" sz="2800" dirty="0">
              <a:solidFill>
                <a:srgbClr val="0000FF"/>
              </a:solidFill>
            </a:endParaRP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اتأكْدُ مْن أنّ شكلَ الخَليةِ يشبهُ.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أثبتُ اسمَ كلُ جزءٍ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مستطيل 2"/>
          <p:cNvSpPr>
            <a:spLocks noChangeArrowheads="1"/>
          </p:cNvSpPr>
          <p:nvPr/>
        </p:nvSpPr>
        <p:spPr bwMode="auto">
          <a:xfrm>
            <a:off x="3557520" y="620713"/>
            <a:ext cx="244329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نموذجُ الخليةُ النباتيةُ</a:t>
            </a:r>
            <a:endParaRPr lang="en-US" sz="2800" dirty="0">
              <a:solidFill>
                <a:srgbClr val="0000FF"/>
              </a:solidFill>
            </a:endParaRPr>
          </a:p>
        </p:txBody>
      </p:sp>
      <p:sp>
        <p:nvSpPr>
          <p:cNvPr id="7" name="مستطيل 6"/>
          <p:cNvSpPr>
            <a:spLocks noChangeArrowheads="1"/>
          </p:cNvSpPr>
          <p:nvPr/>
        </p:nvSpPr>
        <p:spPr bwMode="auto">
          <a:xfrm>
            <a:off x="395288" y="2852738"/>
            <a:ext cx="820896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4- أكتبُ فقرة قصيرة توضّحُ وظيفةَ كل جزءٍ.</a:t>
            </a:r>
            <a:endParaRPr lang="en-US" sz="2800" dirty="0">
              <a:solidFill>
                <a:srgbClr val="0000FF"/>
              </a:solidFill>
            </a:endParaRPr>
          </a:p>
        </p:txBody>
      </p:sp>
      <p:sp>
        <p:nvSpPr>
          <p:cNvPr id="5121" name="Rectangle 1"/>
          <p:cNvSpPr>
            <a:spLocks noChangeArrowheads="1"/>
          </p:cNvSpPr>
          <p:nvPr/>
        </p:nvSpPr>
        <p:spPr bwMode="auto">
          <a:xfrm>
            <a:off x="611188" y="3656013"/>
            <a:ext cx="7920037" cy="2555875"/>
          </a:xfrm>
          <a:prstGeom prst="rect">
            <a:avLst/>
          </a:prstGeom>
          <a:noFill/>
          <a:ln w="9525">
            <a:noFill/>
            <a:miter lim="800000"/>
            <a:headEnd/>
            <a:tailEnd/>
          </a:ln>
        </p:spPr>
        <p:txBody>
          <a:bodyPr anchor="ctr">
            <a:spAutoFit/>
          </a:bodyPr>
          <a:lstStyle/>
          <a:p>
            <a:pPr algn="justLow"/>
            <a:r>
              <a:rPr lang="ar-EG" sz="4000" b="1">
                <a:solidFill>
                  <a:srgbClr val="00B0F0"/>
                </a:solidFill>
                <a:latin typeface="Times New Roman" pitchFamily="18" charset="0"/>
                <a:ea typeface="Calibri" pitchFamily="34" charset="0"/>
                <a:cs typeface="Times New Roman" pitchFamily="18" charset="0"/>
              </a:rPr>
              <a:t>الجدار الخلوي: </a:t>
            </a:r>
            <a:r>
              <a:rPr lang="ar-EG" sz="4000" b="1">
                <a:solidFill>
                  <a:srgbClr val="FF0000"/>
                </a:solidFill>
                <a:latin typeface="Times New Roman" pitchFamily="18" charset="0"/>
                <a:ea typeface="Calibri" pitchFamily="34" charset="0"/>
                <a:cs typeface="Times New Roman" pitchFamily="18" charset="0"/>
              </a:rPr>
              <a:t>يدعم ويحمي الخلية النباتية</a:t>
            </a:r>
            <a:r>
              <a:rPr lang="en-US" sz="4000" b="1">
                <a:solidFill>
                  <a:srgbClr val="FF0000"/>
                </a:solidFill>
                <a:latin typeface="Times New Roman" pitchFamily="18" charset="0"/>
                <a:ea typeface="Calibri" pitchFamily="34" charset="0"/>
                <a:cs typeface="Times New Roman" pitchFamily="18" charset="0"/>
              </a:rPr>
              <a:t>.</a:t>
            </a:r>
            <a:endParaRPr lang="en-US" sz="4000">
              <a:solidFill>
                <a:srgbClr val="FF0000"/>
              </a:solidFill>
            </a:endParaRPr>
          </a:p>
          <a:p>
            <a:pPr algn="justLow" eaLnBrk="0" hangingPunct="0"/>
            <a:r>
              <a:rPr lang="ar-EG" sz="4000" b="1">
                <a:solidFill>
                  <a:srgbClr val="00B0F0"/>
                </a:solidFill>
                <a:latin typeface="Times New Roman" pitchFamily="18" charset="0"/>
                <a:cs typeface="Times New Roman" pitchFamily="18" charset="0"/>
              </a:rPr>
              <a:t>الميتوكندريا: </a:t>
            </a:r>
            <a:r>
              <a:rPr lang="ar-EG" sz="4000" b="1">
                <a:solidFill>
                  <a:srgbClr val="FF0000"/>
                </a:solidFill>
                <a:latin typeface="Times New Roman" pitchFamily="18" charset="0"/>
                <a:cs typeface="Times New Roman" pitchFamily="18" charset="0"/>
              </a:rPr>
              <a:t>تزود الخلية بالطاقة</a:t>
            </a:r>
            <a:r>
              <a:rPr lang="en-US" sz="4000" b="1">
                <a:solidFill>
                  <a:srgbClr val="FF0000"/>
                </a:solidFill>
                <a:latin typeface="Times New Roman" pitchFamily="18" charset="0"/>
                <a:cs typeface="Times New Roman" pitchFamily="18" charset="0"/>
              </a:rPr>
              <a:t>.</a:t>
            </a:r>
            <a:endParaRPr lang="en-US" sz="4000">
              <a:solidFill>
                <a:srgbClr val="FF0000"/>
              </a:solidFill>
            </a:endParaRPr>
          </a:p>
          <a:p>
            <a:pPr algn="justLow" eaLnBrk="0" hangingPunct="0"/>
            <a:r>
              <a:rPr lang="ar-EG" sz="4000" b="1">
                <a:solidFill>
                  <a:srgbClr val="00B0F0"/>
                </a:solidFill>
                <a:latin typeface="Times New Roman" pitchFamily="18" charset="0"/>
                <a:cs typeface="Times New Roman" pitchFamily="18" charset="0"/>
              </a:rPr>
              <a:t>السيتوبلازم: </a:t>
            </a:r>
            <a:r>
              <a:rPr lang="ar-EG" sz="4000" b="1">
                <a:solidFill>
                  <a:srgbClr val="FF0000"/>
                </a:solidFill>
                <a:latin typeface="Times New Roman" pitchFamily="18" charset="0"/>
                <a:cs typeface="Times New Roman" pitchFamily="18" charset="0"/>
              </a:rPr>
              <a:t>تحتوي على بعض المواد الكيميائية المهمة.</a:t>
            </a:r>
            <a:endParaRPr lang="ar-EG" sz="4000">
              <a:solidFill>
                <a:srgbClr val="FF0000"/>
              </a:solidFill>
            </a:endParaRP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أكتبُ فقرةُ قصيرةٌ توضّحُ.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5121">
                                            <p:txEl>
                                              <p:pRg st="0" end="0"/>
                                            </p:txEl>
                                          </p:spTgt>
                                        </p:tgtEl>
                                        <p:attrNameLst>
                                          <p:attrName>style.visibility</p:attrName>
                                        </p:attrNameLst>
                                      </p:cBhvr>
                                      <p:to>
                                        <p:strVal val="visible"/>
                                      </p:to>
                                    </p:set>
                                    <p:animEffect transition="in" filter="fade">
                                      <p:cBhvr>
                                        <p:cTn id="12" dur="800" decel="100000"/>
                                        <p:tgtEl>
                                          <p:spTgt spid="5121">
                                            <p:txEl>
                                              <p:pRg st="0" end="0"/>
                                            </p:txEl>
                                          </p:spTgt>
                                        </p:tgtEl>
                                      </p:cBhvr>
                                    </p:animEffect>
                                    <p:anim calcmode="lin" valueType="num">
                                      <p:cBhvr>
                                        <p:cTn id="13" dur="800" decel="100000" fill="hold"/>
                                        <p:tgtEl>
                                          <p:spTgt spid="5121">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5121">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5121">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5121">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5121">
                                            <p:txEl>
                                              <p:pRg st="0" end="0"/>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جدار الخلوي يدعم ويحمي.wav"/>
                                        </p:tgtEl>
                                      </p:cMediaNode>
                                    </p:audio>
                                  </p:sub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5121">
                                            <p:txEl>
                                              <p:pRg st="1" end="1"/>
                                            </p:txEl>
                                          </p:spTgt>
                                        </p:tgtEl>
                                        <p:attrNameLst>
                                          <p:attrName>style.visibility</p:attrName>
                                        </p:attrNameLst>
                                      </p:cBhvr>
                                      <p:to>
                                        <p:strVal val="visible"/>
                                      </p:to>
                                    </p:set>
                                    <p:animEffect transition="in" filter="fade">
                                      <p:cBhvr>
                                        <p:cTn id="22" dur="800" decel="100000"/>
                                        <p:tgtEl>
                                          <p:spTgt spid="5121">
                                            <p:txEl>
                                              <p:pRg st="1" end="1"/>
                                            </p:txEl>
                                          </p:spTgt>
                                        </p:tgtEl>
                                      </p:cBhvr>
                                    </p:animEffect>
                                    <p:anim calcmode="lin" valueType="num">
                                      <p:cBhvr>
                                        <p:cTn id="23" dur="800" decel="100000" fill="hold"/>
                                        <p:tgtEl>
                                          <p:spTgt spid="5121">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5121">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5121">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5121">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5121">
                                            <p:txEl>
                                              <p:pRg st="1" end="1"/>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إجابات مراجالميتوكندريا تزود الخلية بالطاقةعة الفصل الأول.wav"/>
                                        </p:tgtEl>
                                      </p:cMediaNode>
                                    </p:audio>
                                  </p:sub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5121">
                                            <p:txEl>
                                              <p:pRg st="2" end="2"/>
                                            </p:txEl>
                                          </p:spTgt>
                                        </p:tgtEl>
                                        <p:attrNameLst>
                                          <p:attrName>style.visibility</p:attrName>
                                        </p:attrNameLst>
                                      </p:cBhvr>
                                      <p:to>
                                        <p:strVal val="visible"/>
                                      </p:to>
                                    </p:set>
                                    <p:animEffect transition="in" filter="fade">
                                      <p:cBhvr>
                                        <p:cTn id="32" dur="800" decel="100000"/>
                                        <p:tgtEl>
                                          <p:spTgt spid="5121">
                                            <p:txEl>
                                              <p:pRg st="2" end="2"/>
                                            </p:txEl>
                                          </p:spTgt>
                                        </p:tgtEl>
                                      </p:cBhvr>
                                    </p:animEffect>
                                    <p:anim calcmode="lin" valueType="num">
                                      <p:cBhvr>
                                        <p:cTn id="33" dur="800" decel="100000" fill="hold"/>
                                        <p:tgtEl>
                                          <p:spTgt spid="5121">
                                            <p:txEl>
                                              <p:pRg st="2" end="2"/>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5121">
                                            <p:txEl>
                                              <p:pRg st="2" end="2"/>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5121">
                                            <p:txEl>
                                              <p:pRg st="2" end="2"/>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5121">
                                            <p:txEl>
                                              <p:pRg st="2" end="2"/>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5121">
                                            <p:txEl>
                                              <p:pRg st="2" end="2"/>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السيتوبلازم تحتوي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21"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403648" y="2348880"/>
            <a:ext cx="6233066" cy="1264980"/>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4800" b="1" dirty="0">
                <a:solidFill>
                  <a:srgbClr val="0000FF"/>
                </a:solidFill>
              </a:rPr>
              <a:t>نموذج اختبار</a:t>
            </a:r>
            <a:endParaRPr lang="en-US" sz="4800" b="1" dirty="0">
              <a:solidFill>
                <a:srgbClr val="0000FF"/>
              </a:solidFill>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نموذج اختب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211960" y="908720"/>
            <a:ext cx="2813591"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أختار الإجابة الصحيحة</a:t>
            </a:r>
            <a:endParaRPr lang="en-US" sz="2800" dirty="0">
              <a:solidFill>
                <a:srgbClr val="0000FF"/>
              </a:solidFill>
            </a:endParaRPr>
          </a:p>
        </p:txBody>
      </p:sp>
      <p:sp>
        <p:nvSpPr>
          <p:cNvPr id="17" name="Rectangle 1"/>
          <p:cNvSpPr>
            <a:spLocks noChangeArrowheads="1"/>
          </p:cNvSpPr>
          <p:nvPr/>
        </p:nvSpPr>
        <p:spPr bwMode="auto">
          <a:xfrm>
            <a:off x="1835150" y="2368877"/>
            <a:ext cx="638333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1. فيمَ يختلفُ المشرومُ عنِ النباتاتِ؟</a:t>
            </a:r>
            <a:endParaRPr lang="en-US" sz="2800" dirty="0">
              <a:solidFill>
                <a:srgbClr val="0000FF"/>
              </a:solidFill>
            </a:endParaRPr>
          </a:p>
        </p:txBody>
      </p:sp>
      <p:pic>
        <p:nvPicPr>
          <p:cNvPr id="4097" name="Picture 1"/>
          <p:cNvPicPr>
            <a:picLocks noChangeAspect="1" noChangeArrowheads="1"/>
          </p:cNvPicPr>
          <p:nvPr/>
        </p:nvPicPr>
        <p:blipFill>
          <a:blip r:embed="rId5" cstate="print">
            <a:lum bright="-10000" contrast="40000"/>
          </a:blip>
          <a:srcRect/>
          <a:stretch>
            <a:fillRect/>
          </a:stretch>
        </p:blipFill>
        <p:spPr bwMode="auto">
          <a:xfrm>
            <a:off x="1619250" y="3357563"/>
            <a:ext cx="6094413" cy="280670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2.5"/>
                                          </p:val>
                                        </p:tav>
                                        <p:tav tm="100000">
                                          <p:val>
                                            <p:strVal val="#ppt_w"/>
                                          </p:val>
                                        </p:tav>
                                      </p:tavLst>
                                    </p:anim>
                                    <p:anim calcmode="lin" valueType="num">
                                      <p:cBhvr>
                                        <p:cTn id="8" dur="500" fill="hold"/>
                                        <p:tgtEl>
                                          <p:spTgt spid="5"/>
                                        </p:tgtEl>
                                        <p:attrNameLst>
                                          <p:attrName>ppt_h</p:attrName>
                                        </p:attrNameLst>
                                      </p:cBhvr>
                                      <p:tavLst>
                                        <p:tav tm="0">
                                          <p:val>
                                            <p:strVal val="#ppt_h*0.01"/>
                                          </p:val>
                                        </p:tav>
                                        <p:tav tm="100000">
                                          <p:val>
                                            <p:strVal val="#ppt_h"/>
                                          </p:val>
                                        </p:tav>
                                      </p:tavLst>
                                    </p:anim>
                                    <p:anim calcmode="lin" valueType="num">
                                      <p:cBhvr>
                                        <p:cTn id="9" dur="500" fill="hold"/>
                                        <p:tgtEl>
                                          <p:spTgt spid="5"/>
                                        </p:tgtEl>
                                        <p:attrNameLst>
                                          <p:attrName>ppt_x</p:attrName>
                                        </p:attrNameLst>
                                      </p:cBhvr>
                                      <p:tavLst>
                                        <p:tav tm="0">
                                          <p:val>
                                            <p:strVal val="#ppt_x"/>
                                          </p:val>
                                        </p:tav>
                                        <p:tav tm="100000">
                                          <p:val>
                                            <p:strVal val="#ppt_x"/>
                                          </p:val>
                                        </p:tav>
                                      </p:tavLst>
                                    </p:anim>
                                    <p:anim calcmode="lin" valueType="num">
                                      <p:cBhvr>
                                        <p:cTn id="10" dur="500" fill="hold"/>
                                        <p:tgtEl>
                                          <p:spTgt spid="5"/>
                                        </p:tgtEl>
                                        <p:attrNameLst>
                                          <p:attrName>ppt_y</p:attrName>
                                        </p:attrNameLst>
                                      </p:cBhvr>
                                      <p:tavLst>
                                        <p:tav tm="0">
                                          <p:val>
                                            <p:strVal val="#ppt_h+1"/>
                                          </p:val>
                                        </p:tav>
                                        <p:tav tm="100000">
                                          <p:val>
                                            <p:strVal val="#ppt_y"/>
                                          </p:val>
                                        </p:tav>
                                      </p:tavLst>
                                    </p:anim>
                                    <p:animEffect transition="in" filter="fade">
                                      <p:cBhvr>
                                        <p:cTn id="11"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ار الاجابة الصحيحة.wav"/>
                                        </p:tgtEl>
                                      </p:cMediaNode>
                                    </p:audio>
                                  </p:subTnLst>
                                </p:cTn>
                              </p:par>
                              <p:par>
                                <p:cTn id="12" presetID="1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slide(fromTop)">
                                      <p:cBhvr>
                                        <p:cTn id="14"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4" name="فيمَ يختلفُ المشرومُ عنِ النباتاتِ.wav"/>
                                        </p:tgtEl>
                                      </p:cMediaNode>
                                    </p:audio>
                                  </p:subTnLst>
                                </p:cTn>
                              </p:par>
                              <p:par>
                                <p:cTn id="15" presetID="12" presetClass="entr" presetSubtype="1" fill="hold" nodeType="withEffect">
                                  <p:stCondLst>
                                    <p:cond delay="0"/>
                                  </p:stCondLst>
                                  <p:childTnLst>
                                    <p:set>
                                      <p:cBhvr>
                                        <p:cTn id="16" dur="1" fill="hold">
                                          <p:stCondLst>
                                            <p:cond delay="0"/>
                                          </p:stCondLst>
                                        </p:cTn>
                                        <p:tgtEl>
                                          <p:spTgt spid="4097"/>
                                        </p:tgtEl>
                                        <p:attrNameLst>
                                          <p:attrName>style.visibility</p:attrName>
                                        </p:attrNameLst>
                                      </p:cBhvr>
                                      <p:to>
                                        <p:strVal val="visible"/>
                                      </p:to>
                                    </p:set>
                                    <p:animEffect transition="in" filter="slide(fromTop)">
                                      <p:cBhvr>
                                        <p:cTn id="17" dur="5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
          <p:cNvSpPr>
            <a:spLocks noChangeArrowheads="1"/>
          </p:cNvSpPr>
          <p:nvPr/>
        </p:nvSpPr>
        <p:spPr bwMode="auto">
          <a:xfrm>
            <a:off x="3221928" y="497215"/>
            <a:ext cx="290175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أختبار الإجابة الصحيحة</a:t>
            </a:r>
            <a:endParaRPr lang="en-US" sz="2800" dirty="0">
              <a:solidFill>
                <a:srgbClr val="0000FF"/>
              </a:solidFill>
            </a:endParaRPr>
          </a:p>
        </p:txBody>
      </p:sp>
      <p:sp>
        <p:nvSpPr>
          <p:cNvPr id="19" name="Rectangle 1"/>
          <p:cNvSpPr>
            <a:spLocks noChangeArrowheads="1"/>
          </p:cNvSpPr>
          <p:nvPr/>
        </p:nvSpPr>
        <p:spPr bwMode="auto">
          <a:xfrm>
            <a:off x="3059113" y="3068638"/>
            <a:ext cx="5437187" cy="646112"/>
          </a:xfrm>
          <a:prstGeom prst="rect">
            <a:avLst/>
          </a:prstGeom>
          <a:noFill/>
          <a:ln w="9525">
            <a:noFill/>
            <a:miter lim="800000"/>
            <a:headEnd/>
            <a:tailEnd/>
          </a:ln>
        </p:spPr>
        <p:txBody>
          <a:bodyPr anchor="ctr">
            <a:spAutoFit/>
          </a:bodyPr>
          <a:lstStyle/>
          <a:p>
            <a:r>
              <a:rPr lang="ar-EG" sz="3600" b="1"/>
              <a:t>أ. لا يستطيعُ صنع غذائِه بنفسِه.</a:t>
            </a:r>
            <a:endParaRPr lang="en-US" sz="3600"/>
          </a:p>
        </p:txBody>
      </p:sp>
      <p:sp>
        <p:nvSpPr>
          <p:cNvPr id="20" name="Rectangle 1"/>
          <p:cNvSpPr>
            <a:spLocks noChangeArrowheads="1"/>
          </p:cNvSpPr>
          <p:nvPr/>
        </p:nvSpPr>
        <p:spPr bwMode="auto">
          <a:xfrm>
            <a:off x="2268538" y="3789363"/>
            <a:ext cx="6443662" cy="646112"/>
          </a:xfrm>
          <a:prstGeom prst="rect">
            <a:avLst/>
          </a:prstGeom>
          <a:noFill/>
          <a:ln w="9525">
            <a:noFill/>
            <a:miter lim="800000"/>
            <a:headEnd/>
            <a:tailEnd/>
          </a:ln>
        </p:spPr>
        <p:txBody>
          <a:bodyPr anchor="ctr">
            <a:spAutoFit/>
          </a:bodyPr>
          <a:lstStyle/>
          <a:p>
            <a:r>
              <a:rPr lang="ar-EG" sz="3600" b="1"/>
              <a:t>ب. لا يستطيعُ الانتقالَ منّ مكانٍ إلى آخرَ.</a:t>
            </a:r>
            <a:endParaRPr lang="en-US" sz="3600"/>
          </a:p>
        </p:txBody>
      </p:sp>
      <p:sp>
        <p:nvSpPr>
          <p:cNvPr id="21" name="Rectangle 1"/>
          <p:cNvSpPr>
            <a:spLocks noChangeArrowheads="1"/>
          </p:cNvSpPr>
          <p:nvPr/>
        </p:nvSpPr>
        <p:spPr bwMode="auto">
          <a:xfrm>
            <a:off x="3203575" y="4437063"/>
            <a:ext cx="5435600" cy="646112"/>
          </a:xfrm>
          <a:prstGeom prst="rect">
            <a:avLst/>
          </a:prstGeom>
          <a:noFill/>
          <a:ln w="9525">
            <a:noFill/>
            <a:miter lim="800000"/>
            <a:headEnd/>
            <a:tailEnd/>
          </a:ln>
        </p:spPr>
        <p:txBody>
          <a:bodyPr anchor="ctr">
            <a:spAutoFit/>
          </a:bodyPr>
          <a:lstStyle/>
          <a:p>
            <a:r>
              <a:rPr lang="ar-EG" sz="3600" b="1"/>
              <a:t>جـ. يحتوي على جدارِ خلويِ.</a:t>
            </a:r>
            <a:endParaRPr lang="en-US" sz="3600"/>
          </a:p>
        </p:txBody>
      </p:sp>
      <p:sp>
        <p:nvSpPr>
          <p:cNvPr id="22" name="Rectangle 1"/>
          <p:cNvSpPr>
            <a:spLocks noChangeArrowheads="1"/>
          </p:cNvSpPr>
          <p:nvPr/>
        </p:nvSpPr>
        <p:spPr bwMode="auto">
          <a:xfrm>
            <a:off x="2987675" y="5157788"/>
            <a:ext cx="5435600" cy="646112"/>
          </a:xfrm>
          <a:prstGeom prst="rect">
            <a:avLst/>
          </a:prstGeom>
          <a:noFill/>
          <a:ln w="9525">
            <a:noFill/>
            <a:miter lim="800000"/>
            <a:headEnd/>
            <a:tailEnd/>
          </a:ln>
        </p:spPr>
        <p:txBody>
          <a:bodyPr anchor="ctr">
            <a:spAutoFit/>
          </a:bodyPr>
          <a:lstStyle/>
          <a:p>
            <a:r>
              <a:rPr lang="ar-EG" sz="3600" b="1"/>
              <a:t>د. تحتوِي خلاياهُ على أنوية.</a:t>
            </a:r>
            <a:endParaRPr lang="en-US" sz="3600"/>
          </a:p>
        </p:txBody>
      </p:sp>
      <p:sp>
        <p:nvSpPr>
          <p:cNvPr id="37897" name="Rectangle 1"/>
          <p:cNvSpPr>
            <a:spLocks noChangeArrowheads="1"/>
          </p:cNvSpPr>
          <p:nvPr/>
        </p:nvSpPr>
        <p:spPr bwMode="auto">
          <a:xfrm>
            <a:off x="1835150" y="2368877"/>
            <a:ext cx="638333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1. فيمَ يختلفُ المشرومُ عنِ النباتاتِ؟</a:t>
            </a:r>
            <a:endParaRPr lang="en-US" sz="2800" dirty="0">
              <a:solidFill>
                <a:srgbClr val="0000FF"/>
              </a:solidFill>
            </a:endParaRPr>
          </a:p>
        </p:txBody>
      </p:sp>
      <p:cxnSp>
        <p:nvCxnSpPr>
          <p:cNvPr id="24" name="رابط مستقيم 23"/>
          <p:cNvCxnSpPr/>
          <p:nvPr/>
        </p:nvCxnSpPr>
        <p:spPr>
          <a:xfrm>
            <a:off x="3635375" y="3716338"/>
            <a:ext cx="4392613"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Horizontal)">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لا يستطيعُ صنعُ غذائِه.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لا يستطيعُ الانتقالَ مَنّ مكانٍ إلى.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Horizontal)">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يحتوِي على جدارِ خلويِ.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Horizontal)">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6" name="تحتوِي خلاياهُ على أنوية.wav"/>
                                        </p:tgtEl>
                                      </p:cMediaNode>
                                    </p:audio>
                                  </p:sub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360"/>
                                          </p:val>
                                        </p:tav>
                                        <p:tav tm="100000">
                                          <p:val>
                                            <p:fltVal val="0"/>
                                          </p:val>
                                        </p:tav>
                                      </p:tavLst>
                                    </p:anim>
                                    <p:animEffect transition="in" filter="fade">
                                      <p:cBhvr>
                                        <p:cTn id="30" dur="500"/>
                                        <p:tgtEl>
                                          <p:spTgt spid="24"/>
                                        </p:tgtEl>
                                      </p:cBhvr>
                                    </p:animEffect>
                                  </p:childTnLst>
                                  <p:subTnLst>
                                    <p:audio>
                                      <p:cMediaNode>
                                        <p:cTn display="0" masterRel="sameClick">
                                          <p:stCondLst>
                                            <p:cond evt="begin" delay="0">
                                              <p:tn val="25"/>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1"/>
          <p:cNvSpPr>
            <a:spLocks noChangeArrowheads="1"/>
          </p:cNvSpPr>
          <p:nvPr/>
        </p:nvSpPr>
        <p:spPr bwMode="auto">
          <a:xfrm>
            <a:off x="3221928" y="497215"/>
            <a:ext cx="290175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أختبار الإجابة الصحيحة</a:t>
            </a:r>
            <a:endParaRPr lang="en-US" sz="2800" dirty="0">
              <a:solidFill>
                <a:srgbClr val="0000FF"/>
              </a:solidFill>
            </a:endParaRPr>
          </a:p>
        </p:txBody>
      </p:sp>
      <p:sp>
        <p:nvSpPr>
          <p:cNvPr id="17" name="Rectangle 1"/>
          <p:cNvSpPr>
            <a:spLocks noChangeArrowheads="1"/>
          </p:cNvSpPr>
          <p:nvPr/>
        </p:nvSpPr>
        <p:spPr bwMode="auto">
          <a:xfrm>
            <a:off x="539750" y="2749084"/>
            <a:ext cx="782161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2. أيُ العباراتِ التاليةِ صحيحةٌ عنْ جميعِ المخلوقاتِ الحيةِ؟</a:t>
            </a:r>
            <a:endParaRPr lang="en-US" sz="2800" dirty="0">
              <a:solidFill>
                <a:srgbClr val="0000FF"/>
              </a:solidFill>
            </a:endParaRPr>
          </a:p>
        </p:txBody>
      </p:sp>
      <p:sp>
        <p:nvSpPr>
          <p:cNvPr id="18" name="Rectangle 1"/>
          <p:cNvSpPr>
            <a:spLocks noChangeArrowheads="1"/>
          </p:cNvSpPr>
          <p:nvPr/>
        </p:nvSpPr>
        <p:spPr bwMode="auto">
          <a:xfrm>
            <a:off x="2916238" y="3789363"/>
            <a:ext cx="5435600" cy="646112"/>
          </a:xfrm>
          <a:prstGeom prst="rect">
            <a:avLst/>
          </a:prstGeom>
          <a:noFill/>
          <a:ln w="9525">
            <a:noFill/>
            <a:miter lim="800000"/>
            <a:headEnd/>
            <a:tailEnd/>
          </a:ln>
        </p:spPr>
        <p:txBody>
          <a:bodyPr anchor="ctr">
            <a:spAutoFit/>
          </a:bodyPr>
          <a:lstStyle/>
          <a:p>
            <a:r>
              <a:rPr lang="ar-EG" sz="3600" b="1"/>
              <a:t>أ. تتكوّنُ أجسامُها منَ الأنسجةِ.</a:t>
            </a:r>
            <a:endParaRPr lang="en-US" sz="3600"/>
          </a:p>
        </p:txBody>
      </p:sp>
      <p:sp>
        <p:nvSpPr>
          <p:cNvPr id="19" name="Rectangle 1"/>
          <p:cNvSpPr>
            <a:spLocks noChangeArrowheads="1"/>
          </p:cNvSpPr>
          <p:nvPr/>
        </p:nvSpPr>
        <p:spPr bwMode="auto">
          <a:xfrm>
            <a:off x="2051050" y="4365625"/>
            <a:ext cx="6445250" cy="646113"/>
          </a:xfrm>
          <a:prstGeom prst="rect">
            <a:avLst/>
          </a:prstGeom>
          <a:noFill/>
          <a:ln w="9525">
            <a:noFill/>
            <a:miter lim="800000"/>
            <a:headEnd/>
            <a:tailEnd/>
          </a:ln>
        </p:spPr>
        <p:txBody>
          <a:bodyPr anchor="ctr">
            <a:spAutoFit/>
          </a:bodyPr>
          <a:lstStyle/>
          <a:p>
            <a:r>
              <a:rPr lang="ar-EG" sz="3600" b="1"/>
              <a:t>ب. يمكُنها الانتقالُ منْ مكان إلى آخر.</a:t>
            </a:r>
            <a:endParaRPr lang="en-US" sz="3600"/>
          </a:p>
        </p:txBody>
      </p:sp>
      <p:sp>
        <p:nvSpPr>
          <p:cNvPr id="20" name="Rectangle 1"/>
          <p:cNvSpPr>
            <a:spLocks noChangeArrowheads="1"/>
          </p:cNvSpPr>
          <p:nvPr/>
        </p:nvSpPr>
        <p:spPr bwMode="auto">
          <a:xfrm>
            <a:off x="3059113" y="4941888"/>
            <a:ext cx="5437187" cy="646112"/>
          </a:xfrm>
          <a:prstGeom prst="rect">
            <a:avLst/>
          </a:prstGeom>
          <a:noFill/>
          <a:ln w="9525">
            <a:noFill/>
            <a:miter lim="800000"/>
            <a:headEnd/>
            <a:tailEnd/>
          </a:ln>
        </p:spPr>
        <p:txBody>
          <a:bodyPr anchor="ctr">
            <a:spAutoFit/>
          </a:bodyPr>
          <a:lstStyle/>
          <a:p>
            <a:r>
              <a:rPr lang="ar-EG" sz="3600" b="1"/>
              <a:t>جـ. تحتاجُ إلى طاقةٍ. </a:t>
            </a:r>
            <a:endParaRPr lang="en-US" sz="3600"/>
          </a:p>
        </p:txBody>
      </p:sp>
      <p:sp>
        <p:nvSpPr>
          <p:cNvPr id="21" name="Rectangle 1"/>
          <p:cNvSpPr>
            <a:spLocks noChangeArrowheads="1"/>
          </p:cNvSpPr>
          <p:nvPr/>
        </p:nvSpPr>
        <p:spPr bwMode="auto">
          <a:xfrm>
            <a:off x="5435600" y="5589588"/>
            <a:ext cx="2916238" cy="646112"/>
          </a:xfrm>
          <a:prstGeom prst="rect">
            <a:avLst/>
          </a:prstGeom>
          <a:noFill/>
          <a:ln w="9525">
            <a:noFill/>
            <a:miter lim="800000"/>
            <a:headEnd/>
            <a:tailEnd/>
          </a:ln>
        </p:spPr>
        <p:txBody>
          <a:bodyPr anchor="ctr">
            <a:spAutoFit/>
          </a:bodyPr>
          <a:lstStyle/>
          <a:p>
            <a:r>
              <a:rPr lang="ar-EG" sz="3600" b="1"/>
              <a:t>د. تغيرُ شكلَها.</a:t>
            </a:r>
            <a:endParaRPr lang="en-US" sz="3600"/>
          </a:p>
        </p:txBody>
      </p:sp>
      <p:cxnSp>
        <p:nvCxnSpPr>
          <p:cNvPr id="22" name="رابط مستقيم 21"/>
          <p:cNvCxnSpPr/>
          <p:nvPr/>
        </p:nvCxnSpPr>
        <p:spPr>
          <a:xfrm>
            <a:off x="5076825" y="5589588"/>
            <a:ext cx="2808288"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أيُ العباراتِ التاليةِ صحيحةٌ.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Horizontal)">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4" name="تتكوّنُ أجسامُها منَ الأنسجةِ.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Horizont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5" name="يمكُنها الانتقالُ منْ مكان إلى آخرَ.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Horizontal)">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6" name="تحتاجُ إلى طاقةٍ.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Horizontal)">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7" name="تغيرُ شكلَها.wav"/>
                                        </p:tgtEl>
                                      </p:cMediaNode>
                                    </p:audio>
                                  </p:sub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 calcmode="lin" valueType="num">
                                      <p:cBhvr>
                                        <p:cTn id="34" dur="500" fill="hold"/>
                                        <p:tgtEl>
                                          <p:spTgt spid="22"/>
                                        </p:tgtEl>
                                        <p:attrNameLst>
                                          <p:attrName>style.rotation</p:attrName>
                                        </p:attrNameLst>
                                      </p:cBhvr>
                                      <p:tavLst>
                                        <p:tav tm="0">
                                          <p:val>
                                            <p:fltVal val="360"/>
                                          </p:val>
                                        </p:tav>
                                        <p:tav tm="100000">
                                          <p:val>
                                            <p:fltVal val="0"/>
                                          </p:val>
                                        </p:tav>
                                      </p:tavLst>
                                    </p:anim>
                                    <p:animEffect transition="in" filter="fade">
                                      <p:cBhvr>
                                        <p:cTn id="35"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1"/>
          <p:cNvSpPr>
            <a:spLocks noChangeArrowheads="1"/>
          </p:cNvSpPr>
          <p:nvPr/>
        </p:nvSpPr>
        <p:spPr bwMode="auto">
          <a:xfrm>
            <a:off x="3221928" y="497215"/>
            <a:ext cx="290175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أختبار الإجابة الصحيحة</a:t>
            </a:r>
            <a:endParaRPr lang="en-US" sz="2800" dirty="0">
              <a:solidFill>
                <a:srgbClr val="0000FF"/>
              </a:solidFill>
            </a:endParaRPr>
          </a:p>
        </p:txBody>
      </p:sp>
      <p:sp>
        <p:nvSpPr>
          <p:cNvPr id="17" name="Rectangle 1"/>
          <p:cNvSpPr>
            <a:spLocks noChangeArrowheads="1"/>
          </p:cNvSpPr>
          <p:nvPr/>
        </p:nvSpPr>
        <p:spPr bwMode="auto">
          <a:xfrm>
            <a:off x="1476375" y="2513340"/>
            <a:ext cx="688498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3. أيٌ مما يلي يوجد في خلايا جسمِكَ؟</a:t>
            </a:r>
            <a:endParaRPr lang="en-US" sz="2800" dirty="0">
              <a:solidFill>
                <a:srgbClr val="0000FF"/>
              </a:solidFill>
            </a:endParaRPr>
          </a:p>
        </p:txBody>
      </p:sp>
      <p:sp>
        <p:nvSpPr>
          <p:cNvPr id="18" name="Rectangle 1"/>
          <p:cNvSpPr>
            <a:spLocks noChangeArrowheads="1"/>
          </p:cNvSpPr>
          <p:nvPr/>
        </p:nvSpPr>
        <p:spPr bwMode="auto">
          <a:xfrm>
            <a:off x="5795963" y="3284538"/>
            <a:ext cx="2700337" cy="646112"/>
          </a:xfrm>
          <a:prstGeom prst="rect">
            <a:avLst/>
          </a:prstGeom>
          <a:noFill/>
          <a:ln w="9525">
            <a:noFill/>
            <a:miter lim="800000"/>
            <a:headEnd/>
            <a:tailEnd/>
          </a:ln>
        </p:spPr>
        <p:txBody>
          <a:bodyPr anchor="ctr">
            <a:spAutoFit/>
          </a:bodyPr>
          <a:lstStyle/>
          <a:p>
            <a:r>
              <a:rPr lang="ar-EG" sz="3600" b="1"/>
              <a:t>أ. جدارٌ خلويّ.</a:t>
            </a:r>
            <a:endParaRPr lang="en-US" sz="3600"/>
          </a:p>
        </p:txBody>
      </p:sp>
      <p:sp>
        <p:nvSpPr>
          <p:cNvPr id="19" name="Rectangle 1"/>
          <p:cNvSpPr>
            <a:spLocks noChangeArrowheads="1"/>
          </p:cNvSpPr>
          <p:nvPr/>
        </p:nvSpPr>
        <p:spPr bwMode="auto">
          <a:xfrm>
            <a:off x="6084888" y="3933825"/>
            <a:ext cx="2554287" cy="646113"/>
          </a:xfrm>
          <a:prstGeom prst="rect">
            <a:avLst/>
          </a:prstGeom>
          <a:noFill/>
          <a:ln w="9525">
            <a:noFill/>
            <a:miter lim="800000"/>
            <a:headEnd/>
            <a:tailEnd/>
          </a:ln>
        </p:spPr>
        <p:txBody>
          <a:bodyPr anchor="ctr">
            <a:spAutoFit/>
          </a:bodyPr>
          <a:lstStyle/>
          <a:p>
            <a:r>
              <a:rPr lang="ar-EG" sz="3600" b="1"/>
              <a:t>ب. كلوروفيل.</a:t>
            </a:r>
            <a:endParaRPr lang="en-US" sz="3600"/>
          </a:p>
        </p:txBody>
      </p:sp>
      <p:sp>
        <p:nvSpPr>
          <p:cNvPr id="20" name="Rectangle 1"/>
          <p:cNvSpPr>
            <a:spLocks noChangeArrowheads="1"/>
          </p:cNvSpPr>
          <p:nvPr/>
        </p:nvSpPr>
        <p:spPr bwMode="auto">
          <a:xfrm>
            <a:off x="4716463" y="4508500"/>
            <a:ext cx="3995737" cy="647700"/>
          </a:xfrm>
          <a:prstGeom prst="rect">
            <a:avLst/>
          </a:prstGeom>
          <a:noFill/>
          <a:ln w="9525">
            <a:noFill/>
            <a:miter lim="800000"/>
            <a:headEnd/>
            <a:tailEnd/>
          </a:ln>
        </p:spPr>
        <p:txBody>
          <a:bodyPr anchor="ctr">
            <a:spAutoFit/>
          </a:bodyPr>
          <a:lstStyle/>
          <a:p>
            <a:r>
              <a:rPr lang="ar-EG" sz="3600" b="1"/>
              <a:t>جـ. بلاستيداتُ خضراءُ. </a:t>
            </a:r>
            <a:endParaRPr lang="en-US" sz="3600"/>
          </a:p>
        </p:txBody>
      </p:sp>
      <p:sp>
        <p:nvSpPr>
          <p:cNvPr id="21" name="Rectangle 1"/>
          <p:cNvSpPr>
            <a:spLocks noChangeArrowheads="1"/>
          </p:cNvSpPr>
          <p:nvPr/>
        </p:nvSpPr>
        <p:spPr bwMode="auto">
          <a:xfrm>
            <a:off x="5867400" y="5084763"/>
            <a:ext cx="2628900" cy="646112"/>
          </a:xfrm>
          <a:prstGeom prst="rect">
            <a:avLst/>
          </a:prstGeom>
          <a:noFill/>
          <a:ln w="9525">
            <a:noFill/>
            <a:miter lim="800000"/>
            <a:headEnd/>
            <a:tailEnd/>
          </a:ln>
        </p:spPr>
        <p:txBody>
          <a:bodyPr anchor="ctr">
            <a:spAutoFit/>
          </a:bodyPr>
          <a:lstStyle/>
          <a:p>
            <a:r>
              <a:rPr lang="ar-EG" sz="3600" b="1"/>
              <a:t>د. سيتويلازم.</a:t>
            </a:r>
            <a:endParaRPr lang="en-US" sz="3600"/>
          </a:p>
        </p:txBody>
      </p:sp>
      <p:cxnSp>
        <p:nvCxnSpPr>
          <p:cNvPr id="22" name="رابط مستقيم 21"/>
          <p:cNvCxnSpPr/>
          <p:nvPr/>
        </p:nvCxnSpPr>
        <p:spPr>
          <a:xfrm>
            <a:off x="6300788" y="5805488"/>
            <a:ext cx="1800225"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أيٌ مما يلي يوجد في خلايا جسمِكَ.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Horizontal)">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4" name="جدارٌ خلويَّ.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Horizont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5" name="كلوروفيل.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Horizontal)">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6" name="بلاستيداتُ خضراءُ.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Horizontal)">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7" name="سبتويلازم.wav"/>
                                        </p:tgtEl>
                                      </p:cMediaNode>
                                    </p:audio>
                                  </p:sub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 calcmode="lin" valueType="num">
                                      <p:cBhvr>
                                        <p:cTn id="34" dur="500" fill="hold"/>
                                        <p:tgtEl>
                                          <p:spTgt spid="22"/>
                                        </p:tgtEl>
                                        <p:attrNameLst>
                                          <p:attrName>style.rotation</p:attrName>
                                        </p:attrNameLst>
                                      </p:cBhvr>
                                      <p:tavLst>
                                        <p:tav tm="0">
                                          <p:val>
                                            <p:fltVal val="360"/>
                                          </p:val>
                                        </p:tav>
                                        <p:tav tm="100000">
                                          <p:val>
                                            <p:fltVal val="0"/>
                                          </p:val>
                                        </p:tav>
                                      </p:tavLst>
                                    </p:anim>
                                    <p:animEffect transition="in" filter="fade">
                                      <p:cBhvr>
                                        <p:cTn id="35"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1"/>
          <p:cNvSpPr>
            <a:spLocks noChangeArrowheads="1"/>
          </p:cNvSpPr>
          <p:nvPr/>
        </p:nvSpPr>
        <p:spPr bwMode="auto">
          <a:xfrm>
            <a:off x="3221928" y="497215"/>
            <a:ext cx="290175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أختبار الإجابة الصحيحة</a:t>
            </a:r>
            <a:endParaRPr lang="en-US" sz="2800" dirty="0">
              <a:solidFill>
                <a:srgbClr val="0000FF"/>
              </a:solidFill>
            </a:endParaRPr>
          </a:p>
        </p:txBody>
      </p:sp>
      <p:sp>
        <p:nvSpPr>
          <p:cNvPr id="17" name="Rectangle 1"/>
          <p:cNvSpPr>
            <a:spLocks noChangeArrowheads="1"/>
          </p:cNvSpPr>
          <p:nvPr/>
        </p:nvSpPr>
        <p:spPr bwMode="auto">
          <a:xfrm>
            <a:off x="611188" y="2369671"/>
            <a:ext cx="7607300"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4. أيٌ الأشكالِ التاليةِ يشبهُ نموذج الخليةِ النباتيةِ؟</a:t>
            </a:r>
            <a:endParaRPr lang="en-US" sz="2800" dirty="0">
              <a:solidFill>
                <a:srgbClr val="0000FF"/>
              </a:solidFill>
            </a:endParaRPr>
          </a:p>
        </p:txBody>
      </p:sp>
      <p:pic>
        <p:nvPicPr>
          <p:cNvPr id="9218" name="Picture 2"/>
          <p:cNvPicPr>
            <a:picLocks noChangeAspect="1" noChangeArrowheads="1"/>
          </p:cNvPicPr>
          <p:nvPr/>
        </p:nvPicPr>
        <p:blipFill>
          <a:blip r:embed="rId6" cstate="print">
            <a:lum bright="-28000" contrast="46000"/>
          </a:blip>
          <a:srcRect/>
          <a:stretch>
            <a:fillRect/>
          </a:stretch>
        </p:blipFill>
        <p:spPr bwMode="auto">
          <a:xfrm>
            <a:off x="7019925" y="3644900"/>
            <a:ext cx="1641475" cy="2232025"/>
          </a:xfrm>
          <a:prstGeom prst="rect">
            <a:avLst/>
          </a:prstGeom>
          <a:noFill/>
          <a:ln w="9525">
            <a:noFill/>
            <a:miter lim="800000"/>
            <a:headEnd/>
            <a:tailEnd/>
          </a:ln>
        </p:spPr>
      </p:pic>
      <p:pic>
        <p:nvPicPr>
          <p:cNvPr id="9220" name="Picture 4"/>
          <p:cNvPicPr>
            <a:picLocks noChangeAspect="1" noChangeArrowheads="1"/>
          </p:cNvPicPr>
          <p:nvPr/>
        </p:nvPicPr>
        <p:blipFill>
          <a:blip r:embed="rId7" cstate="print">
            <a:lum bright="-28000" contrast="46000"/>
          </a:blip>
          <a:srcRect/>
          <a:stretch>
            <a:fillRect/>
          </a:stretch>
        </p:blipFill>
        <p:spPr bwMode="auto">
          <a:xfrm>
            <a:off x="5219700" y="3644900"/>
            <a:ext cx="1728788" cy="2232025"/>
          </a:xfrm>
          <a:prstGeom prst="rect">
            <a:avLst/>
          </a:prstGeom>
          <a:noFill/>
          <a:ln w="9525">
            <a:noFill/>
            <a:miter lim="800000"/>
            <a:headEnd/>
            <a:tailEnd/>
          </a:ln>
        </p:spPr>
      </p:pic>
      <p:sp>
        <p:nvSpPr>
          <p:cNvPr id="26" name="Rectangle 1"/>
          <p:cNvSpPr>
            <a:spLocks noChangeArrowheads="1"/>
          </p:cNvSpPr>
          <p:nvPr/>
        </p:nvSpPr>
        <p:spPr bwMode="auto">
          <a:xfrm>
            <a:off x="7667625" y="2997200"/>
            <a:ext cx="468313" cy="646113"/>
          </a:xfrm>
          <a:prstGeom prst="rect">
            <a:avLst/>
          </a:prstGeom>
          <a:noFill/>
          <a:ln w="9525">
            <a:noFill/>
            <a:miter lim="800000"/>
            <a:headEnd/>
            <a:tailEnd/>
          </a:ln>
        </p:spPr>
        <p:txBody>
          <a:bodyPr anchor="ctr">
            <a:spAutoFit/>
          </a:bodyPr>
          <a:lstStyle/>
          <a:p>
            <a:r>
              <a:rPr lang="ar-EG" sz="3600" b="1"/>
              <a:t>أ. </a:t>
            </a:r>
            <a:endParaRPr lang="en-US" sz="3600"/>
          </a:p>
        </p:txBody>
      </p:sp>
      <p:sp>
        <p:nvSpPr>
          <p:cNvPr id="27" name="Rectangle 1"/>
          <p:cNvSpPr>
            <a:spLocks noChangeArrowheads="1"/>
          </p:cNvSpPr>
          <p:nvPr/>
        </p:nvSpPr>
        <p:spPr bwMode="auto">
          <a:xfrm>
            <a:off x="5435600" y="2924175"/>
            <a:ext cx="971550" cy="647700"/>
          </a:xfrm>
          <a:prstGeom prst="rect">
            <a:avLst/>
          </a:prstGeom>
          <a:noFill/>
          <a:ln w="9525">
            <a:noFill/>
            <a:miter lim="800000"/>
            <a:headEnd/>
            <a:tailEnd/>
          </a:ln>
        </p:spPr>
        <p:txBody>
          <a:bodyPr anchor="ctr">
            <a:spAutoFit/>
          </a:bodyPr>
          <a:lstStyle/>
          <a:p>
            <a:pPr algn="ctr"/>
            <a:r>
              <a:rPr lang="ar-EG" sz="3600" b="1"/>
              <a:t>ب. </a:t>
            </a:r>
            <a:endParaRPr lang="en-US" sz="3600"/>
          </a:p>
        </p:txBody>
      </p:sp>
      <p:pic>
        <p:nvPicPr>
          <p:cNvPr id="22" name="Picture 2"/>
          <p:cNvPicPr>
            <a:picLocks noChangeAspect="1" noChangeArrowheads="1"/>
          </p:cNvPicPr>
          <p:nvPr/>
        </p:nvPicPr>
        <p:blipFill>
          <a:blip r:embed="rId8" cstate="print">
            <a:lum bright="-28000" contrast="46000"/>
          </a:blip>
          <a:srcRect/>
          <a:stretch>
            <a:fillRect/>
          </a:stretch>
        </p:blipFill>
        <p:spPr bwMode="auto">
          <a:xfrm>
            <a:off x="3059113" y="3573463"/>
            <a:ext cx="1793875" cy="2232025"/>
          </a:xfrm>
          <a:prstGeom prst="rect">
            <a:avLst/>
          </a:prstGeom>
          <a:noFill/>
          <a:ln w="9525">
            <a:noFill/>
            <a:miter lim="800000"/>
            <a:headEnd/>
            <a:tailEnd/>
          </a:ln>
        </p:spPr>
      </p:pic>
      <p:sp>
        <p:nvSpPr>
          <p:cNvPr id="23" name="Rectangle 1"/>
          <p:cNvSpPr>
            <a:spLocks noChangeArrowheads="1"/>
          </p:cNvSpPr>
          <p:nvPr/>
        </p:nvSpPr>
        <p:spPr bwMode="auto">
          <a:xfrm>
            <a:off x="3708400" y="2924175"/>
            <a:ext cx="611188" cy="647700"/>
          </a:xfrm>
          <a:prstGeom prst="rect">
            <a:avLst/>
          </a:prstGeom>
          <a:noFill/>
          <a:ln w="9525">
            <a:noFill/>
            <a:miter lim="800000"/>
            <a:headEnd/>
            <a:tailEnd/>
          </a:ln>
        </p:spPr>
        <p:txBody>
          <a:bodyPr anchor="ctr">
            <a:spAutoFit/>
          </a:bodyPr>
          <a:lstStyle/>
          <a:p>
            <a:r>
              <a:rPr lang="ar-EG" sz="3600" b="1"/>
              <a:t>ج. </a:t>
            </a:r>
            <a:endParaRPr lang="en-US" sz="3600"/>
          </a:p>
        </p:txBody>
      </p:sp>
      <p:pic>
        <p:nvPicPr>
          <p:cNvPr id="24" name="Picture 3"/>
          <p:cNvPicPr>
            <a:picLocks noChangeAspect="1" noChangeArrowheads="1"/>
          </p:cNvPicPr>
          <p:nvPr/>
        </p:nvPicPr>
        <p:blipFill>
          <a:blip r:embed="rId9" cstate="print">
            <a:lum bright="-28000" contrast="46000"/>
          </a:blip>
          <a:srcRect/>
          <a:stretch>
            <a:fillRect/>
          </a:stretch>
        </p:blipFill>
        <p:spPr bwMode="auto">
          <a:xfrm>
            <a:off x="827088" y="3644900"/>
            <a:ext cx="2089150" cy="2016125"/>
          </a:xfrm>
          <a:prstGeom prst="rect">
            <a:avLst/>
          </a:prstGeom>
          <a:noFill/>
          <a:ln w="9525">
            <a:noFill/>
            <a:miter lim="800000"/>
            <a:headEnd/>
            <a:tailEnd/>
          </a:ln>
        </p:spPr>
      </p:pic>
      <p:sp>
        <p:nvSpPr>
          <p:cNvPr id="25" name="Rectangle 1"/>
          <p:cNvSpPr>
            <a:spLocks noChangeArrowheads="1"/>
          </p:cNvSpPr>
          <p:nvPr/>
        </p:nvSpPr>
        <p:spPr bwMode="auto">
          <a:xfrm>
            <a:off x="1619250" y="2781300"/>
            <a:ext cx="468313" cy="646113"/>
          </a:xfrm>
          <a:prstGeom prst="rect">
            <a:avLst/>
          </a:prstGeom>
          <a:noFill/>
          <a:ln w="9525">
            <a:noFill/>
            <a:miter lim="800000"/>
            <a:headEnd/>
            <a:tailEnd/>
          </a:ln>
        </p:spPr>
        <p:txBody>
          <a:bodyPr anchor="ctr">
            <a:spAutoFit/>
          </a:bodyPr>
          <a:lstStyle/>
          <a:p>
            <a:r>
              <a:rPr lang="ar-EG" sz="3600" b="1"/>
              <a:t>د. </a:t>
            </a:r>
            <a:endParaRPr lang="en-US" sz="3600"/>
          </a:p>
        </p:txBody>
      </p:sp>
      <p:cxnSp>
        <p:nvCxnSpPr>
          <p:cNvPr id="28" name="رابط مستقيم 27"/>
          <p:cNvCxnSpPr/>
          <p:nvPr/>
        </p:nvCxnSpPr>
        <p:spPr>
          <a:xfrm>
            <a:off x="5148263" y="5949950"/>
            <a:ext cx="1800225"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أيٌ الأشكالِ التاليةِ يشبهُ نموذج الخليةِ.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Horizontal)">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4" name="beep.wav"/>
                                        </p:tgtEl>
                                      </p:cMediaNode>
                                    </p:audio>
                                  </p:subTnLst>
                                </p:cTn>
                              </p:par>
                              <p:par>
                                <p:cTn id="13" presetID="16" presetClass="entr" presetSubtype="26"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barn(inHorizontal)">
                                      <p:cBhvr>
                                        <p:cTn id="15" dur="500"/>
                                        <p:tgtEl>
                                          <p:spTgt spid="92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Horizontal)">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beep.wav"/>
                                        </p:tgtEl>
                                      </p:cMediaNode>
                                    </p:audio>
                                  </p:subTnLst>
                                </p:cTn>
                              </p:par>
                              <p:par>
                                <p:cTn id="21" presetID="16" presetClass="entr" presetSubtype="26"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barn(inHorizontal)">
                                      <p:cBhvr>
                                        <p:cTn id="23" dur="500"/>
                                        <p:tgtEl>
                                          <p:spTgt spid="92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Horizontal)">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par>
                                <p:cTn id="29" presetID="16" presetClass="entr" presetSubtype="2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Horizont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Horizontal)">
                                      <p:cBhvr>
                                        <p:cTn id="36" dur="500"/>
                                        <p:tgtEl>
                                          <p:spTgt spid="25"/>
                                        </p:tgtEl>
                                      </p:cBhvr>
                                    </p:animEffec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par>
                                <p:cTn id="37" presetID="16" presetClass="entr" presetSubtype="26"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 calcmode="lin" valueType="num">
                                      <p:cBhvr>
                                        <p:cTn id="46" dur="500" fill="hold"/>
                                        <p:tgtEl>
                                          <p:spTgt spid="28"/>
                                        </p:tgtEl>
                                        <p:attrNameLst>
                                          <p:attrName>style.rotation</p:attrName>
                                        </p:attrNameLst>
                                      </p:cBhvr>
                                      <p:tavLst>
                                        <p:tav tm="0">
                                          <p:val>
                                            <p:fltVal val="360"/>
                                          </p:val>
                                        </p:tav>
                                        <p:tav tm="100000">
                                          <p:val>
                                            <p:fltVal val="0"/>
                                          </p:val>
                                        </p:tav>
                                      </p:tavLst>
                                    </p:anim>
                                    <p:animEffect transition="in" filter="fade">
                                      <p:cBhvr>
                                        <p:cTn id="47" dur="500"/>
                                        <p:tgtEl>
                                          <p:spTgt spid="28"/>
                                        </p:tgtEl>
                                      </p:cBhvr>
                                    </p:animEffect>
                                  </p:childTnLst>
                                  <p:subTnLst>
                                    <p:audio>
                                      <p:cMediaNode>
                                        <p:cTn display="0" masterRel="sameClick">
                                          <p:stCondLst>
                                            <p:cond evt="begin" delay="0">
                                              <p:tn val="4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p:bldP spid="27"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a:spLocks noChangeArrowheads="1"/>
          </p:cNvSpPr>
          <p:nvPr/>
        </p:nvSpPr>
        <p:spPr bwMode="auto">
          <a:xfrm>
            <a:off x="5556624" y="668338"/>
            <a:ext cx="185980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a:solidFill>
                  <a:srgbClr val="0000FF"/>
                </a:solidFill>
              </a:rPr>
              <a:t>ملخص مصور</a:t>
            </a:r>
            <a:endParaRPr lang="ar-SA" sz="2800">
              <a:solidFill>
                <a:srgbClr val="0000FF"/>
              </a:solidFill>
            </a:endParaRPr>
          </a:p>
        </p:txBody>
      </p:sp>
      <p:sp>
        <p:nvSpPr>
          <p:cNvPr id="21" name="Rectangle 1"/>
          <p:cNvSpPr>
            <a:spLocks noChangeArrowheads="1"/>
          </p:cNvSpPr>
          <p:nvPr/>
        </p:nvSpPr>
        <p:spPr bwMode="auto">
          <a:xfrm>
            <a:off x="468313" y="3293715"/>
            <a:ext cx="4319587"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الدرس الأول: الخلايا هي الوحدات الأصغر الأساسية في تكوين المخلوقات الحية جميعها.</a:t>
            </a:r>
            <a:endParaRPr lang="en-US" sz="2800" dirty="0">
              <a:solidFill>
                <a:srgbClr val="0000FF"/>
              </a:solidFill>
            </a:endParaRPr>
          </a:p>
        </p:txBody>
      </p:sp>
      <p:pic>
        <p:nvPicPr>
          <p:cNvPr id="22" name="Picture 10"/>
          <p:cNvPicPr>
            <a:picLocks noChangeAspect="1" noChangeArrowheads="1"/>
          </p:cNvPicPr>
          <p:nvPr/>
        </p:nvPicPr>
        <p:blipFill>
          <a:blip r:embed="rId7" cstate="print">
            <a:lum bright="-10000" contrast="40000"/>
          </a:blip>
          <a:srcRect/>
          <a:stretch>
            <a:fillRect/>
          </a:stretch>
        </p:blipFill>
        <p:spPr bwMode="auto">
          <a:xfrm>
            <a:off x="5148263" y="2565400"/>
            <a:ext cx="3744912" cy="3455988"/>
          </a:xfrm>
          <a:prstGeom prst="rect">
            <a:avLst/>
          </a:prstGeom>
          <a:noFill/>
          <a:ln w="28575">
            <a:solidFill>
              <a:schemeClr val="tx1"/>
            </a:solidFill>
            <a:miter lim="800000"/>
            <a:headEnd/>
            <a:tailEnd/>
          </a:ln>
        </p:spPr>
      </p:pic>
      <p:sp>
        <p:nvSpPr>
          <p:cNvPr id="23" name="Footer Placeholder 2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ملخص مصور.wav"/>
                                        </p:tgtEl>
                                      </p:cMediaNode>
                                    </p:audio>
                                  </p:sub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from="(-#ppt_w/2)" to="(#ppt_x)" calcmode="lin" valueType="num">
                                      <p:cBhvr>
                                        <p:cTn id="12" dur="600" fill="hold">
                                          <p:stCondLst>
                                            <p:cond delay="0"/>
                                          </p:stCondLst>
                                        </p:cTn>
                                        <p:tgtEl>
                                          <p:spTgt spid="22"/>
                                        </p:tgtEl>
                                        <p:attrNameLst>
                                          <p:attrName>ppt_x</p:attrName>
                                        </p:attrNameLst>
                                      </p:cBhvr>
                                    </p:anim>
                                    <p:anim from="0" to="-1.0" calcmode="lin" valueType="num">
                                      <p:cBhvr>
                                        <p:cTn id="13" dur="200" decel="50000" autoRev="1" fill="hold">
                                          <p:stCondLst>
                                            <p:cond delay="600"/>
                                          </p:stCondLst>
                                        </p:cTn>
                                        <p:tgtEl>
                                          <p:spTgt spid="22"/>
                                        </p:tgtEl>
                                        <p:attrNameLst>
                                          <p:attrName>xshear</p:attrName>
                                        </p:attrNameLst>
                                      </p:cBhvr>
                                    </p:anim>
                                    <p:animScale>
                                      <p:cBhvr>
                                        <p:cTn id="14" dur="200" decel="100000" autoRev="1" fill="hold">
                                          <p:stCondLst>
                                            <p:cond delay="600"/>
                                          </p:stCondLst>
                                        </p:cTn>
                                        <p:tgtEl>
                                          <p:spTgt spid="22"/>
                                        </p:tgtEl>
                                      </p:cBhvr>
                                      <p:from x="100000" y="100000"/>
                                      <p:to x="80000" y="100000"/>
                                    </p:animScale>
                                    <p:anim by="(#ppt_h/3+#ppt_w*0.1)" calcmode="lin" valueType="num">
                                      <p:cBhvr additive="sum">
                                        <p:cTn id="15" dur="200" decel="100000" autoRev="1" fill="hold">
                                          <p:stCondLst>
                                            <p:cond delay="600"/>
                                          </p:stCondLst>
                                        </p:cTn>
                                        <p:tgtEl>
                                          <p:spTgt spid="22"/>
                                        </p:tgtEl>
                                        <p:attrNameLst>
                                          <p:attrName>ppt_x</p:attrName>
                                        </p:attrNameLst>
                                      </p:cBhvr>
                                    </p:anim>
                                  </p:childTnLst>
                                  <p:subTnLst>
                                    <p:audio>
                                      <p:cMediaNode>
                                        <p:cTn display="0" masterRel="sameClick">
                                          <p:stCondLst>
                                            <p:cond evt="begin" delay="0">
                                              <p:tn val="10"/>
                                            </p:cond>
                                          </p:stCondLst>
                                          <p:endCondLst>
                                            <p:cond evt="onStopAudio" delay="0">
                                              <p:tgtEl>
                                                <p:sldTgt/>
                                              </p:tgtEl>
                                            </p:cond>
                                          </p:endCondLst>
                                        </p:cTn>
                                        <p:tgtEl>
                                          <p:sndTgt r:embed="rId5" name="Windows XP Hardware Fail.wav"/>
                                        </p:tgtEl>
                                      </p:cMediaNode>
                                    </p:audio>
                                  </p:subTnLst>
                                </p:cTn>
                              </p:par>
                              <p:par>
                                <p:cTn id="16" presetID="34"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from="(-#ppt_w/2)" to="(#ppt_x)" calcmode="lin" valueType="num">
                                      <p:cBhvr>
                                        <p:cTn id="18" dur="600" fill="hold">
                                          <p:stCondLst>
                                            <p:cond delay="0"/>
                                          </p:stCondLst>
                                        </p:cTn>
                                        <p:tgtEl>
                                          <p:spTgt spid="21"/>
                                        </p:tgtEl>
                                        <p:attrNameLst>
                                          <p:attrName>ppt_x</p:attrName>
                                        </p:attrNameLst>
                                      </p:cBhvr>
                                    </p:anim>
                                    <p:anim from="0" to="-1.0" calcmode="lin" valueType="num">
                                      <p:cBhvr>
                                        <p:cTn id="19" dur="200" decel="50000" autoRev="1" fill="hold">
                                          <p:stCondLst>
                                            <p:cond delay="600"/>
                                          </p:stCondLst>
                                        </p:cTn>
                                        <p:tgtEl>
                                          <p:spTgt spid="21"/>
                                        </p:tgtEl>
                                        <p:attrNameLst>
                                          <p:attrName>xshear</p:attrName>
                                        </p:attrNameLst>
                                      </p:cBhvr>
                                    </p:anim>
                                    <p:animScale>
                                      <p:cBhvr>
                                        <p:cTn id="20" dur="200" decel="100000" autoRev="1" fill="hold">
                                          <p:stCondLst>
                                            <p:cond delay="600"/>
                                          </p:stCondLst>
                                        </p:cTn>
                                        <p:tgtEl>
                                          <p:spTgt spid="21"/>
                                        </p:tgtEl>
                                      </p:cBhvr>
                                      <p:from x="100000" y="100000"/>
                                      <p:to x="80000" y="100000"/>
                                    </p:animScale>
                                    <p:anim by="(#ppt_h/3+#ppt_w*0.1)" calcmode="lin" valueType="num">
                                      <p:cBhvr additive="sum">
                                        <p:cTn id="21" dur="200" decel="100000" autoRev="1" fill="hold">
                                          <p:stCondLst>
                                            <p:cond delay="600"/>
                                          </p:stCondLst>
                                        </p:cTn>
                                        <p:tgtEl>
                                          <p:spTgt spid="21"/>
                                        </p:tgtEl>
                                        <p:attrNameLst>
                                          <p:attrName>ppt_x</p:attrName>
                                        </p:attrNameLst>
                                      </p:cBhvr>
                                    </p:anim>
                                  </p:childTnLst>
                                  <p:subTnLst>
                                    <p:audio>
                                      <p:cMediaNode>
                                        <p:cTn display="0" masterRel="sameClick">
                                          <p:stCondLst>
                                            <p:cond evt="begin" delay="0">
                                              <p:tn val="16"/>
                                            </p:cond>
                                          </p:stCondLst>
                                          <p:endCondLst>
                                            <p:cond evt="onStopAudio" delay="0">
                                              <p:tgtEl>
                                                <p:sldTgt/>
                                              </p:tgtEl>
                                            </p:cond>
                                          </p:endCondLst>
                                        </p:cTn>
                                        <p:tgtEl>
                                          <p:sndTgt r:embed="rId6" name="الدرس الأول الخلايا ه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1"/>
          <p:cNvSpPr>
            <a:spLocks noChangeArrowheads="1"/>
          </p:cNvSpPr>
          <p:nvPr/>
        </p:nvSpPr>
        <p:spPr bwMode="auto">
          <a:xfrm>
            <a:off x="4139952" y="980728"/>
            <a:ext cx="290175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أختبار الإجابة الصحيحة</a:t>
            </a:r>
            <a:endParaRPr lang="en-US" sz="2800" dirty="0">
              <a:solidFill>
                <a:srgbClr val="0000FF"/>
              </a:solidFill>
            </a:endParaRPr>
          </a:p>
        </p:txBody>
      </p:sp>
      <p:sp>
        <p:nvSpPr>
          <p:cNvPr id="17" name="Rectangle 1"/>
          <p:cNvSpPr>
            <a:spLocks noChangeArrowheads="1"/>
          </p:cNvSpPr>
          <p:nvPr/>
        </p:nvSpPr>
        <p:spPr bwMode="auto">
          <a:xfrm>
            <a:off x="755650" y="2533640"/>
            <a:ext cx="7462838"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5. تركيبُ الخليةِ الذي يساعدُها على خزنِ الماءِ والغذاءِ والفضلاتِ هو</a:t>
            </a:r>
            <a:endParaRPr lang="en-US" sz="2800" dirty="0">
              <a:solidFill>
                <a:srgbClr val="0000FF"/>
              </a:solidFill>
            </a:endParaRPr>
          </a:p>
        </p:txBody>
      </p:sp>
      <p:sp>
        <p:nvSpPr>
          <p:cNvPr id="18" name="Rectangle 1"/>
          <p:cNvSpPr>
            <a:spLocks noChangeArrowheads="1"/>
          </p:cNvSpPr>
          <p:nvPr/>
        </p:nvSpPr>
        <p:spPr bwMode="auto">
          <a:xfrm>
            <a:off x="5867400" y="3789363"/>
            <a:ext cx="2771775" cy="646112"/>
          </a:xfrm>
          <a:prstGeom prst="rect">
            <a:avLst/>
          </a:prstGeom>
          <a:noFill/>
          <a:ln w="9525">
            <a:noFill/>
            <a:miter lim="800000"/>
            <a:headEnd/>
            <a:tailEnd/>
          </a:ln>
        </p:spPr>
        <p:txBody>
          <a:bodyPr anchor="ctr">
            <a:spAutoFit/>
          </a:bodyPr>
          <a:lstStyle/>
          <a:p>
            <a:r>
              <a:rPr lang="ar-EG" sz="3600" b="1"/>
              <a:t>أ. الفجواتُ.</a:t>
            </a:r>
            <a:endParaRPr lang="en-US" sz="3600"/>
          </a:p>
        </p:txBody>
      </p:sp>
      <p:sp>
        <p:nvSpPr>
          <p:cNvPr id="19" name="Rectangle 1"/>
          <p:cNvSpPr>
            <a:spLocks noChangeArrowheads="1"/>
          </p:cNvSpPr>
          <p:nvPr/>
        </p:nvSpPr>
        <p:spPr bwMode="auto">
          <a:xfrm>
            <a:off x="5651500" y="4365625"/>
            <a:ext cx="3132138" cy="646113"/>
          </a:xfrm>
          <a:prstGeom prst="rect">
            <a:avLst/>
          </a:prstGeom>
          <a:noFill/>
          <a:ln w="9525">
            <a:noFill/>
            <a:miter lim="800000"/>
            <a:headEnd/>
            <a:tailEnd/>
          </a:ln>
        </p:spPr>
        <p:txBody>
          <a:bodyPr anchor="ctr">
            <a:spAutoFit/>
          </a:bodyPr>
          <a:lstStyle/>
          <a:p>
            <a:r>
              <a:rPr lang="ar-EG" sz="3600" b="1"/>
              <a:t>ب. الميتوكندريا.</a:t>
            </a:r>
            <a:endParaRPr lang="en-US" sz="3600"/>
          </a:p>
        </p:txBody>
      </p:sp>
      <p:sp>
        <p:nvSpPr>
          <p:cNvPr id="20" name="Rectangle 1"/>
          <p:cNvSpPr>
            <a:spLocks noChangeArrowheads="1"/>
          </p:cNvSpPr>
          <p:nvPr/>
        </p:nvSpPr>
        <p:spPr bwMode="auto">
          <a:xfrm>
            <a:off x="5867400" y="5013325"/>
            <a:ext cx="2844800" cy="646113"/>
          </a:xfrm>
          <a:prstGeom prst="rect">
            <a:avLst/>
          </a:prstGeom>
          <a:noFill/>
          <a:ln w="9525">
            <a:noFill/>
            <a:miter lim="800000"/>
            <a:headEnd/>
            <a:tailEnd/>
          </a:ln>
        </p:spPr>
        <p:txBody>
          <a:bodyPr anchor="ctr">
            <a:spAutoFit/>
          </a:bodyPr>
          <a:lstStyle/>
          <a:p>
            <a:r>
              <a:rPr lang="ar-EG" sz="3600" b="1"/>
              <a:t>جـ. البلاستيداتُ.</a:t>
            </a:r>
            <a:endParaRPr lang="en-US" sz="3600"/>
          </a:p>
        </p:txBody>
      </p:sp>
      <p:sp>
        <p:nvSpPr>
          <p:cNvPr id="21" name="Rectangle 1"/>
          <p:cNvSpPr>
            <a:spLocks noChangeArrowheads="1"/>
          </p:cNvSpPr>
          <p:nvPr/>
        </p:nvSpPr>
        <p:spPr bwMode="auto">
          <a:xfrm>
            <a:off x="5867400" y="5589588"/>
            <a:ext cx="2700338" cy="646112"/>
          </a:xfrm>
          <a:prstGeom prst="rect">
            <a:avLst/>
          </a:prstGeom>
          <a:noFill/>
          <a:ln w="9525">
            <a:noFill/>
            <a:miter lim="800000"/>
            <a:headEnd/>
            <a:tailEnd/>
          </a:ln>
        </p:spPr>
        <p:txBody>
          <a:bodyPr anchor="ctr">
            <a:spAutoFit/>
          </a:bodyPr>
          <a:lstStyle/>
          <a:p>
            <a:r>
              <a:rPr lang="ar-EG" sz="3600" b="1"/>
              <a:t>د. السيتوبلازمُ.</a:t>
            </a:r>
            <a:endParaRPr lang="en-US" sz="3600"/>
          </a:p>
        </p:txBody>
      </p:sp>
      <p:cxnSp>
        <p:nvCxnSpPr>
          <p:cNvPr id="22" name="رابط مستقيم 21"/>
          <p:cNvCxnSpPr/>
          <p:nvPr/>
        </p:nvCxnSpPr>
        <p:spPr>
          <a:xfrm>
            <a:off x="6588125" y="4365625"/>
            <a:ext cx="1800225"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تركيبُ الخليةِ الذي يساعدُها.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Horizontal)">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فجواتُ.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Horizont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5" name="الميتوكندريا.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Horizontal)">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6" name="البلاستيداتُ.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Horizontal)">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7" name="السيتوبلازم.wav"/>
                                        </p:tgtEl>
                                      </p:cMediaNode>
                                    </p:audio>
                                  </p:sub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 calcmode="lin" valueType="num">
                                      <p:cBhvr>
                                        <p:cTn id="34" dur="500" fill="hold"/>
                                        <p:tgtEl>
                                          <p:spTgt spid="22"/>
                                        </p:tgtEl>
                                        <p:attrNameLst>
                                          <p:attrName>style.rotation</p:attrName>
                                        </p:attrNameLst>
                                      </p:cBhvr>
                                      <p:tavLst>
                                        <p:tav tm="0">
                                          <p:val>
                                            <p:fltVal val="360"/>
                                          </p:val>
                                        </p:tav>
                                        <p:tav tm="100000">
                                          <p:val>
                                            <p:fltVal val="0"/>
                                          </p:val>
                                        </p:tav>
                                      </p:tavLst>
                                    </p:anim>
                                    <p:animEffect transition="in" filter="fade">
                                      <p:cBhvr>
                                        <p:cTn id="35"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
          <p:cNvSpPr>
            <a:spLocks noChangeArrowheads="1"/>
          </p:cNvSpPr>
          <p:nvPr/>
        </p:nvSpPr>
        <p:spPr bwMode="auto">
          <a:xfrm>
            <a:off x="3707904" y="1052736"/>
            <a:ext cx="290175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أختبار الإجابة الصحيحة</a:t>
            </a:r>
            <a:endParaRPr lang="en-US" sz="2800" dirty="0">
              <a:solidFill>
                <a:srgbClr val="0000FF"/>
              </a:solidFill>
            </a:endParaRPr>
          </a:p>
        </p:txBody>
      </p:sp>
      <p:sp>
        <p:nvSpPr>
          <p:cNvPr id="17" name="Rectangle 1"/>
          <p:cNvSpPr>
            <a:spLocks noChangeArrowheads="1"/>
          </p:cNvSpPr>
          <p:nvPr/>
        </p:nvSpPr>
        <p:spPr bwMode="auto">
          <a:xfrm>
            <a:off x="539750" y="2553484"/>
            <a:ext cx="7894638"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6. أيٌ ممالِك المخلوقاتِ الحيةِ التاليةِ تحوِي مخلوقاتِ حية وحيدة الخليةِ وأخرى عديدة الخلايا؟</a:t>
            </a:r>
            <a:endParaRPr lang="en-US" sz="2800" dirty="0">
              <a:solidFill>
                <a:srgbClr val="0000FF"/>
              </a:solidFill>
            </a:endParaRPr>
          </a:p>
        </p:txBody>
      </p:sp>
      <p:sp>
        <p:nvSpPr>
          <p:cNvPr id="18" name="Rectangle 1"/>
          <p:cNvSpPr>
            <a:spLocks noChangeArrowheads="1"/>
          </p:cNvSpPr>
          <p:nvPr/>
        </p:nvSpPr>
        <p:spPr bwMode="auto">
          <a:xfrm>
            <a:off x="5867400" y="3789363"/>
            <a:ext cx="2771775" cy="646112"/>
          </a:xfrm>
          <a:prstGeom prst="rect">
            <a:avLst/>
          </a:prstGeom>
          <a:noFill/>
          <a:ln w="9525">
            <a:noFill/>
            <a:miter lim="800000"/>
            <a:headEnd/>
            <a:tailEnd/>
          </a:ln>
        </p:spPr>
        <p:txBody>
          <a:bodyPr anchor="ctr">
            <a:spAutoFit/>
          </a:bodyPr>
          <a:lstStyle/>
          <a:p>
            <a:r>
              <a:rPr lang="ar-EG" sz="3600" b="1"/>
              <a:t>أ. البكتيريا.</a:t>
            </a:r>
            <a:endParaRPr lang="en-US" sz="3600"/>
          </a:p>
        </p:txBody>
      </p:sp>
      <p:sp>
        <p:nvSpPr>
          <p:cNvPr id="19" name="Rectangle 1"/>
          <p:cNvSpPr>
            <a:spLocks noChangeArrowheads="1"/>
          </p:cNvSpPr>
          <p:nvPr/>
        </p:nvSpPr>
        <p:spPr bwMode="auto">
          <a:xfrm>
            <a:off x="5651500" y="4365625"/>
            <a:ext cx="3132138" cy="646113"/>
          </a:xfrm>
          <a:prstGeom prst="rect">
            <a:avLst/>
          </a:prstGeom>
          <a:noFill/>
          <a:ln w="9525">
            <a:noFill/>
            <a:miter lim="800000"/>
            <a:headEnd/>
            <a:tailEnd/>
          </a:ln>
        </p:spPr>
        <p:txBody>
          <a:bodyPr anchor="ctr">
            <a:spAutoFit/>
          </a:bodyPr>
          <a:lstStyle/>
          <a:p>
            <a:r>
              <a:rPr lang="ar-EG" sz="3600" b="1"/>
              <a:t>ب. الطلائعياتُ.</a:t>
            </a:r>
            <a:endParaRPr lang="en-US" sz="3600"/>
          </a:p>
        </p:txBody>
      </p:sp>
      <p:sp>
        <p:nvSpPr>
          <p:cNvPr id="20" name="Rectangle 1"/>
          <p:cNvSpPr>
            <a:spLocks noChangeArrowheads="1"/>
          </p:cNvSpPr>
          <p:nvPr/>
        </p:nvSpPr>
        <p:spPr bwMode="auto">
          <a:xfrm>
            <a:off x="5867400" y="5013325"/>
            <a:ext cx="2844800" cy="646113"/>
          </a:xfrm>
          <a:prstGeom prst="rect">
            <a:avLst/>
          </a:prstGeom>
          <a:noFill/>
          <a:ln w="9525">
            <a:noFill/>
            <a:miter lim="800000"/>
            <a:headEnd/>
            <a:tailEnd/>
          </a:ln>
        </p:spPr>
        <p:txBody>
          <a:bodyPr anchor="ctr">
            <a:spAutoFit/>
          </a:bodyPr>
          <a:lstStyle/>
          <a:p>
            <a:r>
              <a:rPr lang="ar-EG" sz="3600" b="1"/>
              <a:t>جـ. النباتاتُ. </a:t>
            </a:r>
            <a:endParaRPr lang="en-US" sz="3600"/>
          </a:p>
        </p:txBody>
      </p:sp>
      <p:sp>
        <p:nvSpPr>
          <p:cNvPr id="21" name="Rectangle 1"/>
          <p:cNvSpPr>
            <a:spLocks noChangeArrowheads="1"/>
          </p:cNvSpPr>
          <p:nvPr/>
        </p:nvSpPr>
        <p:spPr bwMode="auto">
          <a:xfrm>
            <a:off x="5867400" y="5589588"/>
            <a:ext cx="2700338" cy="646112"/>
          </a:xfrm>
          <a:prstGeom prst="rect">
            <a:avLst/>
          </a:prstGeom>
          <a:noFill/>
          <a:ln w="9525">
            <a:noFill/>
            <a:miter lim="800000"/>
            <a:headEnd/>
            <a:tailEnd/>
          </a:ln>
        </p:spPr>
        <p:txBody>
          <a:bodyPr anchor="ctr">
            <a:spAutoFit/>
          </a:bodyPr>
          <a:lstStyle/>
          <a:p>
            <a:r>
              <a:rPr lang="ar-EG" sz="3600" b="1"/>
              <a:t>د. الحيواناتُ.</a:t>
            </a:r>
            <a:endParaRPr lang="en-US" sz="3600"/>
          </a:p>
        </p:txBody>
      </p:sp>
      <p:cxnSp>
        <p:nvCxnSpPr>
          <p:cNvPr id="22" name="رابط مستقيم 21"/>
          <p:cNvCxnSpPr/>
          <p:nvPr/>
        </p:nvCxnSpPr>
        <p:spPr>
          <a:xfrm>
            <a:off x="6443663" y="5013325"/>
            <a:ext cx="1800225"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أيٌ ممالِك المخلوقاتِ الحيةِ.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Horizontal)">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بكتيريا.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Horizont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5" name="الطلائعياتُ.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Horizontal)">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6" name="النباتاتُ.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Horizontal)">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7" name="الحيواناتُ.wav"/>
                                        </p:tgtEl>
                                      </p:cMediaNode>
                                    </p:audio>
                                  </p:sub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 calcmode="lin" valueType="num">
                                      <p:cBhvr>
                                        <p:cTn id="34" dur="500" fill="hold"/>
                                        <p:tgtEl>
                                          <p:spTgt spid="22"/>
                                        </p:tgtEl>
                                        <p:attrNameLst>
                                          <p:attrName>style.rotation</p:attrName>
                                        </p:attrNameLst>
                                      </p:cBhvr>
                                      <p:tavLst>
                                        <p:tav tm="0">
                                          <p:val>
                                            <p:fltVal val="360"/>
                                          </p:val>
                                        </p:tav>
                                        <p:tav tm="100000">
                                          <p:val>
                                            <p:fltVal val="0"/>
                                          </p:val>
                                        </p:tav>
                                      </p:tavLst>
                                    </p:anim>
                                    <p:animEffect transition="in" filter="fade">
                                      <p:cBhvr>
                                        <p:cTn id="35"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
          <p:cNvSpPr>
            <a:spLocks noChangeArrowheads="1"/>
          </p:cNvSpPr>
          <p:nvPr/>
        </p:nvSpPr>
        <p:spPr bwMode="auto">
          <a:xfrm>
            <a:off x="3491880" y="1052736"/>
            <a:ext cx="290175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أختبار الإجابة الصحيحة</a:t>
            </a:r>
            <a:endParaRPr lang="en-US" sz="2800" dirty="0">
              <a:solidFill>
                <a:srgbClr val="0000FF"/>
              </a:solidFill>
            </a:endParaRPr>
          </a:p>
        </p:txBody>
      </p:sp>
      <p:sp>
        <p:nvSpPr>
          <p:cNvPr id="17" name="Rectangle 1"/>
          <p:cNvSpPr>
            <a:spLocks noChangeArrowheads="1"/>
          </p:cNvSpPr>
          <p:nvPr/>
        </p:nvSpPr>
        <p:spPr bwMode="auto">
          <a:xfrm>
            <a:off x="539750" y="2553484"/>
            <a:ext cx="7894638"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a:solidFill>
                  <a:srgbClr val="0000FF"/>
                </a:solidFill>
              </a:rPr>
              <a:t>7. أيٌ المجموعاتِ التصنيفيةِ التاليةِ يكونُ أفرادُها متشابهينَ كثيرا في الشكلِ؟</a:t>
            </a:r>
            <a:endParaRPr lang="en-US" sz="2800">
              <a:solidFill>
                <a:srgbClr val="0000FF"/>
              </a:solidFill>
            </a:endParaRPr>
          </a:p>
        </p:txBody>
      </p:sp>
      <p:sp>
        <p:nvSpPr>
          <p:cNvPr id="18" name="Rectangle 1"/>
          <p:cNvSpPr>
            <a:spLocks noChangeArrowheads="1"/>
          </p:cNvSpPr>
          <p:nvPr/>
        </p:nvSpPr>
        <p:spPr bwMode="auto">
          <a:xfrm>
            <a:off x="5867400" y="3789363"/>
            <a:ext cx="2771775" cy="646112"/>
          </a:xfrm>
          <a:prstGeom prst="rect">
            <a:avLst/>
          </a:prstGeom>
          <a:noFill/>
          <a:ln w="9525">
            <a:noFill/>
            <a:miter lim="800000"/>
            <a:headEnd/>
            <a:tailEnd/>
          </a:ln>
        </p:spPr>
        <p:txBody>
          <a:bodyPr anchor="ctr">
            <a:spAutoFit/>
          </a:bodyPr>
          <a:lstStyle/>
          <a:p>
            <a:r>
              <a:rPr lang="ar-EG" sz="3600" b="1"/>
              <a:t>أ. المملكةُ.</a:t>
            </a:r>
            <a:endParaRPr lang="en-US" sz="3600"/>
          </a:p>
        </p:txBody>
      </p:sp>
      <p:sp>
        <p:nvSpPr>
          <p:cNvPr id="19" name="Rectangle 1"/>
          <p:cNvSpPr>
            <a:spLocks noChangeArrowheads="1"/>
          </p:cNvSpPr>
          <p:nvPr/>
        </p:nvSpPr>
        <p:spPr bwMode="auto">
          <a:xfrm>
            <a:off x="5580063" y="4365625"/>
            <a:ext cx="3132137" cy="646113"/>
          </a:xfrm>
          <a:prstGeom prst="rect">
            <a:avLst/>
          </a:prstGeom>
          <a:noFill/>
          <a:ln w="9525">
            <a:noFill/>
            <a:miter lim="800000"/>
            <a:headEnd/>
            <a:tailEnd/>
          </a:ln>
        </p:spPr>
        <p:txBody>
          <a:bodyPr anchor="ctr">
            <a:spAutoFit/>
          </a:bodyPr>
          <a:lstStyle/>
          <a:p>
            <a:r>
              <a:rPr lang="ar-EG" sz="3600" b="1"/>
              <a:t>ب. الطائفةُ.</a:t>
            </a:r>
            <a:endParaRPr lang="en-US" sz="3600"/>
          </a:p>
        </p:txBody>
      </p:sp>
      <p:sp>
        <p:nvSpPr>
          <p:cNvPr id="20" name="Rectangle 1"/>
          <p:cNvSpPr>
            <a:spLocks noChangeArrowheads="1"/>
          </p:cNvSpPr>
          <p:nvPr/>
        </p:nvSpPr>
        <p:spPr bwMode="auto">
          <a:xfrm>
            <a:off x="5867400" y="4941888"/>
            <a:ext cx="2844800" cy="646112"/>
          </a:xfrm>
          <a:prstGeom prst="rect">
            <a:avLst/>
          </a:prstGeom>
          <a:noFill/>
          <a:ln w="9525">
            <a:noFill/>
            <a:miter lim="800000"/>
            <a:headEnd/>
            <a:tailEnd/>
          </a:ln>
        </p:spPr>
        <p:txBody>
          <a:bodyPr anchor="ctr">
            <a:spAutoFit/>
          </a:bodyPr>
          <a:lstStyle/>
          <a:p>
            <a:r>
              <a:rPr lang="ar-EG" sz="3600" b="1"/>
              <a:t>جـ. النوعُ.</a:t>
            </a:r>
            <a:endParaRPr lang="en-US" sz="3600"/>
          </a:p>
        </p:txBody>
      </p:sp>
      <p:sp>
        <p:nvSpPr>
          <p:cNvPr id="21" name="Rectangle 1"/>
          <p:cNvSpPr>
            <a:spLocks noChangeArrowheads="1"/>
          </p:cNvSpPr>
          <p:nvPr/>
        </p:nvSpPr>
        <p:spPr bwMode="auto">
          <a:xfrm>
            <a:off x="5867400" y="5589588"/>
            <a:ext cx="2700338" cy="646112"/>
          </a:xfrm>
          <a:prstGeom prst="rect">
            <a:avLst/>
          </a:prstGeom>
          <a:noFill/>
          <a:ln w="9525">
            <a:noFill/>
            <a:miter lim="800000"/>
            <a:headEnd/>
            <a:tailEnd/>
          </a:ln>
        </p:spPr>
        <p:txBody>
          <a:bodyPr anchor="ctr">
            <a:spAutoFit/>
          </a:bodyPr>
          <a:lstStyle/>
          <a:p>
            <a:r>
              <a:rPr lang="ar-EG" sz="3600" b="1"/>
              <a:t>د. الشعبةُ.</a:t>
            </a:r>
            <a:endParaRPr lang="en-US" sz="3600"/>
          </a:p>
        </p:txBody>
      </p:sp>
      <p:cxnSp>
        <p:nvCxnSpPr>
          <p:cNvPr id="22" name="رابط مستقيم 21"/>
          <p:cNvCxnSpPr/>
          <p:nvPr/>
        </p:nvCxnSpPr>
        <p:spPr>
          <a:xfrm>
            <a:off x="7019925" y="5589588"/>
            <a:ext cx="1296988"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أيٌ المجموعاتِ التصنيفيةِ التاليةِ.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Horizontal)">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مملكة.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Horizont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5" name="الطائفةُ.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Horizontal)">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6" name="النوعُ.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Horizontal)">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7" name="الشعبةُ.wav"/>
                                        </p:tgtEl>
                                      </p:cMediaNode>
                                    </p:audio>
                                  </p:sub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 calcmode="lin" valueType="num">
                                      <p:cBhvr>
                                        <p:cTn id="34" dur="500" fill="hold"/>
                                        <p:tgtEl>
                                          <p:spTgt spid="22"/>
                                        </p:tgtEl>
                                        <p:attrNameLst>
                                          <p:attrName>style.rotation</p:attrName>
                                        </p:attrNameLst>
                                      </p:cBhvr>
                                      <p:tavLst>
                                        <p:tav tm="0">
                                          <p:val>
                                            <p:fltVal val="360"/>
                                          </p:val>
                                        </p:tav>
                                        <p:tav tm="100000">
                                          <p:val>
                                            <p:fltVal val="0"/>
                                          </p:val>
                                        </p:tav>
                                      </p:tavLst>
                                    </p:anim>
                                    <p:animEffect transition="in" filter="fade">
                                      <p:cBhvr>
                                        <p:cTn id="35"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1331640" y="2276872"/>
            <a:ext cx="6408712" cy="2202001"/>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4400" dirty="0">
                <a:solidFill>
                  <a:srgbClr val="0000FF"/>
                </a:solidFill>
              </a:rPr>
              <a:t>أجيبُ عنِ الأسئلةِ التاليةِ</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جيب عن الأسئلة التا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55650" y="2685028"/>
            <a:ext cx="7739063"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أتخيلُ أن أحدَ الأشخاصِ مرض وذهبَ إلى الطبيبِ، فأخبرَهُ أنَّ نوعَا منَ البكتيريا دخلَ إلى جسمهِ وسبْبَ لهُ المرضَ، ووصفَ له علاجَا، إلا أنَّ المريض أَخذَ يبحثُ عنْ علاجاتِ أخرى للقضاءِ على جميعِ أنواعِ البكتيريا في جسمِهِ ظنَّا منهُ أنَّ ذلكَ يساعدُ على الشفاءِ بسرعةِ.</a:t>
            </a:r>
            <a:endParaRPr lang="en-US" sz="2800" dirty="0">
              <a:solidFill>
                <a:srgbClr val="0000FF"/>
              </a:solidFill>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أتخيلُ أحدَ الأشخاصِ مر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538163" y="1338263"/>
            <a:ext cx="7824787" cy="578882"/>
          </a:xfrm>
          <a:prstGeom prst="flowChartAlternateProcess">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8- هل القضاءُ على جميعِ أنواعِ البكتيريا مفيدّ لهذَا الشخصِ؟ لماذا؟</a:t>
            </a:r>
            <a:endParaRPr lang="en-US" sz="2800" dirty="0">
              <a:solidFill>
                <a:srgbClr val="0000FF"/>
              </a:solidFill>
            </a:endParaRPr>
          </a:p>
        </p:txBody>
      </p:sp>
      <p:sp>
        <p:nvSpPr>
          <p:cNvPr id="8" name="Rectangle 11"/>
          <p:cNvSpPr>
            <a:spLocks noChangeArrowheads="1"/>
          </p:cNvSpPr>
          <p:nvPr/>
        </p:nvSpPr>
        <p:spPr bwMode="auto">
          <a:xfrm>
            <a:off x="900113" y="3284538"/>
            <a:ext cx="7566025" cy="1939925"/>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ctr">
              <a:defRPr/>
            </a:pPr>
            <a:r>
              <a:rPr lang="ar-EG" sz="4000" b="1" dirty="0">
                <a:solidFill>
                  <a:srgbClr val="FF00FF"/>
                </a:solidFill>
              </a:rPr>
              <a:t>غير مفيد لأن ليست كل أنواع البكتريا ضارة بالجسم فهناك بعض أنواع البكتريا المفيدة للجسم.</a:t>
            </a:r>
            <a:endParaRPr lang="en-US" sz="4000" dirty="0">
              <a:solidFill>
                <a:srgbClr val="FF00FF"/>
              </a:solidFill>
            </a:endParaRP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هل القضاءُ على جميعِ أنواعِ.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4" name="غير مفيد لأن ليست ك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0" y="2698522"/>
            <a:ext cx="3632200"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تظهرُ أزهارُ تباع الشمسِ في الشكلِ أدناهُ في الاتجاهِ نفسِهِ وتعدُّ هذهِ الظاهرةُ أحد الأدلةِ علَى أنَّ النباتاتِ تقومُ بوظائفِ المخلوقاتِ الحيةِ.</a:t>
            </a:r>
            <a:endParaRPr lang="en-US" sz="2800" dirty="0">
              <a:solidFill>
                <a:srgbClr val="0000FF"/>
              </a:solidFill>
            </a:endParaRPr>
          </a:p>
        </p:txBody>
      </p:sp>
      <p:pic>
        <p:nvPicPr>
          <p:cNvPr id="73730" name="Picture 2"/>
          <p:cNvPicPr>
            <a:picLocks noChangeAspect="1" noChangeArrowheads="1"/>
          </p:cNvPicPr>
          <p:nvPr/>
        </p:nvPicPr>
        <p:blipFill>
          <a:blip r:embed="rId4" cstate="print">
            <a:lum bright="-32000" contrast="40000"/>
          </a:blip>
          <a:srcRect/>
          <a:stretch>
            <a:fillRect/>
          </a:stretch>
        </p:blipFill>
        <p:spPr bwMode="auto">
          <a:xfrm>
            <a:off x="900113" y="2565400"/>
            <a:ext cx="3554412" cy="2559050"/>
          </a:xfrm>
          <a:prstGeom prst="rect">
            <a:avLst/>
          </a:prstGeom>
          <a:noFill/>
          <a:ln w="28575">
            <a:solidFill>
              <a:schemeClr val="tx1"/>
            </a:solidFill>
            <a:miter lim="800000"/>
            <a:headEnd/>
            <a:tailEnd/>
          </a:ln>
        </p:spPr>
      </p:pic>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تظهرُ أزهارُ تباع الشمسِ في الشكلِ.wav"/>
                                        </p:tgtEl>
                                      </p:cMediaNode>
                                    </p:audio>
                                  </p:subTnLst>
                                </p:cTn>
                              </p:par>
                              <p:par>
                                <p:cTn id="10" presetID="52" presetClass="entr" presetSubtype="0" fill="hold" nodeType="withEffect">
                                  <p:stCondLst>
                                    <p:cond delay="0"/>
                                  </p:stCondLst>
                                  <p:childTnLst>
                                    <p:set>
                                      <p:cBhvr>
                                        <p:cTn id="11" dur="1" fill="hold">
                                          <p:stCondLst>
                                            <p:cond delay="0"/>
                                          </p:stCondLst>
                                        </p:cTn>
                                        <p:tgtEl>
                                          <p:spTgt spid="73730"/>
                                        </p:tgtEl>
                                        <p:attrNameLst>
                                          <p:attrName>style.visibility</p:attrName>
                                        </p:attrNameLst>
                                      </p:cBhvr>
                                      <p:to>
                                        <p:strVal val="visible"/>
                                      </p:to>
                                    </p:set>
                                    <p:animScale>
                                      <p:cBhvr>
                                        <p:cTn id="12" dur="1000" decel="50000" fill="hold">
                                          <p:stCondLst>
                                            <p:cond delay="0"/>
                                          </p:stCondLst>
                                        </p:cTn>
                                        <p:tgtEl>
                                          <p:spTgt spid="737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3730"/>
                                        </p:tgtEl>
                                        <p:attrNameLst>
                                          <p:attrName>ppt_x</p:attrName>
                                          <p:attrName>ppt_y</p:attrName>
                                        </p:attrNameLst>
                                      </p:cBhvr>
                                    </p:animMotion>
                                    <p:animEffect transition="in" filter="fade">
                                      <p:cBhvr>
                                        <p:cTn id="14" dur="10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538163" y="1338263"/>
            <a:ext cx="7824787" cy="1055608"/>
          </a:xfrm>
          <a:prstGeom prst="flowChartAlternateProcess">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9- ما الظاهرةُ التي تمثلُها الصورةُ؟ وما الوظيفةُ التي يؤديها النباتُ في هذهِ الصورةِ؟</a:t>
            </a:r>
            <a:endParaRPr lang="en-US" sz="2800" dirty="0">
              <a:solidFill>
                <a:srgbClr val="0000FF"/>
              </a:solidFill>
            </a:endParaRPr>
          </a:p>
        </p:txBody>
      </p:sp>
      <p:sp>
        <p:nvSpPr>
          <p:cNvPr id="9" name="Rectangle 11"/>
          <p:cNvSpPr>
            <a:spLocks noChangeArrowheads="1"/>
          </p:cNvSpPr>
          <p:nvPr/>
        </p:nvSpPr>
        <p:spPr bwMode="auto">
          <a:xfrm>
            <a:off x="468313" y="3357563"/>
            <a:ext cx="8216900" cy="1938337"/>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justLow">
              <a:defRPr/>
            </a:pPr>
            <a:r>
              <a:rPr lang="ar-EG" sz="4000" b="1" dirty="0">
                <a:solidFill>
                  <a:srgbClr val="FF00FF"/>
                </a:solidFill>
              </a:rPr>
              <a:t>ظاهرة البناء </a:t>
            </a:r>
            <a:r>
              <a:rPr lang="ar-EG" sz="4000" b="1" dirty="0" err="1">
                <a:solidFill>
                  <a:srgbClr val="FF00FF"/>
                </a:solidFill>
              </a:rPr>
              <a:t>الضوئي.</a:t>
            </a:r>
            <a:r>
              <a:rPr lang="ar-EG" sz="4000" b="1" dirty="0">
                <a:solidFill>
                  <a:srgbClr val="FF00FF"/>
                </a:solidFill>
              </a:rPr>
              <a:t> وفي هذه الصورة يمتص النبات ضوء الشمس ليصنع غذاءه من خلال عمليه البناء الضوئي.</a:t>
            </a:r>
            <a:endParaRPr lang="en-US" sz="4000" dirty="0">
              <a:solidFill>
                <a:srgbClr val="FF00FF"/>
              </a:solidFill>
            </a:endParaRP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الظاهرةُ التي تمثلُها الصورةُ.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4" name="ظاهرة البناء الضوئي و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2555776" y="764704"/>
            <a:ext cx="507452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أتحققُ من فهمي</a:t>
            </a:r>
            <a:endParaRPr lang="en-US" sz="2800" dirty="0">
              <a:solidFill>
                <a:srgbClr val="0000FF"/>
              </a:solidFill>
            </a:endParaRPr>
          </a:p>
        </p:txBody>
      </p:sp>
      <p:graphicFrame>
        <p:nvGraphicFramePr>
          <p:cNvPr id="4" name="جدول 3"/>
          <p:cNvGraphicFramePr>
            <a:graphicFrameLocks noGrp="1"/>
          </p:cNvGraphicFramePr>
          <p:nvPr/>
        </p:nvGraphicFramePr>
        <p:xfrm>
          <a:off x="468313" y="2060575"/>
          <a:ext cx="8280920" cy="4536504"/>
        </p:xfrm>
        <a:graphic>
          <a:graphicData uri="http://schemas.openxmlformats.org/drawingml/2006/table">
            <a:tbl>
              <a:tblPr firstRow="1" bandRow="1">
                <a:tableStyleId>{5C22544A-7EE6-4342-B048-85BDC9FD1C3A}</a:tableStyleId>
              </a:tblPr>
              <a:tblGrid>
                <a:gridCol w="2070230">
                  <a:extLst>
                    <a:ext uri="{9D8B030D-6E8A-4147-A177-3AD203B41FA5}">
                      <a16:colId xmlns:a16="http://schemas.microsoft.com/office/drawing/2014/main" val="20000"/>
                    </a:ext>
                  </a:extLst>
                </a:gridCol>
                <a:gridCol w="2070230">
                  <a:extLst>
                    <a:ext uri="{9D8B030D-6E8A-4147-A177-3AD203B41FA5}">
                      <a16:colId xmlns:a16="http://schemas.microsoft.com/office/drawing/2014/main" val="20001"/>
                    </a:ext>
                  </a:extLst>
                </a:gridCol>
                <a:gridCol w="2070230">
                  <a:extLst>
                    <a:ext uri="{9D8B030D-6E8A-4147-A177-3AD203B41FA5}">
                      <a16:colId xmlns:a16="http://schemas.microsoft.com/office/drawing/2014/main" val="20002"/>
                    </a:ext>
                  </a:extLst>
                </a:gridCol>
                <a:gridCol w="2070230">
                  <a:extLst>
                    <a:ext uri="{9D8B030D-6E8A-4147-A177-3AD203B41FA5}">
                      <a16:colId xmlns:a16="http://schemas.microsoft.com/office/drawing/2014/main" val="20003"/>
                    </a:ext>
                  </a:extLst>
                </a:gridCol>
              </a:tblGrid>
              <a:tr h="756084">
                <a:tc>
                  <a:txBody>
                    <a:bodyPr/>
                    <a:lstStyle/>
                    <a:p>
                      <a:endParaRPr lang="en-US" dirty="0"/>
                    </a:p>
                  </a:txBody>
                  <a:tcPr>
                    <a:lnB w="12700" cap="flat" cmpd="sng" algn="ctr">
                      <a:solidFill>
                        <a:schemeClr val="tx1"/>
                      </a:solidFill>
                      <a:prstDash val="solid"/>
                      <a:round/>
                      <a:headEnd type="none" w="med" len="med"/>
                      <a:tailEnd type="none" w="med" len="med"/>
                    </a:lnB>
                    <a:solidFill>
                      <a:srgbClr val="3366FF"/>
                    </a:solidFill>
                  </a:tcPr>
                </a:tc>
                <a:tc>
                  <a:txBody>
                    <a:bodyPr/>
                    <a:lstStyle/>
                    <a:p>
                      <a:endParaRPr lang="en-US"/>
                    </a:p>
                  </a:txBody>
                  <a:tcPr>
                    <a:lnB w="12700" cap="flat" cmpd="sng" algn="ctr">
                      <a:solidFill>
                        <a:schemeClr val="tx1"/>
                      </a:solidFill>
                      <a:prstDash val="solid"/>
                      <a:round/>
                      <a:headEnd type="none" w="med" len="med"/>
                      <a:tailEnd type="none" w="med" len="med"/>
                    </a:lnB>
                    <a:solidFill>
                      <a:srgbClr val="3366FF"/>
                    </a:solidFill>
                  </a:tcPr>
                </a:tc>
                <a:tc>
                  <a:txBody>
                    <a:bodyPr/>
                    <a:lstStyle/>
                    <a:p>
                      <a:endParaRPr lang="en-US"/>
                    </a:p>
                  </a:txBody>
                  <a:tcPr>
                    <a:lnB w="12700" cap="flat" cmpd="sng" algn="ctr">
                      <a:solidFill>
                        <a:schemeClr val="tx1"/>
                      </a:solidFill>
                      <a:prstDash val="solid"/>
                      <a:round/>
                      <a:headEnd type="none" w="med" len="med"/>
                      <a:tailEnd type="none" w="med" len="med"/>
                    </a:lnB>
                    <a:solidFill>
                      <a:srgbClr val="3366FF"/>
                    </a:solidFill>
                  </a:tcPr>
                </a:tc>
                <a:tc>
                  <a:txBody>
                    <a:bodyPr/>
                    <a:lstStyle/>
                    <a:p>
                      <a:endParaRPr lang="en-US" dirty="0"/>
                    </a:p>
                  </a:txBody>
                  <a:tcPr>
                    <a:lnB w="12700" cap="flat" cmpd="sng" algn="ctr">
                      <a:solidFill>
                        <a:schemeClr val="tx1"/>
                      </a:solidFill>
                      <a:prstDash val="solid"/>
                      <a:round/>
                      <a:headEnd type="none" w="med" len="med"/>
                      <a:tailEnd type="none" w="med" len="med"/>
                    </a:lnB>
                    <a:solidFill>
                      <a:srgbClr val="3366FF"/>
                    </a:solidFill>
                  </a:tcPr>
                </a:tc>
                <a:extLst>
                  <a:ext uri="{0D108BD9-81ED-4DB2-BD59-A6C34878D82A}">
                    <a16:rowId xmlns:a16="http://schemas.microsoft.com/office/drawing/2014/main" val="10000"/>
                  </a:ext>
                </a:extLst>
              </a:tr>
              <a:tr h="75608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5608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5608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5608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5608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مستطيل 4"/>
          <p:cNvSpPr>
            <a:spLocks noChangeArrowheads="1"/>
          </p:cNvSpPr>
          <p:nvPr/>
        </p:nvSpPr>
        <p:spPr bwMode="auto">
          <a:xfrm>
            <a:off x="7092950" y="2133600"/>
            <a:ext cx="1081088" cy="584200"/>
          </a:xfrm>
          <a:prstGeom prst="rect">
            <a:avLst/>
          </a:prstGeom>
          <a:noFill/>
          <a:ln w="9525">
            <a:noFill/>
            <a:miter lim="800000"/>
            <a:headEnd/>
            <a:tailEnd/>
          </a:ln>
        </p:spPr>
        <p:txBody>
          <a:bodyPr wrap="none">
            <a:spAutoFit/>
          </a:bodyPr>
          <a:lstStyle/>
          <a:p>
            <a:r>
              <a:rPr lang="ar-EG" sz="3200" b="1">
                <a:solidFill>
                  <a:schemeClr val="bg1"/>
                </a:solidFill>
              </a:rPr>
              <a:t>السؤالُ</a:t>
            </a:r>
            <a:endParaRPr lang="en-US" sz="3200" b="1">
              <a:solidFill>
                <a:schemeClr val="bg1"/>
              </a:solidFill>
            </a:endParaRPr>
          </a:p>
        </p:txBody>
      </p:sp>
      <p:sp>
        <p:nvSpPr>
          <p:cNvPr id="6" name="مستطيل 5"/>
          <p:cNvSpPr>
            <a:spLocks noChangeArrowheads="1"/>
          </p:cNvSpPr>
          <p:nvPr/>
        </p:nvSpPr>
        <p:spPr bwMode="auto">
          <a:xfrm>
            <a:off x="5003800" y="2133600"/>
            <a:ext cx="1125538" cy="584200"/>
          </a:xfrm>
          <a:prstGeom prst="rect">
            <a:avLst/>
          </a:prstGeom>
          <a:noFill/>
          <a:ln w="9525">
            <a:noFill/>
            <a:miter lim="800000"/>
            <a:headEnd/>
            <a:tailEnd/>
          </a:ln>
        </p:spPr>
        <p:txBody>
          <a:bodyPr wrap="none">
            <a:spAutoFit/>
          </a:bodyPr>
          <a:lstStyle/>
          <a:p>
            <a:r>
              <a:rPr lang="ar-EG" sz="3200" b="1">
                <a:solidFill>
                  <a:schemeClr val="bg1"/>
                </a:solidFill>
              </a:rPr>
              <a:t>المرجعُ</a:t>
            </a:r>
            <a:endParaRPr lang="en-US" sz="3200" b="1">
              <a:solidFill>
                <a:schemeClr val="bg1"/>
              </a:solidFill>
            </a:endParaRPr>
          </a:p>
        </p:txBody>
      </p:sp>
      <p:sp>
        <p:nvSpPr>
          <p:cNvPr id="7" name="مستطيل 6"/>
          <p:cNvSpPr>
            <a:spLocks noChangeArrowheads="1"/>
          </p:cNvSpPr>
          <p:nvPr/>
        </p:nvSpPr>
        <p:spPr bwMode="auto">
          <a:xfrm>
            <a:off x="2916238" y="2133600"/>
            <a:ext cx="1082675" cy="584200"/>
          </a:xfrm>
          <a:prstGeom prst="rect">
            <a:avLst/>
          </a:prstGeom>
          <a:noFill/>
          <a:ln w="9525">
            <a:noFill/>
            <a:miter lim="800000"/>
            <a:headEnd/>
            <a:tailEnd/>
          </a:ln>
        </p:spPr>
        <p:txBody>
          <a:bodyPr wrap="none">
            <a:spAutoFit/>
          </a:bodyPr>
          <a:lstStyle/>
          <a:p>
            <a:r>
              <a:rPr lang="ar-EG" sz="3200" b="1">
                <a:solidFill>
                  <a:schemeClr val="bg1"/>
                </a:solidFill>
              </a:rPr>
              <a:t>السؤالُ</a:t>
            </a:r>
            <a:endParaRPr lang="en-US" sz="3200" b="1">
              <a:solidFill>
                <a:schemeClr val="bg1"/>
              </a:solidFill>
            </a:endParaRPr>
          </a:p>
        </p:txBody>
      </p:sp>
      <p:sp>
        <p:nvSpPr>
          <p:cNvPr id="8" name="مستطيل 7"/>
          <p:cNvSpPr>
            <a:spLocks noChangeArrowheads="1"/>
          </p:cNvSpPr>
          <p:nvPr/>
        </p:nvSpPr>
        <p:spPr bwMode="auto">
          <a:xfrm>
            <a:off x="827088" y="2133600"/>
            <a:ext cx="1125537" cy="584200"/>
          </a:xfrm>
          <a:prstGeom prst="rect">
            <a:avLst/>
          </a:prstGeom>
          <a:noFill/>
          <a:ln w="9525">
            <a:noFill/>
            <a:miter lim="800000"/>
            <a:headEnd/>
            <a:tailEnd/>
          </a:ln>
        </p:spPr>
        <p:txBody>
          <a:bodyPr wrap="none">
            <a:spAutoFit/>
          </a:bodyPr>
          <a:lstStyle/>
          <a:p>
            <a:r>
              <a:rPr lang="ar-EG" sz="3200" b="1">
                <a:solidFill>
                  <a:schemeClr val="bg1"/>
                </a:solidFill>
              </a:rPr>
              <a:t>المرجعُ</a:t>
            </a:r>
            <a:endParaRPr lang="en-US" sz="3200" b="1">
              <a:solidFill>
                <a:schemeClr val="bg1"/>
              </a:solidFill>
            </a:endParaRPr>
          </a:p>
        </p:txBody>
      </p:sp>
      <p:sp>
        <p:nvSpPr>
          <p:cNvPr id="9" name="مستطيل 8"/>
          <p:cNvSpPr>
            <a:spLocks noChangeArrowheads="1"/>
          </p:cNvSpPr>
          <p:nvPr/>
        </p:nvSpPr>
        <p:spPr bwMode="auto">
          <a:xfrm>
            <a:off x="7451725" y="2924175"/>
            <a:ext cx="444500" cy="677863"/>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1</a:t>
            </a:r>
            <a:endParaRPr lang="en-US" sz="2400">
              <a:ea typeface="Calibri" pitchFamily="34" charset="0"/>
              <a:cs typeface="Times New Roman" pitchFamily="18" charset="0"/>
            </a:endParaRPr>
          </a:p>
        </p:txBody>
      </p:sp>
      <p:sp>
        <p:nvSpPr>
          <p:cNvPr id="10" name="مستطيل 9"/>
          <p:cNvSpPr>
            <a:spLocks noChangeArrowheads="1"/>
          </p:cNvSpPr>
          <p:nvPr/>
        </p:nvSpPr>
        <p:spPr bwMode="auto">
          <a:xfrm>
            <a:off x="5292725" y="2924175"/>
            <a:ext cx="646113" cy="612775"/>
          </a:xfrm>
          <a:prstGeom prst="rect">
            <a:avLst/>
          </a:prstGeom>
          <a:noFill/>
          <a:ln w="9525">
            <a:noFill/>
            <a:miter lim="800000"/>
            <a:headEnd/>
            <a:tailEnd/>
          </a:ln>
        </p:spPr>
        <p:txBody>
          <a:bodyPr wrap="none">
            <a:spAutoFit/>
          </a:bodyPr>
          <a:lstStyle/>
          <a:p>
            <a:pPr algn="ctr">
              <a:lnSpc>
                <a:spcPct val="115000"/>
              </a:lnSpc>
            </a:pPr>
            <a:r>
              <a:rPr lang="ar-EG" sz="3200" b="1">
                <a:ea typeface="Calibri" pitchFamily="34" charset="0"/>
                <a:cs typeface="Times New Roman" pitchFamily="18" charset="0"/>
              </a:rPr>
              <a:t>42</a:t>
            </a:r>
            <a:endParaRPr lang="en-US" sz="2000">
              <a:ea typeface="Calibri" pitchFamily="34" charset="0"/>
              <a:cs typeface="Times New Roman" pitchFamily="18" charset="0"/>
            </a:endParaRPr>
          </a:p>
        </p:txBody>
      </p:sp>
      <p:sp>
        <p:nvSpPr>
          <p:cNvPr id="11" name="مستطيل 10"/>
          <p:cNvSpPr>
            <a:spLocks noChangeArrowheads="1"/>
          </p:cNvSpPr>
          <p:nvPr/>
        </p:nvSpPr>
        <p:spPr bwMode="auto">
          <a:xfrm>
            <a:off x="3276600" y="2852738"/>
            <a:ext cx="442913" cy="677862"/>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6</a:t>
            </a:r>
            <a:endParaRPr lang="en-US" sz="2400">
              <a:ea typeface="Calibri" pitchFamily="34" charset="0"/>
              <a:cs typeface="Times New Roman" pitchFamily="18" charset="0"/>
            </a:endParaRPr>
          </a:p>
        </p:txBody>
      </p:sp>
      <p:sp>
        <p:nvSpPr>
          <p:cNvPr id="12" name="مستطيل 11"/>
          <p:cNvSpPr>
            <a:spLocks noChangeArrowheads="1"/>
          </p:cNvSpPr>
          <p:nvPr/>
        </p:nvSpPr>
        <p:spPr bwMode="auto">
          <a:xfrm>
            <a:off x="1042988" y="2852738"/>
            <a:ext cx="704850" cy="677862"/>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43</a:t>
            </a:r>
            <a:endParaRPr lang="en-US" sz="2400">
              <a:ea typeface="Calibri" pitchFamily="34" charset="0"/>
              <a:cs typeface="Times New Roman" pitchFamily="18" charset="0"/>
            </a:endParaRPr>
          </a:p>
        </p:txBody>
      </p:sp>
      <p:sp>
        <p:nvSpPr>
          <p:cNvPr id="13" name="مستطيل 12"/>
          <p:cNvSpPr>
            <a:spLocks noChangeArrowheads="1"/>
          </p:cNvSpPr>
          <p:nvPr/>
        </p:nvSpPr>
        <p:spPr bwMode="auto">
          <a:xfrm>
            <a:off x="7451725" y="3644900"/>
            <a:ext cx="444500" cy="677863"/>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2</a:t>
            </a:r>
            <a:endParaRPr lang="en-US" sz="2400">
              <a:ea typeface="Calibri" pitchFamily="34" charset="0"/>
              <a:cs typeface="Times New Roman" pitchFamily="18" charset="0"/>
            </a:endParaRPr>
          </a:p>
        </p:txBody>
      </p:sp>
      <p:sp>
        <p:nvSpPr>
          <p:cNvPr id="14" name="مستطيل 13"/>
          <p:cNvSpPr>
            <a:spLocks noChangeArrowheads="1"/>
          </p:cNvSpPr>
          <p:nvPr/>
        </p:nvSpPr>
        <p:spPr bwMode="auto">
          <a:xfrm>
            <a:off x="5292725" y="3644900"/>
            <a:ext cx="646113" cy="612775"/>
          </a:xfrm>
          <a:prstGeom prst="rect">
            <a:avLst/>
          </a:prstGeom>
          <a:noFill/>
          <a:ln w="9525">
            <a:noFill/>
            <a:miter lim="800000"/>
            <a:headEnd/>
            <a:tailEnd/>
          </a:ln>
        </p:spPr>
        <p:txBody>
          <a:bodyPr wrap="none">
            <a:spAutoFit/>
          </a:bodyPr>
          <a:lstStyle/>
          <a:p>
            <a:pPr algn="ctr">
              <a:lnSpc>
                <a:spcPct val="115000"/>
              </a:lnSpc>
            </a:pPr>
            <a:r>
              <a:rPr lang="ar-EG" sz="3200" b="1">
                <a:ea typeface="Calibri" pitchFamily="34" charset="0"/>
                <a:cs typeface="Times New Roman" pitchFamily="18" charset="0"/>
              </a:rPr>
              <a:t>27</a:t>
            </a:r>
            <a:endParaRPr lang="en-US" sz="2000">
              <a:ea typeface="Calibri" pitchFamily="34" charset="0"/>
              <a:cs typeface="Times New Roman" pitchFamily="18" charset="0"/>
            </a:endParaRPr>
          </a:p>
        </p:txBody>
      </p:sp>
      <p:sp>
        <p:nvSpPr>
          <p:cNvPr id="15" name="مستطيل 14"/>
          <p:cNvSpPr>
            <a:spLocks noChangeArrowheads="1"/>
          </p:cNvSpPr>
          <p:nvPr/>
        </p:nvSpPr>
        <p:spPr bwMode="auto">
          <a:xfrm>
            <a:off x="3203575" y="3573463"/>
            <a:ext cx="444500" cy="677862"/>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7</a:t>
            </a:r>
            <a:endParaRPr lang="en-US" sz="2400">
              <a:ea typeface="Calibri" pitchFamily="34" charset="0"/>
              <a:cs typeface="Times New Roman" pitchFamily="18" charset="0"/>
            </a:endParaRPr>
          </a:p>
        </p:txBody>
      </p:sp>
      <p:sp>
        <p:nvSpPr>
          <p:cNvPr id="16" name="مستطيل 15"/>
          <p:cNvSpPr>
            <a:spLocks noChangeArrowheads="1"/>
          </p:cNvSpPr>
          <p:nvPr/>
        </p:nvSpPr>
        <p:spPr bwMode="auto">
          <a:xfrm>
            <a:off x="1042988" y="3573463"/>
            <a:ext cx="704850" cy="677862"/>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40</a:t>
            </a:r>
            <a:endParaRPr lang="en-US" sz="2400">
              <a:ea typeface="Calibri" pitchFamily="34" charset="0"/>
              <a:cs typeface="Times New Roman" pitchFamily="18" charset="0"/>
            </a:endParaRPr>
          </a:p>
        </p:txBody>
      </p:sp>
      <p:sp>
        <p:nvSpPr>
          <p:cNvPr id="17" name="مستطيل 16"/>
          <p:cNvSpPr>
            <a:spLocks noChangeArrowheads="1"/>
          </p:cNvSpPr>
          <p:nvPr/>
        </p:nvSpPr>
        <p:spPr bwMode="auto">
          <a:xfrm>
            <a:off x="7524750" y="4437063"/>
            <a:ext cx="444500" cy="677862"/>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3</a:t>
            </a:r>
            <a:endParaRPr lang="en-US" sz="2400">
              <a:ea typeface="Calibri" pitchFamily="34" charset="0"/>
              <a:cs typeface="Times New Roman" pitchFamily="18" charset="0"/>
            </a:endParaRPr>
          </a:p>
        </p:txBody>
      </p:sp>
      <p:sp>
        <p:nvSpPr>
          <p:cNvPr id="18" name="مستطيل 17"/>
          <p:cNvSpPr>
            <a:spLocks noChangeArrowheads="1"/>
          </p:cNvSpPr>
          <p:nvPr/>
        </p:nvSpPr>
        <p:spPr bwMode="auto">
          <a:xfrm>
            <a:off x="5364163" y="4365625"/>
            <a:ext cx="646112" cy="612775"/>
          </a:xfrm>
          <a:prstGeom prst="rect">
            <a:avLst/>
          </a:prstGeom>
          <a:noFill/>
          <a:ln w="9525">
            <a:noFill/>
            <a:miter lim="800000"/>
            <a:headEnd/>
            <a:tailEnd/>
          </a:ln>
        </p:spPr>
        <p:txBody>
          <a:bodyPr wrap="none">
            <a:spAutoFit/>
          </a:bodyPr>
          <a:lstStyle/>
          <a:p>
            <a:pPr algn="ctr">
              <a:lnSpc>
                <a:spcPct val="115000"/>
              </a:lnSpc>
            </a:pPr>
            <a:r>
              <a:rPr lang="ar-EG" sz="3200" b="1">
                <a:ea typeface="Calibri" pitchFamily="34" charset="0"/>
                <a:cs typeface="Times New Roman" pitchFamily="18" charset="0"/>
              </a:rPr>
              <a:t>28</a:t>
            </a:r>
            <a:endParaRPr lang="en-US" sz="2000">
              <a:ea typeface="Calibri" pitchFamily="34" charset="0"/>
              <a:cs typeface="Times New Roman" pitchFamily="18" charset="0"/>
            </a:endParaRPr>
          </a:p>
        </p:txBody>
      </p:sp>
      <p:sp>
        <p:nvSpPr>
          <p:cNvPr id="19" name="مستطيل 18"/>
          <p:cNvSpPr>
            <a:spLocks noChangeArrowheads="1"/>
          </p:cNvSpPr>
          <p:nvPr/>
        </p:nvSpPr>
        <p:spPr bwMode="auto">
          <a:xfrm>
            <a:off x="3203575" y="4365625"/>
            <a:ext cx="444500" cy="677863"/>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8</a:t>
            </a:r>
            <a:endParaRPr lang="en-US" sz="2400">
              <a:ea typeface="Calibri" pitchFamily="34" charset="0"/>
              <a:cs typeface="Times New Roman" pitchFamily="18" charset="0"/>
            </a:endParaRPr>
          </a:p>
        </p:txBody>
      </p:sp>
      <p:sp>
        <p:nvSpPr>
          <p:cNvPr id="20" name="مستطيل 19"/>
          <p:cNvSpPr>
            <a:spLocks noChangeArrowheads="1"/>
          </p:cNvSpPr>
          <p:nvPr/>
        </p:nvSpPr>
        <p:spPr bwMode="auto">
          <a:xfrm>
            <a:off x="1042988" y="4292600"/>
            <a:ext cx="704850" cy="677863"/>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42</a:t>
            </a:r>
            <a:endParaRPr lang="en-US" sz="2400">
              <a:ea typeface="Calibri" pitchFamily="34" charset="0"/>
              <a:cs typeface="Times New Roman" pitchFamily="18" charset="0"/>
            </a:endParaRPr>
          </a:p>
        </p:txBody>
      </p:sp>
      <p:sp>
        <p:nvSpPr>
          <p:cNvPr id="21" name="مستطيل 20"/>
          <p:cNvSpPr>
            <a:spLocks noChangeArrowheads="1"/>
          </p:cNvSpPr>
          <p:nvPr/>
        </p:nvSpPr>
        <p:spPr bwMode="auto">
          <a:xfrm>
            <a:off x="7524750" y="5084763"/>
            <a:ext cx="444500" cy="677862"/>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4</a:t>
            </a:r>
            <a:endParaRPr lang="en-US" sz="2400">
              <a:ea typeface="Calibri" pitchFamily="34" charset="0"/>
              <a:cs typeface="Times New Roman" pitchFamily="18" charset="0"/>
            </a:endParaRPr>
          </a:p>
        </p:txBody>
      </p:sp>
      <p:sp>
        <p:nvSpPr>
          <p:cNvPr id="22" name="مستطيل 21"/>
          <p:cNvSpPr>
            <a:spLocks noChangeArrowheads="1"/>
          </p:cNvSpPr>
          <p:nvPr/>
        </p:nvSpPr>
        <p:spPr bwMode="auto">
          <a:xfrm>
            <a:off x="5003800" y="5157788"/>
            <a:ext cx="1343025" cy="612775"/>
          </a:xfrm>
          <a:prstGeom prst="rect">
            <a:avLst/>
          </a:prstGeom>
          <a:noFill/>
          <a:ln w="9525">
            <a:noFill/>
            <a:miter lim="800000"/>
            <a:headEnd/>
            <a:tailEnd/>
          </a:ln>
        </p:spPr>
        <p:txBody>
          <a:bodyPr wrap="none">
            <a:spAutoFit/>
          </a:bodyPr>
          <a:lstStyle/>
          <a:p>
            <a:pPr algn="ctr">
              <a:lnSpc>
                <a:spcPct val="115000"/>
              </a:lnSpc>
            </a:pPr>
            <a:r>
              <a:rPr lang="ar-EG" sz="3200" b="1">
                <a:ea typeface="Calibri" pitchFamily="34" charset="0"/>
                <a:cs typeface="Times New Roman" pitchFamily="18" charset="0"/>
              </a:rPr>
              <a:t>28، 29</a:t>
            </a:r>
            <a:endParaRPr lang="en-US" sz="2000">
              <a:ea typeface="Calibri" pitchFamily="34" charset="0"/>
              <a:cs typeface="Times New Roman" pitchFamily="18" charset="0"/>
            </a:endParaRPr>
          </a:p>
        </p:txBody>
      </p:sp>
      <p:sp>
        <p:nvSpPr>
          <p:cNvPr id="23" name="مستطيل 22"/>
          <p:cNvSpPr>
            <a:spLocks noChangeArrowheads="1"/>
          </p:cNvSpPr>
          <p:nvPr/>
        </p:nvSpPr>
        <p:spPr bwMode="auto">
          <a:xfrm>
            <a:off x="3203575" y="5084763"/>
            <a:ext cx="444500" cy="677862"/>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9</a:t>
            </a:r>
            <a:endParaRPr lang="en-US" sz="2400">
              <a:ea typeface="Calibri" pitchFamily="34" charset="0"/>
              <a:cs typeface="Times New Roman" pitchFamily="18" charset="0"/>
            </a:endParaRPr>
          </a:p>
        </p:txBody>
      </p:sp>
      <p:sp>
        <p:nvSpPr>
          <p:cNvPr id="24" name="مستطيل 23"/>
          <p:cNvSpPr>
            <a:spLocks noChangeArrowheads="1"/>
          </p:cNvSpPr>
          <p:nvPr/>
        </p:nvSpPr>
        <p:spPr bwMode="auto">
          <a:xfrm>
            <a:off x="1042988" y="5084763"/>
            <a:ext cx="704850" cy="677862"/>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27</a:t>
            </a:r>
            <a:endParaRPr lang="en-US" sz="2400">
              <a:ea typeface="Calibri" pitchFamily="34" charset="0"/>
              <a:cs typeface="Times New Roman" pitchFamily="18" charset="0"/>
            </a:endParaRPr>
          </a:p>
        </p:txBody>
      </p:sp>
      <p:sp>
        <p:nvSpPr>
          <p:cNvPr id="25" name="مستطيل 24"/>
          <p:cNvSpPr>
            <a:spLocks noChangeArrowheads="1"/>
          </p:cNvSpPr>
          <p:nvPr/>
        </p:nvSpPr>
        <p:spPr bwMode="auto">
          <a:xfrm>
            <a:off x="7524750" y="5876925"/>
            <a:ext cx="444500" cy="677863"/>
          </a:xfrm>
          <a:prstGeom prst="rect">
            <a:avLst/>
          </a:prstGeom>
          <a:noFill/>
          <a:ln w="9525">
            <a:noFill/>
            <a:miter lim="800000"/>
            <a:headEnd/>
            <a:tailEnd/>
          </a:ln>
        </p:spPr>
        <p:txBody>
          <a:bodyPr wrap="none">
            <a:spAutoFit/>
          </a:bodyPr>
          <a:lstStyle/>
          <a:p>
            <a:pPr algn="ctr">
              <a:lnSpc>
                <a:spcPct val="115000"/>
              </a:lnSpc>
            </a:pPr>
            <a:r>
              <a:rPr lang="ar-EG" sz="3600" b="1">
                <a:ea typeface="Calibri" pitchFamily="34" charset="0"/>
                <a:cs typeface="Times New Roman" pitchFamily="18" charset="0"/>
              </a:rPr>
              <a:t>5</a:t>
            </a:r>
            <a:endParaRPr lang="en-US" sz="2400">
              <a:ea typeface="Calibri" pitchFamily="34" charset="0"/>
              <a:cs typeface="Times New Roman" pitchFamily="18" charset="0"/>
            </a:endParaRPr>
          </a:p>
        </p:txBody>
      </p:sp>
      <p:sp>
        <p:nvSpPr>
          <p:cNvPr id="26" name="مستطيل 25"/>
          <p:cNvSpPr>
            <a:spLocks noChangeArrowheads="1"/>
          </p:cNvSpPr>
          <p:nvPr/>
        </p:nvSpPr>
        <p:spPr bwMode="auto">
          <a:xfrm>
            <a:off x="5292725" y="5949950"/>
            <a:ext cx="646113" cy="612775"/>
          </a:xfrm>
          <a:prstGeom prst="rect">
            <a:avLst/>
          </a:prstGeom>
          <a:noFill/>
          <a:ln w="9525">
            <a:noFill/>
            <a:miter lim="800000"/>
            <a:headEnd/>
            <a:tailEnd/>
          </a:ln>
        </p:spPr>
        <p:txBody>
          <a:bodyPr wrap="none">
            <a:spAutoFit/>
          </a:bodyPr>
          <a:lstStyle/>
          <a:p>
            <a:pPr algn="ctr">
              <a:lnSpc>
                <a:spcPct val="115000"/>
              </a:lnSpc>
            </a:pPr>
            <a:r>
              <a:rPr lang="ar-EG" sz="3200" b="1">
                <a:ea typeface="Calibri" pitchFamily="34" charset="0"/>
                <a:cs typeface="Times New Roman" pitchFamily="18" charset="0"/>
              </a:rPr>
              <a:t>28</a:t>
            </a:r>
            <a:endParaRPr lang="en-US" sz="2000">
              <a:ea typeface="Calibri" pitchFamily="34" charset="0"/>
              <a:cs typeface="Times New Roman" pitchFamily="18" charset="0"/>
            </a:endParaRPr>
          </a:p>
        </p:txBody>
      </p:sp>
      <p:sp>
        <p:nvSpPr>
          <p:cNvPr id="27" name="Footer Placeholder 2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تحققُ من فهمي.wav"/>
                                        </p:tgtEl>
                                      </p:cMediaNode>
                                    </p:audio>
                                  </p:sub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par>
                                <p:cTn id="21" presetID="25"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السؤالُ.wav"/>
                                        </p:tgtEl>
                                      </p:cMediaNode>
                                    </p:audio>
                                  </p:sub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6" name="المرجعُ.wav"/>
                                        </p:tgtEl>
                                      </p:cMediaNode>
                                    </p:audio>
                                  </p:subTnLst>
                                </p:cTn>
                              </p:par>
                            </p:childTnLst>
                          </p:cTn>
                        </p:par>
                      </p:childTnLst>
                    </p:cTn>
                  </p:par>
                  <p:par>
                    <p:cTn id="43" fill="hold">
                      <p:stCondLst>
                        <p:cond delay="indefinite"/>
                      </p:stCondLst>
                      <p:childTnLst>
                        <p:par>
                          <p:cTn id="44" fill="hold">
                            <p:stCondLst>
                              <p:cond delay="0"/>
                            </p:stCondLst>
                            <p:childTnLst>
                              <p:par>
                                <p:cTn id="45" presetID="25"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0" dur="1000" fill="hold"/>
                                        <p:tgtEl>
                                          <p:spTgt spid="7"/>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7"/>
                                        </p:tgtEl>
                                      </p:cBhvr>
                                    </p:animEffect>
                                  </p:childTnLst>
                                  <p:subTnLst>
                                    <p:audio>
                                      <p:cMediaNode>
                                        <p:cTn display="0" masterRel="sameClick">
                                          <p:stCondLst>
                                            <p:cond evt="begin" delay="0">
                                              <p:tn val="45"/>
                                            </p:cond>
                                          </p:stCondLst>
                                          <p:endCondLst>
                                            <p:cond evt="onStopAudio" delay="0">
                                              <p:tgtEl>
                                                <p:sldTgt/>
                                              </p:tgtEl>
                                            </p:cond>
                                          </p:endCondLst>
                                        </p:cTn>
                                        <p:tgtEl>
                                          <p:sndTgt r:embed="rId5" name="السؤالُ.wav"/>
                                        </p:tgtEl>
                                      </p:cMediaNode>
                                    </p:audio>
                                  </p:subTnLst>
                                </p:cTn>
                              </p:par>
                            </p:childTnLst>
                          </p:cTn>
                        </p:par>
                      </p:childTnLst>
                    </p:cTn>
                  </p:par>
                  <p:par>
                    <p:cTn id="55" fill="hold">
                      <p:stCondLst>
                        <p:cond delay="indefinite"/>
                      </p:stCondLst>
                      <p:childTnLst>
                        <p:par>
                          <p:cTn id="56" fill="hold">
                            <p:stCondLst>
                              <p:cond delay="0"/>
                            </p:stCondLst>
                            <p:childTnLst>
                              <p:par>
                                <p:cTn id="57" presetID="25"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62" dur="1000" fill="hold"/>
                                        <p:tgtEl>
                                          <p:spTgt spid="8"/>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8"/>
                                        </p:tgtEl>
                                      </p:cBhvr>
                                    </p:animEffect>
                                  </p:childTnLst>
                                  <p:subTnLst>
                                    <p:audio>
                                      <p:cMediaNode>
                                        <p:cTn display="0" masterRel="sameClick">
                                          <p:stCondLst>
                                            <p:cond evt="begin" delay="0">
                                              <p:tn val="57"/>
                                            </p:cond>
                                          </p:stCondLst>
                                          <p:endCondLst>
                                            <p:cond evt="onStopAudio" delay="0">
                                              <p:tgtEl>
                                                <p:sldTgt/>
                                              </p:tgtEl>
                                            </p:cond>
                                          </p:endCondLst>
                                        </p:cTn>
                                        <p:tgtEl>
                                          <p:sndTgt r:embed="rId6" name="المرجعُ.wav"/>
                                        </p:tgtEl>
                                      </p:cMediaNode>
                                    </p:audio>
                                  </p:sub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7" name="coin.wav"/>
                                        </p:tgtEl>
                                      </p:cMediaNode>
                                    </p:audio>
                                  </p:subTnLst>
                                </p:cTn>
                              </p:par>
                              <p:par>
                                <p:cTn id="74" presetID="41"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10"/>
                                        </p:tgtEl>
                                        <p:attrNameLst>
                                          <p:attrName>ppt_y</p:attrName>
                                        </p:attrNameLst>
                                      </p:cBhvr>
                                      <p:tavLst>
                                        <p:tav tm="0">
                                          <p:val>
                                            <p:strVal val="#ppt_y"/>
                                          </p:val>
                                        </p:tav>
                                        <p:tav tm="100000">
                                          <p:val>
                                            <p:strVal val="#ppt_y"/>
                                          </p:val>
                                        </p:tav>
                                      </p:tavLst>
                                    </p:anim>
                                    <p:anim calcmode="lin" valueType="num">
                                      <p:cBhvr>
                                        <p:cTn id="7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10"/>
                                        </p:tgtEl>
                                      </p:cBhvr>
                                    </p:animEffect>
                                  </p:childTnLst>
                                  <p:subTnLst>
                                    <p:audio>
                                      <p:cMediaNode>
                                        <p:cTn display="0" masterRel="sameClick">
                                          <p:stCondLst>
                                            <p:cond evt="begin" delay="0">
                                              <p:tn val="74"/>
                                            </p:cond>
                                          </p:stCondLst>
                                          <p:endCondLst>
                                            <p:cond evt="onStopAudio" delay="0">
                                              <p:tgtEl>
                                                <p:sldTgt/>
                                              </p:tgtEl>
                                            </p:cond>
                                          </p:endCondLst>
                                        </p:cTn>
                                        <p:tgtEl>
                                          <p:sndTgt r:embed="rId8" name="push.wav"/>
                                        </p:tgtEl>
                                      </p:cMediaNode>
                                    </p:audio>
                                  </p:subTnLst>
                                </p:cTn>
                              </p:par>
                              <p:par>
                                <p:cTn id="81" presetID="30"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800" decel="100000"/>
                                        <p:tgtEl>
                                          <p:spTgt spid="11"/>
                                        </p:tgtEl>
                                      </p:cBhvr>
                                    </p:animEffect>
                                    <p:anim calcmode="lin" valueType="num">
                                      <p:cBhvr>
                                        <p:cTn id="84" dur="800" decel="100000" fill="hold"/>
                                        <p:tgtEl>
                                          <p:spTgt spid="11"/>
                                        </p:tgtEl>
                                        <p:attrNameLst>
                                          <p:attrName>style.rotation</p:attrName>
                                        </p:attrNameLst>
                                      </p:cBhvr>
                                      <p:tavLst>
                                        <p:tav tm="0">
                                          <p:val>
                                            <p:fltVal val="-90"/>
                                          </p:val>
                                        </p:tav>
                                        <p:tav tm="100000">
                                          <p:val>
                                            <p:fltVal val="0"/>
                                          </p:val>
                                        </p:tav>
                                      </p:tavLst>
                                    </p:anim>
                                    <p:anim calcmode="lin" valueType="num">
                                      <p:cBhvr>
                                        <p:cTn id="85" dur="800" decel="100000" fill="hold"/>
                                        <p:tgtEl>
                                          <p:spTgt spid="11"/>
                                        </p:tgtEl>
                                        <p:attrNameLst>
                                          <p:attrName>ppt_x</p:attrName>
                                        </p:attrNameLst>
                                      </p:cBhvr>
                                      <p:tavLst>
                                        <p:tav tm="0">
                                          <p:val>
                                            <p:strVal val="#ppt_x+0.4"/>
                                          </p:val>
                                        </p:tav>
                                        <p:tav tm="100000">
                                          <p:val>
                                            <p:strVal val="#ppt_x-0.05"/>
                                          </p:val>
                                        </p:tav>
                                      </p:tavLst>
                                    </p:anim>
                                    <p:anim calcmode="lin" valueType="num">
                                      <p:cBhvr>
                                        <p:cTn id="86" dur="800" decel="100000" fill="hold"/>
                                        <p:tgtEl>
                                          <p:spTgt spid="1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9" name="hammer.wav"/>
                                        </p:tgtEl>
                                      </p:cMediaNode>
                                    </p:audio>
                                  </p:subTnLst>
                                </p:cTn>
                              </p:par>
                              <p:par>
                                <p:cTn id="89" presetID="43" presetClass="entr" presetSubtype="0" fill="hold" grpId="0"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
                                        <p:tgtEl>
                                          <p:spTgt spid="12"/>
                                        </p:tgtEl>
                                      </p:cBhvr>
                                    </p:animEffect>
                                    <p:anim calcmode="lin" valueType="num">
                                      <p:cBhvr>
                                        <p:cTn id="92" dur="400" fill="hold"/>
                                        <p:tgtEl>
                                          <p:spTgt spid="12"/>
                                        </p:tgtEl>
                                        <p:attrNameLst>
                                          <p:attrName>ppt_x</p:attrName>
                                        </p:attrNameLst>
                                      </p:cBhvr>
                                      <p:tavLst>
                                        <p:tav tm="0">
                                          <p:val>
                                            <p:strVal val="#ppt_x"/>
                                          </p:val>
                                        </p:tav>
                                        <p:tav tm="100000">
                                          <p:val>
                                            <p:strVal val="#ppt_x"/>
                                          </p:val>
                                        </p:tav>
                                      </p:tavLst>
                                    </p:anim>
                                    <p:anim calcmode="lin" valueType="num">
                                      <p:cBhvr>
                                        <p:cTn id="93" dur="400" fill="hold"/>
                                        <p:tgtEl>
                                          <p:spTgt spid="12"/>
                                        </p:tgtEl>
                                        <p:attrNameLst>
                                          <p:attrName>ppt_y</p:attrName>
                                        </p:attrNameLst>
                                      </p:cBhvr>
                                      <p:tavLst>
                                        <p:tav tm="0">
                                          <p:val>
                                            <p:strVal val="#ppt_y+0.31"/>
                                          </p:val>
                                        </p:tav>
                                        <p:tav tm="100000">
                                          <p:val>
                                            <p:strVal val="#ppt_y+0.31"/>
                                          </p:val>
                                        </p:tav>
                                      </p:tavLst>
                                    </p:anim>
                                    <p:anim calcmode="lin" valueType="num">
                                      <p:cBhvr>
                                        <p:cTn id="9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10" name="arrow.wav"/>
                                        </p:tgtEl>
                                      </p:cMediaNode>
                                    </p:audio>
                                  </p:subTnLst>
                                </p:cTn>
                              </p:par>
                              <p:par>
                                <p:cTn id="96" presetID="47" presetClass="entr" presetSubtype="0"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7" name="coin.wav"/>
                                        </p:tgtEl>
                                      </p:cMediaNode>
                                    </p:audio>
                                  </p:subTnLst>
                                </p:cTn>
                              </p:par>
                              <p:par>
                                <p:cTn id="101" presetID="41" presetClass="entr" presetSubtype="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p:cTn id="10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14"/>
                                        </p:tgtEl>
                                        <p:attrNameLst>
                                          <p:attrName>ppt_y</p:attrName>
                                        </p:attrNameLst>
                                      </p:cBhvr>
                                      <p:tavLst>
                                        <p:tav tm="0">
                                          <p:val>
                                            <p:strVal val="#ppt_y"/>
                                          </p:val>
                                        </p:tav>
                                        <p:tav tm="100000">
                                          <p:val>
                                            <p:strVal val="#ppt_y"/>
                                          </p:val>
                                        </p:tav>
                                      </p:tavLst>
                                    </p:anim>
                                    <p:anim calcmode="lin" valueType="num">
                                      <p:cBhvr>
                                        <p:cTn id="10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14"/>
                                        </p:tgtEl>
                                      </p:cBhvr>
                                    </p:animEffect>
                                  </p:childTnLst>
                                  <p:subTnLst>
                                    <p:audio>
                                      <p:cMediaNode>
                                        <p:cTn display="0" masterRel="sameClick">
                                          <p:stCondLst>
                                            <p:cond evt="begin" delay="0">
                                              <p:tn val="101"/>
                                            </p:cond>
                                          </p:stCondLst>
                                          <p:endCondLst>
                                            <p:cond evt="onStopAudio" delay="0">
                                              <p:tgtEl>
                                                <p:sldTgt/>
                                              </p:tgtEl>
                                            </p:cond>
                                          </p:endCondLst>
                                        </p:cTn>
                                        <p:tgtEl>
                                          <p:sndTgt r:embed="rId8" name="push.wav"/>
                                        </p:tgtEl>
                                      </p:cMediaNode>
                                    </p:audio>
                                  </p:subTnLst>
                                </p:cTn>
                              </p:par>
                              <p:par>
                                <p:cTn id="108" presetID="30" presetClass="entr" presetSubtype="0" fill="hold" grpId="0" nodeType="with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fade">
                                      <p:cBhvr>
                                        <p:cTn id="110" dur="800" decel="100000"/>
                                        <p:tgtEl>
                                          <p:spTgt spid="15"/>
                                        </p:tgtEl>
                                      </p:cBhvr>
                                    </p:animEffect>
                                    <p:anim calcmode="lin" valueType="num">
                                      <p:cBhvr>
                                        <p:cTn id="111" dur="800" decel="100000" fill="hold"/>
                                        <p:tgtEl>
                                          <p:spTgt spid="15"/>
                                        </p:tgtEl>
                                        <p:attrNameLst>
                                          <p:attrName>style.rotation</p:attrName>
                                        </p:attrNameLst>
                                      </p:cBhvr>
                                      <p:tavLst>
                                        <p:tav tm="0">
                                          <p:val>
                                            <p:fltVal val="-90"/>
                                          </p:val>
                                        </p:tav>
                                        <p:tav tm="100000">
                                          <p:val>
                                            <p:fltVal val="0"/>
                                          </p:val>
                                        </p:tav>
                                      </p:tavLst>
                                    </p:anim>
                                    <p:anim calcmode="lin" valueType="num">
                                      <p:cBhvr>
                                        <p:cTn id="112" dur="800" decel="100000" fill="hold"/>
                                        <p:tgtEl>
                                          <p:spTgt spid="15"/>
                                        </p:tgtEl>
                                        <p:attrNameLst>
                                          <p:attrName>ppt_x</p:attrName>
                                        </p:attrNameLst>
                                      </p:cBhvr>
                                      <p:tavLst>
                                        <p:tav tm="0">
                                          <p:val>
                                            <p:strVal val="#ppt_x+0.4"/>
                                          </p:val>
                                        </p:tav>
                                        <p:tav tm="100000">
                                          <p:val>
                                            <p:strVal val="#ppt_x-0.05"/>
                                          </p:val>
                                        </p:tav>
                                      </p:tavLst>
                                    </p:anim>
                                    <p:anim calcmode="lin" valueType="num">
                                      <p:cBhvr>
                                        <p:cTn id="113" dur="800" decel="100000" fill="hold"/>
                                        <p:tgtEl>
                                          <p:spTgt spid="15"/>
                                        </p:tgtEl>
                                        <p:attrNameLst>
                                          <p:attrName>ppt_y</p:attrName>
                                        </p:attrNameLst>
                                      </p:cBhvr>
                                      <p:tavLst>
                                        <p:tav tm="0">
                                          <p:val>
                                            <p:strVal val="#ppt_y-0.4"/>
                                          </p:val>
                                        </p:tav>
                                        <p:tav tm="100000">
                                          <p:val>
                                            <p:strVal val="#ppt_y+0.1"/>
                                          </p:val>
                                        </p:tav>
                                      </p:tavLst>
                                    </p:anim>
                                    <p:anim calcmode="lin" valueType="num">
                                      <p:cBhvr>
                                        <p:cTn id="114"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15"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9" name="hammer.wav"/>
                                        </p:tgtEl>
                                      </p:cMediaNode>
                                    </p:audio>
                                  </p:subTnLst>
                                </p:cTn>
                              </p:par>
                              <p:par>
                                <p:cTn id="116" presetID="43" presetClass="entr" presetSubtype="0"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100"/>
                                        <p:tgtEl>
                                          <p:spTgt spid="16"/>
                                        </p:tgtEl>
                                      </p:cBhvr>
                                    </p:animEffect>
                                    <p:anim calcmode="lin" valueType="num">
                                      <p:cBhvr>
                                        <p:cTn id="119" dur="400" fill="hold"/>
                                        <p:tgtEl>
                                          <p:spTgt spid="16"/>
                                        </p:tgtEl>
                                        <p:attrNameLst>
                                          <p:attrName>ppt_x</p:attrName>
                                        </p:attrNameLst>
                                      </p:cBhvr>
                                      <p:tavLst>
                                        <p:tav tm="0">
                                          <p:val>
                                            <p:strVal val="#ppt_x"/>
                                          </p:val>
                                        </p:tav>
                                        <p:tav tm="100000">
                                          <p:val>
                                            <p:strVal val="#ppt_x"/>
                                          </p:val>
                                        </p:tav>
                                      </p:tavLst>
                                    </p:anim>
                                    <p:anim calcmode="lin" valueType="num">
                                      <p:cBhvr>
                                        <p:cTn id="120" dur="400" fill="hold"/>
                                        <p:tgtEl>
                                          <p:spTgt spid="16"/>
                                        </p:tgtEl>
                                        <p:attrNameLst>
                                          <p:attrName>ppt_y</p:attrName>
                                        </p:attrNameLst>
                                      </p:cBhvr>
                                      <p:tavLst>
                                        <p:tav tm="0">
                                          <p:val>
                                            <p:strVal val="#ppt_y+0.31"/>
                                          </p:val>
                                        </p:tav>
                                        <p:tav tm="100000">
                                          <p:val>
                                            <p:strVal val="#ppt_y+0.31"/>
                                          </p:val>
                                        </p:tav>
                                      </p:tavLst>
                                    </p:anim>
                                    <p:anim calcmode="lin" valueType="num">
                                      <p:cBhvr>
                                        <p:cTn id="121"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2"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10" name="arrow.wav"/>
                                        </p:tgtEl>
                                      </p:cMediaNode>
                                    </p:audio>
                                  </p:subTnLst>
                                </p:cTn>
                              </p:par>
                              <p:par>
                                <p:cTn id="123" presetID="47" presetClass="entr" presetSubtype="0" fill="hold" grpId="0"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1000"/>
                                        <p:tgtEl>
                                          <p:spTgt spid="17"/>
                                        </p:tgtEl>
                                      </p:cBhvr>
                                    </p:animEffect>
                                    <p:anim calcmode="lin" valueType="num">
                                      <p:cBhvr>
                                        <p:cTn id="126" dur="1000" fill="hold"/>
                                        <p:tgtEl>
                                          <p:spTgt spid="17"/>
                                        </p:tgtEl>
                                        <p:attrNameLst>
                                          <p:attrName>ppt_x</p:attrName>
                                        </p:attrNameLst>
                                      </p:cBhvr>
                                      <p:tavLst>
                                        <p:tav tm="0">
                                          <p:val>
                                            <p:strVal val="#ppt_x"/>
                                          </p:val>
                                        </p:tav>
                                        <p:tav tm="100000">
                                          <p:val>
                                            <p:strVal val="#ppt_x"/>
                                          </p:val>
                                        </p:tav>
                                      </p:tavLst>
                                    </p:anim>
                                    <p:anim calcmode="lin" valueType="num">
                                      <p:cBhvr>
                                        <p:cTn id="127"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7" name="coin.wav"/>
                                        </p:tgtEl>
                                      </p:cMediaNode>
                                    </p:audio>
                                  </p:subTnLst>
                                </p:cTn>
                              </p:par>
                              <p:par>
                                <p:cTn id="128" presetID="41" presetClass="entr" presetSubtype="0" fill="hold" grpId="0" nodeType="withEffect">
                                  <p:stCondLst>
                                    <p:cond delay="0"/>
                                  </p:stCondLst>
                                  <p:childTnLst>
                                    <p:set>
                                      <p:cBhvr>
                                        <p:cTn id="129" dur="1" fill="hold">
                                          <p:stCondLst>
                                            <p:cond delay="0"/>
                                          </p:stCondLst>
                                        </p:cTn>
                                        <p:tgtEl>
                                          <p:spTgt spid="18"/>
                                        </p:tgtEl>
                                        <p:attrNameLst>
                                          <p:attrName>style.visibility</p:attrName>
                                        </p:attrNameLst>
                                      </p:cBhvr>
                                      <p:to>
                                        <p:strVal val="visible"/>
                                      </p:to>
                                    </p:set>
                                    <p:anim calcmode="lin" valueType="num">
                                      <p:cBhvr>
                                        <p:cTn id="1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31" dur="500" fill="hold"/>
                                        <p:tgtEl>
                                          <p:spTgt spid="18"/>
                                        </p:tgtEl>
                                        <p:attrNameLst>
                                          <p:attrName>ppt_y</p:attrName>
                                        </p:attrNameLst>
                                      </p:cBhvr>
                                      <p:tavLst>
                                        <p:tav tm="0">
                                          <p:val>
                                            <p:strVal val="#ppt_y"/>
                                          </p:val>
                                        </p:tav>
                                        <p:tav tm="100000">
                                          <p:val>
                                            <p:strVal val="#ppt_y"/>
                                          </p:val>
                                        </p:tav>
                                      </p:tavLst>
                                    </p:anim>
                                    <p:anim calcmode="lin" valueType="num">
                                      <p:cBhvr>
                                        <p:cTn id="1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34" dur="500" tmFilter="0,0; .5, 1; 1, 1"/>
                                        <p:tgtEl>
                                          <p:spTgt spid="18"/>
                                        </p:tgtEl>
                                      </p:cBhvr>
                                    </p:animEffect>
                                  </p:childTnLst>
                                  <p:subTnLst>
                                    <p:audio>
                                      <p:cMediaNode>
                                        <p:cTn display="0" masterRel="sameClick">
                                          <p:stCondLst>
                                            <p:cond evt="begin" delay="0">
                                              <p:tn val="128"/>
                                            </p:cond>
                                          </p:stCondLst>
                                          <p:endCondLst>
                                            <p:cond evt="onStopAudio" delay="0">
                                              <p:tgtEl>
                                                <p:sldTgt/>
                                              </p:tgtEl>
                                            </p:cond>
                                          </p:endCondLst>
                                        </p:cTn>
                                        <p:tgtEl>
                                          <p:sndTgt r:embed="rId8" name="push.wav"/>
                                        </p:tgtEl>
                                      </p:cMediaNode>
                                    </p:audio>
                                  </p:subTnLst>
                                </p:cTn>
                              </p:par>
                              <p:par>
                                <p:cTn id="135" presetID="30" presetClass="entr" presetSubtype="0" fill="hold" grpId="0" nodeType="with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800" decel="100000"/>
                                        <p:tgtEl>
                                          <p:spTgt spid="19"/>
                                        </p:tgtEl>
                                      </p:cBhvr>
                                    </p:animEffect>
                                    <p:anim calcmode="lin" valueType="num">
                                      <p:cBhvr>
                                        <p:cTn id="138" dur="800" decel="100000" fill="hold"/>
                                        <p:tgtEl>
                                          <p:spTgt spid="19"/>
                                        </p:tgtEl>
                                        <p:attrNameLst>
                                          <p:attrName>style.rotation</p:attrName>
                                        </p:attrNameLst>
                                      </p:cBhvr>
                                      <p:tavLst>
                                        <p:tav tm="0">
                                          <p:val>
                                            <p:fltVal val="-90"/>
                                          </p:val>
                                        </p:tav>
                                        <p:tav tm="100000">
                                          <p:val>
                                            <p:fltVal val="0"/>
                                          </p:val>
                                        </p:tav>
                                      </p:tavLst>
                                    </p:anim>
                                    <p:anim calcmode="lin" valueType="num">
                                      <p:cBhvr>
                                        <p:cTn id="139" dur="800" decel="100000" fill="hold"/>
                                        <p:tgtEl>
                                          <p:spTgt spid="19"/>
                                        </p:tgtEl>
                                        <p:attrNameLst>
                                          <p:attrName>ppt_x</p:attrName>
                                        </p:attrNameLst>
                                      </p:cBhvr>
                                      <p:tavLst>
                                        <p:tav tm="0">
                                          <p:val>
                                            <p:strVal val="#ppt_x+0.4"/>
                                          </p:val>
                                        </p:tav>
                                        <p:tav tm="100000">
                                          <p:val>
                                            <p:strVal val="#ppt_x-0.05"/>
                                          </p:val>
                                        </p:tav>
                                      </p:tavLst>
                                    </p:anim>
                                    <p:anim calcmode="lin" valueType="num">
                                      <p:cBhvr>
                                        <p:cTn id="140" dur="800" decel="100000" fill="hold"/>
                                        <p:tgtEl>
                                          <p:spTgt spid="19"/>
                                        </p:tgtEl>
                                        <p:attrNameLst>
                                          <p:attrName>ppt_y</p:attrName>
                                        </p:attrNameLst>
                                      </p:cBhvr>
                                      <p:tavLst>
                                        <p:tav tm="0">
                                          <p:val>
                                            <p:strVal val="#ppt_y-0.4"/>
                                          </p:val>
                                        </p:tav>
                                        <p:tav tm="100000">
                                          <p:val>
                                            <p:strVal val="#ppt_y+0.1"/>
                                          </p:val>
                                        </p:tav>
                                      </p:tavLst>
                                    </p:anim>
                                    <p:anim calcmode="lin" valueType="num">
                                      <p:cBhvr>
                                        <p:cTn id="14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4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5"/>
                                            </p:cond>
                                          </p:stCondLst>
                                          <p:endCondLst>
                                            <p:cond evt="onStopAudio" delay="0">
                                              <p:tgtEl>
                                                <p:sldTgt/>
                                              </p:tgtEl>
                                            </p:cond>
                                          </p:endCondLst>
                                        </p:cTn>
                                        <p:tgtEl>
                                          <p:sndTgt r:embed="rId9" name="hammer.wav"/>
                                        </p:tgtEl>
                                      </p:cMediaNode>
                                    </p:audio>
                                  </p:subTnLst>
                                </p:cTn>
                              </p:par>
                              <p:par>
                                <p:cTn id="143" presetID="43" presetClass="entr" presetSubtype="0" fill="hold" grpId="0" nodeType="withEffect">
                                  <p:stCondLst>
                                    <p:cond delay="0"/>
                                  </p:stCondLst>
                                  <p:childTnLst>
                                    <p:set>
                                      <p:cBhvr>
                                        <p:cTn id="144" dur="1" fill="hold">
                                          <p:stCondLst>
                                            <p:cond delay="0"/>
                                          </p:stCondLst>
                                        </p:cTn>
                                        <p:tgtEl>
                                          <p:spTgt spid="20"/>
                                        </p:tgtEl>
                                        <p:attrNameLst>
                                          <p:attrName>style.visibility</p:attrName>
                                        </p:attrNameLst>
                                      </p:cBhvr>
                                      <p:to>
                                        <p:strVal val="visible"/>
                                      </p:to>
                                    </p:set>
                                    <p:animEffect transition="in" filter="fade">
                                      <p:cBhvr>
                                        <p:cTn id="145" dur="100"/>
                                        <p:tgtEl>
                                          <p:spTgt spid="20"/>
                                        </p:tgtEl>
                                      </p:cBhvr>
                                    </p:animEffect>
                                    <p:anim calcmode="lin" valueType="num">
                                      <p:cBhvr>
                                        <p:cTn id="146" dur="400" fill="hold"/>
                                        <p:tgtEl>
                                          <p:spTgt spid="20"/>
                                        </p:tgtEl>
                                        <p:attrNameLst>
                                          <p:attrName>ppt_x</p:attrName>
                                        </p:attrNameLst>
                                      </p:cBhvr>
                                      <p:tavLst>
                                        <p:tav tm="0">
                                          <p:val>
                                            <p:strVal val="#ppt_x"/>
                                          </p:val>
                                        </p:tav>
                                        <p:tav tm="100000">
                                          <p:val>
                                            <p:strVal val="#ppt_x"/>
                                          </p:val>
                                        </p:tav>
                                      </p:tavLst>
                                    </p:anim>
                                    <p:anim calcmode="lin" valueType="num">
                                      <p:cBhvr>
                                        <p:cTn id="147" dur="400" fill="hold"/>
                                        <p:tgtEl>
                                          <p:spTgt spid="20"/>
                                        </p:tgtEl>
                                        <p:attrNameLst>
                                          <p:attrName>ppt_y</p:attrName>
                                        </p:attrNameLst>
                                      </p:cBhvr>
                                      <p:tavLst>
                                        <p:tav tm="0">
                                          <p:val>
                                            <p:strVal val="#ppt_y+0.31"/>
                                          </p:val>
                                        </p:tav>
                                        <p:tav tm="100000">
                                          <p:val>
                                            <p:strVal val="#ppt_y+0.31"/>
                                          </p:val>
                                        </p:tav>
                                      </p:tavLst>
                                    </p:anim>
                                    <p:anim calcmode="lin" valueType="num">
                                      <p:cBhvr>
                                        <p:cTn id="148" dur="600" decel="50000" fill="hold">
                                          <p:stCondLst>
                                            <p:cond delay="4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9" dur="600" decel="50000" fill="hold">
                                          <p:stCondLst>
                                            <p:cond delay="4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43"/>
                                            </p:cond>
                                          </p:stCondLst>
                                          <p:endCondLst>
                                            <p:cond evt="onStopAudio" delay="0">
                                              <p:tgtEl>
                                                <p:sldTgt/>
                                              </p:tgtEl>
                                            </p:cond>
                                          </p:endCondLst>
                                        </p:cTn>
                                        <p:tgtEl>
                                          <p:sndTgt r:embed="rId10" name="arrow.wav"/>
                                        </p:tgtEl>
                                      </p:cMediaNode>
                                    </p:audio>
                                  </p:subTnLst>
                                </p:cTn>
                              </p:par>
                              <p:par>
                                <p:cTn id="150" presetID="47" presetClass="entr" presetSubtype="0" fill="hold" grpId="0" nodeType="withEffect">
                                  <p:stCondLst>
                                    <p:cond delay="0"/>
                                  </p:stCondLst>
                                  <p:childTnLst>
                                    <p:set>
                                      <p:cBhvr>
                                        <p:cTn id="151" dur="1" fill="hold">
                                          <p:stCondLst>
                                            <p:cond delay="0"/>
                                          </p:stCondLst>
                                        </p:cTn>
                                        <p:tgtEl>
                                          <p:spTgt spid="21"/>
                                        </p:tgtEl>
                                        <p:attrNameLst>
                                          <p:attrName>style.visibility</p:attrName>
                                        </p:attrNameLst>
                                      </p:cBhvr>
                                      <p:to>
                                        <p:strVal val="visible"/>
                                      </p:to>
                                    </p:set>
                                    <p:animEffect transition="in" filter="fade">
                                      <p:cBhvr>
                                        <p:cTn id="152" dur="1000"/>
                                        <p:tgtEl>
                                          <p:spTgt spid="21"/>
                                        </p:tgtEl>
                                      </p:cBhvr>
                                    </p:animEffect>
                                    <p:anim calcmode="lin" valueType="num">
                                      <p:cBhvr>
                                        <p:cTn id="153" dur="1000" fill="hold"/>
                                        <p:tgtEl>
                                          <p:spTgt spid="21"/>
                                        </p:tgtEl>
                                        <p:attrNameLst>
                                          <p:attrName>ppt_x</p:attrName>
                                        </p:attrNameLst>
                                      </p:cBhvr>
                                      <p:tavLst>
                                        <p:tav tm="0">
                                          <p:val>
                                            <p:strVal val="#ppt_x"/>
                                          </p:val>
                                        </p:tav>
                                        <p:tav tm="100000">
                                          <p:val>
                                            <p:strVal val="#ppt_x"/>
                                          </p:val>
                                        </p:tav>
                                      </p:tavLst>
                                    </p:anim>
                                    <p:anim calcmode="lin" valueType="num">
                                      <p:cBhvr>
                                        <p:cTn id="154"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0"/>
                                            </p:cond>
                                          </p:stCondLst>
                                          <p:endCondLst>
                                            <p:cond evt="onStopAudio" delay="0">
                                              <p:tgtEl>
                                                <p:sldTgt/>
                                              </p:tgtEl>
                                            </p:cond>
                                          </p:endCondLst>
                                        </p:cTn>
                                        <p:tgtEl>
                                          <p:sndTgt r:embed="rId7" name="coin.wav"/>
                                        </p:tgtEl>
                                      </p:cMediaNode>
                                    </p:audio>
                                  </p:subTnLst>
                                </p:cTn>
                              </p:par>
                              <p:par>
                                <p:cTn id="155" presetID="41" presetClass="entr" presetSubtype="0" fill="hold" grpId="0" nodeType="withEffect">
                                  <p:stCondLst>
                                    <p:cond delay="0"/>
                                  </p:stCondLst>
                                  <p:childTnLst>
                                    <p:set>
                                      <p:cBhvr>
                                        <p:cTn id="156" dur="1" fill="hold">
                                          <p:stCondLst>
                                            <p:cond delay="0"/>
                                          </p:stCondLst>
                                        </p:cTn>
                                        <p:tgtEl>
                                          <p:spTgt spid="22"/>
                                        </p:tgtEl>
                                        <p:attrNameLst>
                                          <p:attrName>style.visibility</p:attrName>
                                        </p:attrNameLst>
                                      </p:cBhvr>
                                      <p:to>
                                        <p:strVal val="visible"/>
                                      </p:to>
                                    </p:set>
                                    <p:anim calcmode="lin" valueType="num">
                                      <p:cBhvr>
                                        <p:cTn id="15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58" dur="500" fill="hold"/>
                                        <p:tgtEl>
                                          <p:spTgt spid="22"/>
                                        </p:tgtEl>
                                        <p:attrNameLst>
                                          <p:attrName>ppt_y</p:attrName>
                                        </p:attrNameLst>
                                      </p:cBhvr>
                                      <p:tavLst>
                                        <p:tav tm="0">
                                          <p:val>
                                            <p:strVal val="#ppt_y"/>
                                          </p:val>
                                        </p:tav>
                                        <p:tav tm="100000">
                                          <p:val>
                                            <p:strVal val="#ppt_y"/>
                                          </p:val>
                                        </p:tav>
                                      </p:tavLst>
                                    </p:anim>
                                    <p:anim calcmode="lin" valueType="num">
                                      <p:cBhvr>
                                        <p:cTn id="15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6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61" dur="500" tmFilter="0,0; .5, 1; 1, 1"/>
                                        <p:tgtEl>
                                          <p:spTgt spid="22"/>
                                        </p:tgtEl>
                                      </p:cBhvr>
                                    </p:animEffect>
                                  </p:childTnLst>
                                  <p:subTnLst>
                                    <p:audio>
                                      <p:cMediaNode>
                                        <p:cTn display="0" masterRel="sameClick">
                                          <p:stCondLst>
                                            <p:cond evt="begin" delay="0">
                                              <p:tn val="155"/>
                                            </p:cond>
                                          </p:stCondLst>
                                          <p:endCondLst>
                                            <p:cond evt="onStopAudio" delay="0">
                                              <p:tgtEl>
                                                <p:sldTgt/>
                                              </p:tgtEl>
                                            </p:cond>
                                          </p:endCondLst>
                                        </p:cTn>
                                        <p:tgtEl>
                                          <p:sndTgt r:embed="rId8" name="push.wav"/>
                                        </p:tgtEl>
                                      </p:cMediaNode>
                                    </p:audio>
                                  </p:subTnLst>
                                </p:cTn>
                              </p:par>
                              <p:par>
                                <p:cTn id="162" presetID="30" presetClass="entr" presetSubtype="0" fill="hold" grpId="0" nodeType="withEffect">
                                  <p:stCondLst>
                                    <p:cond delay="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800" decel="100000"/>
                                        <p:tgtEl>
                                          <p:spTgt spid="23"/>
                                        </p:tgtEl>
                                      </p:cBhvr>
                                    </p:animEffect>
                                    <p:anim calcmode="lin" valueType="num">
                                      <p:cBhvr>
                                        <p:cTn id="165" dur="800" decel="100000" fill="hold"/>
                                        <p:tgtEl>
                                          <p:spTgt spid="23"/>
                                        </p:tgtEl>
                                        <p:attrNameLst>
                                          <p:attrName>style.rotation</p:attrName>
                                        </p:attrNameLst>
                                      </p:cBhvr>
                                      <p:tavLst>
                                        <p:tav tm="0">
                                          <p:val>
                                            <p:fltVal val="-90"/>
                                          </p:val>
                                        </p:tav>
                                        <p:tav tm="100000">
                                          <p:val>
                                            <p:fltVal val="0"/>
                                          </p:val>
                                        </p:tav>
                                      </p:tavLst>
                                    </p:anim>
                                    <p:anim calcmode="lin" valueType="num">
                                      <p:cBhvr>
                                        <p:cTn id="166" dur="800" decel="100000" fill="hold"/>
                                        <p:tgtEl>
                                          <p:spTgt spid="23"/>
                                        </p:tgtEl>
                                        <p:attrNameLst>
                                          <p:attrName>ppt_x</p:attrName>
                                        </p:attrNameLst>
                                      </p:cBhvr>
                                      <p:tavLst>
                                        <p:tav tm="0">
                                          <p:val>
                                            <p:strVal val="#ppt_x+0.4"/>
                                          </p:val>
                                        </p:tav>
                                        <p:tav tm="100000">
                                          <p:val>
                                            <p:strVal val="#ppt_x-0.05"/>
                                          </p:val>
                                        </p:tav>
                                      </p:tavLst>
                                    </p:anim>
                                    <p:anim calcmode="lin" valueType="num">
                                      <p:cBhvr>
                                        <p:cTn id="167" dur="800" decel="100000" fill="hold"/>
                                        <p:tgtEl>
                                          <p:spTgt spid="23"/>
                                        </p:tgtEl>
                                        <p:attrNameLst>
                                          <p:attrName>ppt_y</p:attrName>
                                        </p:attrNameLst>
                                      </p:cBhvr>
                                      <p:tavLst>
                                        <p:tav tm="0">
                                          <p:val>
                                            <p:strVal val="#ppt_y-0.4"/>
                                          </p:val>
                                        </p:tav>
                                        <p:tav tm="100000">
                                          <p:val>
                                            <p:strVal val="#ppt_y+0.1"/>
                                          </p:val>
                                        </p:tav>
                                      </p:tavLst>
                                    </p:anim>
                                    <p:anim calcmode="lin" valueType="num">
                                      <p:cBhvr>
                                        <p:cTn id="168"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69"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62"/>
                                            </p:cond>
                                          </p:stCondLst>
                                          <p:endCondLst>
                                            <p:cond evt="onStopAudio" delay="0">
                                              <p:tgtEl>
                                                <p:sldTgt/>
                                              </p:tgtEl>
                                            </p:cond>
                                          </p:endCondLst>
                                        </p:cTn>
                                        <p:tgtEl>
                                          <p:sndTgt r:embed="rId9" name="hammer.wav"/>
                                        </p:tgtEl>
                                      </p:cMediaNode>
                                    </p:audio>
                                  </p:subTnLst>
                                </p:cTn>
                              </p:par>
                              <p:par>
                                <p:cTn id="170" presetID="43" presetClass="entr" presetSubtype="0" fill="hold" grpId="0" nodeType="withEffect">
                                  <p:stCondLst>
                                    <p:cond delay="0"/>
                                  </p:stCondLst>
                                  <p:childTnLst>
                                    <p:set>
                                      <p:cBhvr>
                                        <p:cTn id="171" dur="1" fill="hold">
                                          <p:stCondLst>
                                            <p:cond delay="0"/>
                                          </p:stCondLst>
                                        </p:cTn>
                                        <p:tgtEl>
                                          <p:spTgt spid="24"/>
                                        </p:tgtEl>
                                        <p:attrNameLst>
                                          <p:attrName>style.visibility</p:attrName>
                                        </p:attrNameLst>
                                      </p:cBhvr>
                                      <p:to>
                                        <p:strVal val="visible"/>
                                      </p:to>
                                    </p:set>
                                    <p:animEffect transition="in" filter="fade">
                                      <p:cBhvr>
                                        <p:cTn id="172" dur="100"/>
                                        <p:tgtEl>
                                          <p:spTgt spid="24"/>
                                        </p:tgtEl>
                                      </p:cBhvr>
                                    </p:animEffect>
                                    <p:anim calcmode="lin" valueType="num">
                                      <p:cBhvr>
                                        <p:cTn id="173" dur="400" fill="hold"/>
                                        <p:tgtEl>
                                          <p:spTgt spid="24"/>
                                        </p:tgtEl>
                                        <p:attrNameLst>
                                          <p:attrName>ppt_x</p:attrName>
                                        </p:attrNameLst>
                                      </p:cBhvr>
                                      <p:tavLst>
                                        <p:tav tm="0">
                                          <p:val>
                                            <p:strVal val="#ppt_x"/>
                                          </p:val>
                                        </p:tav>
                                        <p:tav tm="100000">
                                          <p:val>
                                            <p:strVal val="#ppt_x"/>
                                          </p:val>
                                        </p:tav>
                                      </p:tavLst>
                                    </p:anim>
                                    <p:anim calcmode="lin" valueType="num">
                                      <p:cBhvr>
                                        <p:cTn id="174" dur="400" fill="hold"/>
                                        <p:tgtEl>
                                          <p:spTgt spid="24"/>
                                        </p:tgtEl>
                                        <p:attrNameLst>
                                          <p:attrName>ppt_y</p:attrName>
                                        </p:attrNameLst>
                                      </p:cBhvr>
                                      <p:tavLst>
                                        <p:tav tm="0">
                                          <p:val>
                                            <p:strVal val="#ppt_y+0.31"/>
                                          </p:val>
                                        </p:tav>
                                        <p:tav tm="100000">
                                          <p:val>
                                            <p:strVal val="#ppt_y+0.31"/>
                                          </p:val>
                                        </p:tav>
                                      </p:tavLst>
                                    </p:anim>
                                    <p:anim calcmode="lin" valueType="num">
                                      <p:cBhvr>
                                        <p:cTn id="175"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6"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70"/>
                                            </p:cond>
                                          </p:stCondLst>
                                          <p:endCondLst>
                                            <p:cond evt="onStopAudio" delay="0">
                                              <p:tgtEl>
                                                <p:sldTgt/>
                                              </p:tgtEl>
                                            </p:cond>
                                          </p:endCondLst>
                                        </p:cTn>
                                        <p:tgtEl>
                                          <p:sndTgt r:embed="rId10" name="arrow.wav"/>
                                        </p:tgtEl>
                                      </p:cMediaNode>
                                    </p:audio>
                                  </p:subTnLst>
                                </p:cTn>
                              </p:par>
                              <p:par>
                                <p:cTn id="177" presetID="47" presetClass="entr" presetSubtype="0" fill="hold" grpId="0" nodeType="withEffect">
                                  <p:stCondLst>
                                    <p:cond delay="0"/>
                                  </p:stCondLst>
                                  <p:childTnLst>
                                    <p:set>
                                      <p:cBhvr>
                                        <p:cTn id="178" dur="1" fill="hold">
                                          <p:stCondLst>
                                            <p:cond delay="0"/>
                                          </p:stCondLst>
                                        </p:cTn>
                                        <p:tgtEl>
                                          <p:spTgt spid="25"/>
                                        </p:tgtEl>
                                        <p:attrNameLst>
                                          <p:attrName>style.visibility</p:attrName>
                                        </p:attrNameLst>
                                      </p:cBhvr>
                                      <p:to>
                                        <p:strVal val="visible"/>
                                      </p:to>
                                    </p:set>
                                    <p:animEffect transition="in" filter="fade">
                                      <p:cBhvr>
                                        <p:cTn id="179" dur="1000"/>
                                        <p:tgtEl>
                                          <p:spTgt spid="25"/>
                                        </p:tgtEl>
                                      </p:cBhvr>
                                    </p:animEffect>
                                    <p:anim calcmode="lin" valueType="num">
                                      <p:cBhvr>
                                        <p:cTn id="180" dur="1000" fill="hold"/>
                                        <p:tgtEl>
                                          <p:spTgt spid="25"/>
                                        </p:tgtEl>
                                        <p:attrNameLst>
                                          <p:attrName>ppt_x</p:attrName>
                                        </p:attrNameLst>
                                      </p:cBhvr>
                                      <p:tavLst>
                                        <p:tav tm="0">
                                          <p:val>
                                            <p:strVal val="#ppt_x"/>
                                          </p:val>
                                        </p:tav>
                                        <p:tav tm="100000">
                                          <p:val>
                                            <p:strVal val="#ppt_x"/>
                                          </p:val>
                                        </p:tav>
                                      </p:tavLst>
                                    </p:anim>
                                    <p:anim calcmode="lin" valueType="num">
                                      <p:cBhvr>
                                        <p:cTn id="181"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7"/>
                                            </p:cond>
                                          </p:stCondLst>
                                          <p:endCondLst>
                                            <p:cond evt="onStopAudio" delay="0">
                                              <p:tgtEl>
                                                <p:sldTgt/>
                                              </p:tgtEl>
                                            </p:cond>
                                          </p:endCondLst>
                                        </p:cTn>
                                        <p:tgtEl>
                                          <p:sndTgt r:embed="rId7" name="coin.wav"/>
                                        </p:tgtEl>
                                      </p:cMediaNode>
                                    </p:audio>
                                  </p:subTnLst>
                                </p:cTn>
                              </p:par>
                              <p:par>
                                <p:cTn id="182" presetID="41" presetClass="entr" presetSubtype="0" fill="hold" grpId="0" nodeType="withEffect">
                                  <p:stCondLst>
                                    <p:cond delay="0"/>
                                  </p:stCondLst>
                                  <p:childTnLst>
                                    <p:set>
                                      <p:cBhvr>
                                        <p:cTn id="183" dur="1" fill="hold">
                                          <p:stCondLst>
                                            <p:cond delay="0"/>
                                          </p:stCondLst>
                                        </p:cTn>
                                        <p:tgtEl>
                                          <p:spTgt spid="26"/>
                                        </p:tgtEl>
                                        <p:attrNameLst>
                                          <p:attrName>style.visibility</p:attrName>
                                        </p:attrNameLst>
                                      </p:cBhvr>
                                      <p:to>
                                        <p:strVal val="visible"/>
                                      </p:to>
                                    </p:set>
                                    <p:anim calcmode="lin" valueType="num">
                                      <p:cBhvr>
                                        <p:cTn id="184"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5" dur="500" fill="hold"/>
                                        <p:tgtEl>
                                          <p:spTgt spid="26"/>
                                        </p:tgtEl>
                                        <p:attrNameLst>
                                          <p:attrName>ppt_y</p:attrName>
                                        </p:attrNameLst>
                                      </p:cBhvr>
                                      <p:tavLst>
                                        <p:tav tm="0">
                                          <p:val>
                                            <p:strVal val="#ppt_y"/>
                                          </p:val>
                                        </p:tav>
                                        <p:tav tm="100000">
                                          <p:val>
                                            <p:strVal val="#ppt_y"/>
                                          </p:val>
                                        </p:tav>
                                      </p:tavLst>
                                    </p:anim>
                                    <p:anim calcmode="lin" valueType="num">
                                      <p:cBhvr>
                                        <p:cTn id="186"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87"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88" dur="500" tmFilter="0,0; .5, 1; 1, 1"/>
                                        <p:tgtEl>
                                          <p:spTgt spid="26"/>
                                        </p:tgtEl>
                                      </p:cBhvr>
                                    </p:animEffect>
                                  </p:childTnLst>
                                  <p:subTnLst>
                                    <p:audio>
                                      <p:cMediaNode>
                                        <p:cTn display="0" masterRel="sameClick">
                                          <p:stCondLst>
                                            <p:cond evt="begin" delay="0">
                                              <p:tn val="182"/>
                                            </p:cond>
                                          </p:stCondLst>
                                          <p:endCondLst>
                                            <p:cond evt="onStopAudio" delay="0">
                                              <p:tgtEl>
                                                <p:sldTgt/>
                                              </p:tgtEl>
                                            </p:cond>
                                          </p:endCondLst>
                                        </p:cTn>
                                        <p:tgtEl>
                                          <p:sndTgt r:embed="rId8"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مستطيل 4"/>
          <p:cNvSpPr>
            <a:spLocks noChangeArrowheads="1"/>
          </p:cNvSpPr>
          <p:nvPr/>
        </p:nvSpPr>
        <p:spPr bwMode="auto">
          <a:xfrm>
            <a:off x="5556624" y="668338"/>
            <a:ext cx="185980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ملخص مصور</a:t>
            </a:r>
            <a:endParaRPr lang="ar-SA" sz="2800" dirty="0">
              <a:solidFill>
                <a:srgbClr val="0000FF"/>
              </a:solidFill>
            </a:endParaRPr>
          </a:p>
        </p:txBody>
      </p:sp>
      <p:sp>
        <p:nvSpPr>
          <p:cNvPr id="21" name="Rectangle 1"/>
          <p:cNvSpPr>
            <a:spLocks noChangeArrowheads="1"/>
          </p:cNvSpPr>
          <p:nvPr/>
        </p:nvSpPr>
        <p:spPr bwMode="auto">
          <a:xfrm>
            <a:off x="250825" y="3365153"/>
            <a:ext cx="4789488"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الدرس الثاني: تصنف المخلوقات الحية إلى ممالك، وشعب، وطوائف، ورتب، وفصائل، وأجناس، وأنواع.</a:t>
            </a:r>
            <a:endParaRPr lang="en-US" sz="2800" dirty="0">
              <a:solidFill>
                <a:srgbClr val="0000FF"/>
              </a:solidFill>
            </a:endParaRPr>
          </a:p>
        </p:txBody>
      </p:sp>
      <p:pic>
        <p:nvPicPr>
          <p:cNvPr id="1026" name="Picture 2"/>
          <p:cNvPicPr>
            <a:picLocks noChangeAspect="1" noChangeArrowheads="1"/>
          </p:cNvPicPr>
          <p:nvPr/>
        </p:nvPicPr>
        <p:blipFill>
          <a:blip r:embed="rId5" cstate="print">
            <a:lum bright="-10000" contrast="40000"/>
          </a:blip>
          <a:srcRect/>
          <a:stretch>
            <a:fillRect/>
          </a:stretch>
        </p:blipFill>
        <p:spPr bwMode="auto">
          <a:xfrm>
            <a:off x="5219700" y="2349500"/>
            <a:ext cx="3668713" cy="3816350"/>
          </a:xfrm>
          <a:prstGeom prst="rect">
            <a:avLst/>
          </a:prstGeom>
          <a:noFill/>
          <a:ln w="28575">
            <a:solidFill>
              <a:schemeClr val="tx1"/>
            </a:solidFill>
            <a:miter lim="800000"/>
            <a:headEnd/>
            <a:tailEnd/>
          </a:ln>
        </p:spPr>
      </p:pic>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from="(-#ppt_w/2)" to="(#ppt_x)" calcmode="lin" valueType="num">
                                      <p:cBhvr>
                                        <p:cTn id="7" dur="600" fill="hold">
                                          <p:stCondLst>
                                            <p:cond delay="0"/>
                                          </p:stCondLst>
                                        </p:cTn>
                                        <p:tgtEl>
                                          <p:spTgt spid="1026"/>
                                        </p:tgtEl>
                                        <p:attrNameLst>
                                          <p:attrName>ppt_x</p:attrName>
                                        </p:attrNameLst>
                                      </p:cBhvr>
                                    </p:anim>
                                    <p:anim from="0" to="-1.0" calcmode="lin" valueType="num">
                                      <p:cBhvr>
                                        <p:cTn id="8" dur="200" decel="50000" autoRev="1" fill="hold">
                                          <p:stCondLst>
                                            <p:cond delay="600"/>
                                          </p:stCondLst>
                                        </p:cTn>
                                        <p:tgtEl>
                                          <p:spTgt spid="1026"/>
                                        </p:tgtEl>
                                        <p:attrNameLst>
                                          <p:attrName>xshear</p:attrName>
                                        </p:attrNameLst>
                                      </p:cBhvr>
                                    </p:anim>
                                    <p:animScale>
                                      <p:cBhvr>
                                        <p:cTn id="9" dur="200" decel="100000" autoRev="1" fill="hold">
                                          <p:stCondLst>
                                            <p:cond delay="600"/>
                                          </p:stCondLst>
                                        </p:cTn>
                                        <p:tgtEl>
                                          <p:spTgt spid="1026"/>
                                        </p:tgtEl>
                                      </p:cBhvr>
                                      <p:from x="100000" y="100000"/>
                                      <p:to x="80000" y="100000"/>
                                    </p:animScale>
                                    <p:anim by="(#ppt_h/3+#ppt_w*0.1)" calcmode="lin" valueType="num">
                                      <p:cBhvr additive="sum">
                                        <p:cTn id="10" dur="200" decel="100000" autoRev="1" fill="hold">
                                          <p:stCondLst>
                                            <p:cond delay="600"/>
                                          </p:stCondLst>
                                        </p:cTn>
                                        <p:tgtEl>
                                          <p:spTgt spid="1026"/>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Windows XP Logoff Sound.wav"/>
                                        </p:tgtEl>
                                      </p:cMediaNode>
                                    </p:audio>
                                  </p:subTnLst>
                                </p:cTn>
                              </p:par>
                              <p:par>
                                <p:cTn id="11" presetID="34"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from="(-#ppt_w/2)" to="(#ppt_x)" calcmode="lin" valueType="num">
                                      <p:cBhvr>
                                        <p:cTn id="13" dur="600" fill="hold">
                                          <p:stCondLst>
                                            <p:cond delay="0"/>
                                          </p:stCondLst>
                                        </p:cTn>
                                        <p:tgtEl>
                                          <p:spTgt spid="21"/>
                                        </p:tgtEl>
                                        <p:attrNameLst>
                                          <p:attrName>ppt_x</p:attrName>
                                        </p:attrNameLst>
                                      </p:cBhvr>
                                    </p:anim>
                                    <p:anim from="0" to="-1.0" calcmode="lin" valueType="num">
                                      <p:cBhvr>
                                        <p:cTn id="14" dur="200" decel="50000" autoRev="1" fill="hold">
                                          <p:stCondLst>
                                            <p:cond delay="600"/>
                                          </p:stCondLst>
                                        </p:cTn>
                                        <p:tgtEl>
                                          <p:spTgt spid="21"/>
                                        </p:tgtEl>
                                        <p:attrNameLst>
                                          <p:attrName>xshear</p:attrName>
                                        </p:attrNameLst>
                                      </p:cBhvr>
                                    </p:anim>
                                    <p:animScale>
                                      <p:cBhvr>
                                        <p:cTn id="15" dur="200" decel="100000" autoRev="1" fill="hold">
                                          <p:stCondLst>
                                            <p:cond delay="600"/>
                                          </p:stCondLst>
                                        </p:cTn>
                                        <p:tgtEl>
                                          <p:spTgt spid="21"/>
                                        </p:tgtEl>
                                      </p:cBhvr>
                                      <p:from x="100000" y="100000"/>
                                      <p:to x="80000" y="100000"/>
                                    </p:animScale>
                                    <p:anim by="(#ppt_h/3+#ppt_w*0.1)" calcmode="lin" valueType="num">
                                      <p:cBhvr additive="sum">
                                        <p:cTn id="16" dur="200" decel="100000" autoRev="1" fill="hold">
                                          <p:stCondLst>
                                            <p:cond delay="600"/>
                                          </p:stCondLst>
                                        </p:cTn>
                                        <p:tgtEl>
                                          <p:spTgt spid="21"/>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الدرس الثاني تصنف المخلوقات الحية إ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652120" y="1268760"/>
            <a:ext cx="2232248" cy="523220"/>
          </a:xfrm>
          <a:prstGeom prst="flowChartProcess">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المطويات</a:t>
            </a:r>
          </a:p>
        </p:txBody>
      </p:sp>
      <p:sp>
        <p:nvSpPr>
          <p:cNvPr id="9" name="Rectangle 1"/>
          <p:cNvSpPr>
            <a:spLocks noChangeArrowheads="1"/>
          </p:cNvSpPr>
          <p:nvPr/>
        </p:nvSpPr>
        <p:spPr bwMode="auto">
          <a:xfrm>
            <a:off x="1403648" y="1412776"/>
            <a:ext cx="260330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أُنَظِّمُ أَفْكاري</a:t>
            </a:r>
          </a:p>
        </p:txBody>
      </p:sp>
      <p:sp>
        <p:nvSpPr>
          <p:cNvPr id="13" name="Rectangle 1"/>
          <p:cNvSpPr>
            <a:spLocks noChangeArrowheads="1"/>
          </p:cNvSpPr>
          <p:nvPr/>
        </p:nvSpPr>
        <p:spPr bwMode="auto">
          <a:xfrm>
            <a:off x="611188" y="3868728"/>
            <a:ext cx="762635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ألصق المطويات التي عملتها في كل درس على ورقة كبيرة مقواة. أستعين بهذه المطويات على مراجعة ما تعلمته في هذا الفصل.</a:t>
            </a:r>
            <a:endParaRPr lang="en-US" sz="2800" dirty="0">
              <a:solidFill>
                <a:srgbClr val="0000FF"/>
              </a:solidFill>
            </a:endParaRPr>
          </a:p>
        </p:txBody>
      </p:sp>
      <p:sp>
        <p:nvSpPr>
          <p:cNvPr id="10" name="Footer Placeholder 9"/>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طويات.wav"/>
                                        </p:tgtEl>
                                      </p:cMediaNode>
                                    </p:audio>
                                  </p:subTnLst>
                                </p:cTn>
                              </p:par>
                              <p:par>
                                <p:cTn id="12" presetID="48" presetClass="entr" presetSubtype="0" accel="5000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9"/>
                                        </p:tgtEl>
                                        <p:attrNameLst>
                                          <p:attrName>ppt_y</p:attrName>
                                        </p:attrNameLst>
                                      </p:cBhvr>
                                      <p:tavLst>
                                        <p:tav tm="0">
                                          <p:val>
                                            <p:strVal val="#ppt_y"/>
                                          </p:val>
                                        </p:tav>
                                        <p:tav tm="100000">
                                          <p:val>
                                            <p:strVal val="#ppt_y"/>
                                          </p:val>
                                        </p:tav>
                                      </p:tavLst>
                                    </p:anim>
                                    <p:animEffect transition="in" filter="fade">
                                      <p:cBhvr>
                                        <p:cTn id="17" dur="10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4" name="أُنَظِّمُ أَفْكاري.wav"/>
                                        </p:tgtEl>
                                      </p:cMediaNode>
                                    </p:audio>
                                  </p:subTnLst>
                                </p:cTn>
                              </p:par>
                              <p:par>
                                <p:cTn id="18" presetID="35"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style.rotation</p:attrName>
                                        </p:attrNameLst>
                                      </p:cBhvr>
                                      <p:tavLst>
                                        <p:tav tm="0">
                                          <p:val>
                                            <p:fltVal val="720"/>
                                          </p:val>
                                        </p:tav>
                                        <p:tav tm="100000">
                                          <p:val>
                                            <p:fltVal val="0"/>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8"/>
                                            </p:cond>
                                          </p:stCondLst>
                                          <p:endCondLst>
                                            <p:cond evt="onStopAudio" delay="0">
                                              <p:tgtEl>
                                                <p:sldTgt/>
                                              </p:tgtEl>
                                            </p:cond>
                                          </p:endCondLst>
                                        </p:cTn>
                                        <p:tgtEl>
                                          <p:sndTgt r:embed="rId5" name="ألصق المطويات التي عملت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جدول 8"/>
          <p:cNvGraphicFramePr>
            <a:graphicFrameLocks noGrp="1"/>
          </p:cNvGraphicFramePr>
          <p:nvPr/>
        </p:nvGraphicFramePr>
        <p:xfrm>
          <a:off x="6696075" y="2060575"/>
          <a:ext cx="2304256" cy="4536504"/>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tblGrid>
              <a:tr h="146942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26688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8002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bl>
          </a:graphicData>
        </a:graphic>
      </p:graphicFrame>
      <p:sp>
        <p:nvSpPr>
          <p:cNvPr id="10" name="مربع نص 9"/>
          <p:cNvSpPr txBox="1">
            <a:spLocks noChangeArrowheads="1"/>
          </p:cNvSpPr>
          <p:nvPr/>
        </p:nvSpPr>
        <p:spPr bwMode="auto">
          <a:xfrm>
            <a:off x="7199313" y="2492375"/>
            <a:ext cx="1296987" cy="708025"/>
          </a:xfrm>
          <a:prstGeom prst="rect">
            <a:avLst/>
          </a:prstGeom>
          <a:noFill/>
          <a:ln w="9525">
            <a:noFill/>
            <a:miter lim="800000"/>
            <a:headEnd/>
            <a:tailEnd/>
          </a:ln>
        </p:spPr>
        <p:txBody>
          <a:bodyPr>
            <a:spAutoFit/>
          </a:bodyPr>
          <a:lstStyle/>
          <a:p>
            <a:pPr algn="ctr"/>
            <a:r>
              <a:rPr lang="ar-EG" sz="4000" b="1"/>
              <a:t>ممالك</a:t>
            </a:r>
            <a:endParaRPr lang="en-US" sz="4000" b="1"/>
          </a:p>
        </p:txBody>
      </p:sp>
      <p:sp>
        <p:nvSpPr>
          <p:cNvPr id="11" name="مربع نص 10"/>
          <p:cNvSpPr txBox="1">
            <a:spLocks noChangeArrowheads="1"/>
          </p:cNvSpPr>
          <p:nvPr/>
        </p:nvSpPr>
        <p:spPr bwMode="auto">
          <a:xfrm>
            <a:off x="6840538" y="3933825"/>
            <a:ext cx="2087562" cy="646113"/>
          </a:xfrm>
          <a:prstGeom prst="rect">
            <a:avLst/>
          </a:prstGeom>
          <a:noFill/>
          <a:ln w="9525">
            <a:noFill/>
            <a:miter lim="800000"/>
            <a:headEnd/>
            <a:tailEnd/>
          </a:ln>
        </p:spPr>
        <p:txBody>
          <a:bodyPr>
            <a:spAutoFit/>
          </a:bodyPr>
          <a:lstStyle/>
          <a:p>
            <a:pPr algn="ctr"/>
            <a:r>
              <a:rPr lang="ar-EG" sz="3600" b="1"/>
              <a:t>وحيدة الخلية</a:t>
            </a:r>
            <a:endParaRPr lang="en-US" sz="3600" b="1"/>
          </a:p>
        </p:txBody>
      </p:sp>
      <p:sp>
        <p:nvSpPr>
          <p:cNvPr id="12" name="مربع نص 11"/>
          <p:cNvSpPr txBox="1">
            <a:spLocks noChangeArrowheads="1"/>
          </p:cNvSpPr>
          <p:nvPr/>
        </p:nvSpPr>
        <p:spPr bwMode="auto">
          <a:xfrm>
            <a:off x="6696075" y="4941888"/>
            <a:ext cx="2447925" cy="1568450"/>
          </a:xfrm>
          <a:prstGeom prst="rect">
            <a:avLst/>
          </a:prstGeom>
          <a:noFill/>
          <a:ln w="9525">
            <a:noFill/>
            <a:miter lim="800000"/>
            <a:headEnd/>
            <a:tailEnd/>
          </a:ln>
        </p:spPr>
        <p:txBody>
          <a:bodyPr>
            <a:spAutoFit/>
          </a:bodyPr>
          <a:lstStyle/>
          <a:p>
            <a:pPr algn="ctr"/>
            <a:r>
              <a:rPr lang="ar-EG" sz="3200" b="1"/>
              <a:t>المملكة النباتية والمملكة الحيوانية</a:t>
            </a:r>
            <a:endParaRPr lang="en-US" sz="3200" b="1"/>
          </a:p>
        </p:txBody>
      </p:sp>
      <p:graphicFrame>
        <p:nvGraphicFramePr>
          <p:cNvPr id="13" name="جدول 12"/>
          <p:cNvGraphicFramePr>
            <a:graphicFrameLocks noGrp="1"/>
          </p:cNvGraphicFramePr>
          <p:nvPr/>
        </p:nvGraphicFramePr>
        <p:xfrm>
          <a:off x="179388" y="2349500"/>
          <a:ext cx="6192687" cy="3960440"/>
        </p:xfrm>
        <a:graphic>
          <a:graphicData uri="http://schemas.openxmlformats.org/drawingml/2006/table">
            <a:tbl>
              <a:tblPr firstRow="1" bandRow="1">
                <a:tableStyleId>{5C22544A-7EE6-4342-B048-85BDC9FD1C3A}</a:tableStyleId>
              </a:tblPr>
              <a:tblGrid>
                <a:gridCol w="2112235">
                  <a:extLst>
                    <a:ext uri="{9D8B030D-6E8A-4147-A177-3AD203B41FA5}">
                      <a16:colId xmlns:a16="http://schemas.microsoft.com/office/drawing/2014/main" val="20000"/>
                    </a:ext>
                  </a:extLst>
                </a:gridCol>
                <a:gridCol w="2280253">
                  <a:extLst>
                    <a:ext uri="{9D8B030D-6E8A-4147-A177-3AD203B41FA5}">
                      <a16:colId xmlns:a16="http://schemas.microsoft.com/office/drawing/2014/main" val="20001"/>
                    </a:ext>
                  </a:extLst>
                </a:gridCol>
                <a:gridCol w="1800199">
                  <a:extLst>
                    <a:ext uri="{9D8B030D-6E8A-4147-A177-3AD203B41FA5}">
                      <a16:colId xmlns:a16="http://schemas.microsoft.com/office/drawing/2014/main" val="20002"/>
                    </a:ext>
                  </a:extLst>
                </a:gridCol>
              </a:tblGrid>
              <a:tr h="18335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21269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 name="مربع نص 13"/>
          <p:cNvSpPr txBox="1">
            <a:spLocks noChangeArrowheads="1"/>
          </p:cNvSpPr>
          <p:nvPr/>
        </p:nvSpPr>
        <p:spPr bwMode="auto">
          <a:xfrm>
            <a:off x="4572000" y="2708275"/>
            <a:ext cx="1871663" cy="1201738"/>
          </a:xfrm>
          <a:prstGeom prst="rect">
            <a:avLst/>
          </a:prstGeom>
          <a:noFill/>
          <a:ln w="9525">
            <a:noFill/>
            <a:miter lim="800000"/>
            <a:headEnd/>
            <a:tailEnd/>
          </a:ln>
        </p:spPr>
        <p:txBody>
          <a:bodyPr>
            <a:spAutoFit/>
          </a:bodyPr>
          <a:lstStyle/>
          <a:p>
            <a:pPr algn="ctr"/>
            <a:r>
              <a:rPr lang="ar-EG" sz="3600" b="1">
                <a:solidFill>
                  <a:schemeClr val="bg1"/>
                </a:solidFill>
              </a:rPr>
              <a:t>المخلوقات الحية</a:t>
            </a:r>
            <a:endParaRPr lang="en-US" sz="3600" b="1">
              <a:solidFill>
                <a:schemeClr val="bg1"/>
              </a:solidFill>
            </a:endParaRPr>
          </a:p>
        </p:txBody>
      </p:sp>
      <p:sp>
        <p:nvSpPr>
          <p:cNvPr id="15" name="مربع نص 14"/>
          <p:cNvSpPr txBox="1">
            <a:spLocks noChangeArrowheads="1"/>
          </p:cNvSpPr>
          <p:nvPr/>
        </p:nvSpPr>
        <p:spPr bwMode="auto">
          <a:xfrm>
            <a:off x="2268538" y="2492375"/>
            <a:ext cx="2447925" cy="1754188"/>
          </a:xfrm>
          <a:prstGeom prst="rect">
            <a:avLst/>
          </a:prstGeom>
          <a:noFill/>
          <a:ln w="9525">
            <a:noFill/>
            <a:miter lim="800000"/>
            <a:headEnd/>
            <a:tailEnd/>
          </a:ln>
        </p:spPr>
        <p:txBody>
          <a:bodyPr>
            <a:spAutoFit/>
          </a:bodyPr>
          <a:lstStyle/>
          <a:p>
            <a:pPr algn="ctr"/>
            <a:r>
              <a:rPr lang="ar-EG" sz="3600" b="1">
                <a:solidFill>
                  <a:schemeClr val="bg1"/>
                </a:solidFill>
              </a:rPr>
              <a:t>الخلايا النباتية والخلايا الحيوانية</a:t>
            </a:r>
            <a:endParaRPr lang="en-US" sz="3600" b="1">
              <a:solidFill>
                <a:schemeClr val="bg1"/>
              </a:solidFill>
            </a:endParaRPr>
          </a:p>
        </p:txBody>
      </p:sp>
      <p:sp>
        <p:nvSpPr>
          <p:cNvPr id="16" name="مربع نص 15"/>
          <p:cNvSpPr txBox="1">
            <a:spLocks noChangeArrowheads="1"/>
          </p:cNvSpPr>
          <p:nvPr/>
        </p:nvSpPr>
        <p:spPr bwMode="auto">
          <a:xfrm>
            <a:off x="250825" y="2349500"/>
            <a:ext cx="2124075" cy="1938338"/>
          </a:xfrm>
          <a:prstGeom prst="rect">
            <a:avLst/>
          </a:prstGeom>
          <a:noFill/>
          <a:ln w="9525">
            <a:noFill/>
            <a:miter lim="800000"/>
            <a:headEnd/>
            <a:tailEnd/>
          </a:ln>
        </p:spPr>
        <p:txBody>
          <a:bodyPr>
            <a:spAutoFit/>
          </a:bodyPr>
          <a:lstStyle/>
          <a:p>
            <a:pPr algn="ctr"/>
            <a:r>
              <a:rPr lang="ar-EG" sz="4000" b="1">
                <a:solidFill>
                  <a:schemeClr val="bg1"/>
                </a:solidFill>
              </a:rPr>
              <a:t>الأنسجة والأعضاء والأجهزة</a:t>
            </a:r>
            <a:endParaRPr lang="en-US" sz="4000" b="1">
              <a:solidFill>
                <a:schemeClr val="bg1"/>
              </a:solidFill>
            </a:endParaRPr>
          </a:p>
        </p:txBody>
      </p:sp>
      <p:sp>
        <p:nvSpPr>
          <p:cNvPr id="8225" name="Rectangle 1"/>
          <p:cNvSpPr>
            <a:spLocks noChangeArrowheads="1"/>
          </p:cNvSpPr>
          <p:nvPr/>
        </p:nvSpPr>
        <p:spPr bwMode="auto">
          <a:xfrm>
            <a:off x="5148064" y="692696"/>
            <a:ext cx="2699792" cy="523220"/>
          </a:xfrm>
          <a:prstGeom prst="flowChartProcess">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المطويات</a:t>
            </a:r>
          </a:p>
        </p:txBody>
      </p:sp>
      <p:sp>
        <p:nvSpPr>
          <p:cNvPr id="8227" name="Rectangle 1"/>
          <p:cNvSpPr>
            <a:spLocks noChangeArrowheads="1"/>
          </p:cNvSpPr>
          <p:nvPr/>
        </p:nvSpPr>
        <p:spPr bwMode="auto">
          <a:xfrm>
            <a:off x="1464642" y="1108402"/>
            <a:ext cx="157286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أُنَظِّمُ أَفْكاري</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3"/>
                                          </p:stCondLst>
                                        </p:cTn>
                                        <p:tgtEl>
                                          <p:spTgt spid="9"/>
                                        </p:tgtEl>
                                      </p:cBhvr>
                                      <p:to x="100000" y="60000"/>
                                    </p:animScale>
                                    <p:animScale>
                                      <p:cBhvr>
                                        <p:cTn id="14" dur="42"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2" decel="50000">
                                          <p:stCondLst>
                                            <p:cond delay="335"/>
                                          </p:stCondLst>
                                        </p:cTn>
                                        <p:tgtEl>
                                          <p:spTgt spid="9"/>
                                        </p:tgtEl>
                                      </p:cBhvr>
                                      <p:to x="100000" y="100000"/>
                                    </p:animScale>
                                    <p:animScale>
                                      <p:cBhvr>
                                        <p:cTn id="17" dur="7">
                                          <p:stCondLst>
                                            <p:cond delay="411"/>
                                          </p:stCondLst>
                                        </p:cTn>
                                        <p:tgtEl>
                                          <p:spTgt spid="9"/>
                                        </p:tgtEl>
                                      </p:cBhvr>
                                      <p:to x="100000" y="90000"/>
                                    </p:animScale>
                                    <p:animScale>
                                      <p:cBhvr>
                                        <p:cTn id="18" dur="42"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2" decel="50000">
                                          <p:stCondLst>
                                            <p:cond delay="459"/>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145">
                                          <p:stCondLst>
                                            <p:cond delay="0"/>
                                          </p:stCondLst>
                                        </p:cTn>
                                        <p:tgtEl>
                                          <p:spTgt spid="10"/>
                                        </p:tgtEl>
                                      </p:cBhvr>
                                    </p:animEffect>
                                    <p:anim calcmode="lin" valueType="num">
                                      <p:cBhvr>
                                        <p:cTn id="24"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9" dur="7">
                                          <p:stCondLst>
                                            <p:cond delay="163"/>
                                          </p:stCondLst>
                                        </p:cTn>
                                        <p:tgtEl>
                                          <p:spTgt spid="10"/>
                                        </p:tgtEl>
                                      </p:cBhvr>
                                      <p:to x="100000" y="60000"/>
                                    </p:animScale>
                                    <p:animScale>
                                      <p:cBhvr>
                                        <p:cTn id="30" dur="42" decel="50000">
                                          <p:stCondLst>
                                            <p:cond delay="169"/>
                                          </p:stCondLst>
                                        </p:cTn>
                                        <p:tgtEl>
                                          <p:spTgt spid="10"/>
                                        </p:tgtEl>
                                      </p:cBhvr>
                                      <p:to x="100000" y="100000"/>
                                    </p:animScale>
                                    <p:animScale>
                                      <p:cBhvr>
                                        <p:cTn id="31" dur="7">
                                          <p:stCondLst>
                                            <p:cond delay="328"/>
                                          </p:stCondLst>
                                        </p:cTn>
                                        <p:tgtEl>
                                          <p:spTgt spid="10"/>
                                        </p:tgtEl>
                                      </p:cBhvr>
                                      <p:to x="100000" y="80000"/>
                                    </p:animScale>
                                    <p:animScale>
                                      <p:cBhvr>
                                        <p:cTn id="32" dur="42" decel="50000">
                                          <p:stCondLst>
                                            <p:cond delay="335"/>
                                          </p:stCondLst>
                                        </p:cTn>
                                        <p:tgtEl>
                                          <p:spTgt spid="10"/>
                                        </p:tgtEl>
                                      </p:cBhvr>
                                      <p:to x="100000" y="100000"/>
                                    </p:animScale>
                                    <p:animScale>
                                      <p:cBhvr>
                                        <p:cTn id="33" dur="7">
                                          <p:stCondLst>
                                            <p:cond delay="411"/>
                                          </p:stCondLst>
                                        </p:cTn>
                                        <p:tgtEl>
                                          <p:spTgt spid="10"/>
                                        </p:tgtEl>
                                      </p:cBhvr>
                                      <p:to x="100000" y="90000"/>
                                    </p:animScale>
                                    <p:animScale>
                                      <p:cBhvr>
                                        <p:cTn id="34" dur="42" decel="50000">
                                          <p:stCondLst>
                                            <p:cond delay="417"/>
                                          </p:stCondLst>
                                        </p:cTn>
                                        <p:tgtEl>
                                          <p:spTgt spid="10"/>
                                        </p:tgtEl>
                                      </p:cBhvr>
                                      <p:to x="100000" y="100000"/>
                                    </p:animScale>
                                    <p:animScale>
                                      <p:cBhvr>
                                        <p:cTn id="35" dur="7">
                                          <p:stCondLst>
                                            <p:cond delay="452"/>
                                          </p:stCondLst>
                                        </p:cTn>
                                        <p:tgtEl>
                                          <p:spTgt spid="10"/>
                                        </p:tgtEl>
                                      </p:cBhvr>
                                      <p:to x="100000" y="95000"/>
                                    </p:animScale>
                                    <p:animScale>
                                      <p:cBhvr>
                                        <p:cTn id="36" dur="42" decel="50000">
                                          <p:stCondLst>
                                            <p:cond delay="459"/>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4" name="ممالك.wav"/>
                                        </p:tgtEl>
                                      </p:cMediaNode>
                                    </p:audio>
                                  </p:sub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145">
                                          <p:stCondLst>
                                            <p:cond delay="0"/>
                                          </p:stCondLst>
                                        </p:cTn>
                                        <p:tgtEl>
                                          <p:spTgt spid="11"/>
                                        </p:tgtEl>
                                      </p:cBhvr>
                                    </p:animEffect>
                                    <p:anim calcmode="lin" valueType="num">
                                      <p:cBhvr>
                                        <p:cTn id="42"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47" dur="7">
                                          <p:stCondLst>
                                            <p:cond delay="163"/>
                                          </p:stCondLst>
                                        </p:cTn>
                                        <p:tgtEl>
                                          <p:spTgt spid="11"/>
                                        </p:tgtEl>
                                      </p:cBhvr>
                                      <p:to x="100000" y="60000"/>
                                    </p:animScale>
                                    <p:animScale>
                                      <p:cBhvr>
                                        <p:cTn id="48" dur="42" decel="50000">
                                          <p:stCondLst>
                                            <p:cond delay="169"/>
                                          </p:stCondLst>
                                        </p:cTn>
                                        <p:tgtEl>
                                          <p:spTgt spid="11"/>
                                        </p:tgtEl>
                                      </p:cBhvr>
                                      <p:to x="100000" y="100000"/>
                                    </p:animScale>
                                    <p:animScale>
                                      <p:cBhvr>
                                        <p:cTn id="49" dur="7">
                                          <p:stCondLst>
                                            <p:cond delay="328"/>
                                          </p:stCondLst>
                                        </p:cTn>
                                        <p:tgtEl>
                                          <p:spTgt spid="11"/>
                                        </p:tgtEl>
                                      </p:cBhvr>
                                      <p:to x="100000" y="80000"/>
                                    </p:animScale>
                                    <p:animScale>
                                      <p:cBhvr>
                                        <p:cTn id="50" dur="42" decel="50000">
                                          <p:stCondLst>
                                            <p:cond delay="335"/>
                                          </p:stCondLst>
                                        </p:cTn>
                                        <p:tgtEl>
                                          <p:spTgt spid="11"/>
                                        </p:tgtEl>
                                      </p:cBhvr>
                                      <p:to x="100000" y="100000"/>
                                    </p:animScale>
                                    <p:animScale>
                                      <p:cBhvr>
                                        <p:cTn id="51" dur="7">
                                          <p:stCondLst>
                                            <p:cond delay="411"/>
                                          </p:stCondLst>
                                        </p:cTn>
                                        <p:tgtEl>
                                          <p:spTgt spid="11"/>
                                        </p:tgtEl>
                                      </p:cBhvr>
                                      <p:to x="100000" y="90000"/>
                                    </p:animScale>
                                    <p:animScale>
                                      <p:cBhvr>
                                        <p:cTn id="52" dur="42" decel="50000">
                                          <p:stCondLst>
                                            <p:cond delay="417"/>
                                          </p:stCondLst>
                                        </p:cTn>
                                        <p:tgtEl>
                                          <p:spTgt spid="11"/>
                                        </p:tgtEl>
                                      </p:cBhvr>
                                      <p:to x="100000" y="100000"/>
                                    </p:animScale>
                                    <p:animScale>
                                      <p:cBhvr>
                                        <p:cTn id="53" dur="7">
                                          <p:stCondLst>
                                            <p:cond delay="452"/>
                                          </p:stCondLst>
                                        </p:cTn>
                                        <p:tgtEl>
                                          <p:spTgt spid="11"/>
                                        </p:tgtEl>
                                      </p:cBhvr>
                                      <p:to x="100000" y="95000"/>
                                    </p:animScale>
                                    <p:animScale>
                                      <p:cBhvr>
                                        <p:cTn id="54" dur="42" decel="50000">
                                          <p:stCondLst>
                                            <p:cond delay="459"/>
                                          </p:stCondLst>
                                        </p:cTn>
                                        <p:tgtEl>
                                          <p:spTgt spid="11"/>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5" name="وحيدة الخلية.wav"/>
                                        </p:tgtEl>
                                      </p:cMediaNode>
                                    </p:audio>
                                  </p:sub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145">
                                          <p:stCondLst>
                                            <p:cond delay="0"/>
                                          </p:stCondLst>
                                        </p:cTn>
                                        <p:tgtEl>
                                          <p:spTgt spid="12"/>
                                        </p:tgtEl>
                                      </p:cBhvr>
                                    </p:animEffect>
                                    <p:anim calcmode="lin" valueType="num">
                                      <p:cBhvr>
                                        <p:cTn id="60"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1"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2"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63"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64"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65" dur="7">
                                          <p:stCondLst>
                                            <p:cond delay="163"/>
                                          </p:stCondLst>
                                        </p:cTn>
                                        <p:tgtEl>
                                          <p:spTgt spid="12"/>
                                        </p:tgtEl>
                                      </p:cBhvr>
                                      <p:to x="100000" y="60000"/>
                                    </p:animScale>
                                    <p:animScale>
                                      <p:cBhvr>
                                        <p:cTn id="66" dur="42" decel="50000">
                                          <p:stCondLst>
                                            <p:cond delay="169"/>
                                          </p:stCondLst>
                                        </p:cTn>
                                        <p:tgtEl>
                                          <p:spTgt spid="12"/>
                                        </p:tgtEl>
                                      </p:cBhvr>
                                      <p:to x="100000" y="100000"/>
                                    </p:animScale>
                                    <p:animScale>
                                      <p:cBhvr>
                                        <p:cTn id="67" dur="7">
                                          <p:stCondLst>
                                            <p:cond delay="328"/>
                                          </p:stCondLst>
                                        </p:cTn>
                                        <p:tgtEl>
                                          <p:spTgt spid="12"/>
                                        </p:tgtEl>
                                      </p:cBhvr>
                                      <p:to x="100000" y="80000"/>
                                    </p:animScale>
                                    <p:animScale>
                                      <p:cBhvr>
                                        <p:cTn id="68" dur="42" decel="50000">
                                          <p:stCondLst>
                                            <p:cond delay="335"/>
                                          </p:stCondLst>
                                        </p:cTn>
                                        <p:tgtEl>
                                          <p:spTgt spid="12"/>
                                        </p:tgtEl>
                                      </p:cBhvr>
                                      <p:to x="100000" y="100000"/>
                                    </p:animScale>
                                    <p:animScale>
                                      <p:cBhvr>
                                        <p:cTn id="69" dur="7">
                                          <p:stCondLst>
                                            <p:cond delay="411"/>
                                          </p:stCondLst>
                                        </p:cTn>
                                        <p:tgtEl>
                                          <p:spTgt spid="12"/>
                                        </p:tgtEl>
                                      </p:cBhvr>
                                      <p:to x="100000" y="90000"/>
                                    </p:animScale>
                                    <p:animScale>
                                      <p:cBhvr>
                                        <p:cTn id="70" dur="42" decel="50000">
                                          <p:stCondLst>
                                            <p:cond delay="417"/>
                                          </p:stCondLst>
                                        </p:cTn>
                                        <p:tgtEl>
                                          <p:spTgt spid="12"/>
                                        </p:tgtEl>
                                      </p:cBhvr>
                                      <p:to x="100000" y="100000"/>
                                    </p:animScale>
                                    <p:animScale>
                                      <p:cBhvr>
                                        <p:cTn id="71" dur="7">
                                          <p:stCondLst>
                                            <p:cond delay="452"/>
                                          </p:stCondLst>
                                        </p:cTn>
                                        <p:tgtEl>
                                          <p:spTgt spid="12"/>
                                        </p:tgtEl>
                                      </p:cBhvr>
                                      <p:to x="100000" y="95000"/>
                                    </p:animScale>
                                    <p:animScale>
                                      <p:cBhvr>
                                        <p:cTn id="72" dur="42" decel="50000">
                                          <p:stCondLst>
                                            <p:cond delay="459"/>
                                          </p:stCondLst>
                                        </p:cTn>
                                        <p:tgtEl>
                                          <p:spTgt spid="12"/>
                                        </p:tgtEl>
                                      </p:cBhvr>
                                      <p:to x="100000" y="100000"/>
                                    </p:animScale>
                                  </p:childTnLst>
                                  <p:subTnLst>
                                    <p:audio>
                                      <p:cMediaNode>
                                        <p:cTn display="0" masterRel="sameClick">
                                          <p:stCondLst>
                                            <p:cond evt="begin" delay="0">
                                              <p:tn val="57"/>
                                            </p:cond>
                                          </p:stCondLst>
                                          <p:endCondLst>
                                            <p:cond evt="onStopAudio" delay="0">
                                              <p:tgtEl>
                                                <p:sldTgt/>
                                              </p:tgtEl>
                                            </p:cond>
                                          </p:endCondLst>
                                        </p:cTn>
                                        <p:tgtEl>
                                          <p:sndTgt r:embed="rId6" name="المملكة النباتية والمملكة الحيوانية.wav"/>
                                        </p:tgtEl>
                                      </p:cMediaNode>
                                    </p:audio>
                                  </p:sub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dissolve">
                                      <p:cBhvr>
                                        <p:cTn id="77" dur="500"/>
                                        <p:tgtEl>
                                          <p:spTgt spid="13"/>
                                        </p:tgtEl>
                                      </p:cBhvr>
                                    </p:animEffect>
                                  </p:childTnLst>
                                  <p:subTnLst>
                                    <p:audio>
                                      <p:cMediaNode>
                                        <p:cTn display="0" masterRel="sameClick">
                                          <p:stCondLst>
                                            <p:cond evt="begin" delay="0">
                                              <p:tn val="75"/>
                                            </p:cond>
                                          </p:stCondLst>
                                          <p:endCondLst>
                                            <p:cond evt="onStopAudio" delay="0">
                                              <p:tgtEl>
                                                <p:sldTgt/>
                                              </p:tgtEl>
                                            </p:cond>
                                          </p:endCondLst>
                                        </p:cTn>
                                        <p:tgtEl>
                                          <p:sndTgt r:embed="rId7" name="dtmf.wav"/>
                                        </p:tgtEl>
                                      </p:cMediaNode>
                                    </p:audio>
                                  </p:subTnLst>
                                </p:cTn>
                              </p:par>
                              <p:par>
                                <p:cTn id="78" presetID="9"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dissolve">
                                      <p:cBhvr>
                                        <p:cTn id="80" dur="500"/>
                                        <p:tgtEl>
                                          <p:spTgt spid="14"/>
                                        </p:tgtEl>
                                      </p:cBhvr>
                                    </p:animEffect>
                                  </p:childTnLst>
                                  <p:subTnLst>
                                    <p:audio>
                                      <p:cMediaNode>
                                        <p:cTn display="0" masterRel="sameClick">
                                          <p:stCondLst>
                                            <p:cond evt="begin" delay="0">
                                              <p:tn val="78"/>
                                            </p:cond>
                                          </p:stCondLst>
                                          <p:endCondLst>
                                            <p:cond evt="onStopAudio" delay="0">
                                              <p:tgtEl>
                                                <p:sldTgt/>
                                              </p:tgtEl>
                                            </p:cond>
                                          </p:endCondLst>
                                        </p:cTn>
                                        <p:tgtEl>
                                          <p:sndTgt r:embed="rId8" name="المخلوقات الحية.wav"/>
                                        </p:tgtEl>
                                      </p:cMediaNode>
                                    </p:audio>
                                  </p:sub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dissolve">
                                      <p:cBhvr>
                                        <p:cTn id="85" dur="500"/>
                                        <p:tgtEl>
                                          <p:spTgt spid="15"/>
                                        </p:tgtEl>
                                      </p:cBhvr>
                                    </p:animEffect>
                                  </p:childTnLst>
                                  <p:subTnLst>
                                    <p:audio>
                                      <p:cMediaNode>
                                        <p:cTn display="0" masterRel="sameClick">
                                          <p:stCondLst>
                                            <p:cond evt="begin" delay="0">
                                              <p:tn val="83"/>
                                            </p:cond>
                                          </p:stCondLst>
                                          <p:endCondLst>
                                            <p:cond evt="onStopAudio" delay="0">
                                              <p:tgtEl>
                                                <p:sldTgt/>
                                              </p:tgtEl>
                                            </p:cond>
                                          </p:endCondLst>
                                        </p:cTn>
                                        <p:tgtEl>
                                          <p:sndTgt r:embed="rId9" name="الخلايا النباتية والخلايا الحيوانية.wav"/>
                                        </p:tgtEl>
                                      </p:cMediaNode>
                                    </p:audio>
                                  </p:sub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dissolve">
                                      <p:cBhvr>
                                        <p:cTn id="90" dur="500"/>
                                        <p:tgtEl>
                                          <p:spTgt spid="16"/>
                                        </p:tgtEl>
                                      </p:cBhvr>
                                    </p:animEffect>
                                  </p:childTnLst>
                                  <p:subTnLst>
                                    <p:audio>
                                      <p:cMediaNode>
                                        <p:cTn display="0" masterRel="sameClick">
                                          <p:stCondLst>
                                            <p:cond evt="begin" delay="0">
                                              <p:tn val="88"/>
                                            </p:cond>
                                          </p:stCondLst>
                                          <p:endCondLst>
                                            <p:cond evt="onStopAudio" delay="0">
                                              <p:tgtEl>
                                                <p:sldTgt/>
                                              </p:tgtEl>
                                            </p:cond>
                                          </p:endCondLst>
                                        </p:cTn>
                                        <p:tgtEl>
                                          <p:sndTgt r:embed="rId10" name="الأنسجة والعضاء والأجهز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403350" y="1557338"/>
            <a:ext cx="607218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أكمل كلا من الجمل التالية بالكلمة المناسبة</a:t>
            </a:r>
            <a:endParaRPr lang="en-US" sz="2800" dirty="0">
              <a:solidFill>
                <a:srgbClr val="0000FF"/>
              </a:solidFill>
            </a:endParaRPr>
          </a:p>
        </p:txBody>
      </p:sp>
      <p:sp>
        <p:nvSpPr>
          <p:cNvPr id="5" name="TextBox 1"/>
          <p:cNvSpPr txBox="1">
            <a:spLocks noChangeArrowheads="1"/>
          </p:cNvSpPr>
          <p:nvPr/>
        </p:nvSpPr>
        <p:spPr bwMode="auto">
          <a:xfrm>
            <a:off x="5940152" y="764704"/>
            <a:ext cx="2143125"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المفردات</a:t>
            </a:r>
            <a:endParaRPr lang="en-US" sz="2800" dirty="0">
              <a:solidFill>
                <a:srgbClr val="0000FF"/>
              </a:solidFill>
            </a:endParaRPr>
          </a:p>
        </p:txBody>
      </p:sp>
      <p:pic>
        <p:nvPicPr>
          <p:cNvPr id="6" name="صورة 5" descr="00082.WMF"/>
          <p:cNvPicPr>
            <a:picLocks noChangeAspect="1"/>
          </p:cNvPicPr>
          <p:nvPr/>
        </p:nvPicPr>
        <p:blipFill>
          <a:blip r:embed="rId12" cstate="print"/>
          <a:stretch>
            <a:fillRect/>
          </a:stretch>
        </p:blipFill>
        <p:spPr>
          <a:xfrm>
            <a:off x="1259632" y="3140968"/>
            <a:ext cx="6696744" cy="3528392"/>
          </a:xfrm>
          <a:prstGeom prst="rect">
            <a:avLst/>
          </a:prstGeom>
          <a:solidFill>
            <a:srgbClr val="3366FF"/>
          </a:solidFill>
          <a:ln>
            <a:solidFill>
              <a:srgbClr val="FF00FF"/>
            </a:solidFill>
          </a:ln>
        </p:spPr>
      </p:pic>
      <p:sp>
        <p:nvSpPr>
          <p:cNvPr id="7" name="مستطيل 6"/>
          <p:cNvSpPr>
            <a:spLocks noChangeArrowheads="1"/>
          </p:cNvSpPr>
          <p:nvPr/>
        </p:nvSpPr>
        <p:spPr bwMode="auto">
          <a:xfrm>
            <a:off x="5724525" y="3573463"/>
            <a:ext cx="1865313" cy="768350"/>
          </a:xfrm>
          <a:prstGeom prst="rect">
            <a:avLst/>
          </a:prstGeom>
          <a:noFill/>
          <a:ln w="9525">
            <a:noFill/>
            <a:miter lim="800000"/>
            <a:headEnd/>
            <a:tailEnd/>
          </a:ln>
        </p:spPr>
        <p:txBody>
          <a:bodyPr>
            <a:spAutoFit/>
          </a:bodyPr>
          <a:lstStyle/>
          <a:p>
            <a:r>
              <a:rPr lang="ar-EG" sz="4400" b="1" dirty="0">
                <a:solidFill>
                  <a:schemeClr val="bg1"/>
                </a:solidFill>
              </a:rPr>
              <a:t>المملكة</a:t>
            </a:r>
            <a:endParaRPr lang="en-US" sz="4400" dirty="0">
              <a:solidFill>
                <a:schemeClr val="bg1"/>
              </a:solidFill>
            </a:endParaRPr>
          </a:p>
        </p:txBody>
      </p:sp>
      <p:sp>
        <p:nvSpPr>
          <p:cNvPr id="8" name="مستطيل 7"/>
          <p:cNvSpPr>
            <a:spLocks noChangeArrowheads="1"/>
          </p:cNvSpPr>
          <p:nvPr/>
        </p:nvSpPr>
        <p:spPr bwMode="auto">
          <a:xfrm>
            <a:off x="5435600" y="4292600"/>
            <a:ext cx="2025650" cy="769938"/>
          </a:xfrm>
          <a:prstGeom prst="rect">
            <a:avLst/>
          </a:prstGeom>
          <a:noFill/>
          <a:ln w="9525">
            <a:noFill/>
            <a:miter lim="800000"/>
            <a:headEnd/>
            <a:tailEnd/>
          </a:ln>
        </p:spPr>
        <p:txBody>
          <a:bodyPr>
            <a:spAutoFit/>
          </a:bodyPr>
          <a:lstStyle/>
          <a:p>
            <a:r>
              <a:rPr lang="ar-EG" sz="4400" b="1">
                <a:solidFill>
                  <a:schemeClr val="bg1"/>
                </a:solidFill>
              </a:rPr>
              <a:t>نسيجا</a:t>
            </a:r>
            <a:endParaRPr lang="en-US" sz="4400">
              <a:solidFill>
                <a:schemeClr val="bg1"/>
              </a:solidFill>
            </a:endParaRPr>
          </a:p>
        </p:txBody>
      </p:sp>
      <p:sp>
        <p:nvSpPr>
          <p:cNvPr id="9" name="مستطيل 8"/>
          <p:cNvSpPr>
            <a:spLocks noChangeArrowheads="1"/>
          </p:cNvSpPr>
          <p:nvPr/>
        </p:nvSpPr>
        <p:spPr bwMode="auto">
          <a:xfrm>
            <a:off x="5435600" y="5084763"/>
            <a:ext cx="2025650" cy="769937"/>
          </a:xfrm>
          <a:prstGeom prst="rect">
            <a:avLst/>
          </a:prstGeom>
          <a:noFill/>
          <a:ln w="9525">
            <a:noFill/>
            <a:miter lim="800000"/>
            <a:headEnd/>
            <a:tailEnd/>
          </a:ln>
        </p:spPr>
        <p:txBody>
          <a:bodyPr>
            <a:spAutoFit/>
          </a:bodyPr>
          <a:lstStyle/>
          <a:p>
            <a:r>
              <a:rPr lang="ar-EG" sz="4400" b="1">
                <a:solidFill>
                  <a:schemeClr val="bg1"/>
                </a:solidFill>
              </a:rPr>
              <a:t>التكاثر</a:t>
            </a:r>
            <a:endParaRPr lang="en-US" sz="4400">
              <a:solidFill>
                <a:schemeClr val="bg1"/>
              </a:solidFill>
            </a:endParaRPr>
          </a:p>
        </p:txBody>
      </p:sp>
      <p:sp>
        <p:nvSpPr>
          <p:cNvPr id="10" name="مستطيل 9"/>
          <p:cNvSpPr>
            <a:spLocks noChangeArrowheads="1"/>
          </p:cNvSpPr>
          <p:nvPr/>
        </p:nvSpPr>
        <p:spPr bwMode="auto">
          <a:xfrm>
            <a:off x="3492500" y="3644900"/>
            <a:ext cx="1592263" cy="769938"/>
          </a:xfrm>
          <a:prstGeom prst="rect">
            <a:avLst/>
          </a:prstGeom>
          <a:noFill/>
          <a:ln w="9525">
            <a:noFill/>
            <a:miter lim="800000"/>
            <a:headEnd/>
            <a:tailEnd/>
          </a:ln>
        </p:spPr>
        <p:txBody>
          <a:bodyPr>
            <a:spAutoFit/>
          </a:bodyPr>
          <a:lstStyle/>
          <a:p>
            <a:r>
              <a:rPr lang="ar-EG" sz="4400" b="1">
                <a:solidFill>
                  <a:schemeClr val="bg1"/>
                </a:solidFill>
              </a:rPr>
              <a:t>الخلية</a:t>
            </a:r>
            <a:endParaRPr lang="en-US" sz="4400">
              <a:solidFill>
                <a:schemeClr val="bg1"/>
              </a:solidFill>
            </a:endParaRPr>
          </a:p>
        </p:txBody>
      </p:sp>
      <p:sp>
        <p:nvSpPr>
          <p:cNvPr id="11" name="مستطيل 10"/>
          <p:cNvSpPr>
            <a:spLocks noChangeArrowheads="1"/>
          </p:cNvSpPr>
          <p:nvPr/>
        </p:nvSpPr>
        <p:spPr bwMode="auto">
          <a:xfrm>
            <a:off x="3779838" y="4365625"/>
            <a:ext cx="1376362" cy="830263"/>
          </a:xfrm>
          <a:prstGeom prst="rect">
            <a:avLst/>
          </a:prstGeom>
          <a:noFill/>
          <a:ln w="9525">
            <a:noFill/>
            <a:miter lim="800000"/>
            <a:headEnd/>
            <a:tailEnd/>
          </a:ln>
        </p:spPr>
        <p:txBody>
          <a:bodyPr>
            <a:spAutoFit/>
          </a:bodyPr>
          <a:lstStyle/>
          <a:p>
            <a:r>
              <a:rPr lang="ar-EG" sz="4800" b="1">
                <a:solidFill>
                  <a:schemeClr val="bg1"/>
                </a:solidFill>
              </a:rPr>
              <a:t>صفة</a:t>
            </a:r>
            <a:endParaRPr lang="en-US" sz="4800">
              <a:solidFill>
                <a:schemeClr val="bg1"/>
              </a:solidFill>
            </a:endParaRPr>
          </a:p>
        </p:txBody>
      </p:sp>
      <p:sp>
        <p:nvSpPr>
          <p:cNvPr id="12" name="مستطيل 11"/>
          <p:cNvSpPr>
            <a:spLocks noChangeArrowheads="1"/>
          </p:cNvSpPr>
          <p:nvPr/>
        </p:nvSpPr>
        <p:spPr bwMode="auto">
          <a:xfrm>
            <a:off x="1619250" y="5084763"/>
            <a:ext cx="3609975" cy="831850"/>
          </a:xfrm>
          <a:prstGeom prst="rect">
            <a:avLst/>
          </a:prstGeom>
          <a:noFill/>
          <a:ln w="9525">
            <a:noFill/>
            <a:miter lim="800000"/>
            <a:headEnd/>
            <a:tailEnd/>
          </a:ln>
        </p:spPr>
        <p:txBody>
          <a:bodyPr>
            <a:spAutoFit/>
          </a:bodyPr>
          <a:lstStyle/>
          <a:p>
            <a:r>
              <a:rPr lang="ar-EG" sz="4800" b="1">
                <a:solidFill>
                  <a:schemeClr val="bg1"/>
                </a:solidFill>
              </a:rPr>
              <a:t>الجهاز الحيوي</a:t>
            </a:r>
            <a:endParaRPr lang="en-US" sz="4800">
              <a:solidFill>
                <a:schemeClr val="bg1"/>
              </a:solidFill>
            </a:endParaRPr>
          </a:p>
        </p:txBody>
      </p:sp>
      <p:sp>
        <p:nvSpPr>
          <p:cNvPr id="13" name="Footer Placeholder 1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فردات.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4" name="أكمل كلا من الجمل التالية بالكلمة.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9"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recycle.wav"/>
                                        </p:tgtEl>
                                      </p:cMediaNode>
                                    </p:audio>
                                  </p:subTnLst>
                                </p:cTn>
                              </p:par>
                              <p:par>
                                <p:cTn id="17" presetID="2" presetClass="entr" presetSubtype="9"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المملكة.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7" name="نسيجا.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8" name="التكاثر.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9" name="الخلية.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10" name="صفة.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11" name="الجهاز الحيو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1857375" y="2286000"/>
            <a:ext cx="5786438" cy="2428875"/>
          </a:xfrm>
          <a:prstGeom prst="foldedCorner">
            <a:avLst/>
          </a:prstGeom>
          <a:solidFill>
            <a:srgbClr val="3366FF"/>
          </a:soli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solidFill>
                <a:schemeClr val="tx1"/>
              </a:solidFill>
            </a:endParaRPr>
          </a:p>
        </p:txBody>
      </p:sp>
      <p:sp>
        <p:nvSpPr>
          <p:cNvPr id="3077" name="مربع نص 4"/>
          <p:cNvSpPr txBox="1">
            <a:spLocks noChangeArrowheads="1"/>
          </p:cNvSpPr>
          <p:nvPr/>
        </p:nvSpPr>
        <p:spPr bwMode="auto">
          <a:xfrm>
            <a:off x="2124075" y="2708275"/>
            <a:ext cx="5214938" cy="1323975"/>
          </a:xfrm>
          <a:prstGeom prst="rect">
            <a:avLst/>
          </a:prstGeom>
          <a:noFill/>
          <a:ln w="9525">
            <a:noFill/>
            <a:miter lim="800000"/>
            <a:headEnd/>
            <a:tailEnd/>
          </a:ln>
          <a:effectLst/>
        </p:spPr>
        <p:txBody>
          <a:bodyPr>
            <a:spAutoFit/>
          </a:bodyPr>
          <a:lstStyle/>
          <a:p>
            <a:pPr algn="justLow">
              <a:defRPr/>
            </a:pPr>
            <a:r>
              <a:rPr lang="ar-SA" sz="4000" b="1" dirty="0" err="1">
                <a:solidFill>
                  <a:schemeClr val="bg1"/>
                </a:solidFill>
                <a:cs typeface="+mn-cs"/>
              </a:rPr>
              <a:t>1-</a:t>
            </a:r>
            <a:r>
              <a:rPr lang="ar-SA" sz="4000" b="1" dirty="0">
                <a:solidFill>
                  <a:schemeClr val="bg1"/>
                </a:solidFill>
                <a:cs typeface="+mn-cs"/>
              </a:rPr>
              <a:t> </a:t>
            </a:r>
            <a:r>
              <a:rPr lang="ar-EG" sz="4000" b="1" dirty="0">
                <a:solidFill>
                  <a:schemeClr val="bg1"/>
                </a:solidFill>
                <a:cs typeface="+mn-cs"/>
              </a:rPr>
              <a:t>أصغر تركيب في المخلوق الحي </a:t>
            </a:r>
            <a:r>
              <a:rPr lang="ar-EG" sz="4000" b="1" dirty="0" err="1">
                <a:solidFill>
                  <a:schemeClr val="bg1"/>
                </a:solidFill>
                <a:cs typeface="+mn-cs"/>
              </a:rPr>
              <a:t>هو </a:t>
            </a:r>
            <a:r>
              <a:rPr lang="ar-EG" sz="1600" dirty="0" err="1">
                <a:solidFill>
                  <a:schemeClr val="bg1"/>
                </a:solidFill>
                <a:cs typeface="+mn-cs"/>
              </a:rPr>
              <a:t>......</a:t>
            </a:r>
            <a:r>
              <a:rPr lang="ar-SA" sz="1600" dirty="0" err="1">
                <a:solidFill>
                  <a:schemeClr val="bg1"/>
                </a:solidFill>
                <a:cs typeface="+mn-cs"/>
              </a:rPr>
              <a:t>...........................</a:t>
            </a:r>
            <a:r>
              <a:rPr lang="ar-EG" sz="1600" dirty="0" err="1">
                <a:solidFill>
                  <a:schemeClr val="bg1"/>
                </a:solidFill>
                <a:cs typeface="+mn-cs"/>
              </a:rPr>
              <a:t>.....</a:t>
            </a:r>
            <a:endParaRPr lang="ar-EG" sz="3600" dirty="0">
              <a:solidFill>
                <a:schemeClr val="bg1"/>
              </a:solidFill>
              <a:cs typeface="+mn-cs"/>
            </a:endParaRPr>
          </a:p>
        </p:txBody>
      </p:sp>
      <p:sp>
        <p:nvSpPr>
          <p:cNvPr id="7" name="مستطيل 6"/>
          <p:cNvSpPr>
            <a:spLocks noChangeArrowheads="1"/>
          </p:cNvSpPr>
          <p:nvPr/>
        </p:nvSpPr>
        <p:spPr bwMode="auto">
          <a:xfrm>
            <a:off x="4211638" y="3357563"/>
            <a:ext cx="1157287" cy="708025"/>
          </a:xfrm>
          <a:prstGeom prst="rect">
            <a:avLst/>
          </a:prstGeom>
          <a:noFill/>
          <a:ln w="9525">
            <a:noFill/>
            <a:miter lim="800000"/>
            <a:headEnd/>
            <a:tailEnd/>
          </a:ln>
          <a:effectLst/>
        </p:spPr>
        <p:txBody>
          <a:bodyPr wrap="none">
            <a:spAutoFit/>
          </a:bodyPr>
          <a:lstStyle/>
          <a:p>
            <a:pPr>
              <a:defRPr/>
            </a:pPr>
            <a:r>
              <a:rPr lang="ar-SA" sz="4000" b="1" dirty="0">
                <a:solidFill>
                  <a:srgbClr val="FFFF00"/>
                </a:solidFill>
                <a:cs typeface="+mn-cs"/>
              </a:rPr>
              <a:t>الخلية</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dissolve/>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wheel(4)">
                                      <p:cBhvr>
                                        <p:cTn id="10" dur="500"/>
                                        <p:tgtEl>
                                          <p:spTgt spid="3077"/>
                                        </p:tgtEl>
                                      </p:cBhvr>
                                    </p:animEffect>
                                  </p:childTnLst>
                                  <p:subTnLst>
                                    <p:audio>
                                      <p:cMediaNode>
                                        <p:cTn display="0" masterRel="sameClick">
                                          <p:stCondLst>
                                            <p:cond evt="begin" delay="0">
                                              <p:tn val="8"/>
                                            </p:cond>
                                          </p:stCondLst>
                                          <p:endCondLst>
                                            <p:cond evt="onStopAudio" delay="0">
                                              <p:tgtEl>
                                                <p:sldTgt/>
                                              </p:tgtEl>
                                            </p:cond>
                                          </p:endCondLst>
                                        </p:cTn>
                                        <p:tgtEl>
                                          <p:sndTgt r:embed="rId5" name="أصغر تركيب في المخلوق.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الخ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77"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2304</TotalTime>
  <Words>1131</Words>
  <Application>Microsoft Office PowerPoint</Application>
  <PresentationFormat>عرض على الشاشة (4:3)</PresentationFormat>
  <Paragraphs>225</Paragraphs>
  <Slides>48</Slides>
  <Notes>8</Notes>
  <HiddenSlides>0</HiddenSlides>
  <MMClips>0</MMClips>
  <ScaleCrop>false</ScaleCrop>
  <HeadingPairs>
    <vt:vector size="6" baseType="variant">
      <vt:variant>
        <vt:lpstr>الخطوط المستخدمة</vt:lpstr>
      </vt:variant>
      <vt:variant>
        <vt:i4>3</vt:i4>
      </vt:variant>
      <vt:variant>
        <vt:lpstr>نسق</vt:lpstr>
      </vt:variant>
      <vt:variant>
        <vt:i4>2</vt:i4>
      </vt:variant>
      <vt:variant>
        <vt:lpstr>عناوين الشرائح</vt:lpstr>
      </vt:variant>
      <vt:variant>
        <vt:i4>48</vt:i4>
      </vt:variant>
    </vt:vector>
  </HeadingPairs>
  <TitlesOfParts>
    <vt:vector size="53" baseType="lpstr">
      <vt:lpstr>Arial</vt:lpstr>
      <vt:lpstr>Calibri</vt:lpstr>
      <vt:lpstr>Times New Roman</vt:lpstr>
      <vt:lpstr>Office Theme</vt: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AQSA Comp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4ب الوحدة الاولى الفصل الاول</dc:title>
  <dc:subject>قراءة علمية +  مراجعة الفصل</dc:subject>
  <cp:lastModifiedBy>user</cp:lastModifiedBy>
  <cp:revision>523</cp:revision>
  <dcterms:created xsi:type="dcterms:W3CDTF">2009-06-12T13:45:22Z</dcterms:created>
  <dcterms:modified xsi:type="dcterms:W3CDTF">2018-09-21T18:06:49Z</dcterms:modified>
</cp:coreProperties>
</file>