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3" r:id="rId16"/>
    <p:sldId id="271" r:id="rId17"/>
    <p:sldId id="272" r:id="rId18"/>
    <p:sldId id="274" r:id="rId19"/>
    <p:sldId id="275" r:id="rId20"/>
    <p:sldId id="276" r:id="rId21"/>
    <p:sldId id="277" r:id="rId22"/>
    <p:sldId id="288" r:id="rId23"/>
    <p:sldId id="278" r:id="rId24"/>
    <p:sldId id="279" r:id="rId25"/>
    <p:sldId id="280" r:id="rId26"/>
    <p:sldId id="281" r:id="rId27"/>
    <p:sldId id="283" r:id="rId28"/>
    <p:sldId id="282" r:id="rId29"/>
    <p:sldId id="286" r:id="rId30"/>
    <p:sldId id="284" r:id="rId31"/>
    <p:sldId id="285" r:id="rId32"/>
    <p:sldId id="287" r:id="rId33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نمط متوسط 1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1" d="100"/>
          <a:sy n="51" d="100"/>
        </p:scale>
        <p:origin x="-1368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31B2061-84C0-425C-9FD3-5ABA1D9CD60A}" type="datetimeFigureOut">
              <a:rPr lang="ar-EG" smtClean="0"/>
              <a:t>19/12/1440</a:t>
            </a:fld>
            <a:endParaRPr lang="ar-EG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81F518B-249D-4027-9E9F-D08D1238951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50888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74ADF-226F-4E1D-99F7-0857ECD3842C}" type="datetimeFigureOut">
              <a:rPr lang="ar-EG" smtClean="0"/>
              <a:t>19/12/1440</a:t>
            </a:fld>
            <a:endParaRPr lang="ar-EG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985C3-65B3-4A1E-9F2D-EB35D56AFB2E}" type="slidenum">
              <a:rPr lang="ar-EG" smtClean="0"/>
              <a:t>‹#›</a:t>
            </a:fld>
            <a:endParaRPr lang="ar-EG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74ADF-226F-4E1D-99F7-0857ECD3842C}" type="datetimeFigureOut">
              <a:rPr lang="ar-EG" smtClean="0"/>
              <a:t>19/12/1440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985C3-65B3-4A1E-9F2D-EB35D56AFB2E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74ADF-226F-4E1D-99F7-0857ECD3842C}" type="datetimeFigureOut">
              <a:rPr lang="ar-EG" smtClean="0"/>
              <a:t>19/12/1440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985C3-65B3-4A1E-9F2D-EB35D56AFB2E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74ADF-226F-4E1D-99F7-0857ECD3842C}" type="datetimeFigureOut">
              <a:rPr lang="ar-EG" smtClean="0"/>
              <a:t>19/12/1440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985C3-65B3-4A1E-9F2D-EB35D56AFB2E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74ADF-226F-4E1D-99F7-0857ECD3842C}" type="datetimeFigureOut">
              <a:rPr lang="ar-EG" smtClean="0"/>
              <a:t>19/12/1440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985C3-65B3-4A1E-9F2D-EB35D56AFB2E}" type="slidenum">
              <a:rPr lang="ar-EG" smtClean="0"/>
              <a:t>‹#›</a:t>
            </a:fld>
            <a:endParaRPr lang="ar-EG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74ADF-226F-4E1D-99F7-0857ECD3842C}" type="datetimeFigureOut">
              <a:rPr lang="ar-EG" smtClean="0"/>
              <a:t>19/12/1440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985C3-65B3-4A1E-9F2D-EB35D56AFB2E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74ADF-226F-4E1D-99F7-0857ECD3842C}" type="datetimeFigureOut">
              <a:rPr lang="ar-EG" smtClean="0"/>
              <a:t>19/12/1440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985C3-65B3-4A1E-9F2D-EB35D56AFB2E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74ADF-226F-4E1D-99F7-0857ECD3842C}" type="datetimeFigureOut">
              <a:rPr lang="ar-EG" smtClean="0"/>
              <a:t>19/12/1440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985C3-65B3-4A1E-9F2D-EB35D56AFB2E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74ADF-226F-4E1D-99F7-0857ECD3842C}" type="datetimeFigureOut">
              <a:rPr lang="ar-EG" smtClean="0"/>
              <a:t>19/12/1440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985C3-65B3-4A1E-9F2D-EB35D56AFB2E}" type="slidenum">
              <a:rPr lang="ar-EG" smtClean="0"/>
              <a:t>‹#›</a:t>
            </a:fld>
            <a:endParaRPr lang="ar-EG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74ADF-226F-4E1D-99F7-0857ECD3842C}" type="datetimeFigureOut">
              <a:rPr lang="ar-EG" smtClean="0"/>
              <a:t>19/12/1440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985C3-65B3-4A1E-9F2D-EB35D56AFB2E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74ADF-226F-4E1D-99F7-0857ECD3842C}" type="datetimeFigureOut">
              <a:rPr lang="ar-EG" smtClean="0"/>
              <a:t>19/12/1440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985C3-65B3-4A1E-9F2D-EB35D56AFB2E}" type="slidenum">
              <a:rPr lang="ar-EG" smtClean="0"/>
              <a:t>‹#›</a:t>
            </a:fld>
            <a:endParaRPr lang="ar-EG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2474ADF-226F-4E1D-99F7-0857ECD3842C}" type="datetimeFigureOut">
              <a:rPr lang="ar-EG" smtClean="0"/>
              <a:t>19/12/1440</a:t>
            </a:fld>
            <a:endParaRPr lang="ar-EG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EG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7C985C3-65B3-4A1E-9F2D-EB35D56AFB2E}" type="slidenum">
              <a:rPr lang="ar-EG" smtClean="0"/>
              <a:t>‹#›</a:t>
            </a:fld>
            <a:endParaRPr lang="ar-EG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1763688" y="1782763"/>
            <a:ext cx="6192688" cy="9985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EG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الوظيفةُ النَّحْويَّةُ: </a:t>
            </a:r>
          </a:p>
        </p:txBody>
      </p:sp>
      <p:sp>
        <p:nvSpPr>
          <p:cNvPr id="5" name="WordArt 7"/>
          <p:cNvSpPr>
            <a:spLocks noChangeArrowheads="1" noChangeShapeType="1" noTextEdit="1"/>
          </p:cNvSpPr>
          <p:nvPr/>
        </p:nvSpPr>
        <p:spPr bwMode="auto">
          <a:xfrm>
            <a:off x="1115616" y="3159224"/>
            <a:ext cx="7272808" cy="2286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EG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رَفْعُ اسمِ كانَ </a:t>
            </a:r>
          </a:p>
          <a:p>
            <a:pPr algn="ctr" rtl="1"/>
            <a:r>
              <a:rPr lang="ar-EG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وَأَخَواتِها وَنَصْبُ</a:t>
            </a:r>
          </a:p>
          <a:p>
            <a:pPr algn="ctr" rtl="1"/>
            <a:r>
              <a:rPr lang="ar-EG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خَبَرِها</a:t>
            </a:r>
          </a:p>
        </p:txBody>
      </p:sp>
    </p:spTree>
    <p:extLst>
      <p:ext uri="{BB962C8B-B14F-4D97-AF65-F5344CB8AC3E}">
        <p14:creationId xmlns:p14="http://schemas.microsoft.com/office/powerpoint/2010/main" val="392411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قلب 1"/>
          <p:cNvSpPr/>
          <p:nvPr/>
        </p:nvSpPr>
        <p:spPr>
          <a:xfrm>
            <a:off x="2150766" y="2060848"/>
            <a:ext cx="4104456" cy="273630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8000" b="1" dirty="0" smtClean="0"/>
              <a:t>استنتج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38075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267744" y="188639"/>
            <a:ext cx="550810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EG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(كان ,صار, ليس)</a:t>
            </a:r>
            <a:endParaRPr lang="ar-EG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تمرير عمودي 2"/>
          <p:cNvSpPr/>
          <p:nvPr/>
        </p:nvSpPr>
        <p:spPr>
          <a:xfrm>
            <a:off x="1115616" y="1484784"/>
            <a:ext cx="6876256" cy="4968552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200" b="1" dirty="0" smtClean="0">
                <a:solidFill>
                  <a:srgbClr val="002060"/>
                </a:solidFill>
              </a:rPr>
              <a:t>افعال ناسخة تدخل علي الجملة الاسمية فترفع المبتدأ ويسمى اسمها وتنصب البر وسمي خبرها .</a:t>
            </a:r>
          </a:p>
          <a:p>
            <a:pPr algn="ctr"/>
            <a:r>
              <a:rPr lang="ar-EG" sz="3200" b="1" dirty="0" smtClean="0">
                <a:solidFill>
                  <a:srgbClr val="002060"/>
                </a:solidFill>
              </a:rPr>
              <a:t>كان تفيد اتصاف المبتدأ بالخبر </a:t>
            </a:r>
            <a:r>
              <a:rPr lang="ar-EG" sz="3200" b="1" dirty="0" err="1" smtClean="0">
                <a:solidFill>
                  <a:srgbClr val="002060"/>
                </a:solidFill>
              </a:rPr>
              <a:t>فى</a:t>
            </a:r>
            <a:r>
              <a:rPr lang="ar-EG" sz="3200" b="1" dirty="0" smtClean="0">
                <a:solidFill>
                  <a:srgbClr val="002060"/>
                </a:solidFill>
              </a:rPr>
              <a:t> الزمن الماضي </a:t>
            </a:r>
          </a:p>
          <a:p>
            <a:pPr marL="457200" indent="-457200" algn="ctr">
              <a:buFont typeface="Arial" pitchFamily="34" charset="0"/>
              <a:buChar char="•"/>
            </a:pPr>
            <a:r>
              <a:rPr lang="ar-EG" sz="3200" b="1" dirty="0" smtClean="0">
                <a:solidFill>
                  <a:srgbClr val="C00000"/>
                </a:solidFill>
              </a:rPr>
              <a:t>صار تفيد التحول</a:t>
            </a:r>
          </a:p>
          <a:p>
            <a:pPr marL="457200" indent="-457200" algn="ctr">
              <a:buFont typeface="Arial" pitchFamily="34" charset="0"/>
              <a:buChar char="•"/>
            </a:pPr>
            <a:r>
              <a:rPr lang="ar-EG" sz="3200" b="1" dirty="0" smtClean="0">
                <a:solidFill>
                  <a:srgbClr val="C00000"/>
                </a:solidFill>
              </a:rPr>
              <a:t>ليس تفيد النفي</a:t>
            </a:r>
            <a:endParaRPr lang="ar-EG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2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داسي 1"/>
          <p:cNvSpPr/>
          <p:nvPr/>
        </p:nvSpPr>
        <p:spPr>
          <a:xfrm>
            <a:off x="2411760" y="1916832"/>
            <a:ext cx="4608512" cy="3312368"/>
          </a:xfrm>
          <a:prstGeom prst="hex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8800" b="1" dirty="0" smtClean="0"/>
              <a:t>أطبق</a:t>
            </a: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316464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56138" y="404664"/>
            <a:ext cx="823174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ar-EG" sz="3600" b="1" dirty="0" smtClean="0"/>
              <a:t>1/كان الرسول صل الله عليه وسلم احسن الناس اخلاقا</a:t>
            </a:r>
            <a:endParaRPr lang="ar-EG" sz="3600" b="1" dirty="0"/>
          </a:p>
        </p:txBody>
      </p:sp>
      <p:sp>
        <p:nvSpPr>
          <p:cNvPr id="3" name="مستطيل 2"/>
          <p:cNvSpPr/>
          <p:nvPr/>
        </p:nvSpPr>
        <p:spPr>
          <a:xfrm>
            <a:off x="209268" y="1556792"/>
            <a:ext cx="872546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ar-EG" sz="3600" b="1" dirty="0" smtClean="0"/>
              <a:t>2/ كانت خلافة ابي بكر رضي الله عنه سنتان وثلاثة اشهر</a:t>
            </a:r>
            <a:endParaRPr lang="ar-EG" sz="3600" b="1" dirty="0"/>
          </a:p>
        </p:txBody>
      </p:sp>
      <p:sp>
        <p:nvSpPr>
          <p:cNvPr id="4" name="مستطيل 3"/>
          <p:cNvSpPr/>
          <p:nvPr/>
        </p:nvSpPr>
        <p:spPr>
          <a:xfrm>
            <a:off x="1402578" y="3032085"/>
            <a:ext cx="649087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ar-EG" sz="3600" b="1" dirty="0" smtClean="0"/>
              <a:t>3/صار المدافعون عن القسطنطينية خائفين</a:t>
            </a:r>
            <a:endParaRPr lang="ar-EG" sz="3600" b="1" dirty="0"/>
          </a:p>
        </p:txBody>
      </p:sp>
      <p:sp>
        <p:nvSpPr>
          <p:cNvPr id="5" name="مستطيل 4"/>
          <p:cNvSpPr/>
          <p:nvPr/>
        </p:nvSpPr>
        <p:spPr>
          <a:xfrm>
            <a:off x="152037" y="4365104"/>
            <a:ext cx="8991963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EG" sz="3600" b="1" dirty="0" smtClean="0"/>
              <a:t>4/ ليس الحسن والحسين رضي الله عنهما حفيدين لعمر رضي الله عنه</a:t>
            </a:r>
            <a:endParaRPr lang="ar-EG" sz="3600" b="1" dirty="0"/>
          </a:p>
        </p:txBody>
      </p:sp>
    </p:spTree>
    <p:extLst>
      <p:ext uri="{BB962C8B-B14F-4D97-AF65-F5344CB8AC3E}">
        <p14:creationId xmlns:p14="http://schemas.microsoft.com/office/powerpoint/2010/main" val="42635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877438"/>
              </p:ext>
            </p:extLst>
          </p:nvPr>
        </p:nvGraphicFramePr>
        <p:xfrm>
          <a:off x="-24005" y="836712"/>
          <a:ext cx="9145015" cy="5464216"/>
        </p:xfrm>
        <a:graphic>
          <a:graphicData uri="http://schemas.openxmlformats.org/drawingml/2006/table">
            <a:tbl>
              <a:tblPr rtl="1" firstRow="1" bandRow="1">
                <a:tableStyleId>{10A1B5D5-9B99-4C35-A422-299274C87663}</a:tableStyleId>
              </a:tblPr>
              <a:tblGrid>
                <a:gridCol w="1829003"/>
                <a:gridCol w="1829003"/>
                <a:gridCol w="1829003"/>
                <a:gridCol w="1829003"/>
                <a:gridCol w="1829003"/>
              </a:tblGrid>
              <a:tr h="1140882">
                <a:tc>
                  <a:txBody>
                    <a:bodyPr/>
                    <a:lstStyle/>
                    <a:p>
                      <a:pPr algn="ctr" rtl="1"/>
                      <a:r>
                        <a:rPr lang="ar-EG" sz="3200" dirty="0" smtClean="0"/>
                        <a:t>الفعل الناسخ</a:t>
                      </a:r>
                      <a:endParaRPr lang="ar-EG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/>
                        <a:t>اسم الفعل</a:t>
                      </a:r>
                      <a:r>
                        <a:rPr lang="ar-EG" sz="2800" baseline="0" dirty="0" smtClean="0"/>
                        <a:t> الناسخ</a:t>
                      </a:r>
                      <a:endParaRPr lang="ar-EG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200" dirty="0" smtClean="0"/>
                        <a:t>علامة رفعه</a:t>
                      </a:r>
                      <a:endParaRPr lang="ar-EG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200" dirty="0" smtClean="0"/>
                        <a:t>خبر الفعل الناسخ</a:t>
                      </a:r>
                      <a:endParaRPr lang="ar-EG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600" dirty="0" smtClean="0"/>
                        <a:t>علامة نصبه</a:t>
                      </a:r>
                      <a:endParaRPr lang="ar-EG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8874">
                <a:tc>
                  <a:txBody>
                    <a:bodyPr/>
                    <a:lstStyle/>
                    <a:p>
                      <a:pPr algn="ctr" rtl="1"/>
                      <a:r>
                        <a:rPr lang="ar-EG" sz="4000" b="1" dirty="0" smtClean="0"/>
                        <a:t>كان</a:t>
                      </a:r>
                      <a:endParaRPr lang="ar-EG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600" b="1" dirty="0" smtClean="0"/>
                        <a:t>الضمة</a:t>
                      </a:r>
                      <a:endParaRPr lang="ar-EG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8874"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600" b="1" dirty="0" smtClean="0"/>
                        <a:t>سنتين</a:t>
                      </a:r>
                      <a:endParaRPr lang="ar-EG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8874"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3600" b="1" dirty="0" smtClean="0"/>
                        <a:t>المدافعون</a:t>
                      </a:r>
                      <a:endParaRPr lang="ar-EG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600" b="1" dirty="0" smtClean="0"/>
                        <a:t>الواو</a:t>
                      </a:r>
                      <a:endParaRPr lang="ar-EG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8874"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4400" b="1" dirty="0" smtClean="0"/>
                        <a:t>الحسن</a:t>
                      </a:r>
                      <a:endParaRPr lang="ar-EG" sz="4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5580112" y="1988840"/>
            <a:ext cx="151216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600" b="1" dirty="0" smtClean="0">
                <a:solidFill>
                  <a:srgbClr val="C00000"/>
                </a:solidFill>
              </a:rPr>
              <a:t>الرسول</a:t>
            </a:r>
            <a:endParaRPr lang="ar-EG" sz="3600" b="1" dirty="0">
              <a:solidFill>
                <a:srgbClr val="C0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907704" y="2155631"/>
            <a:ext cx="151216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600" b="1" dirty="0" smtClean="0">
                <a:solidFill>
                  <a:srgbClr val="C00000"/>
                </a:solidFill>
              </a:rPr>
              <a:t>اخلاقا</a:t>
            </a:r>
            <a:endParaRPr lang="ar-EG" sz="3600" b="1" dirty="0">
              <a:solidFill>
                <a:srgbClr val="C0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-108520" y="2312005"/>
            <a:ext cx="151216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600" b="1" dirty="0" smtClean="0">
                <a:solidFill>
                  <a:srgbClr val="C00000"/>
                </a:solidFill>
              </a:rPr>
              <a:t>الفتحة</a:t>
            </a:r>
            <a:endParaRPr lang="ar-EG" sz="3600" b="1" dirty="0">
              <a:solidFill>
                <a:srgbClr val="C000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7848848" y="3429000"/>
            <a:ext cx="8066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3200" b="1" dirty="0" smtClean="0">
                <a:solidFill>
                  <a:srgbClr val="C00000"/>
                </a:solidFill>
              </a:rPr>
              <a:t>كانت</a:t>
            </a:r>
            <a:endParaRPr lang="ar-EG" sz="3200" b="1" dirty="0">
              <a:solidFill>
                <a:srgbClr val="C0000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325345" y="3302912"/>
            <a:ext cx="2021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3200" b="1" dirty="0" smtClean="0">
                <a:solidFill>
                  <a:srgbClr val="C00000"/>
                </a:solidFill>
              </a:rPr>
              <a:t>خلافة ابي بكر</a:t>
            </a:r>
            <a:endParaRPr lang="ar-EG" sz="3200" b="1" dirty="0">
              <a:solidFill>
                <a:srgbClr val="C0000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068212" y="3299323"/>
            <a:ext cx="10278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3200" b="1" dirty="0" smtClean="0">
                <a:solidFill>
                  <a:srgbClr val="C00000"/>
                </a:solidFill>
              </a:rPr>
              <a:t>الضمة</a:t>
            </a:r>
            <a:endParaRPr lang="ar-EG" sz="3200" b="1" dirty="0">
              <a:solidFill>
                <a:srgbClr val="C0000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261882" y="3185726"/>
            <a:ext cx="7713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3200" b="1" dirty="0" smtClean="0">
                <a:solidFill>
                  <a:srgbClr val="C00000"/>
                </a:solidFill>
              </a:rPr>
              <a:t>الياء</a:t>
            </a:r>
            <a:endParaRPr lang="ar-EG" sz="3200" b="1" dirty="0">
              <a:solidFill>
                <a:srgbClr val="C0000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7650163" y="4293096"/>
            <a:ext cx="7761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3200" b="1" dirty="0" smtClean="0">
                <a:solidFill>
                  <a:srgbClr val="C00000"/>
                </a:solidFill>
              </a:rPr>
              <a:t>صار</a:t>
            </a:r>
            <a:endParaRPr lang="ar-EG" sz="3200" b="1" dirty="0">
              <a:solidFill>
                <a:srgbClr val="C00000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7886519" y="5517232"/>
            <a:ext cx="7617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3200" b="1" dirty="0" smtClean="0">
                <a:solidFill>
                  <a:srgbClr val="C00000"/>
                </a:solidFill>
              </a:rPr>
              <a:t>ليس</a:t>
            </a:r>
            <a:endParaRPr lang="ar-EG" sz="3200" b="1" dirty="0">
              <a:solidFill>
                <a:srgbClr val="C00000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2125821" y="4424082"/>
            <a:ext cx="10759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3200" b="1" dirty="0" smtClean="0">
                <a:solidFill>
                  <a:srgbClr val="C00000"/>
                </a:solidFill>
              </a:rPr>
              <a:t>خائفين</a:t>
            </a:r>
            <a:endParaRPr lang="ar-EG" sz="3200" b="1" dirty="0">
              <a:solidFill>
                <a:srgbClr val="C00000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629878" y="4424081"/>
            <a:ext cx="7713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3200" b="1" dirty="0" smtClean="0">
                <a:solidFill>
                  <a:srgbClr val="C00000"/>
                </a:solidFill>
              </a:rPr>
              <a:t>الياء</a:t>
            </a:r>
            <a:endParaRPr lang="ar-EG" sz="3200" b="1" dirty="0">
              <a:solidFill>
                <a:srgbClr val="C00000"/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647564" y="5517232"/>
            <a:ext cx="7713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3200" b="1" dirty="0" smtClean="0">
                <a:solidFill>
                  <a:srgbClr val="C00000"/>
                </a:solidFill>
              </a:rPr>
              <a:t>الياء</a:t>
            </a:r>
            <a:endParaRPr lang="ar-EG" sz="3200" b="1" dirty="0">
              <a:solidFill>
                <a:srgbClr val="C00000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2255780" y="5517231"/>
            <a:ext cx="11208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3200" b="1" dirty="0" smtClean="0">
                <a:solidFill>
                  <a:srgbClr val="C00000"/>
                </a:solidFill>
              </a:rPr>
              <a:t>حفيدين</a:t>
            </a:r>
            <a:endParaRPr lang="ar-EG" sz="3200" b="1" dirty="0">
              <a:solidFill>
                <a:srgbClr val="C00000"/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4021725" y="5517232"/>
            <a:ext cx="10278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3200" b="1" dirty="0" smtClean="0">
                <a:solidFill>
                  <a:srgbClr val="C00000"/>
                </a:solidFill>
              </a:rPr>
              <a:t>الضمة</a:t>
            </a:r>
            <a:endParaRPr lang="ar-EG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25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115616" y="2348880"/>
            <a:ext cx="6912768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EG" sz="4000" b="1" dirty="0" smtClean="0"/>
              <a:t>ثانيا احذف الفعل الناسخ من الجمل الآتية واعيد كتابتها بشكل صحيح:</a:t>
            </a:r>
            <a:endParaRPr lang="ar-EG" sz="4000" b="1" dirty="0"/>
          </a:p>
        </p:txBody>
      </p:sp>
    </p:spTree>
    <p:extLst>
      <p:ext uri="{BB962C8B-B14F-4D97-AF65-F5344CB8AC3E}">
        <p14:creationId xmlns:p14="http://schemas.microsoft.com/office/powerpoint/2010/main" val="53143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123728" y="404664"/>
            <a:ext cx="5832648" cy="12003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EG" sz="3600" b="1" dirty="0" smtClean="0"/>
              <a:t>ليس المطر غزيرا</a:t>
            </a:r>
          </a:p>
          <a:p>
            <a:pPr algn="ctr"/>
            <a:r>
              <a:rPr lang="ar-EG" sz="3600" b="1" dirty="0" smtClean="0"/>
              <a:t>......................</a:t>
            </a:r>
            <a:endParaRPr lang="ar-EG" sz="3600" b="1" dirty="0"/>
          </a:p>
        </p:txBody>
      </p:sp>
      <p:sp>
        <p:nvSpPr>
          <p:cNvPr id="3" name="مربع نص 2"/>
          <p:cNvSpPr txBox="1"/>
          <p:nvPr/>
        </p:nvSpPr>
        <p:spPr>
          <a:xfrm>
            <a:off x="2123728" y="2420888"/>
            <a:ext cx="5832648" cy="12003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EG" sz="3600" b="1" dirty="0" smtClean="0"/>
              <a:t>صارت الأبنية عالية</a:t>
            </a:r>
          </a:p>
          <a:p>
            <a:pPr algn="ctr"/>
            <a:r>
              <a:rPr lang="ar-EG" sz="3600" b="1" dirty="0" smtClean="0"/>
              <a:t>......................</a:t>
            </a:r>
            <a:endParaRPr lang="ar-EG" sz="3600" b="1" dirty="0"/>
          </a:p>
        </p:txBody>
      </p:sp>
      <p:sp>
        <p:nvSpPr>
          <p:cNvPr id="4" name="مربع نص 3"/>
          <p:cNvSpPr txBox="1"/>
          <p:nvPr/>
        </p:nvSpPr>
        <p:spPr>
          <a:xfrm>
            <a:off x="2123728" y="4077072"/>
            <a:ext cx="5832648" cy="12003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EG" sz="3600" b="1" dirty="0" smtClean="0"/>
              <a:t>كانت الامهات فخورات بإنتاج بناتهن</a:t>
            </a:r>
          </a:p>
          <a:p>
            <a:pPr algn="ctr"/>
            <a:r>
              <a:rPr lang="ar-EG" sz="3600" b="1" dirty="0" smtClean="0"/>
              <a:t>......................</a:t>
            </a:r>
            <a:endParaRPr lang="ar-EG" sz="3600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3131840" y="1004828"/>
            <a:ext cx="28083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600" b="1" dirty="0" smtClean="0">
                <a:solidFill>
                  <a:srgbClr val="FF0000"/>
                </a:solidFill>
              </a:rPr>
              <a:t>المطر غزير</a:t>
            </a:r>
            <a:endParaRPr lang="ar-EG" sz="3600" b="1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419872" y="2974886"/>
            <a:ext cx="28083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600" b="1" dirty="0" smtClean="0">
                <a:solidFill>
                  <a:srgbClr val="FF0000"/>
                </a:solidFill>
              </a:rPr>
              <a:t>الأبنية عالية</a:t>
            </a:r>
            <a:endParaRPr lang="ar-EG" sz="3600" b="1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479576" y="4631069"/>
            <a:ext cx="46889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600" b="1" dirty="0" smtClean="0">
                <a:solidFill>
                  <a:srgbClr val="FF0000"/>
                </a:solidFill>
              </a:rPr>
              <a:t>الامهات فخورات بإنتاج بناتهن</a:t>
            </a:r>
          </a:p>
        </p:txBody>
      </p:sp>
    </p:spTree>
    <p:extLst>
      <p:ext uri="{BB962C8B-B14F-4D97-AF65-F5344CB8AC3E}">
        <p14:creationId xmlns:p14="http://schemas.microsoft.com/office/powerpoint/2010/main" val="213405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115616" y="2348880"/>
            <a:ext cx="6912768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EG" sz="4000" b="1" dirty="0" smtClean="0"/>
              <a:t>ثالثا: أعود الى نص  (أبو بكر الصديق) واضع خطا تحت الافعال الناسخة واحدد اسم كل منها وخبره</a:t>
            </a:r>
            <a:endParaRPr lang="ar-EG" sz="4000" b="1" dirty="0"/>
          </a:p>
        </p:txBody>
      </p:sp>
    </p:spTree>
    <p:extLst>
      <p:ext uri="{BB962C8B-B14F-4D97-AF65-F5344CB8AC3E}">
        <p14:creationId xmlns:p14="http://schemas.microsoft.com/office/powerpoint/2010/main" val="171575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331640" y="3429000"/>
            <a:ext cx="6912768" cy="31700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EG" sz="4000" b="1" dirty="0" smtClean="0"/>
              <a:t>رابعا / قرع الجرس معلنا بدء الفسحة </a:t>
            </a:r>
          </a:p>
          <a:p>
            <a:pPr algn="ctr"/>
            <a:r>
              <a:rPr lang="ar-EG" sz="4000" b="1" dirty="0" smtClean="0"/>
              <a:t>أصف فناء المدرسة باستخدام الافعال الناسخة(كان-صار-ليس)</a:t>
            </a:r>
          </a:p>
          <a:p>
            <a:pPr algn="ctr"/>
            <a:r>
              <a:rPr lang="ar-EG" sz="4000" b="1" dirty="0" smtClean="0"/>
              <a:t>علم نمط المثال مراعيا سلامة الضبط ووضع علامات الترقيم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660" y="260648"/>
            <a:ext cx="6120679" cy="296222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167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547664" y="764704"/>
            <a:ext cx="6552728" cy="34163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EG" sz="3600" dirty="0" smtClean="0"/>
              <a:t>كان الفناء خاليا</a:t>
            </a:r>
          </a:p>
          <a:p>
            <a:r>
              <a:rPr lang="ar-EG" sz="3600" dirty="0" smtClean="0"/>
              <a:t>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ar-EG" sz="3600" dirty="0"/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691680" y="1805915"/>
            <a:ext cx="609984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ar-EG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صارت الساحةُ ممتلئةً</a:t>
            </a: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763688" y="2886035"/>
            <a:ext cx="609984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ar-EG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ليست الساحةُ نظيفةً</a:t>
            </a: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734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ريط منحني إلى الأسفل 1"/>
          <p:cNvSpPr/>
          <p:nvPr/>
        </p:nvSpPr>
        <p:spPr>
          <a:xfrm>
            <a:off x="3203848" y="90699"/>
            <a:ext cx="3312368" cy="1224136"/>
          </a:xfrm>
          <a:prstGeom prst="ellipseRibb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مثال </a:t>
            </a:r>
            <a:endParaRPr lang="ar-EG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79512" y="1988840"/>
            <a:ext cx="8064896" cy="35394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EG" sz="3200" b="1" dirty="0" smtClean="0"/>
              <a:t>كان الاختلاف امرا طبيعيا بين الناس ,فليس التوافق </a:t>
            </a:r>
            <a:r>
              <a:rPr lang="ar-EG" sz="3200" b="1" dirty="0" err="1" smtClean="0"/>
              <a:t>فى</a:t>
            </a:r>
            <a:r>
              <a:rPr lang="ar-EG" sz="3200" b="1" dirty="0" smtClean="0"/>
              <a:t> الآراء شرطا لاحترام الآخرين , المهم الا يصير الاختلاف خلافا ويقال: اختلاف الرأي لا يفسد للود قضية </a:t>
            </a:r>
          </a:p>
          <a:p>
            <a:pPr algn="ctr"/>
            <a:r>
              <a:rPr lang="ar-EG" sz="3200" b="1" dirty="0" smtClean="0"/>
              <a:t>تأمل كل جملة مما سبق ,تلاحظ ان الفعل المظلل بالأصفر دخل علي جملة اسمية ,وتستطيع بخبرتك السابقة ان تحدد المبتدأ والخبر </a:t>
            </a:r>
            <a:r>
              <a:rPr lang="ar-EG" sz="3200" b="1" dirty="0" err="1" smtClean="0"/>
              <a:t>فى</a:t>
            </a:r>
            <a:r>
              <a:rPr lang="ar-EG" sz="3200" b="1" dirty="0" smtClean="0"/>
              <a:t> كل منها وستلاحظ اثر دخول الافعال علي الجملة</a:t>
            </a:r>
          </a:p>
        </p:txBody>
      </p:sp>
    </p:spTree>
    <p:extLst>
      <p:ext uri="{BB962C8B-B14F-4D97-AF65-F5344CB8AC3E}">
        <p14:creationId xmlns:p14="http://schemas.microsoft.com/office/powerpoint/2010/main" val="48150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440" t="5682" r="14440" b="-5682"/>
          <a:stretch/>
        </p:blipFill>
        <p:spPr bwMode="auto">
          <a:xfrm>
            <a:off x="-1404664" y="2996952"/>
            <a:ext cx="10343285" cy="310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ستطيل ذو زوايا قطرية مستديرة 1"/>
          <p:cNvSpPr/>
          <p:nvPr/>
        </p:nvSpPr>
        <p:spPr>
          <a:xfrm>
            <a:off x="827584" y="692696"/>
            <a:ext cx="7560840" cy="648072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600" b="1" dirty="0" smtClean="0"/>
              <a:t>1/استفيد من النموذج المعرب: </a:t>
            </a:r>
            <a:r>
              <a:rPr lang="ar-EG" sz="3600" b="1" dirty="0" smtClean="0">
                <a:solidFill>
                  <a:srgbClr val="C00000"/>
                </a:solidFill>
              </a:rPr>
              <a:t>ليس الغش مقبولا</a:t>
            </a:r>
            <a:endParaRPr lang="ar-EG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75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ذو زوايا قطرية مستديرة 1"/>
          <p:cNvSpPr/>
          <p:nvPr/>
        </p:nvSpPr>
        <p:spPr>
          <a:xfrm>
            <a:off x="827584" y="692696"/>
            <a:ext cx="7560840" cy="648072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600" b="1" dirty="0" smtClean="0"/>
              <a:t>اشارك </a:t>
            </a:r>
            <a:r>
              <a:rPr lang="ar-EG" sz="3600" b="1" dirty="0" err="1" smtClean="0"/>
              <a:t>فى</a:t>
            </a:r>
            <a:r>
              <a:rPr lang="ar-EG" sz="3600" b="1" dirty="0" smtClean="0"/>
              <a:t> الاعراب: </a:t>
            </a:r>
            <a:r>
              <a:rPr lang="ar-EG" sz="3600" b="1" dirty="0" smtClean="0">
                <a:solidFill>
                  <a:srgbClr val="C00000"/>
                </a:solidFill>
              </a:rPr>
              <a:t>كان الجو صحوا</a:t>
            </a:r>
            <a:endParaRPr lang="ar-EG" sz="3600" b="1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65" y="3068960"/>
            <a:ext cx="8605478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ربع نص 2"/>
          <p:cNvSpPr txBox="1"/>
          <p:nvPr/>
        </p:nvSpPr>
        <p:spPr>
          <a:xfrm>
            <a:off x="4067944" y="3611986"/>
            <a:ext cx="151216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b="1" dirty="0" smtClean="0">
                <a:solidFill>
                  <a:srgbClr val="FF0000"/>
                </a:solidFill>
              </a:rPr>
              <a:t>ناسخ</a:t>
            </a:r>
            <a:endParaRPr lang="ar-EG" sz="3200" b="1" dirty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004048" y="4196761"/>
            <a:ext cx="7200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b="1" dirty="0" smtClean="0">
                <a:solidFill>
                  <a:srgbClr val="FF0000"/>
                </a:solidFill>
              </a:rPr>
              <a:t>كان</a:t>
            </a:r>
            <a:endParaRPr lang="ar-EG" sz="3200" b="1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979712" y="4166863"/>
            <a:ext cx="10801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b="1" dirty="0" smtClean="0">
                <a:solidFill>
                  <a:srgbClr val="FF0000"/>
                </a:solidFill>
              </a:rPr>
              <a:t>الضمة</a:t>
            </a:r>
            <a:endParaRPr lang="ar-EG" sz="3200" b="1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445308" y="4641548"/>
            <a:ext cx="7200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b="1" dirty="0" smtClean="0">
                <a:solidFill>
                  <a:srgbClr val="FF0000"/>
                </a:solidFill>
              </a:rPr>
              <a:t>خبر</a:t>
            </a:r>
            <a:endParaRPr lang="ar-EG" sz="3200" b="1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619672" y="4698697"/>
            <a:ext cx="129614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b="1" dirty="0" smtClean="0">
                <a:solidFill>
                  <a:srgbClr val="FF0000"/>
                </a:solidFill>
              </a:rPr>
              <a:t>الفتحة</a:t>
            </a:r>
            <a:endParaRPr lang="ar-EG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91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6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2656"/>
            <a:ext cx="8100391" cy="652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ربع نص 2"/>
          <p:cNvSpPr txBox="1"/>
          <p:nvPr/>
        </p:nvSpPr>
        <p:spPr>
          <a:xfrm>
            <a:off x="1403648" y="2636912"/>
            <a:ext cx="48245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b="1" dirty="0" smtClean="0">
                <a:solidFill>
                  <a:srgbClr val="FF0000"/>
                </a:solidFill>
              </a:rPr>
              <a:t>فعل ناسخ ماض مبني على الفتح </a:t>
            </a:r>
            <a:endParaRPr lang="ar-EG" sz="3200" b="1" dirty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187624" y="3356992"/>
            <a:ext cx="525658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b="1" dirty="0" smtClean="0">
                <a:solidFill>
                  <a:srgbClr val="FF0000"/>
                </a:solidFill>
              </a:rPr>
              <a:t>اسم صار مرفوع وعلامة رفع  بالواو</a:t>
            </a:r>
            <a:endParaRPr lang="ar-EG" sz="3200" b="1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187624" y="4068361"/>
            <a:ext cx="525658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b="1" dirty="0" smtClean="0">
                <a:solidFill>
                  <a:srgbClr val="FF0000"/>
                </a:solidFill>
              </a:rPr>
              <a:t>خبر صار منصور وعلامة نصبه الياء</a:t>
            </a:r>
            <a:endParaRPr lang="ar-EG" sz="3200" b="1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0" y="4932457"/>
            <a:ext cx="694826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b="1" dirty="0" smtClean="0">
                <a:solidFill>
                  <a:srgbClr val="FF0000"/>
                </a:solidFill>
              </a:rPr>
              <a:t>حرف جر مبني على السكون لا محل له من الإعراب </a:t>
            </a:r>
            <a:endParaRPr lang="ar-EG" sz="3200" b="1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07504" y="5724545"/>
            <a:ext cx="694826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b="1" dirty="0" smtClean="0">
                <a:solidFill>
                  <a:srgbClr val="FF0000"/>
                </a:solidFill>
              </a:rPr>
              <a:t>اسم مجرور بـ(في) وعلامة جره الكسرة الظاهرة على آخره</a:t>
            </a:r>
            <a:endParaRPr lang="ar-EG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30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مع سهم إلى الأسفل 1"/>
          <p:cNvSpPr/>
          <p:nvPr/>
        </p:nvSpPr>
        <p:spPr>
          <a:xfrm>
            <a:off x="2091081" y="1772816"/>
            <a:ext cx="4824536" cy="2160240"/>
          </a:xfrm>
          <a:prstGeom prst="down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4000" b="1" dirty="0" smtClean="0">
                <a:solidFill>
                  <a:srgbClr val="FF0000"/>
                </a:solidFill>
              </a:rPr>
              <a:t>أتعلم وأتسلى </a:t>
            </a:r>
            <a:endParaRPr lang="ar-EG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28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683568" y="1251890"/>
            <a:ext cx="7704856" cy="31700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</a:ln>
          <a:scene3d>
            <a:camera prst="perspectiveRelaxedModerately"/>
            <a:lightRig rig="threePt" dir="t"/>
          </a:scene3d>
        </p:spPr>
        <p:txBody>
          <a:bodyPr wrap="square" rtlCol="1">
            <a:spAutoFit/>
          </a:bodyPr>
          <a:lstStyle/>
          <a:p>
            <a:pPr algn="ctr"/>
            <a:r>
              <a:rPr lang="ar-EG" sz="4000" b="1" dirty="0" smtClean="0"/>
              <a:t>1/ ترشح كل مجموعة عضوا منها ,يأتي الاول بجملة أسمية والثاني يدخل عليها فعلا ناسخا والثالث يحدد اسم الفعل الناسخ والرابع خبره والخامس يعرب: مع ملاحظة صحة الضبط ومن </a:t>
            </a:r>
            <a:r>
              <a:rPr lang="ar-EG" sz="4000" b="1" dirty="0" err="1" smtClean="0"/>
              <a:t>يخطىء</a:t>
            </a:r>
            <a:r>
              <a:rPr lang="ar-EG" sz="4000" b="1" dirty="0" smtClean="0"/>
              <a:t> يجلس  </a:t>
            </a:r>
            <a:endParaRPr lang="ar-EG" sz="4000" b="1" dirty="0"/>
          </a:p>
        </p:txBody>
      </p:sp>
    </p:spTree>
    <p:extLst>
      <p:ext uri="{BB962C8B-B14F-4D97-AF65-F5344CB8AC3E}">
        <p14:creationId xmlns:p14="http://schemas.microsoft.com/office/powerpoint/2010/main" val="224808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683568" y="1251890"/>
            <a:ext cx="7704856" cy="25545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</a:ln>
          <a:scene3d>
            <a:camera prst="perspectiveRelaxedModerately"/>
            <a:lightRig rig="threePt" dir="t"/>
          </a:scene3d>
        </p:spPr>
        <p:txBody>
          <a:bodyPr wrap="square" rtlCol="1">
            <a:spAutoFit/>
          </a:bodyPr>
          <a:lstStyle/>
          <a:p>
            <a:pPr algn="ctr"/>
            <a:r>
              <a:rPr lang="ar-EG" sz="4000" b="1" dirty="0" smtClean="0"/>
              <a:t>2/ (مسرحية الافعال الناسخة):</a:t>
            </a:r>
          </a:p>
          <a:p>
            <a:pPr algn="ctr"/>
            <a:r>
              <a:rPr lang="ar-EG" sz="4000" b="1" dirty="0" smtClean="0"/>
              <a:t>أقدم انا ومجموعتي مسرحية تعرف بالأفعال الناسخة وعملها وأثرها </a:t>
            </a:r>
            <a:r>
              <a:rPr lang="ar-EG" sz="4000" b="1" dirty="0" err="1" smtClean="0"/>
              <a:t>فى</a:t>
            </a:r>
            <a:r>
              <a:rPr lang="ar-EG" sz="4000" b="1" dirty="0" smtClean="0"/>
              <a:t> الجمل التي تدخل عليها</a:t>
            </a:r>
            <a:endParaRPr lang="ar-EG" sz="4000" b="1" dirty="0"/>
          </a:p>
        </p:txBody>
      </p:sp>
    </p:spTree>
    <p:extLst>
      <p:ext uri="{BB962C8B-B14F-4D97-AF65-F5344CB8AC3E}">
        <p14:creationId xmlns:p14="http://schemas.microsoft.com/office/powerpoint/2010/main" val="118622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على شكل سحابة 1"/>
          <p:cNvSpPr/>
          <p:nvPr/>
        </p:nvSpPr>
        <p:spPr>
          <a:xfrm>
            <a:off x="2915816" y="1628800"/>
            <a:ext cx="3240360" cy="2924944"/>
          </a:xfrm>
          <a:prstGeom prst="cloud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EG" sz="4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الواجب </a:t>
            </a:r>
            <a:r>
              <a:rPr lang="ar-EG" sz="48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المنزلى</a:t>
            </a:r>
            <a:endParaRPr lang="ar-EG" sz="48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0817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وجة مزدوجة 1"/>
          <p:cNvSpPr/>
          <p:nvPr/>
        </p:nvSpPr>
        <p:spPr>
          <a:xfrm>
            <a:off x="1043608" y="2348880"/>
            <a:ext cx="7200800" cy="1440160"/>
          </a:xfrm>
          <a:prstGeom prst="doubleWav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600" b="1" dirty="0" smtClean="0">
                <a:solidFill>
                  <a:schemeClr val="accent6">
                    <a:lumMod val="50000"/>
                  </a:schemeClr>
                </a:solidFill>
              </a:rPr>
              <a:t>أولا: أملأ الجدول </a:t>
            </a:r>
            <a:r>
              <a:rPr lang="ar-EG" sz="3600" b="1" dirty="0" err="1" smtClean="0">
                <a:solidFill>
                  <a:schemeClr val="accent6">
                    <a:lumMod val="50000"/>
                  </a:schemeClr>
                </a:solidFill>
              </a:rPr>
              <a:t>الأتي</a:t>
            </a:r>
            <a:r>
              <a:rPr lang="ar-EG" sz="3600" b="1" dirty="0" smtClean="0">
                <a:solidFill>
                  <a:schemeClr val="accent6">
                    <a:lumMod val="50000"/>
                  </a:schemeClr>
                </a:solidFill>
              </a:rPr>
              <a:t> وفق المطلوب:</a:t>
            </a:r>
            <a:endParaRPr lang="ar-EG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21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انفجار 2 2"/>
          <p:cNvSpPr/>
          <p:nvPr/>
        </p:nvSpPr>
        <p:spPr>
          <a:xfrm>
            <a:off x="7784312" y="604397"/>
            <a:ext cx="864096" cy="1008112"/>
          </a:xfrm>
          <a:prstGeom prst="irregularSeal2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4000" b="1" dirty="0" smtClean="0"/>
              <a:t>1</a:t>
            </a:r>
            <a:endParaRPr lang="ar-EG" sz="4000" b="1" dirty="0"/>
          </a:p>
        </p:txBody>
      </p:sp>
      <p:sp>
        <p:nvSpPr>
          <p:cNvPr id="4" name="مربع نص 3"/>
          <p:cNvSpPr txBox="1"/>
          <p:nvPr/>
        </p:nvSpPr>
        <p:spPr>
          <a:xfrm>
            <a:off x="367488" y="748413"/>
            <a:ext cx="7344816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EG" sz="3600" b="1" dirty="0" smtClean="0">
                <a:solidFill>
                  <a:schemeClr val="accent3">
                    <a:lumMod val="50000"/>
                  </a:schemeClr>
                </a:solidFill>
              </a:rPr>
              <a:t>صار علي </a:t>
            </a:r>
            <a:r>
              <a:rPr lang="ar-EG" sz="3600" b="1" dirty="0" smtClean="0">
                <a:solidFill>
                  <a:schemeClr val="accent3">
                    <a:lumMod val="50000"/>
                  </a:schemeClr>
                </a:solidFill>
              </a:rPr>
              <a:t>رضي </a:t>
            </a:r>
            <a:r>
              <a:rPr lang="ar-EG" sz="3600" b="1" dirty="0" smtClean="0">
                <a:solidFill>
                  <a:schemeClr val="accent3">
                    <a:lumMod val="50000"/>
                  </a:schemeClr>
                </a:solidFill>
              </a:rPr>
              <a:t>الله عنه زوجا فاطمة رضي الله عنه</a:t>
            </a:r>
          </a:p>
        </p:txBody>
      </p:sp>
      <p:sp>
        <p:nvSpPr>
          <p:cNvPr id="5" name="انفجار 2 4"/>
          <p:cNvSpPr/>
          <p:nvPr/>
        </p:nvSpPr>
        <p:spPr>
          <a:xfrm>
            <a:off x="7965406" y="2260581"/>
            <a:ext cx="864096" cy="1008112"/>
          </a:xfrm>
          <a:prstGeom prst="irregularSeal2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4000" b="1" dirty="0" smtClean="0"/>
              <a:t>2</a:t>
            </a:r>
            <a:endParaRPr lang="ar-EG" sz="4000" b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548582" y="2404597"/>
            <a:ext cx="7344816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EG" sz="3600" b="1" dirty="0" smtClean="0">
                <a:solidFill>
                  <a:schemeClr val="accent3">
                    <a:lumMod val="50000"/>
                  </a:schemeClr>
                </a:solidFill>
              </a:rPr>
              <a:t>ليست رقية و ام كلثم بنتين عائشة رضي الله عنهن</a:t>
            </a:r>
          </a:p>
        </p:txBody>
      </p:sp>
      <p:sp>
        <p:nvSpPr>
          <p:cNvPr id="7" name="انفجار 2 6"/>
          <p:cNvSpPr/>
          <p:nvPr/>
        </p:nvSpPr>
        <p:spPr>
          <a:xfrm>
            <a:off x="8117806" y="3649277"/>
            <a:ext cx="864096" cy="1008112"/>
          </a:xfrm>
          <a:prstGeom prst="irregularSeal2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4000" b="1" dirty="0" smtClean="0"/>
              <a:t>3</a:t>
            </a:r>
            <a:endParaRPr lang="ar-EG" sz="4000" b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620590" y="3988773"/>
            <a:ext cx="7344816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EG" sz="3600" b="1" dirty="0" smtClean="0">
                <a:solidFill>
                  <a:schemeClr val="accent3">
                    <a:lumMod val="50000"/>
                  </a:schemeClr>
                </a:solidFill>
              </a:rPr>
              <a:t>كان أبناء الصحابة مجاهدين </a:t>
            </a:r>
          </a:p>
        </p:txBody>
      </p:sp>
      <p:sp>
        <p:nvSpPr>
          <p:cNvPr id="9" name="انفجار 2 8"/>
          <p:cNvSpPr/>
          <p:nvPr/>
        </p:nvSpPr>
        <p:spPr>
          <a:xfrm>
            <a:off x="8044788" y="4961712"/>
            <a:ext cx="864096" cy="1008112"/>
          </a:xfrm>
          <a:prstGeom prst="irregularSeal2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4000" b="1" dirty="0" smtClean="0"/>
              <a:t>4</a:t>
            </a:r>
            <a:endParaRPr lang="ar-EG" sz="4000" b="1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547572" y="5301208"/>
            <a:ext cx="7344816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EG" sz="3600" b="1" dirty="0" smtClean="0">
                <a:solidFill>
                  <a:schemeClr val="accent3">
                    <a:lumMod val="50000"/>
                  </a:schemeClr>
                </a:solidFill>
              </a:rPr>
              <a:t>ليس الفاروق أبا بكر ,بل هو عمر  ري الله عنه</a:t>
            </a:r>
          </a:p>
        </p:txBody>
      </p:sp>
    </p:spTree>
    <p:extLst>
      <p:ext uri="{BB962C8B-B14F-4D97-AF65-F5344CB8AC3E}">
        <p14:creationId xmlns:p14="http://schemas.microsoft.com/office/powerpoint/2010/main" val="174557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7290167" cy="4176464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6156176" y="2453987"/>
            <a:ext cx="1654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ar-EG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صار</a:t>
            </a: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4716016" y="2492896"/>
            <a:ext cx="1654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ar-EG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علي</a:t>
            </a: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565897" y="2564904"/>
            <a:ext cx="1654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ar-EG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الضمة</a:t>
            </a: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979712" y="2492896"/>
            <a:ext cx="1654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ar-EG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زوجا</a:t>
            </a: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613569" y="2645296"/>
            <a:ext cx="1654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ar-EG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الفتحة</a:t>
            </a: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230193" y="3246075"/>
            <a:ext cx="1654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ar-EG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ليست</a:t>
            </a: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5220072" y="3318083"/>
            <a:ext cx="11501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رقية وأم كلثوم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491880" y="3318083"/>
            <a:ext cx="1654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ar-EG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الضمة</a:t>
            </a: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1907704" y="3318083"/>
            <a:ext cx="1654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ar-EG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بنتين</a:t>
            </a: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67544" y="3390091"/>
            <a:ext cx="1654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ar-EG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الياء</a:t>
            </a: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6084168" y="4110171"/>
            <a:ext cx="1654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ar-EG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كان</a:t>
            </a: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790033" y="4149080"/>
            <a:ext cx="1654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ar-EG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أبناء</a:t>
            </a: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491880" y="4110171"/>
            <a:ext cx="1654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ar-EG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الضمة</a:t>
            </a: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1981721" y="4161274"/>
            <a:ext cx="179819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ar-EG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مجاهدين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467544" y="4110171"/>
            <a:ext cx="1654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ar-EG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الياء</a:t>
            </a: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156176" y="4758243"/>
            <a:ext cx="1654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ar-EG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ليس</a:t>
            </a: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5078065" y="4869160"/>
            <a:ext cx="16541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ar-EG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الفاروق</a:t>
            </a:r>
            <a:endParaRPr lang="en-US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3563888" y="4941168"/>
            <a:ext cx="1654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ar-EG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الضمة</a:t>
            </a: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1475656" y="4953362"/>
            <a:ext cx="179819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ar-EG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أبا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467544" y="4941168"/>
            <a:ext cx="1654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ar-EG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الألف</a:t>
            </a: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521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411760" y="98764"/>
            <a:ext cx="4248472" cy="8640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أثبت تعلمي السابق</a:t>
            </a:r>
            <a:endParaRPr lang="ar-EG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1210614" y="1700808"/>
            <a:ext cx="6408712" cy="367240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أولا :أضع خط تحت المبتدأ وخطين تحت الخبر </a:t>
            </a:r>
            <a:r>
              <a:rPr lang="ar-EG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فى</a:t>
            </a:r>
            <a:r>
              <a:rPr lang="ar-EG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الجمل الآتية:</a:t>
            </a:r>
            <a:endParaRPr lang="ar-EG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4078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وجة مزدوجة 1"/>
          <p:cNvSpPr/>
          <p:nvPr/>
        </p:nvSpPr>
        <p:spPr>
          <a:xfrm>
            <a:off x="1043608" y="2348880"/>
            <a:ext cx="7200800" cy="1440160"/>
          </a:xfrm>
          <a:prstGeom prst="doubleWav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600" b="1" dirty="0" smtClean="0">
                <a:solidFill>
                  <a:schemeClr val="accent6">
                    <a:lumMod val="50000"/>
                  </a:schemeClr>
                </a:solidFill>
              </a:rPr>
              <a:t>ثانيا : أعيد كتابة الجمل الآتية بعد ادخال فعل ناسخ عليها مع الضبط:</a:t>
            </a:r>
            <a:endParaRPr lang="ar-EG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97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043608" y="332656"/>
            <a:ext cx="7272808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EG" sz="3600" b="1" dirty="0" smtClean="0"/>
              <a:t>1/ عبد الله الربيعة طبيب ماهر</a:t>
            </a:r>
          </a:p>
          <a:p>
            <a:pPr algn="ctr"/>
            <a:endParaRPr lang="ar-EG" sz="3600" b="1" dirty="0" smtClean="0"/>
          </a:p>
          <a:p>
            <a:pPr algn="ctr"/>
            <a:r>
              <a:rPr lang="ar-EG" sz="3600" b="1" dirty="0" smtClean="0"/>
              <a:t>صار(.............................................)</a:t>
            </a:r>
            <a:endParaRPr lang="ar-EG" sz="3600" b="1" dirty="0"/>
          </a:p>
        </p:txBody>
      </p:sp>
      <p:sp>
        <p:nvSpPr>
          <p:cNvPr id="3" name="مربع نص 2"/>
          <p:cNvSpPr txBox="1"/>
          <p:nvPr/>
        </p:nvSpPr>
        <p:spPr>
          <a:xfrm>
            <a:off x="1222587" y="3284984"/>
            <a:ext cx="7272808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EG" sz="3600" b="1" dirty="0" smtClean="0"/>
              <a:t>2/ابن باز عالم بالحديث</a:t>
            </a:r>
          </a:p>
          <a:p>
            <a:pPr algn="ctr"/>
            <a:endParaRPr lang="ar-EG" sz="3600" b="1" dirty="0" smtClean="0"/>
          </a:p>
          <a:p>
            <a:pPr algn="ctr"/>
            <a:r>
              <a:rPr lang="ar-EG" sz="3600" b="1" dirty="0" smtClean="0"/>
              <a:t>كان (.............................................)</a:t>
            </a:r>
            <a:endParaRPr lang="ar-EG" sz="3600" b="1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619672" y="1209819"/>
            <a:ext cx="518457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b="1" dirty="0" smtClean="0">
                <a:solidFill>
                  <a:srgbClr val="FF0000"/>
                </a:solidFill>
              </a:rPr>
              <a:t>صار عبد الله الربيعة طبيب ماهرا</a:t>
            </a:r>
            <a:endParaRPr lang="ar-EG" sz="3200" b="1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979712" y="4293096"/>
            <a:ext cx="518457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b="1" dirty="0" smtClean="0">
                <a:solidFill>
                  <a:srgbClr val="FF0000"/>
                </a:solidFill>
              </a:rPr>
              <a:t>كان ابن باز عالما بالحديث</a:t>
            </a:r>
            <a:endParaRPr lang="ar-EG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0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043608" y="332656"/>
            <a:ext cx="7272808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EG" sz="3600" b="1" dirty="0" smtClean="0"/>
              <a:t>3/النهار والليل متساويان</a:t>
            </a:r>
          </a:p>
          <a:p>
            <a:pPr algn="ctr"/>
            <a:endParaRPr lang="ar-EG" sz="3600" b="1" dirty="0" smtClean="0"/>
          </a:p>
          <a:p>
            <a:pPr algn="ctr"/>
            <a:r>
              <a:rPr lang="ar-EG" sz="3600" b="1" dirty="0" smtClean="0"/>
              <a:t>ليس(.............................................)</a:t>
            </a:r>
            <a:endParaRPr lang="ar-EG" sz="3600" b="1" dirty="0"/>
          </a:p>
        </p:txBody>
      </p:sp>
      <p:sp>
        <p:nvSpPr>
          <p:cNvPr id="3" name="مربع نص 2"/>
          <p:cNvSpPr txBox="1"/>
          <p:nvPr/>
        </p:nvSpPr>
        <p:spPr>
          <a:xfrm>
            <a:off x="1222587" y="3284984"/>
            <a:ext cx="7272808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EG" sz="3600" b="1" dirty="0" smtClean="0"/>
              <a:t>4/ السعوديون بارعون </a:t>
            </a:r>
            <a:r>
              <a:rPr lang="ar-EG" sz="3600" b="1" dirty="0" err="1" smtClean="0"/>
              <a:t>فى</a:t>
            </a:r>
            <a:r>
              <a:rPr lang="ar-EG" sz="3600" b="1" dirty="0" smtClean="0"/>
              <a:t> علوم مختلفة</a:t>
            </a:r>
          </a:p>
          <a:p>
            <a:pPr algn="ctr"/>
            <a:endParaRPr lang="ar-EG" sz="3600" b="1" dirty="0" smtClean="0"/>
          </a:p>
          <a:p>
            <a:pPr algn="ctr"/>
            <a:r>
              <a:rPr lang="ar-EG" sz="3600" b="1" dirty="0" smtClean="0"/>
              <a:t>كان (.............................................)</a:t>
            </a:r>
            <a:endParaRPr lang="ar-EG" sz="3600" b="1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403648" y="4293096"/>
            <a:ext cx="57606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b="1" dirty="0" smtClean="0">
                <a:solidFill>
                  <a:srgbClr val="FF0000"/>
                </a:solidFill>
              </a:rPr>
              <a:t>كان السعوديون بارعين </a:t>
            </a:r>
            <a:r>
              <a:rPr lang="ar-EG" sz="3200" b="1" dirty="0" err="1" smtClean="0">
                <a:solidFill>
                  <a:srgbClr val="FF0000"/>
                </a:solidFill>
              </a:rPr>
              <a:t>فى</a:t>
            </a:r>
            <a:r>
              <a:rPr lang="ar-EG" sz="3200" b="1" dirty="0" smtClean="0">
                <a:solidFill>
                  <a:srgbClr val="FF0000"/>
                </a:solidFill>
              </a:rPr>
              <a:t> علوم مختلفة</a:t>
            </a:r>
            <a:endParaRPr lang="ar-EG" sz="3200" b="1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403648" y="1263197"/>
            <a:ext cx="57606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b="1" dirty="0" smtClean="0">
                <a:solidFill>
                  <a:srgbClr val="FF0000"/>
                </a:solidFill>
              </a:rPr>
              <a:t>ليس النهار والليل متساويين</a:t>
            </a:r>
            <a:endParaRPr lang="ar-EG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53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عالجة 1"/>
          <p:cNvSpPr/>
          <p:nvPr/>
        </p:nvSpPr>
        <p:spPr>
          <a:xfrm>
            <a:off x="1115616" y="620688"/>
            <a:ext cx="6768752" cy="5877272"/>
          </a:xfrm>
          <a:prstGeom prst="flowChart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600" b="1" dirty="0" smtClean="0"/>
              <a:t>1/ابو بكر رضي الله عنه اول الخلفاء الراشدين </a:t>
            </a:r>
          </a:p>
          <a:p>
            <a:pPr algn="ctr"/>
            <a:endParaRPr lang="ar-EG" sz="3600" b="1" dirty="0" smtClean="0"/>
          </a:p>
          <a:p>
            <a:pPr algn="ctr"/>
            <a:r>
              <a:rPr lang="ar-EG" sz="3600" b="1" dirty="0" smtClean="0"/>
              <a:t>2/ فاطمة رضي الله عنها سيدة نساء اهل الجنة</a:t>
            </a:r>
          </a:p>
          <a:p>
            <a:pPr algn="ctr"/>
            <a:endParaRPr lang="ar-EG" sz="3600" b="1" dirty="0" smtClean="0"/>
          </a:p>
          <a:p>
            <a:pPr algn="ctr"/>
            <a:r>
              <a:rPr lang="ar-EG" sz="3600" b="1" dirty="0" smtClean="0"/>
              <a:t>3/ خلافة ابي بكر رضي الله عنه سنتان وثلاثة اشهر</a:t>
            </a:r>
            <a:endParaRPr lang="ar-EG" sz="3600" b="1" dirty="0"/>
          </a:p>
        </p:txBody>
      </p:sp>
    </p:spTree>
    <p:extLst>
      <p:ext uri="{BB962C8B-B14F-4D97-AF65-F5344CB8AC3E}">
        <p14:creationId xmlns:p14="http://schemas.microsoft.com/office/powerpoint/2010/main" val="69147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619672" y="404664"/>
            <a:ext cx="5968503" cy="175432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 eaLnBrk="1" hangingPunct="1"/>
            <a:r>
              <a:rPr lang="ar-EG" altLang="ar-SA" sz="3600" b="1" dirty="0" smtClean="0">
                <a:solidFill>
                  <a:srgbClr val="0000FF"/>
                </a:solidFill>
              </a:rPr>
              <a:t>4- </a:t>
            </a:r>
            <a:r>
              <a:rPr lang="ar-EG" altLang="ar-SA" sz="3600" b="1" dirty="0">
                <a:solidFill>
                  <a:srgbClr val="0000FF"/>
                </a:solidFill>
              </a:rPr>
              <a:t>أَبو بَكرٍ الصِّدِيقُ رضي الله عنه  صَاحِبٌ لِلنَّبيِّ </a:t>
            </a:r>
            <a:r>
              <a:rPr lang="ar-EG" altLang="ar-SA" sz="3600" b="1" dirty="0">
                <a:solidFill>
                  <a:srgbClr val="0000FF"/>
                </a:solidFill>
                <a:sym typeface="AGA Arabesque" pitchFamily="2" charset="2"/>
              </a:rPr>
              <a:t>صلى الله عليه وسلم</a:t>
            </a:r>
            <a:r>
              <a:rPr lang="ar-EG" altLang="ar-SA" sz="3600" b="1" dirty="0">
                <a:solidFill>
                  <a:srgbClr val="0000FF"/>
                </a:solidFill>
              </a:rPr>
              <a:t> قَبْلَ البِعْثَةِ.</a:t>
            </a:r>
            <a:r>
              <a:rPr lang="ar-EG" altLang="ar-SA" sz="3600" dirty="0">
                <a:solidFill>
                  <a:srgbClr val="0000FF"/>
                </a:solidFill>
              </a:rPr>
              <a:t> </a:t>
            </a:r>
            <a:endParaRPr lang="en-US" altLang="ar-SA" sz="3600" dirty="0">
              <a:solidFill>
                <a:srgbClr val="0000FF"/>
              </a:solidFill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939653" y="4437112"/>
            <a:ext cx="7272807" cy="19389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 eaLnBrk="1" hangingPunct="1"/>
            <a:r>
              <a:rPr lang="ar-EG" altLang="ar-SA" sz="4000" b="1" dirty="0" smtClean="0">
                <a:solidFill>
                  <a:schemeClr val="tx1"/>
                </a:solidFill>
              </a:rPr>
              <a:t>6</a:t>
            </a:r>
          </a:p>
          <a:p>
            <a:pPr algn="ctr" rtl="1" eaLnBrk="1" hangingPunct="1"/>
            <a:endParaRPr lang="ar-EG" altLang="ar-SA" sz="4000" b="1" dirty="0">
              <a:solidFill>
                <a:schemeClr val="tx1"/>
              </a:solidFill>
            </a:endParaRPr>
          </a:p>
          <a:p>
            <a:pPr algn="ctr" rtl="1" eaLnBrk="1" hangingPunct="1"/>
            <a:r>
              <a:rPr lang="ar-EG" altLang="ar-SA" sz="4000" b="1" dirty="0" smtClean="0">
                <a:solidFill>
                  <a:schemeClr val="tx1"/>
                </a:solidFill>
              </a:rPr>
              <a:t>- </a:t>
            </a:r>
            <a:r>
              <a:rPr lang="ar-EG" altLang="ar-SA" sz="4000" b="1" dirty="0">
                <a:solidFill>
                  <a:schemeClr val="tx1"/>
                </a:solidFill>
              </a:rPr>
              <a:t>المُهَاجِرونَ وَالأَنْصَارُ مُتَآخُونَ.</a:t>
            </a:r>
            <a:r>
              <a:rPr lang="ar-EG" altLang="ar-SA" sz="4000" dirty="0">
                <a:solidFill>
                  <a:schemeClr val="tx1"/>
                </a:solidFill>
              </a:rPr>
              <a:t> </a:t>
            </a:r>
            <a:endParaRPr lang="en-US" altLang="ar-SA" sz="4000" dirty="0">
              <a:solidFill>
                <a:schemeClr val="tx1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591806" y="2636912"/>
            <a:ext cx="5968503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 eaLnBrk="1" hangingPunct="1"/>
            <a:r>
              <a:rPr lang="ar-EG" altLang="ar-SA" sz="3600" b="1" dirty="0" smtClean="0">
                <a:solidFill>
                  <a:srgbClr val="0000FF"/>
                </a:solidFill>
              </a:rPr>
              <a:t>5- الحسن والحسين سبطان للنبي صل الله عليه وسلم</a:t>
            </a:r>
            <a:endParaRPr lang="en-US" altLang="ar-SA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52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تمرير أفقي 1"/>
          <p:cNvSpPr/>
          <p:nvPr/>
        </p:nvSpPr>
        <p:spPr>
          <a:xfrm>
            <a:off x="2771800" y="1338657"/>
            <a:ext cx="3744416" cy="100811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أبني تعلمي الجديد</a:t>
            </a:r>
            <a:endParaRPr lang="ar-EG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7164288" y="2684024"/>
            <a:ext cx="1656184" cy="7920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200" b="1" dirty="0" smtClean="0"/>
              <a:t>ألاحظ</a:t>
            </a:r>
            <a:endParaRPr lang="ar-EG" sz="3200" b="1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115616" y="2562793"/>
            <a:ext cx="5616624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EG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الصديق</a:t>
            </a:r>
            <a:r>
              <a:rPr lang="ar-EG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EG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عالم</a:t>
            </a:r>
            <a:r>
              <a:rPr lang="ar-EG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بأنساب العرب</a:t>
            </a:r>
            <a:endParaRPr lang="ar-EG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340024" y="3526645"/>
            <a:ext cx="5616624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EG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كان</a:t>
            </a:r>
            <a:r>
              <a:rPr lang="ar-EG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EG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الصديق</a:t>
            </a:r>
            <a:r>
              <a:rPr lang="ar-EG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EG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عالما</a:t>
            </a:r>
            <a:r>
              <a:rPr lang="ar-EG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بأنساب العرب </a:t>
            </a:r>
            <a:endParaRPr lang="ar-EG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740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خماسي 1"/>
          <p:cNvSpPr/>
          <p:nvPr/>
        </p:nvSpPr>
        <p:spPr>
          <a:xfrm>
            <a:off x="452278" y="560190"/>
            <a:ext cx="6192688" cy="1008112"/>
          </a:xfrm>
          <a:prstGeom prst="homePlat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200" b="1" dirty="0" smtClean="0">
                <a:solidFill>
                  <a:schemeClr val="accent6">
                    <a:lumMod val="50000"/>
                  </a:schemeClr>
                </a:solidFill>
              </a:rPr>
              <a:t>بالتعاون مع افراد مجموعتي اتناول ما يأتي:</a:t>
            </a:r>
            <a:endParaRPr lang="ar-EG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259632" y="2276872"/>
            <a:ext cx="6189381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457200" indent="-457200" algn="ctr">
              <a:buFont typeface="Arial" pitchFamily="34" charset="0"/>
              <a:buChar char="•"/>
            </a:pPr>
            <a:r>
              <a:rPr lang="ar-E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 أثر دخول كان على الجملة؟</a:t>
            </a:r>
            <a:endParaRPr lang="ar-EG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52278" y="3645024"/>
            <a:ext cx="8496944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E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بقي المبتدأ مرفوعا اما الخبر فقد أصبح ..............</a:t>
            </a:r>
            <a:endParaRPr lang="ar-EG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259632" y="3645024"/>
            <a:ext cx="1368152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b="1" dirty="0" smtClean="0">
                <a:solidFill>
                  <a:srgbClr val="FF0000"/>
                </a:solidFill>
              </a:rPr>
              <a:t>منصوبا</a:t>
            </a:r>
            <a:endParaRPr lang="ar-EG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10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259632" y="1124744"/>
            <a:ext cx="6189381" cy="156966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457200" indent="-457200" algn="ctr">
              <a:buFont typeface="Arial" pitchFamily="34" charset="0"/>
              <a:buChar char="•"/>
            </a:pPr>
            <a:r>
              <a:rPr lang="ar-E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اعود للأفعال المظللة </a:t>
            </a:r>
            <a:r>
              <a:rPr lang="ar-EG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بالاصفر</a:t>
            </a:r>
            <a:r>
              <a:rPr lang="ar-E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EG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فى</a:t>
            </a:r>
            <a:r>
              <a:rPr lang="ar-E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الصفحة السابقة فأجد ان لها أثرا لفظيا علي الجمل الاسمية واوضح ذلك</a:t>
            </a:r>
            <a:endParaRPr lang="ar-EG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452278" y="3645024"/>
            <a:ext cx="8496944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E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كان..........</a:t>
            </a:r>
            <a:endParaRPr lang="ar-EG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48325" y="4582097"/>
            <a:ext cx="8496944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E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ليس..........</a:t>
            </a:r>
            <a:endParaRPr lang="ar-EG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417886" y="5373216"/>
            <a:ext cx="8496944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E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صار..........</a:t>
            </a:r>
            <a:endParaRPr lang="ar-EG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290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259632" y="1124744"/>
            <a:ext cx="6189381" cy="107721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457200" indent="-457200" algn="ctr">
              <a:buFont typeface="Arial" pitchFamily="34" charset="0"/>
              <a:buChar char="•"/>
            </a:pPr>
            <a:r>
              <a:rPr lang="ar-E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اعبد قراءة الجمل واستنتج المعاني التي اضافتها الافعال اليها:</a:t>
            </a:r>
            <a:endParaRPr lang="ar-EG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452278" y="3645024"/>
            <a:ext cx="8496944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E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كان..........</a:t>
            </a:r>
            <a:endParaRPr lang="ar-EG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05850" y="6013217"/>
            <a:ext cx="8496944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E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ليس..........</a:t>
            </a:r>
            <a:endParaRPr lang="ar-EG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417886" y="4712811"/>
            <a:ext cx="8496944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E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صار..........</a:t>
            </a:r>
            <a:endParaRPr lang="ar-EG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184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201</TotalTime>
  <Words>671</Words>
  <Application>Microsoft Office PowerPoint</Application>
  <PresentationFormat>عرض على الشاشة (3:4)‏</PresentationFormat>
  <Paragraphs>152</Paragraphs>
  <Slides>32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32</vt:i4>
      </vt:variant>
    </vt:vector>
  </HeadingPairs>
  <TitlesOfParts>
    <vt:vector size="33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2019-07-20T12:40:59Z</dcterms:created>
  <dcterms:modified xsi:type="dcterms:W3CDTF">2019-08-20T09:11:21Z</dcterms:modified>
</cp:coreProperties>
</file>