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7"/>
  </p:notesMasterIdLst>
  <p:sldIdLst>
    <p:sldId id="917" r:id="rId2"/>
    <p:sldId id="817" r:id="rId3"/>
    <p:sldId id="706" r:id="rId4"/>
    <p:sldId id="974" r:id="rId5"/>
    <p:sldId id="707" r:id="rId6"/>
    <p:sldId id="918" r:id="rId7"/>
    <p:sldId id="708" r:id="rId8"/>
    <p:sldId id="711" r:id="rId9"/>
    <p:sldId id="818" r:id="rId10"/>
    <p:sldId id="903" r:id="rId11"/>
    <p:sldId id="797" r:id="rId12"/>
    <p:sldId id="976" r:id="rId13"/>
    <p:sldId id="955" r:id="rId14"/>
    <p:sldId id="907" r:id="rId15"/>
    <p:sldId id="265" r:id="rId16"/>
    <p:sldId id="936" r:id="rId17"/>
    <p:sldId id="1003" r:id="rId18"/>
    <p:sldId id="938" r:id="rId19"/>
    <p:sldId id="1001" r:id="rId20"/>
    <p:sldId id="1002" r:id="rId21"/>
    <p:sldId id="1004" r:id="rId22"/>
    <p:sldId id="1005" r:id="rId23"/>
    <p:sldId id="1006" r:id="rId24"/>
    <p:sldId id="957" r:id="rId25"/>
    <p:sldId id="1010" r:id="rId26"/>
    <p:sldId id="958" r:id="rId27"/>
    <p:sldId id="959" r:id="rId28"/>
    <p:sldId id="978" r:id="rId29"/>
    <p:sldId id="1007" r:id="rId30"/>
    <p:sldId id="983" r:id="rId31"/>
    <p:sldId id="855" r:id="rId32"/>
    <p:sldId id="981" r:id="rId33"/>
    <p:sldId id="982" r:id="rId34"/>
    <p:sldId id="1009" r:id="rId35"/>
    <p:sldId id="856" r:id="rId36"/>
    <p:sldId id="984" r:id="rId37"/>
    <p:sldId id="857" r:id="rId38"/>
    <p:sldId id="910" r:id="rId39"/>
    <p:sldId id="922" r:id="rId40"/>
    <p:sldId id="987" r:id="rId41"/>
    <p:sldId id="334" r:id="rId42"/>
    <p:sldId id="988" r:id="rId43"/>
    <p:sldId id="966" r:id="rId44"/>
    <p:sldId id="1013" r:id="rId45"/>
    <p:sldId id="828" r:id="rId46"/>
    <p:sldId id="858" r:id="rId47"/>
    <p:sldId id="829" r:id="rId48"/>
    <p:sldId id="968" r:id="rId49"/>
    <p:sldId id="909" r:id="rId50"/>
    <p:sldId id="1011" r:id="rId51"/>
    <p:sldId id="1012" r:id="rId52"/>
    <p:sldId id="1014" r:id="rId53"/>
    <p:sldId id="1015" r:id="rId54"/>
    <p:sldId id="726" r:id="rId55"/>
    <p:sldId id="865" r:id="rId56"/>
    <p:sldId id="831" r:id="rId57"/>
    <p:sldId id="1017" r:id="rId58"/>
    <p:sldId id="1016" r:id="rId59"/>
    <p:sldId id="869" r:id="rId60"/>
    <p:sldId id="833" r:id="rId61"/>
    <p:sldId id="834" r:id="rId62"/>
    <p:sldId id="835" r:id="rId63"/>
    <p:sldId id="871" r:id="rId64"/>
    <p:sldId id="997" r:id="rId65"/>
    <p:sldId id="886"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20" autoAdjust="0"/>
    <p:restoredTop sz="94607" autoAdjust="0"/>
  </p:normalViewPr>
  <p:slideViewPr>
    <p:cSldViewPr>
      <p:cViewPr varScale="1">
        <p:scale>
          <a:sx n="66" d="100"/>
          <a:sy n="66" d="100"/>
        </p:scale>
        <p:origin x="1524"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D139FEC1-DF78-4FF6-A3CE-2F8BC7679399}" type="datetimeFigureOut">
              <a:rPr lang="ar-EG" smtClean="0"/>
              <a:pPr/>
              <a:t>02/03/1442</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BE96E0E3-8774-43E6-9A6B-DC4D9E446598}" type="slidenum">
              <a:rPr lang="ar-EG" smtClean="0"/>
              <a:pPr/>
              <a:t>‹#›</a:t>
            </a:fld>
            <a:endParaRPr lang="ar-EG"/>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BE96E0E3-8774-43E6-9A6B-DC4D9E446598}" type="slidenum">
              <a:rPr lang="ar-EG" smtClean="0"/>
              <a:pPr/>
              <a:t>15</a:t>
            </a:fld>
            <a:endParaRPr lang="ar-EG"/>
          </a:p>
        </p:txBody>
      </p:sp>
    </p:spTree>
    <p:extLst>
      <p:ext uri="{BB962C8B-B14F-4D97-AF65-F5344CB8AC3E}">
        <p14:creationId xmlns:p14="http://schemas.microsoft.com/office/powerpoint/2010/main" val="3361075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ar-SA" dirty="0" smtClean="0"/>
              <a:t>ا</a:t>
            </a:r>
            <a:endParaRPr lang="ar-SA" dirty="0"/>
          </a:p>
        </p:txBody>
      </p:sp>
      <p:sp>
        <p:nvSpPr>
          <p:cNvPr id="4" name="عنصر نائب لرقم الشريحة 3"/>
          <p:cNvSpPr>
            <a:spLocks noGrp="1"/>
          </p:cNvSpPr>
          <p:nvPr>
            <p:ph type="sldNum" sz="quarter" idx="10"/>
          </p:nvPr>
        </p:nvSpPr>
        <p:spPr/>
        <p:txBody>
          <a:bodyPr/>
          <a:lstStyle/>
          <a:p>
            <a:fld id="{BE96E0E3-8774-43E6-9A6B-DC4D9E446598}" type="slidenum">
              <a:rPr lang="ar-EG" smtClean="0"/>
              <a:pPr/>
              <a:t>24</a:t>
            </a:fld>
            <a:endParaRPr lang="ar-EG"/>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ar-SA" dirty="0" smtClean="0"/>
              <a:t>ا</a:t>
            </a:r>
            <a:endParaRPr lang="ar-SA" dirty="0"/>
          </a:p>
        </p:txBody>
      </p:sp>
      <p:sp>
        <p:nvSpPr>
          <p:cNvPr id="4" name="عنصر نائب لرقم الشريحة 3"/>
          <p:cNvSpPr>
            <a:spLocks noGrp="1"/>
          </p:cNvSpPr>
          <p:nvPr>
            <p:ph type="sldNum" sz="quarter" idx="10"/>
          </p:nvPr>
        </p:nvSpPr>
        <p:spPr/>
        <p:txBody>
          <a:bodyPr/>
          <a:lstStyle/>
          <a:p>
            <a:fld id="{BE96E0E3-8774-43E6-9A6B-DC4D9E446598}" type="slidenum">
              <a:rPr lang="ar-EG" smtClean="0"/>
              <a:pPr/>
              <a:t>25</a:t>
            </a:fld>
            <a:endParaRPr lang="ar-EG"/>
          </a:p>
        </p:txBody>
      </p:sp>
    </p:spTree>
    <p:extLst>
      <p:ext uri="{BB962C8B-B14F-4D97-AF65-F5344CB8AC3E}">
        <p14:creationId xmlns:p14="http://schemas.microsoft.com/office/powerpoint/2010/main" val="921093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8205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ar-SA" smtClean="0"/>
              <a:t>انقر لتحرير نمط العنوان الرئيسي</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1680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ar-SA" smtClean="0"/>
              <a:t>انقر لتحرير نمط العنوان الرئيسي</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1866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ar-SA" smtClean="0"/>
              <a:t>انقر لتحرير نمط العنوان الرئيسي</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ar-SA" smtClean="0"/>
              <a:t>تحرير أنماط النص الرئيسي</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682962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تحرير أنماط النص الرئيسي</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757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أعمد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411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أعمدة صو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smtClean="0"/>
              <a:t>انقر فوق الأيقونة لإضافة صورة</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smtClean="0"/>
              <a:t>انقر فوق الأيقونة لإضافة صورة</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smtClean="0"/>
              <a:t>انقر فوق الأيقونة لإضافة صورة</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0135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nchorCtr="0"/>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1901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710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9816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تحرير أنماط النص الرئيسي</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0693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465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09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4038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6566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7" name="Date Placeholder 4"/>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508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ar-SA" smtClean="0"/>
              <a:t>انقر لتحرير نمط العنوان الرئيسي</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تحرير أنماط النص الرئيسي</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057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audio" Target="../media/audio1.wa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10/18/2020</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83743198"/>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ransition spd="slow">
    <p:newsflash/>
    <p:sndAc>
      <p:stSnd>
        <p:snd r:embed="rId19" name="chimes.wav"/>
      </p:stSnd>
    </p:sndAc>
  </p:transition>
  <p:timing>
    <p:tnLst>
      <p:par>
        <p:cTn id="1" dur="indefinite" restart="never" nodeType="tmRoot"/>
      </p:par>
    </p:tnLst>
  </p:timing>
  <p:txStyles>
    <p:titleStyle>
      <a:lvl1pPr algn="l" defTabSz="457207"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6" indent="-342906" algn="r" defTabSz="457207"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r" defTabSz="457207"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r" defTabSz="457207"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7" rtl="1" eaLnBrk="1" latinLnBrk="0" hangingPunct="1">
        <a:defRPr sz="1800" kern="1200">
          <a:solidFill>
            <a:schemeClr val="tx1"/>
          </a:solidFill>
          <a:latin typeface="+mn-lt"/>
          <a:ea typeface="+mn-ea"/>
          <a:cs typeface="+mn-cs"/>
        </a:defRPr>
      </a:lvl1pPr>
      <a:lvl2pPr marL="457207" algn="r" defTabSz="457207" rtl="1" eaLnBrk="1" latinLnBrk="0" hangingPunct="1">
        <a:defRPr sz="1800" kern="1200">
          <a:solidFill>
            <a:schemeClr val="tx1"/>
          </a:solidFill>
          <a:latin typeface="+mn-lt"/>
          <a:ea typeface="+mn-ea"/>
          <a:cs typeface="+mn-cs"/>
        </a:defRPr>
      </a:lvl2pPr>
      <a:lvl3pPr marL="914415" algn="r" defTabSz="457207" rtl="1" eaLnBrk="1" latinLnBrk="0" hangingPunct="1">
        <a:defRPr sz="1800" kern="1200">
          <a:solidFill>
            <a:schemeClr val="tx1"/>
          </a:solidFill>
          <a:latin typeface="+mn-lt"/>
          <a:ea typeface="+mn-ea"/>
          <a:cs typeface="+mn-cs"/>
        </a:defRPr>
      </a:lvl3pPr>
      <a:lvl4pPr marL="1371622" algn="r" defTabSz="457207" rtl="1" eaLnBrk="1" latinLnBrk="0" hangingPunct="1">
        <a:defRPr sz="1800" kern="1200">
          <a:solidFill>
            <a:schemeClr val="tx1"/>
          </a:solidFill>
          <a:latin typeface="+mn-lt"/>
          <a:ea typeface="+mn-ea"/>
          <a:cs typeface="+mn-cs"/>
        </a:defRPr>
      </a:lvl4pPr>
      <a:lvl5pPr marL="1828831" algn="r" defTabSz="457207" rtl="1" eaLnBrk="1" latinLnBrk="0" hangingPunct="1">
        <a:defRPr sz="1800" kern="1200">
          <a:solidFill>
            <a:schemeClr val="tx1"/>
          </a:solidFill>
          <a:latin typeface="+mn-lt"/>
          <a:ea typeface="+mn-ea"/>
          <a:cs typeface="+mn-cs"/>
        </a:defRPr>
      </a:lvl5pPr>
      <a:lvl6pPr marL="2286038" algn="r" defTabSz="457207" rtl="1" eaLnBrk="1" latinLnBrk="0" hangingPunct="1">
        <a:defRPr sz="1800" kern="1200">
          <a:solidFill>
            <a:schemeClr val="tx1"/>
          </a:solidFill>
          <a:latin typeface="+mn-lt"/>
          <a:ea typeface="+mn-ea"/>
          <a:cs typeface="+mn-cs"/>
        </a:defRPr>
      </a:lvl6pPr>
      <a:lvl7pPr marL="2743246" algn="r" defTabSz="457207" rtl="1" eaLnBrk="1" latinLnBrk="0" hangingPunct="1">
        <a:defRPr sz="1800" kern="1200">
          <a:solidFill>
            <a:schemeClr val="tx1"/>
          </a:solidFill>
          <a:latin typeface="+mn-lt"/>
          <a:ea typeface="+mn-ea"/>
          <a:cs typeface="+mn-cs"/>
        </a:defRPr>
      </a:lvl7pPr>
      <a:lvl8pPr marL="3200453" algn="r" defTabSz="457207" rtl="1" eaLnBrk="1" latinLnBrk="0" hangingPunct="1">
        <a:defRPr sz="1800" kern="1200">
          <a:solidFill>
            <a:schemeClr val="tx1"/>
          </a:solidFill>
          <a:latin typeface="+mn-lt"/>
          <a:ea typeface="+mn-ea"/>
          <a:cs typeface="+mn-cs"/>
        </a:defRPr>
      </a:lvl8pPr>
      <a:lvl9pPr marL="3657661" algn="r" defTabSz="457207"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1.wav"/><Relationship Id="rId7"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g"/></Relationships>
</file>

<file path=ppt/slides/_rels/slide6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85800"/>
            <a:ext cx="6858000" cy="533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457200"/>
            <a:ext cx="8305800" cy="3048000"/>
          </a:xfrm>
          <a:prstGeom prst="rect">
            <a:avLst/>
          </a:prstGeom>
          <a:ln/>
        </p:spPr>
        <p:style>
          <a:lnRef idx="0">
            <a:schemeClr val="accent1"/>
          </a:lnRef>
          <a:fillRef idx="3">
            <a:schemeClr val="accent1"/>
          </a:fillRef>
          <a:effectRef idx="3">
            <a:schemeClr val="accent1"/>
          </a:effectRef>
          <a:fontRef idx="minor">
            <a:schemeClr val="lt1"/>
          </a:fontRef>
        </p:style>
        <p:txBody>
          <a:bodyPr vert="horz" anchor="b"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just" rtl="1">
              <a:spcBef>
                <a:spcPct val="0"/>
              </a:spcBef>
              <a:defRPr/>
            </a:pPr>
            <a:r>
              <a:rPr lang="ar-SA"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j-ea"/>
                <a:cs typeface="Times New Roman" pitchFamily="18" charset="0"/>
              </a:rPr>
              <a:t>5- </a:t>
            </a:r>
            <a:r>
              <a:rPr lang="ar-SA" sz="3200" b="1" spc="50" dirty="0" smtClean="0">
                <a:ln w="11430"/>
                <a:solidFill>
                  <a:schemeClr val="bg2">
                    <a:lumMod val="25000"/>
                  </a:schemeClr>
                </a:solidFill>
                <a:effectLst>
                  <a:outerShdw blurRad="76200" dist="50800" dir="5400000" algn="tl" rotWithShape="0">
                    <a:srgbClr val="000000">
                      <a:alpha val="65000"/>
                    </a:srgbClr>
                  </a:outerShdw>
                </a:effectLst>
                <a:latin typeface="Times New Roman" pitchFamily="18" charset="0"/>
                <a:ea typeface="+mj-ea"/>
                <a:cs typeface="Times New Roman" pitchFamily="18" charset="0"/>
              </a:rPr>
              <a:t>استخلص النتائج</a:t>
            </a:r>
            <a:r>
              <a:rPr lang="ar-SA"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j-ea"/>
                <a:cs typeface="Times New Roman" pitchFamily="18" charset="0"/>
              </a:rPr>
              <a:t>.ألاحظ التغيرات بعد مرور يوم واحد ثم بعد مرور يومين ثم بعد مرور إسبوع وأبين كيف يؤثر كل من الظلام والضوء في نمو </a:t>
            </a:r>
            <a:r>
              <a:rPr lang="ar-SA" sz="3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j-ea"/>
                <a:cs typeface="Times New Roman" pitchFamily="18" charset="0"/>
              </a:rPr>
              <a:t>الأوراق .</a:t>
            </a:r>
            <a:endParaRPr lang="ar-SA"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j-ea"/>
              <a:cs typeface="Times New Roman" pitchFamily="18" charset="0"/>
            </a:endParaRPr>
          </a:p>
          <a:p>
            <a:pPr algn="just" rtl="1">
              <a:spcBef>
                <a:spcPct val="0"/>
              </a:spcBef>
              <a:defRPr/>
            </a:pPr>
            <a:endParaRPr lang="ar-SA" sz="2800" b="1" dirty="0" smtClean="0">
              <a:solidFill>
                <a:schemeClr val="tx2">
                  <a:lumMod val="25000"/>
                </a:schemeClr>
              </a:solidFill>
            </a:endParaRPr>
          </a:p>
          <a:p>
            <a:pPr algn="just" rtl="1">
              <a:spcBef>
                <a:spcPct val="0"/>
              </a:spcBef>
              <a:defRPr/>
            </a:pPr>
            <a:endParaRPr lang="ar-SA"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j-ea"/>
              <a:cs typeface="Times New Roman" pitchFamily="18" charset="0"/>
            </a:endParaRPr>
          </a:p>
        </p:txBody>
      </p:sp>
      <p:pic>
        <p:nvPicPr>
          <p:cNvPr id="3" name="صورة 2"/>
          <p:cNvPicPr>
            <a:picLocks noChangeAspect="1"/>
          </p:cNvPicPr>
          <p:nvPr/>
        </p:nvPicPr>
        <p:blipFill rotWithShape="1">
          <a:blip r:embed="rId3"/>
          <a:srcRect l="8219" t="2421" r="5480"/>
          <a:stretch/>
        </p:blipFill>
        <p:spPr>
          <a:xfrm>
            <a:off x="304800" y="2394630"/>
            <a:ext cx="3276600" cy="4387170"/>
          </a:xfrm>
          <a:prstGeom prst="rect">
            <a:avLst/>
          </a:prstGeom>
        </p:spPr>
      </p:pic>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00200" y="304800"/>
            <a:ext cx="6096000" cy="914400"/>
          </a:xfrm>
          <a:prstGeom prst="rect">
            <a:avLst/>
          </a:prstGeom>
          <a:ln>
            <a:solidFill>
              <a:schemeClr val="accent2"/>
            </a:solidFill>
          </a:ln>
        </p:spPr>
        <p:style>
          <a:lnRef idx="0">
            <a:schemeClr val="accent1"/>
          </a:lnRef>
          <a:fillRef idx="3">
            <a:schemeClr val="accent1"/>
          </a:fillRef>
          <a:effectRef idx="3">
            <a:schemeClr val="accent1"/>
          </a:effectRef>
          <a:fontRef idx="minor">
            <a:schemeClr val="lt1"/>
          </a:fontRef>
        </p:style>
        <p:txBody>
          <a:bodyPr/>
          <a:lstStyle/>
          <a:p>
            <a:pPr algn="ctr" rtl="1">
              <a:spcBef>
                <a:spcPct val="0"/>
              </a:spcBef>
              <a:defRPr/>
            </a:pPr>
            <a:r>
              <a:rPr lang="ar-SA"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أقرأ وأتعلم</a:t>
            </a:r>
            <a:endParaRPr lang="ar-EG"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Content Placeholder 2"/>
          <p:cNvSpPr txBox="1">
            <a:spLocks/>
          </p:cNvSpPr>
          <p:nvPr/>
        </p:nvSpPr>
        <p:spPr>
          <a:xfrm>
            <a:off x="152400" y="2514600"/>
            <a:ext cx="8839200" cy="1447800"/>
          </a:xfrm>
          <a:prstGeom prst="rect">
            <a:avLst/>
          </a:prstGeom>
          <a:solidFill>
            <a:srgbClr val="92D050"/>
          </a:solidFill>
        </p:spPr>
        <p:style>
          <a:lnRef idx="3">
            <a:schemeClr val="lt1"/>
          </a:lnRef>
          <a:fillRef idx="1">
            <a:schemeClr val="accent6"/>
          </a:fillRef>
          <a:effectRef idx="1">
            <a:schemeClr val="accent6"/>
          </a:effectRef>
          <a:fontRef idx="minor">
            <a:schemeClr val="lt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411480" lvl="0" indent="-342900" algn="ctr" rtl="1">
              <a:spcBef>
                <a:spcPts val="700"/>
              </a:spcBef>
              <a:buClr>
                <a:schemeClr val="tx2"/>
              </a:buClr>
              <a:buSzPct val="95000"/>
            </a:pPr>
            <a:r>
              <a:rPr lang="ar-SA" sz="4400" b="1" dirty="0" smtClean="0">
                <a:ln w="11430"/>
                <a:solidFill>
                  <a:srgbClr val="FF00FF"/>
                </a:solidFill>
                <a:effectLst>
                  <a:outerShdw blurRad="50800" dist="39000" dir="5460000" algn="tl">
                    <a:srgbClr val="000000">
                      <a:alpha val="38000"/>
                    </a:srgbClr>
                  </a:outerShdw>
                </a:effectLst>
                <a:latin typeface="Times New Roman" pitchFamily="18" charset="0"/>
                <a:cs typeface="Times New Roman" pitchFamily="18" charset="0"/>
              </a:rPr>
              <a:t>ما أجزاء النباتات وكيف تقوم بوظائفها.</a:t>
            </a:r>
          </a:p>
        </p:txBody>
      </p:sp>
      <p:sp>
        <p:nvSpPr>
          <p:cNvPr id="4" name="Title 1"/>
          <p:cNvSpPr txBox="1">
            <a:spLocks/>
          </p:cNvSpPr>
          <p:nvPr/>
        </p:nvSpPr>
        <p:spPr>
          <a:xfrm>
            <a:off x="1600200" y="3962400"/>
            <a:ext cx="6096000" cy="762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ar-SA" sz="44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المفردات</a:t>
            </a:r>
            <a:endParaRPr lang="ar-EG" sz="4400" b="1" dirty="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5" name="Content Placeholder 2"/>
          <p:cNvSpPr txBox="1">
            <a:spLocks/>
          </p:cNvSpPr>
          <p:nvPr/>
        </p:nvSpPr>
        <p:spPr>
          <a:xfrm>
            <a:off x="457200" y="4724400"/>
            <a:ext cx="8382000" cy="1676400"/>
          </a:xfrm>
          <a:prstGeom prst="rect">
            <a:avLst/>
          </a:prstGeom>
        </p:spPr>
        <p:style>
          <a:lnRef idx="3">
            <a:schemeClr val="lt1"/>
          </a:lnRef>
          <a:fillRef idx="1">
            <a:schemeClr val="accent4"/>
          </a:fillRef>
          <a:effectRef idx="1">
            <a:schemeClr val="accent4"/>
          </a:effectRef>
          <a:fontRef idx="minor">
            <a:schemeClr val="lt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411480" lvl="0" indent="-342900" algn="ctr" rtl="1">
              <a:spcBef>
                <a:spcPts val="700"/>
              </a:spcBef>
              <a:buClr>
                <a:schemeClr val="tx2"/>
              </a:buClr>
              <a:buSzPct val="95000"/>
            </a:pPr>
            <a:r>
              <a:rPr lang="ar-SA" sz="4400" b="1" dirty="0" smtClean="0">
                <a:ln w="11430"/>
                <a:solidFill>
                  <a:srgbClr val="FFFF00"/>
                </a:solidFill>
                <a:effectLst>
                  <a:outerShdw blurRad="50800" dist="39000" dir="5460000" algn="tl">
                    <a:srgbClr val="000000">
                      <a:alpha val="38000"/>
                    </a:srgbClr>
                  </a:outerShdw>
                </a:effectLst>
                <a:latin typeface="Times New Roman" pitchFamily="18" charset="0"/>
                <a:cs typeface="Times New Roman" pitchFamily="18" charset="0"/>
              </a:rPr>
              <a:t>الساق – الجذر – البناء الضوئي - التكاثر البذرة – التلقيح . </a:t>
            </a:r>
          </a:p>
        </p:txBody>
      </p:sp>
      <p:sp>
        <p:nvSpPr>
          <p:cNvPr id="6" name="Title 1"/>
          <p:cNvSpPr txBox="1">
            <a:spLocks/>
          </p:cNvSpPr>
          <p:nvPr/>
        </p:nvSpPr>
        <p:spPr>
          <a:xfrm>
            <a:off x="1600200" y="1828800"/>
            <a:ext cx="6096000" cy="685800"/>
          </a:xfrm>
          <a:prstGeom prst="rect">
            <a:avLst/>
          </a:prstGeom>
        </p:spPr>
        <p:style>
          <a:lnRef idx="0">
            <a:schemeClr val="accent1"/>
          </a:lnRef>
          <a:fillRef idx="3">
            <a:schemeClr val="accent1"/>
          </a:fillRef>
          <a:effectRef idx="3">
            <a:schemeClr val="accent1"/>
          </a:effectRef>
          <a:fontRef idx="minor">
            <a:schemeClr val="lt1"/>
          </a:fontRef>
        </p:style>
        <p:txBody>
          <a:bodyPr/>
          <a:lstStyle/>
          <a:p>
            <a:pPr algn="ctr" rtl="1">
              <a:spcBef>
                <a:spcPct val="0"/>
              </a:spcBef>
              <a:defRPr/>
            </a:pPr>
            <a:r>
              <a:rPr lang="ar-SA" sz="4400" b="1" dirty="0" smtClean="0">
                <a:ln w="11430"/>
                <a:solidFill>
                  <a:srgbClr val="FF00FF"/>
                </a:solidFill>
                <a:effectLst>
                  <a:outerShdw blurRad="50800" dist="39000" dir="5460000" algn="tl">
                    <a:srgbClr val="000000">
                      <a:alpha val="38000"/>
                    </a:srgbClr>
                  </a:outerShdw>
                </a:effectLst>
                <a:latin typeface="Times New Roman" pitchFamily="18" charset="0"/>
                <a:cs typeface="Times New Roman" pitchFamily="18" charset="0"/>
              </a:rPr>
              <a:t>السؤال الأساسي</a:t>
            </a:r>
            <a:endParaRPr lang="ar-EG" sz="4400" b="1" dirty="0" smtClean="0">
              <a:ln w="11430"/>
              <a:solidFill>
                <a:srgbClr val="FF00FF"/>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914400" y="2895600"/>
            <a:ext cx="7772400" cy="3459960"/>
          </a:xfrm>
        </p:spPr>
        <p:style>
          <a:lnRef idx="3">
            <a:schemeClr val="lt1"/>
          </a:lnRef>
          <a:fillRef idx="1">
            <a:schemeClr val="accent5"/>
          </a:fillRef>
          <a:effectRef idx="1">
            <a:schemeClr val="accent5"/>
          </a:effectRef>
          <a:fontRef idx="minor">
            <a:schemeClr val="lt1"/>
          </a:fontRef>
        </p:style>
        <p:txBody>
          <a:bodyPr>
            <a:normAutofit/>
          </a:bodyPr>
          <a:lstStyle/>
          <a:p>
            <a:pPr algn="ctr"/>
            <a:r>
              <a:rPr lang="ar-SA" sz="5400" b="1" dirty="0" smtClean="0">
                <a:solidFill>
                  <a:srgbClr val="FF0000"/>
                </a:solidFill>
              </a:rPr>
              <a:t>ما أجزاء النبتة؟</a:t>
            </a:r>
          </a:p>
          <a:p>
            <a:pPr algn="ctr"/>
            <a:r>
              <a:rPr lang="ar-SA" sz="5400" b="1" dirty="0" smtClean="0">
                <a:solidFill>
                  <a:srgbClr val="FF0000"/>
                </a:solidFill>
              </a:rPr>
              <a:t>ما وظيفة الساق؟</a:t>
            </a:r>
            <a:endParaRPr lang="ar-SA" sz="5400" dirty="0"/>
          </a:p>
        </p:txBody>
      </p:sp>
      <p:sp>
        <p:nvSpPr>
          <p:cNvPr id="5" name="مخطط انسيابي: شريط مثقب 4"/>
          <p:cNvSpPr/>
          <p:nvPr/>
        </p:nvSpPr>
        <p:spPr>
          <a:xfrm>
            <a:off x="2133600" y="304800"/>
            <a:ext cx="6624736" cy="25146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err="1" smtClean="0"/>
              <a:t>أجيبي</a:t>
            </a:r>
            <a:r>
              <a:rPr lang="ar-SA" sz="3200" b="1" dirty="0" smtClean="0"/>
              <a:t> عن  الأسئلة التالية</a:t>
            </a:r>
            <a:endParaRPr lang="ar-SA" sz="3200" b="1" dirty="0"/>
          </a:p>
        </p:txBody>
      </p:sp>
      <p:pic>
        <p:nvPicPr>
          <p:cNvPr id="4" name="صورة 3" descr="40306h777h.jpg"/>
          <p:cNvPicPr>
            <a:picLocks noChangeAspect="1"/>
          </p:cNvPicPr>
          <p:nvPr/>
        </p:nvPicPr>
        <p:blipFill>
          <a:blip r:embed="rId3" cstate="print"/>
          <a:stretch>
            <a:fillRect/>
          </a:stretch>
        </p:blipFill>
        <p:spPr>
          <a:xfrm rot="20301757">
            <a:off x="228504" y="578527"/>
            <a:ext cx="2247348" cy="1369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newsflash/>
    <p:sndAc>
      <p:stSnd>
        <p:snd r:embed="rId2"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609600"/>
            <a:ext cx="8382000" cy="5638800"/>
          </a:xfrm>
          <a:prstGeom prst="rect">
            <a:avLst/>
          </a:prstGeom>
        </p:spPr>
        <p:style>
          <a:lnRef idx="3">
            <a:schemeClr val="lt1"/>
          </a:lnRef>
          <a:fillRef idx="1">
            <a:schemeClr val="accent5"/>
          </a:fillRef>
          <a:effectRef idx="1">
            <a:schemeClr val="accent5"/>
          </a:effectRef>
          <a:fontRef idx="minor">
            <a:schemeClr val="lt1"/>
          </a:fontRef>
        </p:style>
        <p:txBody>
          <a:bodyPr>
            <a:scene3d>
              <a:camera prst="isometricOffAxis2Left"/>
              <a:lightRig rig="flat" dir="tl">
                <a:rot lat="0" lon="0" rev="6600000"/>
              </a:lightRig>
            </a:scene3d>
            <a:sp3d extrusionH="25400" contourW="8890">
              <a:bevelT w="38100" h="31750"/>
              <a:contourClr>
                <a:schemeClr val="accent2">
                  <a:shade val="75000"/>
                </a:schemeClr>
              </a:contourClr>
            </a:sp3d>
          </a:bodyPr>
          <a:lstStyle/>
          <a:p>
            <a:pPr lvl="0" algn="ctr" rtl="1">
              <a:spcBef>
                <a:spcPct val="0"/>
              </a:spcBef>
              <a:defRPr/>
            </a:pPr>
            <a:endParaRPr lang="ar-SA" sz="8800" b="1" dirty="0" smtClean="0">
              <a:ln w="11430"/>
              <a:solidFill>
                <a:srgbClr val="00B0F0"/>
              </a:solidFill>
              <a:effectLst>
                <a:outerShdw blurRad="50800" dist="39000" dir="5460000" algn="tl">
                  <a:srgbClr val="000000">
                    <a:alpha val="38000"/>
                  </a:srgbClr>
                </a:outerShdw>
              </a:effectLst>
            </a:endParaRPr>
          </a:p>
        </p:txBody>
      </p:sp>
      <p:sp>
        <p:nvSpPr>
          <p:cNvPr id="3" name="مستطيل 2"/>
          <p:cNvSpPr/>
          <p:nvPr/>
        </p:nvSpPr>
        <p:spPr>
          <a:xfrm>
            <a:off x="533400" y="774442"/>
            <a:ext cx="8077200" cy="4708981"/>
          </a:xfrm>
          <a:prstGeom prst="rect">
            <a:avLst/>
          </a:prstGeom>
        </p:spPr>
        <p:txBody>
          <a:bodyPr wrap="square">
            <a:spAutoFit/>
          </a:bodyPr>
          <a:lstStyle/>
          <a:p>
            <a:pPr algn="ctr"/>
            <a:r>
              <a:rPr lang="ar-SA" sz="6000" b="1" dirty="0" smtClean="0">
                <a:solidFill>
                  <a:srgbClr val="FF0000"/>
                </a:solidFill>
              </a:rPr>
              <a:t>الساق</a:t>
            </a:r>
          </a:p>
          <a:p>
            <a:pPr algn="r"/>
            <a:r>
              <a:rPr lang="ar-SA" sz="4000" b="1" dirty="0" smtClean="0">
                <a:solidFill>
                  <a:schemeClr val="tx2">
                    <a:lumMod val="25000"/>
                  </a:schemeClr>
                </a:solidFill>
              </a:rPr>
              <a:t>أهم وظائف الساق هي:</a:t>
            </a:r>
            <a:endParaRPr lang="en-US" sz="4000" b="1" dirty="0" smtClean="0">
              <a:solidFill>
                <a:schemeClr val="tx2">
                  <a:lumMod val="25000"/>
                </a:schemeClr>
              </a:solidFill>
            </a:endParaRPr>
          </a:p>
          <a:p>
            <a:pPr algn="r"/>
            <a:r>
              <a:rPr lang="ar-SA" sz="4000" b="1" dirty="0" smtClean="0">
                <a:solidFill>
                  <a:schemeClr val="tx2">
                    <a:lumMod val="25000"/>
                  </a:schemeClr>
                </a:solidFill>
              </a:rPr>
              <a:t>1- نقل الماء والغذاء بين أجزاء النبات المختلفة.</a:t>
            </a:r>
            <a:endParaRPr lang="en-US" sz="4000" b="1" dirty="0" smtClean="0">
              <a:solidFill>
                <a:schemeClr val="tx2">
                  <a:lumMod val="25000"/>
                </a:schemeClr>
              </a:solidFill>
            </a:endParaRPr>
          </a:p>
          <a:p>
            <a:pPr algn="r"/>
            <a:r>
              <a:rPr lang="ar-SA" sz="4000" b="1" dirty="0" smtClean="0">
                <a:solidFill>
                  <a:schemeClr val="tx2">
                    <a:lumMod val="25000"/>
                  </a:schemeClr>
                </a:solidFill>
              </a:rPr>
              <a:t>2-تبقي النبات منتصبا وتحمل الأوراق.</a:t>
            </a:r>
            <a:endParaRPr lang="en-US" sz="4000" b="1" dirty="0" smtClean="0">
              <a:solidFill>
                <a:schemeClr val="tx2">
                  <a:lumMod val="25000"/>
                </a:schemeClr>
              </a:solidFill>
            </a:endParaRPr>
          </a:p>
          <a:p>
            <a:pPr algn="r"/>
            <a:r>
              <a:rPr lang="ar-SA" sz="4000" b="1" dirty="0" smtClean="0">
                <a:solidFill>
                  <a:schemeClr val="tx2">
                    <a:lumMod val="25000"/>
                  </a:schemeClr>
                </a:solidFill>
              </a:rPr>
              <a:t> 3-تقوم الساق أحياناً </a:t>
            </a:r>
            <a:r>
              <a:rPr lang="ar-SA" sz="4000" b="1" dirty="0" err="1" smtClean="0">
                <a:solidFill>
                  <a:schemeClr val="tx2">
                    <a:lumMod val="25000"/>
                  </a:schemeClr>
                </a:solidFill>
              </a:rPr>
              <a:t>بعمليةالتمثيل</a:t>
            </a:r>
            <a:r>
              <a:rPr lang="ar-SA" sz="4000" b="1" dirty="0" smtClean="0">
                <a:solidFill>
                  <a:schemeClr val="tx2">
                    <a:lumMod val="25000"/>
                  </a:schemeClr>
                </a:solidFill>
              </a:rPr>
              <a:t> </a:t>
            </a:r>
            <a:r>
              <a:rPr lang="ar-SA" sz="4000" b="1" dirty="0" err="1" smtClean="0">
                <a:solidFill>
                  <a:schemeClr val="tx2">
                    <a:lumMod val="25000"/>
                  </a:schemeClr>
                </a:solidFill>
              </a:rPr>
              <a:t>الضوئي.</a:t>
            </a:r>
            <a:r>
              <a:rPr lang="ar-SA" sz="4000" b="1" dirty="0" smtClean="0">
                <a:solidFill>
                  <a:schemeClr val="tx2">
                    <a:lumMod val="25000"/>
                  </a:schemeClr>
                </a:solidFill>
              </a:rPr>
              <a:t> </a:t>
            </a:r>
            <a:endParaRPr lang="en-US" sz="4000" b="1" dirty="0" smtClean="0">
              <a:solidFill>
                <a:schemeClr val="tx2">
                  <a:lumMod val="25000"/>
                </a:schemeClr>
              </a:solidFill>
            </a:endParaRPr>
          </a:p>
          <a:p>
            <a:pPr algn="r"/>
            <a:r>
              <a:rPr lang="ar-SA" sz="4000" b="1" dirty="0" smtClean="0">
                <a:solidFill>
                  <a:schemeClr val="tx2">
                    <a:lumMod val="25000"/>
                  </a:schemeClr>
                </a:solidFill>
              </a:rPr>
              <a:t>4- تخزين المواد الغذائية(قصب السكر) والماء(الصبار) في بعض أنواع النباتات</a:t>
            </a:r>
          </a:p>
        </p:txBody>
      </p:sp>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609600"/>
            <a:ext cx="8382000" cy="5638800"/>
          </a:xfrm>
          <a:prstGeom prst="rect">
            <a:avLst/>
          </a:prstGeom>
        </p:spPr>
        <p:style>
          <a:lnRef idx="3">
            <a:schemeClr val="lt1"/>
          </a:lnRef>
          <a:fillRef idx="1">
            <a:schemeClr val="accent5"/>
          </a:fillRef>
          <a:effectRef idx="1">
            <a:schemeClr val="accent5"/>
          </a:effectRef>
          <a:fontRef idx="minor">
            <a:schemeClr val="lt1"/>
          </a:fontRef>
        </p:style>
        <p:txBody>
          <a:bodyPr>
            <a:scene3d>
              <a:camera prst="isometricOffAxis2Left"/>
              <a:lightRig rig="flat" dir="tl">
                <a:rot lat="0" lon="0" rev="6600000"/>
              </a:lightRig>
            </a:scene3d>
            <a:sp3d extrusionH="25400" contourW="8890">
              <a:bevelT w="38100" h="31750"/>
              <a:contourClr>
                <a:schemeClr val="accent2">
                  <a:shade val="75000"/>
                </a:schemeClr>
              </a:contourClr>
            </a:sp3d>
          </a:bodyPr>
          <a:lstStyle/>
          <a:p>
            <a:pPr lvl="0" algn="ctr" rtl="1">
              <a:spcBef>
                <a:spcPct val="0"/>
              </a:spcBef>
              <a:defRPr/>
            </a:pPr>
            <a:endParaRPr lang="ar-SA" sz="8800" b="1" dirty="0" smtClean="0">
              <a:ln w="11430"/>
              <a:solidFill>
                <a:srgbClr val="00B0F0"/>
              </a:solidFill>
              <a:effectLst>
                <a:outerShdw blurRad="50800" dist="39000" dir="5460000" algn="tl">
                  <a:srgbClr val="000000">
                    <a:alpha val="38000"/>
                  </a:srgbClr>
                </a:outerShdw>
              </a:effectLst>
            </a:endParaRPr>
          </a:p>
        </p:txBody>
      </p:sp>
      <p:sp>
        <p:nvSpPr>
          <p:cNvPr id="3" name="مستطيل 2"/>
          <p:cNvSpPr/>
          <p:nvPr/>
        </p:nvSpPr>
        <p:spPr>
          <a:xfrm>
            <a:off x="457200" y="838200"/>
            <a:ext cx="8077200" cy="2062103"/>
          </a:xfrm>
          <a:prstGeom prst="rect">
            <a:avLst/>
          </a:prstGeom>
        </p:spPr>
        <p:txBody>
          <a:bodyPr wrap="square">
            <a:spAutoFit/>
          </a:bodyPr>
          <a:lstStyle/>
          <a:p>
            <a:pPr algn="ctr"/>
            <a:r>
              <a:rPr lang="ar-SA" sz="3200" b="1" dirty="0" smtClean="0">
                <a:solidFill>
                  <a:srgbClr val="FF0000"/>
                </a:solidFill>
              </a:rPr>
              <a:t>أنواع السيقان</a:t>
            </a:r>
          </a:p>
          <a:p>
            <a:pPr algn="r"/>
            <a:r>
              <a:rPr lang="ar-SA" sz="3200" b="1" dirty="0" smtClean="0">
                <a:solidFill>
                  <a:schemeClr val="tx2">
                    <a:lumMod val="25000"/>
                  </a:schemeClr>
                </a:solidFill>
              </a:rPr>
              <a:t>                    </a:t>
            </a:r>
            <a:r>
              <a:rPr lang="ar-SA" sz="3200" b="1" dirty="0" err="1" smtClean="0">
                <a:solidFill>
                  <a:schemeClr val="tx2">
                    <a:lumMod val="25000"/>
                  </a:schemeClr>
                </a:solidFill>
              </a:rPr>
              <a:t>مثل........</a:t>
            </a:r>
            <a:r>
              <a:rPr lang="en-US" sz="3200" b="1" dirty="0" smtClean="0">
                <a:solidFill>
                  <a:schemeClr val="tx2">
                    <a:lumMod val="25000"/>
                  </a:schemeClr>
                </a:solidFill>
              </a:rPr>
              <a:t> </a:t>
            </a:r>
            <a:r>
              <a:rPr lang="ar-SA" sz="3200" b="1" dirty="0" smtClean="0">
                <a:solidFill>
                  <a:schemeClr val="tx2">
                    <a:lumMod val="25000"/>
                  </a:schemeClr>
                </a:solidFill>
              </a:rPr>
              <a:t>1- خشبية</a:t>
            </a:r>
          </a:p>
          <a:p>
            <a:pPr algn="r"/>
            <a:r>
              <a:rPr lang="en-US" sz="3200" b="1" dirty="0" smtClean="0">
                <a:solidFill>
                  <a:schemeClr val="tx2">
                    <a:lumMod val="25000"/>
                  </a:schemeClr>
                </a:solidFill>
              </a:rPr>
              <a:t> </a:t>
            </a:r>
            <a:r>
              <a:rPr lang="ar-SA" sz="3200" b="1" dirty="0" smtClean="0">
                <a:solidFill>
                  <a:schemeClr val="tx2">
                    <a:lumMod val="25000"/>
                  </a:schemeClr>
                </a:solidFill>
              </a:rPr>
              <a:t>           </a:t>
            </a:r>
            <a:r>
              <a:rPr lang="ar-SA" sz="3200" b="1" dirty="0" err="1" smtClean="0">
                <a:solidFill>
                  <a:schemeClr val="tx2">
                    <a:lumMod val="25000"/>
                  </a:schemeClr>
                </a:solidFill>
              </a:rPr>
              <a:t>مثل........</a:t>
            </a:r>
            <a:r>
              <a:rPr lang="en-US" sz="3200" b="1" dirty="0" smtClean="0">
                <a:solidFill>
                  <a:schemeClr val="tx2">
                    <a:lumMod val="25000"/>
                  </a:schemeClr>
                </a:solidFill>
              </a:rPr>
              <a:t>(</a:t>
            </a:r>
            <a:r>
              <a:rPr lang="ar-SA" sz="3200" b="1" dirty="0" smtClean="0">
                <a:solidFill>
                  <a:schemeClr val="tx2">
                    <a:lumMod val="25000"/>
                  </a:schemeClr>
                </a:solidFill>
              </a:rPr>
              <a:t>2- </a:t>
            </a:r>
            <a:r>
              <a:rPr lang="ar-SA" sz="3200" b="1" dirty="0" err="1" smtClean="0">
                <a:solidFill>
                  <a:schemeClr val="tx2">
                    <a:lumMod val="25000"/>
                  </a:schemeClr>
                </a:solidFill>
              </a:rPr>
              <a:t>لينة </a:t>
            </a:r>
            <a:r>
              <a:rPr lang="ar-SA" sz="3200" b="1" dirty="0" smtClean="0">
                <a:solidFill>
                  <a:schemeClr val="tx2">
                    <a:lumMod val="25000"/>
                  </a:schemeClr>
                </a:solidFill>
              </a:rPr>
              <a:t>(عشبية</a:t>
            </a:r>
          </a:p>
          <a:p>
            <a:pPr algn="r"/>
            <a:endParaRPr lang="ar-SA" sz="3200" b="1" dirty="0" smtClean="0">
              <a:solidFill>
                <a:schemeClr val="tx2">
                  <a:lumMod val="25000"/>
                </a:schemeClr>
              </a:solidFill>
            </a:endParaRPr>
          </a:p>
        </p:txBody>
      </p:sp>
      <p:pic>
        <p:nvPicPr>
          <p:cNvPr id="4" name="صورة 3" descr="imagesCAIM0G0Y.jpg"/>
          <p:cNvPicPr>
            <a:picLocks noChangeAspect="1"/>
          </p:cNvPicPr>
          <p:nvPr/>
        </p:nvPicPr>
        <p:blipFill>
          <a:blip r:embed="rId3" cstate="print"/>
          <a:stretch>
            <a:fillRect/>
          </a:stretch>
        </p:blipFill>
        <p:spPr>
          <a:xfrm>
            <a:off x="4572000" y="2667000"/>
            <a:ext cx="3810000" cy="3352800"/>
          </a:xfrm>
          <a:prstGeom prst="rect">
            <a:avLst/>
          </a:prstGeom>
        </p:spPr>
      </p:pic>
      <p:pic>
        <p:nvPicPr>
          <p:cNvPr id="5" name="صورة 4" descr="بقدونس.gif"/>
          <p:cNvPicPr>
            <a:picLocks noChangeAspect="1"/>
          </p:cNvPicPr>
          <p:nvPr/>
        </p:nvPicPr>
        <p:blipFill>
          <a:blip r:embed="rId4" cstate="print"/>
          <a:stretch>
            <a:fillRect/>
          </a:stretch>
        </p:blipFill>
        <p:spPr>
          <a:xfrm>
            <a:off x="533400" y="2667000"/>
            <a:ext cx="3810000" cy="3429000"/>
          </a:xfrm>
          <a:prstGeom prst="rect">
            <a:avLst/>
          </a:prstGeom>
        </p:spPr>
      </p:pic>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382000" cy="6324600"/>
          </a:xfrm>
        </p:spPr>
        <p:style>
          <a:lnRef idx="3">
            <a:schemeClr val="lt1"/>
          </a:lnRef>
          <a:fillRef idx="1">
            <a:schemeClr val="accent5"/>
          </a:fillRef>
          <a:effectRef idx="1">
            <a:schemeClr val="accent5"/>
          </a:effectRef>
          <a:fontRef idx="minor">
            <a:schemeClr val="lt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buNone/>
            </a:pPr>
            <a:r>
              <a:rPr lang="ar-SA" sz="3600" b="1" dirty="0" smtClean="0">
                <a:ln w="50800"/>
                <a:solidFill>
                  <a:schemeClr val="tx1"/>
                </a:solidFill>
                <a:cs typeface="Arabic Transparent" pitchFamily="2" charset="-78"/>
              </a:rPr>
              <a:t>كيف ينتقل الماء والغذاء. </a:t>
            </a:r>
          </a:p>
          <a:p>
            <a:pPr>
              <a:buNone/>
            </a:pPr>
            <a:r>
              <a:rPr lang="ar-SA" sz="3600" b="1" dirty="0" smtClean="0">
                <a:ln w="50800"/>
                <a:solidFill>
                  <a:schemeClr val="tx1"/>
                </a:solidFill>
                <a:cs typeface="Arabic Transparent" pitchFamily="2" charset="-78"/>
              </a:rPr>
              <a:t>- كيف يتم تزويد الشقق السكنية بالماء في البنايات المرتفعة؟  </a:t>
            </a:r>
          </a:p>
          <a:p>
            <a:pPr algn="just">
              <a:buNone/>
            </a:pPr>
            <a:r>
              <a:rPr lang="ar-SA" sz="3200" b="1" dirty="0" smtClean="0">
                <a:ln w="50800"/>
                <a:solidFill>
                  <a:schemeClr val="bg2">
                    <a:lumMod val="25000"/>
                  </a:schemeClr>
                </a:solidFill>
                <a:cs typeface="Arabic Transparent" pitchFamily="2" charset="-78"/>
              </a:rPr>
              <a:t>ينتقل الماء في النباتات الوعائية من الجذور ويرتفع في السيقان، وتستعمل النباتات نوعين من الأنابيب  </a:t>
            </a:r>
          </a:p>
          <a:p>
            <a:pPr algn="just">
              <a:buNone/>
            </a:pPr>
            <a:r>
              <a:rPr lang="ar-SA" sz="3200" b="1" dirty="0" smtClean="0">
                <a:ln w="50800"/>
                <a:solidFill>
                  <a:schemeClr val="accent1">
                    <a:lumMod val="50000"/>
                  </a:schemeClr>
                </a:solidFill>
                <a:cs typeface="Arabic Transparent" pitchFamily="2" charset="-78"/>
              </a:rPr>
              <a:t>الأول يسمي الخشب</a:t>
            </a:r>
            <a:r>
              <a:rPr lang="ar-SA" sz="3200" b="1" dirty="0" smtClean="0">
                <a:ln w="50800"/>
                <a:solidFill>
                  <a:schemeClr val="bg1">
                    <a:shade val="50000"/>
                  </a:schemeClr>
                </a:solidFill>
                <a:cs typeface="Arabic Transparent" pitchFamily="2" charset="-78"/>
              </a:rPr>
              <a:t>: </a:t>
            </a:r>
            <a:r>
              <a:rPr lang="ar-SA" sz="3200" b="1" dirty="0" smtClean="0">
                <a:ln w="50800"/>
                <a:solidFill>
                  <a:schemeClr val="bg2">
                    <a:lumMod val="25000"/>
                  </a:schemeClr>
                </a:solidFill>
                <a:cs typeface="Arabic Transparent" pitchFamily="2" charset="-78"/>
              </a:rPr>
              <a:t>يقوم بنقل الماء والأملاح المعدنية من التربة إلى أعلى</a:t>
            </a:r>
          </a:p>
          <a:p>
            <a:pPr algn="just">
              <a:buNone/>
            </a:pPr>
            <a:r>
              <a:rPr lang="ar-SA" sz="3200" b="1" dirty="0" smtClean="0">
                <a:ln w="50800"/>
                <a:solidFill>
                  <a:schemeClr val="bg1">
                    <a:shade val="50000"/>
                  </a:schemeClr>
                </a:solidFill>
                <a:cs typeface="Arabic Transparent" pitchFamily="2" charset="-78"/>
              </a:rPr>
              <a:t>  </a:t>
            </a:r>
            <a:r>
              <a:rPr lang="ar-SA" sz="3200" b="1" dirty="0" smtClean="0">
                <a:ln w="50800"/>
                <a:solidFill>
                  <a:schemeClr val="accent1">
                    <a:lumMod val="50000"/>
                  </a:schemeClr>
                </a:solidFill>
                <a:cs typeface="Arabic Transparent" pitchFamily="2" charset="-78"/>
              </a:rPr>
              <a:t>والآخر يسمي اللحاء</a:t>
            </a:r>
            <a:r>
              <a:rPr lang="ar-SA" sz="3200" b="1" dirty="0" smtClean="0">
                <a:ln w="50800"/>
                <a:solidFill>
                  <a:schemeClr val="bg1">
                    <a:shade val="50000"/>
                  </a:schemeClr>
                </a:solidFill>
                <a:cs typeface="Arabic Transparent" pitchFamily="2" charset="-78"/>
              </a:rPr>
              <a:t>: </a:t>
            </a:r>
            <a:r>
              <a:rPr lang="ar-SA" sz="3200" b="1" dirty="0" smtClean="0">
                <a:ln w="50800"/>
                <a:solidFill>
                  <a:schemeClr val="bg2">
                    <a:lumMod val="25000"/>
                  </a:schemeClr>
                </a:solidFill>
                <a:cs typeface="Arabic Transparent" pitchFamily="2" charset="-78"/>
              </a:rPr>
              <a:t>ينقل الغذاء من الأوراق إلى سائر أجزاء النبات  وهناك طبقة من الخلايا تفصل بين الخشب واللحاء تسمي </a:t>
            </a:r>
            <a:r>
              <a:rPr lang="ar-SA" sz="3200" b="1" dirty="0" err="1" smtClean="0">
                <a:ln w="50800"/>
                <a:solidFill>
                  <a:schemeClr val="bg2">
                    <a:lumMod val="25000"/>
                  </a:schemeClr>
                </a:solidFill>
                <a:cs typeface="Arabic Transparent" pitchFamily="2" charset="-78"/>
              </a:rPr>
              <a:t>الكامبيوم</a:t>
            </a:r>
            <a:r>
              <a:rPr lang="ar-SA" sz="3600" b="1" dirty="0" smtClean="0">
                <a:ln w="50800"/>
                <a:solidFill>
                  <a:schemeClr val="bg2">
                    <a:lumMod val="25000"/>
                  </a:schemeClr>
                </a:solidFill>
                <a:cs typeface="Arabic Transparent" pitchFamily="2" charset="-78"/>
              </a:rPr>
              <a:t> . </a:t>
            </a:r>
            <a:r>
              <a:rPr lang="ar-SA" sz="3600" b="1" dirty="0" smtClean="0">
                <a:ln w="50800"/>
                <a:solidFill>
                  <a:srgbClr val="FF0000"/>
                </a:solidFill>
                <a:cs typeface="Arabic Transparent" pitchFamily="2" charset="-78"/>
              </a:rPr>
              <a:t>تابعي المقطع التالي</a:t>
            </a:r>
          </a:p>
        </p:txBody>
      </p:sp>
    </p:spTree>
  </p:cSld>
  <p:clrMapOvr>
    <a:masterClrMapping/>
  </p:clrMapOvr>
  <p:transition spd="slow">
    <p:newsflash/>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Horizontal)">
                                      <p:cBhvr>
                                        <p:cTn id="7" dur="500"/>
                                        <p:tgtEl>
                                          <p:spTgt spid="3">
                                            <p:txEl>
                                              <p:pRg st="2" end="2"/>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Horizontal)">
                                      <p:cBhvr>
                                        <p:cTn id="10" dur="500"/>
                                        <p:tgtEl>
                                          <p:spTgt spid="3">
                                            <p:txEl>
                                              <p:pRg st="3" end="3"/>
                                            </p:txEl>
                                          </p:spTgt>
                                        </p:tgtEl>
                                      </p:cBhvr>
                                    </p:animEffect>
                                  </p:childTnLst>
                                </p:cTn>
                              </p:par>
                              <p:par>
                                <p:cTn id="11" presetID="16" presetClass="entr" presetSubtype="26"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Horizontal)">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3657600" y="304800"/>
            <a:ext cx="3733800" cy="646331"/>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ar-SA" sz="3600" b="1" dirty="0" smtClean="0">
                <a:ln w="50800"/>
                <a:solidFill>
                  <a:srgbClr val="FF0000"/>
                </a:solidFill>
                <a:cs typeface="Arabic Transparent" pitchFamily="2" charset="-78"/>
              </a:rPr>
              <a:t>انظري الصورة ص80 </a:t>
            </a:r>
            <a:endParaRPr lang="ar-SA" sz="3600" dirty="0"/>
          </a:p>
        </p:txBody>
      </p:sp>
      <p:pic>
        <p:nvPicPr>
          <p:cNvPr id="2" name="صورة 1"/>
          <p:cNvPicPr>
            <a:picLocks noChangeAspect="1"/>
          </p:cNvPicPr>
          <p:nvPr/>
        </p:nvPicPr>
        <p:blipFill>
          <a:blip r:embed="rId3"/>
          <a:stretch>
            <a:fillRect/>
          </a:stretch>
        </p:blipFill>
        <p:spPr>
          <a:xfrm>
            <a:off x="400565" y="1143000"/>
            <a:ext cx="8458200" cy="5305425"/>
          </a:xfrm>
          <a:prstGeom prst="rect">
            <a:avLst/>
          </a:prstGeom>
        </p:spPr>
      </p:pic>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27700" y="609600"/>
            <a:ext cx="6711654" cy="5638807"/>
          </a:xfrm>
        </p:spPr>
        <p:style>
          <a:lnRef idx="3">
            <a:schemeClr val="lt1"/>
          </a:lnRef>
          <a:fillRef idx="1">
            <a:schemeClr val="accent5"/>
          </a:fillRef>
          <a:effectRef idx="1">
            <a:schemeClr val="accent5"/>
          </a:effectRef>
          <a:fontRef idx="minor">
            <a:schemeClr val="lt1"/>
          </a:fontRef>
        </p:style>
        <p:txBody>
          <a:bodyPr>
            <a:normAutofit/>
          </a:bodyPr>
          <a:lstStyle/>
          <a:p>
            <a:r>
              <a:rPr lang="ar-SA" sz="3200" b="1" dirty="0" smtClean="0">
                <a:solidFill>
                  <a:srgbClr val="FF0000"/>
                </a:solidFill>
              </a:rPr>
              <a:t>التفكير الناقد</a:t>
            </a:r>
          </a:p>
          <a:p>
            <a:r>
              <a:rPr lang="ar-SA" sz="3200" b="1" dirty="0" smtClean="0">
                <a:solidFill>
                  <a:schemeClr val="bg1"/>
                </a:solidFill>
              </a:rPr>
              <a:t>لنبات النرجس سيقان طويلة ولأشجار البلوط سيقان خشبية ما المشترك بين هذين النوعين من السيقان</a:t>
            </a:r>
            <a:endParaRPr lang="ar-SA" sz="3200" b="1" dirty="0">
              <a:solidFill>
                <a:schemeClr val="bg1"/>
              </a:solidFill>
            </a:endParaRPr>
          </a:p>
        </p:txBody>
      </p:sp>
      <p:sp>
        <p:nvSpPr>
          <p:cNvPr id="2" name="عنوان 1"/>
          <p:cNvSpPr>
            <a:spLocks noGrp="1"/>
          </p:cNvSpPr>
          <p:nvPr>
            <p:ph type="title"/>
          </p:nvPr>
        </p:nvSpPr>
        <p:spPr>
          <a:xfrm>
            <a:off x="2514600" y="188252"/>
            <a:ext cx="2587090" cy="842682"/>
          </a:xfrm>
        </p:spPr>
        <p:style>
          <a:lnRef idx="3">
            <a:schemeClr val="lt1"/>
          </a:lnRef>
          <a:fillRef idx="1">
            <a:schemeClr val="accent3"/>
          </a:fillRef>
          <a:effectRef idx="1">
            <a:schemeClr val="accent3"/>
          </a:effectRef>
          <a:fontRef idx="minor">
            <a:schemeClr val="lt1"/>
          </a:fontRef>
        </p:style>
        <p:txBody>
          <a:bodyPr/>
          <a:lstStyle/>
          <a:p>
            <a:pPr algn="r"/>
            <a:r>
              <a:rPr lang="ar-SA" sz="5400" dirty="0" err="1" smtClean="0">
                <a:solidFill>
                  <a:srgbClr val="FF0000"/>
                </a:solidFill>
              </a:rPr>
              <a:t>أختبرنفسي</a:t>
            </a:r>
            <a:endParaRPr lang="ar-SA" sz="5400" dirty="0">
              <a:solidFill>
                <a:srgbClr val="FF0000"/>
              </a:solidFill>
            </a:endParaRPr>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911169"/>
            <a:ext cx="4038600" cy="3676650"/>
          </a:xfrm>
          <a:prstGeom prst="rect">
            <a:avLst/>
          </a:prstGeom>
        </p:spPr>
      </p:pic>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911169"/>
            <a:ext cx="4024313" cy="3676650"/>
          </a:xfrm>
          <a:prstGeom prst="rect">
            <a:avLst/>
          </a:prstGeom>
        </p:spPr>
      </p:pic>
    </p:spTree>
    <p:extLst>
      <p:ext uri="{BB962C8B-B14F-4D97-AF65-F5344CB8AC3E}">
        <p14:creationId xmlns:p14="http://schemas.microsoft.com/office/powerpoint/2010/main" val="2735878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52400"/>
            <a:ext cx="4876800" cy="685800"/>
          </a:xfrm>
        </p:spPr>
        <p:style>
          <a:lnRef idx="1">
            <a:schemeClr val="accent2"/>
          </a:lnRef>
          <a:fillRef idx="3">
            <a:schemeClr val="accent2"/>
          </a:fillRef>
          <a:effectRef idx="2">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algn="ctr"/>
            <a:r>
              <a:rPr lang="ar-SA" sz="3600" b="1" spc="0" dirty="0" smtClean="0">
                <a:ln w="50800"/>
                <a:solidFill>
                  <a:schemeClr val="tx1"/>
                </a:solidFill>
              </a:rPr>
              <a:t>كيف تنتقل المواد خلال النبات ؟</a:t>
            </a:r>
          </a:p>
        </p:txBody>
      </p:sp>
      <p:sp>
        <p:nvSpPr>
          <p:cNvPr id="6" name="Content Placeholder 2"/>
          <p:cNvSpPr txBox="1">
            <a:spLocks/>
          </p:cNvSpPr>
          <p:nvPr/>
        </p:nvSpPr>
        <p:spPr>
          <a:xfrm rot="20592380">
            <a:off x="343751" y="548705"/>
            <a:ext cx="2819400" cy="685800"/>
          </a:xfrm>
          <a:prstGeom prst="rect">
            <a:avLst/>
          </a:prstGeom>
          <a:solidFill>
            <a:srgbClr val="92D050"/>
          </a:solidFill>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811530" lvl="0" indent="-742950" algn="just" rtl="1">
              <a:spcBef>
                <a:spcPts val="700"/>
              </a:spcBef>
              <a:buClr>
                <a:schemeClr val="tx2"/>
              </a:buClr>
              <a:buSzPct val="95000"/>
            </a:pPr>
            <a:r>
              <a:rPr lang="ar-SA" sz="3200" b="1" dirty="0" smtClean="0">
                <a:ln w="50800"/>
                <a:solidFill>
                  <a:srgbClr val="FF0000"/>
                </a:solidFill>
                <a:cs typeface="Arabic Transparent" pitchFamily="2" charset="-78"/>
              </a:rPr>
              <a:t>أقرأ الشكل </a:t>
            </a:r>
            <a:r>
              <a:rPr lang="ar-SA" sz="3200" b="1" dirty="0" err="1" smtClean="0">
                <a:ln w="50800"/>
                <a:solidFill>
                  <a:srgbClr val="FF0000"/>
                </a:solidFill>
                <a:cs typeface="Arabic Transparent" pitchFamily="2" charset="-78"/>
              </a:rPr>
              <a:t>ص81</a:t>
            </a:r>
            <a:endParaRPr lang="ar-SA" sz="3200" b="1" dirty="0" smtClean="0">
              <a:ln w="50800"/>
              <a:solidFill>
                <a:srgbClr val="FF0000"/>
              </a:solidFill>
              <a:cs typeface="Arabic Transparent" pitchFamily="2" charset="-78"/>
            </a:endParaRPr>
          </a:p>
          <a:p>
            <a:pPr marL="811530" lvl="0" indent="-742950" algn="just" rtl="1">
              <a:spcBef>
                <a:spcPts val="700"/>
              </a:spcBef>
              <a:buClr>
                <a:schemeClr val="tx2"/>
              </a:buClr>
              <a:buSzPct val="95000"/>
            </a:pPr>
            <a:endParaRPr lang="ar-SA" sz="3200" b="1" dirty="0" smtClean="0">
              <a:ln w="50800"/>
              <a:solidFill>
                <a:schemeClr val="bg1">
                  <a:shade val="50000"/>
                </a:schemeClr>
              </a:solidFill>
              <a:cs typeface="Arabic Transparent" pitchFamily="2" charset="-78"/>
            </a:endParaRPr>
          </a:p>
        </p:txBody>
      </p:sp>
      <p:pic>
        <p:nvPicPr>
          <p:cNvPr id="5" name="صورة 4"/>
          <p:cNvPicPr>
            <a:picLocks noChangeAspect="1"/>
          </p:cNvPicPr>
          <p:nvPr/>
        </p:nvPicPr>
        <p:blipFill>
          <a:blip r:embed="rId3"/>
          <a:stretch>
            <a:fillRect/>
          </a:stretch>
        </p:blipFill>
        <p:spPr>
          <a:xfrm>
            <a:off x="2057400" y="990600"/>
            <a:ext cx="5810250" cy="5486400"/>
          </a:xfrm>
          <a:prstGeom prst="rect">
            <a:avLst/>
          </a:prstGeom>
        </p:spPr>
      </p:pic>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stretch>
            <a:fillRect/>
          </a:stretch>
        </p:blipFill>
        <p:spPr>
          <a:xfrm>
            <a:off x="1676400" y="152400"/>
            <a:ext cx="5800725" cy="6553200"/>
          </a:xfrm>
          <a:prstGeom prst="rect">
            <a:avLst/>
          </a:prstGeom>
        </p:spPr>
      </p:pic>
    </p:spTree>
    <p:extLst>
      <p:ext uri="{BB962C8B-B14F-4D97-AF65-F5344CB8AC3E}">
        <p14:creationId xmlns:p14="http://schemas.microsoft.com/office/powerpoint/2010/main" val="776515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3"/>
          <a:stretch>
            <a:fillRect/>
          </a:stretch>
        </p:blipFill>
        <p:spPr>
          <a:xfrm>
            <a:off x="4650396" y="381000"/>
            <a:ext cx="4265004" cy="6019800"/>
          </a:xfrm>
          <a:prstGeom prst="rect">
            <a:avLst/>
          </a:prstGeom>
        </p:spPr>
      </p:pic>
      <p:pic>
        <p:nvPicPr>
          <p:cNvPr id="3" name="صورة 2"/>
          <p:cNvPicPr>
            <a:picLocks noChangeAspect="1"/>
          </p:cNvPicPr>
          <p:nvPr/>
        </p:nvPicPr>
        <p:blipFill>
          <a:blip r:embed="rId4"/>
          <a:stretch>
            <a:fillRect/>
          </a:stretch>
        </p:blipFill>
        <p:spPr>
          <a:xfrm>
            <a:off x="228600" y="381000"/>
            <a:ext cx="4191000" cy="6019800"/>
          </a:xfrm>
          <a:prstGeom prst="rect">
            <a:avLst/>
          </a:prstGeom>
        </p:spPr>
      </p:pic>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143000" y="2057400"/>
            <a:ext cx="6781800" cy="70788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ar-SA" sz="4000" b="1" dirty="0" smtClean="0"/>
              <a:t>إلى اللقاء في الحصة القادمة إن شاء الله</a:t>
            </a:r>
            <a:endParaRPr lang="ar-SA" sz="4000" b="1" dirty="0"/>
          </a:p>
        </p:txBody>
      </p:sp>
    </p:spTree>
    <p:extLst>
      <p:ext uri="{BB962C8B-B14F-4D97-AF65-F5344CB8AC3E}">
        <p14:creationId xmlns:p14="http://schemas.microsoft.com/office/powerpoint/2010/main" val="2515860166"/>
      </p:ext>
    </p:extLst>
  </p:cSld>
  <p:clrMapOvr>
    <a:masterClrMapping/>
  </p:clrMapOvr>
  <p:transition spd="slow">
    <p:newsflash/>
    <p:sndAc>
      <p:stSnd>
        <p:snd r:embed="rId2"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85800"/>
            <a:ext cx="6858000" cy="533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8388735"/>
      </p:ext>
    </p:extLst>
  </p:cSld>
  <p:clrMapOvr>
    <a:masterClrMapping/>
  </p:clrMapOvr>
  <p:transition spd="slow">
    <p:newsflash/>
    <p:sndAc>
      <p:stSnd>
        <p:snd r:embed="rId2" name="chimes.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05000" y="1447800"/>
            <a:ext cx="6172200" cy="1676400"/>
          </a:xfrm>
          <a:prstGeom prst="rect">
            <a:avLst/>
          </a:prstGeom>
          <a:ln/>
        </p:spPr>
        <p:style>
          <a:lnRef idx="0">
            <a:schemeClr val="accent1"/>
          </a:lnRef>
          <a:fillRef idx="3">
            <a:schemeClr val="accent1"/>
          </a:fillRef>
          <a:effectRef idx="3">
            <a:schemeClr val="accent1"/>
          </a:effectRef>
          <a:fontRef idx="minor">
            <a:schemeClr val="lt1"/>
          </a:fontRef>
        </p:style>
        <p:txBody>
          <a:bodyPr vert="horz"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8000" b="1" i="0" u="none" strike="noStrike" kern="1200" normalizeH="0" baseline="0" noProof="0" dirty="0" smtClean="0">
                <a:ln w="50800"/>
                <a:solidFill>
                  <a:srgbClr val="FF0000"/>
                </a:solidFill>
                <a:uLnTx/>
                <a:uFillTx/>
                <a:latin typeface="+mj-lt"/>
                <a:ea typeface="+mj-ea"/>
                <a:cs typeface="Arabic Transparent" pitchFamily="2" charset="-78"/>
              </a:rPr>
              <a:t>تابع الدرس الأول </a:t>
            </a:r>
            <a:endParaRPr kumimoji="0" lang="ar-SA" sz="8000" b="1" i="0" u="none" strike="noStrike" kern="1200" normalizeH="0" noProof="0" dirty="0" smtClean="0">
              <a:ln w="50800"/>
              <a:solidFill>
                <a:srgbClr val="FF0000"/>
              </a:solidFill>
              <a:uLnTx/>
              <a:uFillTx/>
              <a:latin typeface="+mj-lt"/>
              <a:ea typeface="+mj-ea"/>
              <a:cs typeface="Arabic Transparent" pitchFamily="2" charset="-78"/>
            </a:endParaRPr>
          </a:p>
        </p:txBody>
      </p:sp>
      <p:sp>
        <p:nvSpPr>
          <p:cNvPr id="4" name="Title 1"/>
          <p:cNvSpPr txBox="1">
            <a:spLocks/>
          </p:cNvSpPr>
          <p:nvPr/>
        </p:nvSpPr>
        <p:spPr>
          <a:xfrm>
            <a:off x="1371600" y="4038600"/>
            <a:ext cx="7010400" cy="1066800"/>
          </a:xfrm>
          <a:prstGeom prst="rect">
            <a:avLst/>
          </a:prstGeom>
          <a:ln/>
        </p:spPr>
        <p:style>
          <a:lnRef idx="1">
            <a:schemeClr val="accent4"/>
          </a:lnRef>
          <a:fillRef idx="3">
            <a:schemeClr val="accent4"/>
          </a:fillRef>
          <a:effectRef idx="2">
            <a:schemeClr val="accent4"/>
          </a:effectRef>
          <a:fontRef idx="minor">
            <a:schemeClr val="lt1"/>
          </a:fontRef>
        </p:style>
        <p:txBody>
          <a:bodyPr vert="horz" anchor="b"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6000" b="1" i="0" u="none" strike="noStrike" kern="1200"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itchFamily="18" charset="0"/>
                <a:ea typeface="+mj-ea"/>
                <a:cs typeface="Times New Roman" pitchFamily="18" charset="0"/>
              </a:rPr>
              <a:t>عمليات الحياة فى النباتات</a:t>
            </a:r>
            <a:endParaRPr kumimoji="0" lang="ar-SA" sz="6000" b="1" i="0" u="none" strike="noStrike" kern="1200" spc="50" normalizeH="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970550108"/>
      </p:ext>
    </p:extLst>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ربع نص 16"/>
          <p:cNvSpPr txBox="1"/>
          <p:nvPr/>
        </p:nvSpPr>
        <p:spPr>
          <a:xfrm>
            <a:off x="1471751" y="1535412"/>
            <a:ext cx="1959496"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r"/>
            <a:r>
              <a:rPr lang="ar-SA" sz="2800" b="1" dirty="0" smtClean="0">
                <a:solidFill>
                  <a:srgbClr val="FF0000"/>
                </a:solidFill>
                <a:latin typeface="Arabic Transparent" pitchFamily="34" charset="0"/>
                <a:cs typeface="Arabic Transparent" pitchFamily="34" charset="0"/>
              </a:rPr>
              <a:t>ما أنواع السيقان</a:t>
            </a:r>
          </a:p>
          <a:p>
            <a:pPr algn="r"/>
            <a:r>
              <a:rPr lang="ar-SA" sz="2800" b="1" dirty="0" smtClean="0">
                <a:solidFill>
                  <a:srgbClr val="FF0000"/>
                </a:solidFill>
                <a:latin typeface="Arabic Transparent" pitchFamily="34" charset="0"/>
                <a:cs typeface="Arabic Transparent" pitchFamily="34" charset="0"/>
              </a:rPr>
              <a:t>في النبات</a:t>
            </a:r>
            <a:endParaRPr lang="ar-SA" sz="2800" b="1" dirty="0">
              <a:solidFill>
                <a:srgbClr val="FF0000"/>
              </a:solidFill>
              <a:latin typeface="Arabic Transparent" pitchFamily="34" charset="0"/>
              <a:cs typeface="Arabic Transparent" pitchFamily="34" charset="0"/>
            </a:endParaRPr>
          </a:p>
        </p:txBody>
      </p:sp>
      <p:sp>
        <p:nvSpPr>
          <p:cNvPr id="16" name="مربع نص 15"/>
          <p:cNvSpPr txBox="1"/>
          <p:nvPr/>
        </p:nvSpPr>
        <p:spPr>
          <a:xfrm>
            <a:off x="5250153" y="1645666"/>
            <a:ext cx="1948206"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3200" b="1" dirty="0" smtClean="0">
                <a:solidFill>
                  <a:srgbClr val="FF0000"/>
                </a:solidFill>
              </a:rPr>
              <a:t>ما وظيفة </a:t>
            </a:r>
          </a:p>
          <a:p>
            <a:pPr algn="ctr"/>
            <a:r>
              <a:rPr lang="ar-SA" sz="3200" b="1" dirty="0" smtClean="0">
                <a:solidFill>
                  <a:srgbClr val="FF0000"/>
                </a:solidFill>
              </a:rPr>
              <a:t>الساق</a:t>
            </a:r>
            <a:endParaRPr lang="ar-SA" sz="3200" b="1" dirty="0">
              <a:solidFill>
                <a:srgbClr val="FF0000"/>
              </a:solidFill>
            </a:endParaRPr>
          </a:p>
        </p:txBody>
      </p:sp>
      <p:sp>
        <p:nvSpPr>
          <p:cNvPr id="19" name="مربع نص 18"/>
          <p:cNvSpPr txBox="1"/>
          <p:nvPr/>
        </p:nvSpPr>
        <p:spPr>
          <a:xfrm>
            <a:off x="3231269" y="4122522"/>
            <a:ext cx="2328454"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r"/>
            <a:r>
              <a:rPr lang="ar-S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228600">
                    <a:srgbClr val="C0504D">
                      <a:satMod val="175000"/>
                      <a:alpha val="40000"/>
                    </a:srgbClr>
                  </a:glow>
                  <a:innerShdw blurRad="69850" dist="43180" dir="5400000">
                    <a:srgbClr val="000000">
                      <a:alpha val="65000"/>
                    </a:srgbClr>
                  </a:innerShdw>
                </a:effectLst>
                <a:latin typeface="Arabic Transparent" pitchFamily="34" charset="0"/>
                <a:cs typeface="Arabic Transparent" pitchFamily="34" charset="0"/>
              </a:rPr>
              <a:t>كيف ينتقل الماء والغذاء خلال الساق</a:t>
            </a:r>
            <a:r>
              <a:rPr lang="en-US"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228600">
                    <a:srgbClr val="C0504D">
                      <a:satMod val="175000"/>
                      <a:alpha val="40000"/>
                    </a:srgbClr>
                  </a:glow>
                  <a:innerShdw blurRad="69850" dist="43180" dir="5400000">
                    <a:srgbClr val="000000">
                      <a:alpha val="65000"/>
                    </a:srgbClr>
                  </a:innerShdw>
                </a:effectLst>
                <a:latin typeface="Arabic Transparent" pitchFamily="34" charset="0"/>
                <a:cs typeface="Arabic Transparent" pitchFamily="34" charset="0"/>
              </a:rPr>
              <a:t>,</a:t>
            </a:r>
            <a:endParaRPr lang="ar-S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228600">
                  <a:srgbClr val="C0504D">
                    <a:satMod val="175000"/>
                    <a:alpha val="40000"/>
                  </a:srgbClr>
                </a:glow>
                <a:innerShdw blurRad="69850" dist="43180" dir="5400000">
                  <a:srgbClr val="000000">
                    <a:alpha val="65000"/>
                  </a:srgbClr>
                </a:innerShdw>
              </a:effectLst>
              <a:latin typeface="Arabic Transparent" pitchFamily="34" charset="0"/>
              <a:cs typeface="Arabic Transparent" pitchFamily="34" charset="0"/>
            </a:endParaRPr>
          </a:p>
        </p:txBody>
      </p:sp>
      <p:sp>
        <p:nvSpPr>
          <p:cNvPr id="26" name="مربع نص 25"/>
          <p:cNvSpPr txBox="1"/>
          <p:nvPr/>
        </p:nvSpPr>
        <p:spPr>
          <a:xfrm>
            <a:off x="1644182" y="214290"/>
            <a:ext cx="645621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4000" b="1" dirty="0">
                <a:ln w="12700">
                  <a:solidFill>
                    <a:srgbClr val="1F497D">
                      <a:satMod val="155000"/>
                    </a:srgbClr>
                  </a:solidFill>
                  <a:prstDash val="solid"/>
                </a:ln>
                <a:solidFill>
                  <a:srgbClr val="FFFF00"/>
                </a:solidFill>
                <a:effectLst>
                  <a:glow rad="63500">
                    <a:srgbClr val="C0504D">
                      <a:satMod val="175000"/>
                      <a:alpha val="40000"/>
                    </a:srgbClr>
                  </a:glow>
                  <a:outerShdw blurRad="41275" dist="20320" dir="1800000" algn="tl" rotWithShape="0">
                    <a:srgbClr val="000000">
                      <a:alpha val="40000"/>
                    </a:srgbClr>
                  </a:outerShdw>
                </a:effectLst>
                <a:latin typeface="Arial Unicode MS" pitchFamily="34" charset="-128"/>
                <a:ea typeface="Arial Unicode MS" pitchFamily="34" charset="-128"/>
                <a:cs typeface="Arial Unicode MS" pitchFamily="34" charset="-128"/>
              </a:rPr>
              <a:t>اختاري أحد المكعبات : </a:t>
            </a:r>
          </a:p>
        </p:txBody>
      </p:sp>
      <p:sp>
        <p:nvSpPr>
          <p:cNvPr id="24" name="مكعب 23"/>
          <p:cNvSpPr/>
          <p:nvPr/>
        </p:nvSpPr>
        <p:spPr>
          <a:xfrm rot="20986239">
            <a:off x="2896149" y="3287154"/>
            <a:ext cx="3286148" cy="2714644"/>
          </a:xfrm>
          <a:prstGeom prst="cub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23" name="مكعب 22"/>
          <p:cNvSpPr/>
          <p:nvPr/>
        </p:nvSpPr>
        <p:spPr>
          <a:xfrm rot="20988890">
            <a:off x="1143229" y="1138722"/>
            <a:ext cx="3286148" cy="2714644"/>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21" name="مكعب 20"/>
          <p:cNvSpPr/>
          <p:nvPr/>
        </p:nvSpPr>
        <p:spPr>
          <a:xfrm rot="863459">
            <a:off x="4019589" y="1235342"/>
            <a:ext cx="3286148" cy="2714644"/>
          </a:xfrm>
          <a:prstGeom prst="cube">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1" anchor="ctr"/>
          <a:lstStyle/>
          <a:p>
            <a:pPr algn="ctr"/>
            <a:endParaRPr lang="ar-SA">
              <a:solidFill>
                <a:prstClr val="white"/>
              </a:solidFill>
            </a:endParaRPr>
          </a:p>
        </p:txBody>
      </p:sp>
    </p:spTree>
    <p:extLst>
      <p:ext uri="{BB962C8B-B14F-4D97-AF65-F5344CB8AC3E}">
        <p14:creationId xmlns:p14="http://schemas.microsoft.com/office/powerpoint/2010/main" val="132895666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0.7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0.70"/>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strVal val="#ppt_w*0.70"/>
                                          </p:val>
                                        </p:tav>
                                        <p:tav tm="100000">
                                          <p:val>
                                            <p:strVal val="#ppt_w"/>
                                          </p:val>
                                        </p:tav>
                                      </p:tavLst>
                                    </p:anim>
                                    <p:anim calcmode="lin" valueType="num">
                                      <p:cBhvr>
                                        <p:cTn id="18" dur="500" fill="hold"/>
                                        <p:tgtEl>
                                          <p:spTgt spid="24"/>
                                        </p:tgtEl>
                                        <p:attrNameLst>
                                          <p:attrName>ppt_h</p:attrName>
                                        </p:attrNameLst>
                                      </p:cBhvr>
                                      <p:tavLst>
                                        <p:tav tm="0">
                                          <p:val>
                                            <p:strVal val="#ppt_h"/>
                                          </p:val>
                                        </p:tav>
                                        <p:tav tm="100000">
                                          <p:val>
                                            <p:strVal val="#ppt_h"/>
                                          </p:val>
                                        </p:tav>
                                      </p:tavLst>
                                    </p:anim>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1" nodeType="withEffect">
                                  <p:stCondLst>
                                    <p:cond delay="0"/>
                                  </p:stCondLst>
                                  <p:childTnLst>
                                    <p:set>
                                      <p:cBhvr>
                                        <p:cTn id="2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1"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P spid="24" grpId="1" animBg="1"/>
      <p:bldP spid="23" grpId="0" animBg="1"/>
      <p:bldP spid="23" grpId="1" animBg="1"/>
      <p:bldP spid="21" grpId="0" animBg="1"/>
      <p:bldP spid="2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95800" y="228600"/>
            <a:ext cx="4343400" cy="685800"/>
          </a:xfrm>
        </p:spPr>
        <p:style>
          <a:lnRef idx="1">
            <a:schemeClr val="accent2"/>
          </a:lnRef>
          <a:fillRef idx="2">
            <a:schemeClr val="accent2"/>
          </a:fillRef>
          <a:effectRef idx="1">
            <a:schemeClr val="accent2"/>
          </a:effectRef>
          <a:fontRef idx="minor">
            <a:schemeClr val="dk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algn="ctr"/>
            <a:r>
              <a:rPr lang="ar-SA" sz="3600" b="1" spc="0" dirty="0" smtClean="0">
                <a:ln w="50800"/>
                <a:solidFill>
                  <a:srgbClr val="FF0000"/>
                </a:solidFill>
              </a:rPr>
              <a:t>الجذور</a:t>
            </a:r>
            <a:r>
              <a:rPr lang="ar-SA" sz="3600" b="1" spc="0" dirty="0" smtClean="0">
                <a:ln w="50800"/>
                <a:solidFill>
                  <a:schemeClr val="bg1">
                    <a:shade val="50000"/>
                  </a:schemeClr>
                </a:solidFill>
              </a:rPr>
              <a:t> </a:t>
            </a:r>
            <a:endParaRPr lang="ar-SA" sz="2400" b="1" spc="0" dirty="0" smtClean="0">
              <a:ln w="50800"/>
              <a:solidFill>
                <a:schemeClr val="bg1">
                  <a:shade val="50000"/>
                </a:schemeClr>
              </a:solidFill>
            </a:endParaRPr>
          </a:p>
        </p:txBody>
      </p:sp>
      <p:sp>
        <p:nvSpPr>
          <p:cNvPr id="5" name="Content Placeholder 2"/>
          <p:cNvSpPr txBox="1">
            <a:spLocks/>
          </p:cNvSpPr>
          <p:nvPr/>
        </p:nvSpPr>
        <p:spPr>
          <a:xfrm>
            <a:off x="762000" y="1066800"/>
            <a:ext cx="7848600" cy="5638800"/>
          </a:xfrm>
          <a:prstGeom prst="rect">
            <a:avLst/>
          </a:prstGeom>
        </p:spPr>
        <p:style>
          <a:lnRef idx="3">
            <a:schemeClr val="lt1"/>
          </a:lnRef>
          <a:fillRef idx="1">
            <a:schemeClr val="accent4"/>
          </a:fillRef>
          <a:effectRef idx="1">
            <a:schemeClr val="accent4"/>
          </a:effectRef>
          <a:fontRef idx="minor">
            <a:schemeClr val="lt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811530" lvl="0" indent="-742950" algn="just" rtl="1">
              <a:spcBef>
                <a:spcPts val="700"/>
              </a:spcBef>
              <a:buClr>
                <a:schemeClr val="tx2"/>
              </a:buClr>
              <a:buSzPct val="95000"/>
            </a:pPr>
            <a:r>
              <a:rPr lang="ar-SA" sz="2800" b="1" dirty="0" smtClean="0">
                <a:ln w="50800"/>
                <a:solidFill>
                  <a:schemeClr val="bg1">
                    <a:shade val="50000"/>
                  </a:schemeClr>
                </a:solidFill>
                <a:cs typeface="Arabic Transparent" pitchFamily="2" charset="-78"/>
              </a:rPr>
              <a:t>     </a:t>
            </a:r>
          </a:p>
          <a:p>
            <a:pPr marL="811530" lvl="0" indent="-742950" algn="just" rtl="1">
              <a:spcBef>
                <a:spcPts val="700"/>
              </a:spcBef>
              <a:buClr>
                <a:schemeClr val="tx2"/>
              </a:buClr>
              <a:buSzPct val="95000"/>
            </a:pPr>
            <a:r>
              <a:rPr lang="ar-SA" sz="3600" b="1" dirty="0" smtClean="0">
                <a:ln w="50800"/>
                <a:solidFill>
                  <a:schemeClr val="bg1"/>
                </a:solidFill>
                <a:cs typeface="Arabic Transparent" pitchFamily="2" charset="-78"/>
              </a:rPr>
              <a:t>ما وظيفة الجذور في النبات؟</a:t>
            </a:r>
          </a:p>
          <a:p>
            <a:pPr marL="811530" lvl="0" indent="-742950" algn="just" rtl="1">
              <a:spcBef>
                <a:spcPts val="700"/>
              </a:spcBef>
              <a:buClr>
                <a:schemeClr val="tx2"/>
              </a:buClr>
              <a:buSzPct val="95000"/>
            </a:pPr>
            <a:r>
              <a:rPr lang="ar-SA" sz="3600" b="1" dirty="0" smtClean="0">
                <a:ln w="50800"/>
                <a:solidFill>
                  <a:schemeClr val="bg1"/>
                </a:solidFill>
                <a:cs typeface="Arabic Transparent" pitchFamily="2" charset="-78"/>
              </a:rPr>
              <a:t>1- يثبت النبات في التربة</a:t>
            </a:r>
          </a:p>
          <a:p>
            <a:pPr marL="811530" lvl="0" indent="-742950" algn="just" rtl="1">
              <a:spcBef>
                <a:spcPts val="700"/>
              </a:spcBef>
              <a:buClr>
                <a:schemeClr val="tx2"/>
              </a:buClr>
              <a:buSzPct val="95000"/>
            </a:pPr>
            <a:r>
              <a:rPr lang="ar-SA" sz="3600" b="1" dirty="0" smtClean="0">
                <a:ln w="50800"/>
                <a:solidFill>
                  <a:schemeClr val="bg1"/>
                </a:solidFill>
                <a:cs typeface="Arabic Transparent" pitchFamily="2" charset="-78"/>
              </a:rPr>
              <a:t> 2- يمتص الماء والمواد المغذية من التربة</a:t>
            </a:r>
          </a:p>
          <a:p>
            <a:pPr marL="811530" lvl="0" indent="-742950" algn="just" rtl="1">
              <a:spcBef>
                <a:spcPts val="700"/>
              </a:spcBef>
              <a:buClr>
                <a:schemeClr val="tx2"/>
              </a:buClr>
              <a:buSzPct val="95000"/>
            </a:pPr>
            <a:r>
              <a:rPr lang="ar-SA" sz="3600" b="1" dirty="0" smtClean="0">
                <a:ln w="50800"/>
                <a:solidFill>
                  <a:schemeClr val="bg1"/>
                </a:solidFill>
                <a:cs typeface="Arabic Transparent" pitchFamily="2" charset="-78"/>
              </a:rPr>
              <a:t> 3- ويخزن الغذاء(البطاطا) </a:t>
            </a:r>
          </a:p>
        </p:txBody>
      </p:sp>
    </p:spTree>
  </p:cSld>
  <p:clrMapOvr>
    <a:masterClrMapping/>
  </p:clrMapOvr>
  <p:transition spd="slow">
    <p:newsflash/>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
                                            <p:txEl>
                                              <p:pRg st="2" end="2"/>
                                            </p:txEl>
                                          </p:spTgt>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p:cTn id="11"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3" end="3"/>
                                            </p:txEl>
                                          </p:spTgt>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p:cTn id="1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95800" y="76200"/>
            <a:ext cx="4343400" cy="457200"/>
          </a:xfrm>
        </p:spPr>
        <p:style>
          <a:lnRef idx="1">
            <a:schemeClr val="accent2"/>
          </a:lnRef>
          <a:fillRef idx="2">
            <a:schemeClr val="accent2"/>
          </a:fillRef>
          <a:effectRef idx="1">
            <a:schemeClr val="accent2"/>
          </a:effectRef>
          <a:fontRef idx="minor">
            <a:schemeClr val="dk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algn="ctr"/>
            <a:r>
              <a:rPr lang="ar-SA" sz="2800" b="1" spc="0" dirty="0" smtClean="0">
                <a:ln w="50800"/>
                <a:solidFill>
                  <a:srgbClr val="FF0000"/>
                </a:solidFill>
              </a:rPr>
              <a:t>الجذور</a:t>
            </a:r>
            <a:r>
              <a:rPr lang="ar-SA" sz="2800" b="1" spc="0" dirty="0" smtClean="0">
                <a:ln w="50800"/>
                <a:solidFill>
                  <a:schemeClr val="bg1">
                    <a:shade val="50000"/>
                  </a:schemeClr>
                </a:solidFill>
              </a:rPr>
              <a:t> </a:t>
            </a:r>
          </a:p>
        </p:txBody>
      </p:sp>
      <p:sp>
        <p:nvSpPr>
          <p:cNvPr id="5" name="Content Placeholder 2"/>
          <p:cNvSpPr txBox="1">
            <a:spLocks/>
          </p:cNvSpPr>
          <p:nvPr/>
        </p:nvSpPr>
        <p:spPr>
          <a:xfrm>
            <a:off x="762000" y="685800"/>
            <a:ext cx="7848600" cy="6019800"/>
          </a:xfrm>
          <a:prstGeom prst="rect">
            <a:avLst/>
          </a:prstGeom>
        </p:spPr>
        <p:style>
          <a:lnRef idx="3">
            <a:schemeClr val="lt1"/>
          </a:lnRef>
          <a:fillRef idx="1">
            <a:schemeClr val="accent4"/>
          </a:fillRef>
          <a:effectRef idx="1">
            <a:schemeClr val="accent4"/>
          </a:effectRef>
          <a:fontRef idx="minor">
            <a:schemeClr val="lt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811530" lvl="0" indent="-742950" algn="just" rtl="1">
              <a:spcBef>
                <a:spcPts val="700"/>
              </a:spcBef>
              <a:buClr>
                <a:schemeClr val="tx2"/>
              </a:buClr>
              <a:buSzPct val="95000"/>
            </a:pPr>
            <a:r>
              <a:rPr lang="ar-SA" sz="3200" b="1" dirty="0" smtClean="0">
                <a:ln w="50800"/>
                <a:solidFill>
                  <a:schemeClr val="accent1"/>
                </a:solidFill>
                <a:cs typeface="Arabic Transparent" pitchFamily="2" charset="-78"/>
              </a:rPr>
              <a:t>أنواع الجذور</a:t>
            </a:r>
            <a:r>
              <a:rPr lang="ar-SA" sz="3200" b="1" dirty="0" smtClean="0">
                <a:ln w="50800"/>
                <a:solidFill>
                  <a:schemeClr val="tx1"/>
                </a:solidFill>
                <a:cs typeface="Arabic Transparent" pitchFamily="2" charset="-78"/>
              </a:rPr>
              <a:t>: 1- وتدية                2- ليفية</a:t>
            </a:r>
          </a:p>
          <a:p>
            <a:pPr marL="811530" lvl="0" indent="-742950" algn="just" rtl="1">
              <a:spcBef>
                <a:spcPts val="700"/>
              </a:spcBef>
              <a:buClr>
                <a:schemeClr val="tx2"/>
              </a:buClr>
              <a:buSzPct val="95000"/>
            </a:pPr>
            <a:endParaRPr lang="ar-SA" sz="3200" b="1" dirty="0" smtClean="0">
              <a:ln w="50800"/>
              <a:solidFill>
                <a:schemeClr val="bg1">
                  <a:shade val="50000"/>
                </a:schemeClr>
              </a:solidFill>
              <a:cs typeface="Arabic Transparent" pitchFamily="2" charset="-78"/>
            </a:endParaRPr>
          </a:p>
        </p:txBody>
      </p:sp>
      <p:pic>
        <p:nvPicPr>
          <p:cNvPr id="6" name="صورة 5" descr="جذر وتدي.jpg"/>
          <p:cNvPicPr>
            <a:picLocks noChangeAspect="1"/>
          </p:cNvPicPr>
          <p:nvPr/>
        </p:nvPicPr>
        <p:blipFill>
          <a:blip r:embed="rId4" cstate="print"/>
          <a:stretch>
            <a:fillRect/>
          </a:stretch>
        </p:blipFill>
        <p:spPr>
          <a:xfrm>
            <a:off x="4573827" y="1143000"/>
            <a:ext cx="3960573" cy="3056165"/>
          </a:xfrm>
          <a:prstGeom prst="rect">
            <a:avLst/>
          </a:prstGeom>
        </p:spPr>
      </p:pic>
      <p:pic>
        <p:nvPicPr>
          <p:cNvPr id="7" name="صورة 6" descr="جذور ليفية.jpg"/>
          <p:cNvPicPr>
            <a:picLocks noChangeAspect="1"/>
          </p:cNvPicPr>
          <p:nvPr/>
        </p:nvPicPr>
        <p:blipFill>
          <a:blip r:embed="rId5" cstate="print"/>
          <a:stretch>
            <a:fillRect/>
          </a:stretch>
        </p:blipFill>
        <p:spPr>
          <a:xfrm>
            <a:off x="800100" y="1219200"/>
            <a:ext cx="3695700" cy="2885621"/>
          </a:xfrm>
          <a:prstGeom prst="rect">
            <a:avLst/>
          </a:prstGeom>
        </p:spPr>
      </p:pic>
      <p:pic>
        <p:nvPicPr>
          <p:cNvPr id="2" name="صورة 1"/>
          <p:cNvPicPr>
            <a:picLocks noChangeAspect="1"/>
          </p:cNvPicPr>
          <p:nvPr/>
        </p:nvPicPr>
        <p:blipFill rotWithShape="1">
          <a:blip r:embed="rId6">
            <a:extLst>
              <a:ext uri="{28A0092B-C50C-407E-A947-70E740481C1C}">
                <a14:useLocalDpi xmlns:a14="http://schemas.microsoft.com/office/drawing/2010/main" val="0"/>
              </a:ext>
            </a:extLst>
          </a:blip>
          <a:srcRect l="25342" b="46296"/>
          <a:stretch/>
        </p:blipFill>
        <p:spPr>
          <a:xfrm>
            <a:off x="4457700" y="4199165"/>
            <a:ext cx="4152900" cy="2418567"/>
          </a:xfrm>
          <a:prstGeom prst="rect">
            <a:avLst/>
          </a:prstGeom>
        </p:spPr>
      </p:pic>
      <p:pic>
        <p:nvPicPr>
          <p:cNvPr id="3" name="صورة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113734" y="4261067"/>
            <a:ext cx="2443966" cy="2320168"/>
          </a:xfrm>
          <a:prstGeom prst="rect">
            <a:avLst/>
          </a:prstGeom>
        </p:spPr>
      </p:pic>
      <p:sp>
        <p:nvSpPr>
          <p:cNvPr id="10" name="مربع نص 9"/>
          <p:cNvSpPr txBox="1"/>
          <p:nvPr/>
        </p:nvSpPr>
        <p:spPr>
          <a:xfrm>
            <a:off x="5410200" y="6195536"/>
            <a:ext cx="1628972" cy="369332"/>
          </a:xfrm>
          <a:prstGeom prst="rect">
            <a:avLst/>
          </a:prstGeom>
        </p:spPr>
        <p:style>
          <a:lnRef idx="3">
            <a:schemeClr val="lt1"/>
          </a:lnRef>
          <a:fillRef idx="1">
            <a:schemeClr val="accent4"/>
          </a:fillRef>
          <a:effectRef idx="1">
            <a:schemeClr val="accent4"/>
          </a:effectRef>
          <a:fontRef idx="minor">
            <a:schemeClr val="lt1"/>
          </a:fontRef>
        </p:style>
        <p:txBody>
          <a:bodyPr wrap="none" rtlCol="1">
            <a:spAutoFit/>
          </a:bodyPr>
          <a:lstStyle/>
          <a:p>
            <a:r>
              <a:rPr lang="ar-SA" b="1" dirty="0" smtClean="0">
                <a:solidFill>
                  <a:srgbClr val="002060"/>
                </a:solidFill>
              </a:rPr>
              <a:t>الجزر الفجل واللفت</a:t>
            </a:r>
            <a:endParaRPr lang="ar-SA" b="1" dirty="0">
              <a:solidFill>
                <a:srgbClr val="002060"/>
              </a:solidFill>
            </a:endParaRPr>
          </a:p>
        </p:txBody>
      </p:sp>
      <p:sp>
        <p:nvSpPr>
          <p:cNvPr id="12" name="مربع نص 11"/>
          <p:cNvSpPr txBox="1"/>
          <p:nvPr/>
        </p:nvSpPr>
        <p:spPr>
          <a:xfrm>
            <a:off x="2616186" y="6305567"/>
            <a:ext cx="1117614" cy="369332"/>
          </a:xfrm>
          <a:prstGeom prst="rect">
            <a:avLst/>
          </a:prstGeom>
        </p:spPr>
        <p:style>
          <a:lnRef idx="3">
            <a:schemeClr val="lt1"/>
          </a:lnRef>
          <a:fillRef idx="1">
            <a:schemeClr val="accent5"/>
          </a:fillRef>
          <a:effectRef idx="1">
            <a:schemeClr val="accent5"/>
          </a:effectRef>
          <a:fontRef idx="minor">
            <a:schemeClr val="lt1"/>
          </a:fontRef>
        </p:style>
        <p:txBody>
          <a:bodyPr wrap="none" rtlCol="1">
            <a:spAutoFit/>
          </a:bodyPr>
          <a:lstStyle/>
          <a:p>
            <a:r>
              <a:rPr lang="ar-SA" b="1" dirty="0" smtClean="0">
                <a:solidFill>
                  <a:srgbClr val="002060"/>
                </a:solidFill>
              </a:rPr>
              <a:t>الذرة والقمح</a:t>
            </a:r>
            <a:endParaRPr lang="ar-SA" b="1" dirty="0">
              <a:solidFill>
                <a:srgbClr val="002060"/>
              </a:solidFill>
            </a:endParaRPr>
          </a:p>
        </p:txBody>
      </p:sp>
      <p:pic>
        <p:nvPicPr>
          <p:cNvPr id="8" name="صورة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238" y="4167403"/>
            <a:ext cx="1624013" cy="2397465"/>
          </a:xfrm>
          <a:prstGeom prst="rect">
            <a:avLst/>
          </a:prstGeom>
        </p:spPr>
      </p:pic>
    </p:spTree>
    <p:extLst>
      <p:ext uri="{BB962C8B-B14F-4D97-AF65-F5344CB8AC3E}">
        <p14:creationId xmlns:p14="http://schemas.microsoft.com/office/powerpoint/2010/main" val="1095185066"/>
      </p:ext>
    </p:extLst>
  </p:cSld>
  <p:clrMapOvr>
    <a:masterClrMapping/>
  </p:clrMapOvr>
  <p:transition spd="slow">
    <p:newsflash/>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228600"/>
            <a:ext cx="7772400" cy="914400"/>
          </a:xfrm>
        </p:spPr>
        <p:style>
          <a:lnRef idx="1">
            <a:schemeClr val="accent2"/>
          </a:lnRef>
          <a:fillRef idx="2">
            <a:schemeClr val="accent2"/>
          </a:fillRef>
          <a:effectRef idx="1">
            <a:schemeClr val="accent2"/>
          </a:effectRef>
          <a:fontRef idx="minor">
            <a:schemeClr val="dk1"/>
          </a:fontRef>
        </p:style>
        <p:txBody>
          <a:bodyPr/>
          <a:lstStyle/>
          <a:p>
            <a:r>
              <a:rPr lang="ar-SA" sz="3600" b="1" dirty="0" smtClean="0">
                <a:solidFill>
                  <a:schemeClr val="accent1"/>
                </a:solidFill>
              </a:rPr>
              <a:t>كيف يتم امتصاص الماء بواسطة الجذر</a:t>
            </a:r>
            <a:r>
              <a:rPr lang="ar-SA" sz="3600" b="1" dirty="0" smtClean="0"/>
              <a:t> </a:t>
            </a:r>
            <a:endParaRPr lang="ar-SA" sz="3600" b="1" dirty="0"/>
          </a:p>
        </p:txBody>
      </p:sp>
      <p:sp>
        <p:nvSpPr>
          <p:cNvPr id="13" name="Content Placeholder 2"/>
          <p:cNvSpPr txBox="1">
            <a:spLocks noGrp="1"/>
          </p:cNvSpPr>
          <p:nvPr>
            <p:ph idx="1"/>
          </p:nvPr>
        </p:nvSpPr>
        <p:spPr>
          <a:xfrm>
            <a:off x="914400" y="1371600"/>
            <a:ext cx="7772400" cy="5181600"/>
          </a:xfrm>
          <a:prstGeom prst="rect">
            <a:avLst/>
          </a:prstGeom>
        </p:spPr>
        <p:style>
          <a:lnRef idx="3">
            <a:schemeClr val="lt1"/>
          </a:lnRef>
          <a:fillRef idx="1">
            <a:schemeClr val="accent4"/>
          </a:fillRef>
          <a:effectRef idx="1">
            <a:schemeClr val="accent4"/>
          </a:effectRef>
          <a:fontRef idx="minor">
            <a:schemeClr val="lt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87313" lvl="0" indent="-19050" algn="just" rtl="1">
              <a:spcBef>
                <a:spcPts val="700"/>
              </a:spcBef>
              <a:buClr>
                <a:schemeClr val="tx2"/>
              </a:buClr>
              <a:buSzPct val="95000"/>
              <a:buNone/>
            </a:pPr>
            <a:r>
              <a:rPr lang="ar-SA" sz="3200" b="1" dirty="0" smtClean="0">
                <a:ln w="50800"/>
                <a:solidFill>
                  <a:schemeClr val="accent1"/>
                </a:solidFill>
                <a:cs typeface="Arabic Transparent" pitchFamily="2" charset="-78"/>
              </a:rPr>
              <a:t>انظري الكتاب ص 81 </a:t>
            </a:r>
          </a:p>
          <a:p>
            <a:pPr marL="87313" lvl="0" indent="-19050" algn="just" rtl="1">
              <a:spcBef>
                <a:spcPts val="700"/>
              </a:spcBef>
              <a:buClr>
                <a:schemeClr val="tx2"/>
              </a:buClr>
              <a:buSzPct val="95000"/>
              <a:buNone/>
            </a:pPr>
            <a:r>
              <a:rPr lang="ar-SA" sz="3200" b="1" dirty="0" smtClean="0">
                <a:ln w="50800"/>
                <a:solidFill>
                  <a:schemeClr val="bg1"/>
                </a:solidFill>
                <a:cs typeface="Arabic Transparent" pitchFamily="2" charset="-78"/>
              </a:rPr>
              <a:t>تمتص الجذور الماء والمواد المغذية من التربة عن طريق الشعيرات الجذرية المتفرعة من الجذر وتعمل الشعيرات الجذرية على زيادة مساحة سطح الجذور وبذلك تسمح للنبات بامتصاص كميات أكبر من الماء والأملاح.</a:t>
            </a:r>
          </a:p>
          <a:p>
            <a:pPr marL="87313" lvl="0" indent="-19050" algn="just" rtl="1">
              <a:spcBef>
                <a:spcPts val="700"/>
              </a:spcBef>
              <a:buClr>
                <a:schemeClr val="tx2"/>
              </a:buClr>
              <a:buSzPct val="95000"/>
              <a:buNone/>
            </a:pPr>
            <a:r>
              <a:rPr lang="ar-SA" sz="3200" b="1" dirty="0" smtClean="0">
                <a:ln w="50800"/>
                <a:solidFill>
                  <a:schemeClr val="bg1"/>
                </a:solidFill>
                <a:cs typeface="Arabic Transparent" pitchFamily="2" charset="-78"/>
              </a:rPr>
              <a:t>عندما تمتص الجذور الماء يزداد الضغط داخل الجذر ويندفع الماء في الساق في اتجاه الأوراق وخلال عملية </a:t>
            </a:r>
            <a:r>
              <a:rPr lang="ar-SA" sz="3200" b="1" dirty="0" err="1" smtClean="0">
                <a:ln w="50800"/>
                <a:solidFill>
                  <a:schemeClr val="bg1"/>
                </a:solidFill>
                <a:cs typeface="Arabic Transparent" pitchFamily="2" charset="-78"/>
              </a:rPr>
              <a:t>النتح</a:t>
            </a:r>
            <a:r>
              <a:rPr lang="ar-SA" sz="3200" b="1" dirty="0" smtClean="0">
                <a:ln w="50800"/>
                <a:solidFill>
                  <a:schemeClr val="bg1"/>
                </a:solidFill>
                <a:cs typeface="Arabic Transparent" pitchFamily="2" charset="-78"/>
              </a:rPr>
              <a:t> تقوم النباتات بإخراج الماء إلى الجو عن طريق الأوراق وكلما فقد النبات الماء عن طريق </a:t>
            </a:r>
            <a:r>
              <a:rPr lang="ar-SA" sz="3200" b="1" dirty="0" err="1" smtClean="0">
                <a:ln w="50800"/>
                <a:solidFill>
                  <a:schemeClr val="bg1"/>
                </a:solidFill>
                <a:cs typeface="Arabic Transparent" pitchFamily="2" charset="-78"/>
              </a:rPr>
              <a:t>النتج</a:t>
            </a:r>
            <a:r>
              <a:rPr lang="ar-SA" sz="3200" b="1" dirty="0" smtClean="0">
                <a:ln w="50800"/>
                <a:solidFill>
                  <a:schemeClr val="bg1"/>
                </a:solidFill>
                <a:cs typeface="Arabic Transparent" pitchFamily="2" charset="-78"/>
              </a:rPr>
              <a:t> يدخل الماء من الجذور إلى الخشب عبر الساق</a:t>
            </a:r>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783560"/>
            <a:ext cx="8382000" cy="4572000"/>
          </a:xfrm>
        </p:spPr>
        <p:style>
          <a:lnRef idx="3">
            <a:schemeClr val="lt1"/>
          </a:lnRef>
          <a:fillRef idx="1">
            <a:schemeClr val="accent4"/>
          </a:fillRef>
          <a:effectRef idx="1">
            <a:schemeClr val="accent4"/>
          </a:effectRef>
          <a:fontRef idx="minor">
            <a:schemeClr val="lt1"/>
          </a:fontRef>
        </p:style>
        <p:txBody>
          <a:bodyPr>
            <a:normAutofit/>
          </a:bodyPr>
          <a:lstStyle/>
          <a:p>
            <a:endParaRPr lang="ar-SA" b="1" dirty="0" smtClean="0">
              <a:solidFill>
                <a:srgbClr val="FF00FF"/>
              </a:solidFill>
            </a:endParaRPr>
          </a:p>
          <a:p>
            <a:r>
              <a:rPr lang="ar-SA" sz="3600" b="1" dirty="0" smtClean="0">
                <a:solidFill>
                  <a:schemeClr val="accent1"/>
                </a:solidFill>
              </a:rPr>
              <a:t>أختبر نفسي ص 81</a:t>
            </a:r>
          </a:p>
          <a:p>
            <a:r>
              <a:rPr lang="ar-SA" sz="3600" b="1" dirty="0" smtClean="0">
                <a:solidFill>
                  <a:schemeClr val="bg1"/>
                </a:solidFill>
              </a:rPr>
              <a:t>أقارن. كيف تساعد الجذور والسيقان على انتقال الماء والمواد المغذية في النبات؟</a:t>
            </a:r>
          </a:p>
        </p:txBody>
      </p:sp>
      <p:sp>
        <p:nvSpPr>
          <p:cNvPr id="5" name="نجمة ذات 5 نقاط 4"/>
          <p:cNvSpPr/>
          <p:nvPr/>
        </p:nvSpPr>
        <p:spPr>
          <a:xfrm rot="415760">
            <a:off x="2197641" y="-9211"/>
            <a:ext cx="3831984" cy="2254702"/>
          </a:xfrm>
          <a:prstGeom prst="star5">
            <a:avLst>
              <a:gd name="adj" fmla="val 28136"/>
              <a:gd name="hf" fmla="val 105146"/>
              <a:gd name="vf" fmla="val 110557"/>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SA" sz="2800" b="1" dirty="0" smtClean="0">
                <a:solidFill>
                  <a:schemeClr val="tx1"/>
                </a:solidFill>
                <a:effectLst>
                  <a:outerShdw blurRad="38100" dist="38100" dir="2700000" algn="tl">
                    <a:srgbClr val="000000">
                      <a:alpha val="43137"/>
                    </a:srgbClr>
                  </a:outerShdw>
                </a:effectLst>
              </a:rPr>
              <a:t>أختبر نفسي</a:t>
            </a:r>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152400"/>
            <a:ext cx="7772400" cy="762000"/>
          </a:xfrm>
        </p:spPr>
        <p:style>
          <a:lnRef idx="1">
            <a:schemeClr val="accent2"/>
          </a:lnRef>
          <a:fillRef idx="2">
            <a:schemeClr val="accent2"/>
          </a:fillRef>
          <a:effectRef idx="1">
            <a:schemeClr val="accent2"/>
          </a:effectRef>
          <a:fontRef idx="minor">
            <a:schemeClr val="dk1"/>
          </a:fontRef>
        </p:style>
        <p:txBody>
          <a:bodyPr/>
          <a:lstStyle/>
          <a:p>
            <a:r>
              <a:rPr lang="ar-SA" b="1" dirty="0" smtClean="0"/>
              <a:t>كيف تعمل أوراق النباتات؟</a:t>
            </a:r>
            <a:endParaRPr lang="ar-SA" b="1" dirty="0"/>
          </a:p>
        </p:txBody>
      </p:sp>
      <p:sp>
        <p:nvSpPr>
          <p:cNvPr id="3" name="عنصر نائب للمحتوى 2"/>
          <p:cNvSpPr>
            <a:spLocks noGrp="1"/>
          </p:cNvSpPr>
          <p:nvPr>
            <p:ph idx="1"/>
          </p:nvPr>
        </p:nvSpPr>
        <p:spPr>
          <a:xfrm>
            <a:off x="609600" y="990600"/>
            <a:ext cx="8077200" cy="5212560"/>
          </a:xfrm>
        </p:spPr>
        <p:txBody>
          <a:bodyPr>
            <a:normAutofit/>
          </a:bodyPr>
          <a:lstStyle/>
          <a:p>
            <a:r>
              <a:rPr lang="ar-SA" sz="3600" b="1" dirty="0" smtClean="0"/>
              <a:t>ما وظيفة الأوراق في النبات؟</a:t>
            </a:r>
          </a:p>
          <a:p>
            <a:r>
              <a:rPr lang="ar-SA" sz="3600" b="1" dirty="0" smtClean="0"/>
              <a:t>في ماذا تختلف أوراق النباتات عن بعضها البعض؟</a:t>
            </a:r>
          </a:p>
          <a:p>
            <a:r>
              <a:rPr lang="ar-SA" sz="3600" b="1" dirty="0" smtClean="0"/>
              <a:t>كيف تساعد الطبقة الشمعية النبات على العيش؟</a:t>
            </a:r>
          </a:p>
        </p:txBody>
      </p:sp>
      <p:pic>
        <p:nvPicPr>
          <p:cNvPr id="4" name="صورة 3" descr="imagesCATZJYDE.jpg"/>
          <p:cNvPicPr>
            <a:picLocks noChangeAspect="1"/>
          </p:cNvPicPr>
          <p:nvPr/>
        </p:nvPicPr>
        <p:blipFill>
          <a:blip r:embed="rId3" cstate="print"/>
          <a:stretch>
            <a:fillRect/>
          </a:stretch>
        </p:blipFill>
        <p:spPr>
          <a:xfrm>
            <a:off x="381000" y="4933950"/>
            <a:ext cx="2466975" cy="18478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صورة 5" descr="imagesCAHHBM0J.jpg"/>
          <p:cNvPicPr>
            <a:picLocks noChangeAspect="1"/>
          </p:cNvPicPr>
          <p:nvPr/>
        </p:nvPicPr>
        <p:blipFill>
          <a:blip r:embed="rId4" cstate="print"/>
          <a:stretch>
            <a:fillRect/>
          </a:stretch>
        </p:blipFill>
        <p:spPr>
          <a:xfrm>
            <a:off x="1590675" y="3056223"/>
            <a:ext cx="2514600" cy="1676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صورة 6" descr="1584638-baf0a1768dae426f.jpg"/>
          <p:cNvPicPr>
            <a:picLocks noChangeAspect="1"/>
          </p:cNvPicPr>
          <p:nvPr/>
        </p:nvPicPr>
        <p:blipFill>
          <a:blip r:embed="rId5"/>
          <a:stretch>
            <a:fillRect/>
          </a:stretch>
        </p:blipFill>
        <p:spPr>
          <a:xfrm>
            <a:off x="5791200" y="3233057"/>
            <a:ext cx="2514600"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صورة 7" descr="imagesCATSOSU5.jpg"/>
          <p:cNvPicPr>
            <a:picLocks noChangeAspect="1"/>
          </p:cNvPicPr>
          <p:nvPr/>
        </p:nvPicPr>
        <p:blipFill>
          <a:blip r:embed="rId6" cstate="print"/>
          <a:stretch>
            <a:fillRect/>
          </a:stretch>
        </p:blipFill>
        <p:spPr>
          <a:xfrm>
            <a:off x="4105275" y="4833257"/>
            <a:ext cx="2514600" cy="175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عنصر نائب للمحتوى 3" descr="27_121740_04.jpg"/>
          <p:cNvPicPr>
            <a:picLocks noChangeAspect="1"/>
          </p:cNvPicPr>
          <p:nvPr/>
        </p:nvPicPr>
        <p:blipFill>
          <a:blip r:embed="rId2" cstate="print"/>
          <a:stretch>
            <a:fillRect/>
          </a:stretch>
        </p:blipFill>
        <p:spPr>
          <a:xfrm>
            <a:off x="1066800" y="1447799"/>
            <a:ext cx="7315200" cy="5029201"/>
          </a:xfrm>
          <a:prstGeom prst="rect">
            <a:avLst/>
          </a:prstGeom>
        </p:spPr>
      </p:pic>
      <p:sp>
        <p:nvSpPr>
          <p:cNvPr id="3" name="مربع نص 2"/>
          <p:cNvSpPr txBox="1"/>
          <p:nvPr/>
        </p:nvSpPr>
        <p:spPr>
          <a:xfrm>
            <a:off x="1600200" y="1455003"/>
            <a:ext cx="8382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b="1" dirty="0" smtClean="0"/>
              <a:t>نصل</a:t>
            </a:r>
            <a:r>
              <a:rPr lang="ar-SA" sz="2400" b="1" dirty="0" smtClean="0"/>
              <a:t> </a:t>
            </a:r>
            <a:endParaRPr lang="ar-SA" sz="2400" b="1" dirty="0"/>
          </a:p>
        </p:txBody>
      </p:sp>
      <p:sp>
        <p:nvSpPr>
          <p:cNvPr id="4" name="مربع نص 3"/>
          <p:cNvSpPr txBox="1"/>
          <p:nvPr/>
        </p:nvSpPr>
        <p:spPr>
          <a:xfrm>
            <a:off x="1519466" y="2910114"/>
            <a:ext cx="7620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b="1" dirty="0" smtClean="0"/>
              <a:t>عنق </a:t>
            </a:r>
            <a:endParaRPr lang="ar-SA" b="1" dirty="0"/>
          </a:p>
        </p:txBody>
      </p:sp>
      <p:sp>
        <p:nvSpPr>
          <p:cNvPr id="5" name="مربع نص 4"/>
          <p:cNvSpPr txBox="1"/>
          <p:nvPr/>
        </p:nvSpPr>
        <p:spPr>
          <a:xfrm>
            <a:off x="3962400" y="5410200"/>
            <a:ext cx="310605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b="1" dirty="0" smtClean="0"/>
              <a:t>عروق</a:t>
            </a:r>
            <a:r>
              <a:rPr lang="ar-SA" sz="2400" b="1" dirty="0" smtClean="0"/>
              <a:t> </a:t>
            </a:r>
            <a:endParaRPr lang="ar-SA" sz="2400" b="1" dirty="0"/>
          </a:p>
        </p:txBody>
      </p:sp>
      <p:cxnSp>
        <p:nvCxnSpPr>
          <p:cNvPr id="7" name="رابط مستقيم 6"/>
          <p:cNvCxnSpPr/>
          <p:nvPr/>
        </p:nvCxnSpPr>
        <p:spPr>
          <a:xfrm>
            <a:off x="2712360" y="2438400"/>
            <a:ext cx="914400" cy="914400"/>
          </a:xfrm>
          <a:prstGeom prst="line">
            <a:avLst/>
          </a:prstGeom>
          <a:ln w="57150"/>
        </p:spPr>
        <p:style>
          <a:lnRef idx="1">
            <a:schemeClr val="dk1"/>
          </a:lnRef>
          <a:fillRef idx="0">
            <a:schemeClr val="dk1"/>
          </a:fillRef>
          <a:effectRef idx="0">
            <a:schemeClr val="dk1"/>
          </a:effectRef>
          <a:fontRef idx="minor">
            <a:schemeClr val="tx1"/>
          </a:fontRef>
        </p:style>
      </p:cxnSp>
      <p:sp>
        <p:nvSpPr>
          <p:cNvPr id="8" name="مربع نص 7"/>
          <p:cNvSpPr txBox="1"/>
          <p:nvPr/>
        </p:nvSpPr>
        <p:spPr>
          <a:xfrm>
            <a:off x="3870510" y="558225"/>
            <a:ext cx="1907895"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1">
            <a:spAutoFit/>
          </a:bodyPr>
          <a:lstStyle/>
          <a:p>
            <a:pPr algn="ctr"/>
            <a:r>
              <a:rPr lang="ar-SA" sz="3200" b="1" dirty="0" smtClean="0"/>
              <a:t>أجزاء الورقة</a:t>
            </a:r>
            <a:endParaRPr lang="ar-SA" sz="3200" b="1" dirty="0"/>
          </a:p>
        </p:txBody>
      </p:sp>
    </p:spTree>
    <p:extLst>
      <p:ext uri="{BB962C8B-B14F-4D97-AF65-F5344CB8AC3E}">
        <p14:creationId xmlns:p14="http://schemas.microsoft.com/office/powerpoint/2010/main" val="39463868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05000" y="1447800"/>
            <a:ext cx="6172200" cy="1676400"/>
          </a:xfrm>
          <a:prstGeom prst="rect">
            <a:avLst/>
          </a:prstGeom>
          <a:ln/>
        </p:spPr>
        <p:style>
          <a:lnRef idx="0">
            <a:schemeClr val="accent1"/>
          </a:lnRef>
          <a:fillRef idx="3">
            <a:schemeClr val="accent1"/>
          </a:fillRef>
          <a:effectRef idx="3">
            <a:schemeClr val="accent1"/>
          </a:effectRef>
          <a:fontRef idx="minor">
            <a:schemeClr val="lt1"/>
          </a:fontRef>
        </p:style>
        <p:txBody>
          <a:bodyPr vert="horz"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8000" b="1" i="0" u="none" strike="noStrike" kern="1200" normalizeH="0" baseline="0" noProof="0" dirty="0" smtClean="0">
                <a:ln w="50800"/>
                <a:solidFill>
                  <a:schemeClr val="bg2">
                    <a:lumMod val="25000"/>
                  </a:schemeClr>
                </a:solidFill>
                <a:uLnTx/>
                <a:uFillTx/>
                <a:latin typeface="+mj-lt"/>
                <a:ea typeface="+mj-ea"/>
                <a:cs typeface="Arabic Transparent" pitchFamily="2" charset="-78"/>
              </a:rPr>
              <a:t>الدرس الأول </a:t>
            </a:r>
            <a:endParaRPr kumimoji="0" lang="ar-SA" sz="8000" b="1" i="0" u="none" strike="noStrike" kern="1200" normalizeH="0" noProof="0" dirty="0" smtClean="0">
              <a:ln w="50800"/>
              <a:solidFill>
                <a:schemeClr val="bg2">
                  <a:lumMod val="25000"/>
                </a:schemeClr>
              </a:solidFill>
              <a:uLnTx/>
              <a:uFillTx/>
              <a:latin typeface="+mj-lt"/>
              <a:ea typeface="+mj-ea"/>
              <a:cs typeface="Arabic Transparent" pitchFamily="2" charset="-78"/>
            </a:endParaRPr>
          </a:p>
        </p:txBody>
      </p:sp>
      <p:sp>
        <p:nvSpPr>
          <p:cNvPr id="4" name="Title 1"/>
          <p:cNvSpPr txBox="1">
            <a:spLocks/>
          </p:cNvSpPr>
          <p:nvPr/>
        </p:nvSpPr>
        <p:spPr>
          <a:xfrm>
            <a:off x="1371600" y="4038600"/>
            <a:ext cx="7010400" cy="1066800"/>
          </a:xfrm>
          <a:prstGeom prst="rect">
            <a:avLst/>
          </a:prstGeom>
          <a:ln/>
        </p:spPr>
        <p:style>
          <a:lnRef idx="1">
            <a:schemeClr val="accent4"/>
          </a:lnRef>
          <a:fillRef idx="3">
            <a:schemeClr val="accent4"/>
          </a:fillRef>
          <a:effectRef idx="2">
            <a:schemeClr val="accent4"/>
          </a:effectRef>
          <a:fontRef idx="minor">
            <a:schemeClr val="lt1"/>
          </a:fontRef>
        </p:style>
        <p:txBody>
          <a:bodyPr vert="horz" anchor="b"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6000" b="1" i="0" u="none" strike="noStrike" kern="1200"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itchFamily="18" charset="0"/>
                <a:ea typeface="+mj-ea"/>
                <a:cs typeface="Times New Roman" pitchFamily="18" charset="0"/>
              </a:rPr>
              <a:t>عمليات الحياة فى النباتات</a:t>
            </a:r>
            <a:endParaRPr kumimoji="0" lang="ar-SA" sz="6000" b="1" i="0" u="none" strike="noStrike" kern="1200" spc="50" normalizeH="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itchFamily="18" charset="0"/>
              <a:ea typeface="+mj-ea"/>
              <a:cs typeface="Times New Roman" pitchFamily="18" charset="0"/>
            </a:endParaRPr>
          </a:p>
        </p:txBody>
      </p:sp>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p:cNvSpPr txBox="1"/>
          <p:nvPr/>
        </p:nvSpPr>
        <p:spPr>
          <a:xfrm>
            <a:off x="2821345" y="76200"/>
            <a:ext cx="4006225"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1">
            <a:spAutoFit/>
          </a:bodyPr>
          <a:lstStyle/>
          <a:p>
            <a:pPr algn="ctr"/>
            <a:r>
              <a:rPr lang="ar-SA" sz="3200" b="1" dirty="0" smtClean="0"/>
              <a:t>انظري أجزاء الورقة </a:t>
            </a:r>
            <a:r>
              <a:rPr lang="ar-SA" sz="3200" b="1" dirty="0" err="1" smtClean="0"/>
              <a:t>ص</a:t>
            </a:r>
            <a:r>
              <a:rPr lang="ar-SA" sz="3200" b="1" dirty="0" smtClean="0"/>
              <a:t> 82</a:t>
            </a:r>
            <a:endParaRPr lang="ar-SA" sz="3200" b="1" dirty="0"/>
          </a:p>
        </p:txBody>
      </p:sp>
      <p:pic>
        <p:nvPicPr>
          <p:cNvPr id="2" name="صورة 1"/>
          <p:cNvPicPr>
            <a:picLocks noChangeAspect="1"/>
          </p:cNvPicPr>
          <p:nvPr/>
        </p:nvPicPr>
        <p:blipFill rotWithShape="1">
          <a:blip r:embed="rId3"/>
          <a:srcRect l="10492" t="41584"/>
          <a:stretch/>
        </p:blipFill>
        <p:spPr>
          <a:xfrm>
            <a:off x="304800" y="685800"/>
            <a:ext cx="7543800" cy="5105400"/>
          </a:xfrm>
          <a:prstGeom prst="rect">
            <a:avLst/>
          </a:prstGeom>
        </p:spPr>
      </p:pic>
      <p:sp>
        <p:nvSpPr>
          <p:cNvPr id="3" name="عنصر نائب للمحتوى 2"/>
          <p:cNvSpPr>
            <a:spLocks noGrp="1"/>
          </p:cNvSpPr>
          <p:nvPr>
            <p:ph idx="1"/>
          </p:nvPr>
        </p:nvSpPr>
        <p:spPr>
          <a:xfrm>
            <a:off x="990600" y="5334000"/>
            <a:ext cx="6711654" cy="565318"/>
          </a:xfrm>
        </p:spPr>
        <p:txBody>
          <a:bodyPr/>
          <a:lstStyle/>
          <a:p>
            <a:endParaRPr lang="ar-SA" dirty="0" smtClean="0"/>
          </a:p>
          <a:p>
            <a:endParaRPr lang="ar-SA" dirty="0"/>
          </a:p>
        </p:txBody>
      </p:sp>
      <p:pic>
        <p:nvPicPr>
          <p:cNvPr id="17" name="صورة 16" descr="3.gif"/>
          <p:cNvPicPr>
            <a:picLocks noChangeAspect="1"/>
          </p:cNvPicPr>
          <p:nvPr/>
        </p:nvPicPr>
        <p:blipFill>
          <a:blip r:embed="rId4" cstate="print"/>
          <a:stretch>
            <a:fillRect/>
          </a:stretch>
        </p:blipFill>
        <p:spPr>
          <a:xfrm>
            <a:off x="5638800" y="4724400"/>
            <a:ext cx="3429000" cy="1524000"/>
          </a:xfrm>
          <a:prstGeom prst="rect">
            <a:avLst/>
          </a:prstGeom>
        </p:spPr>
      </p:pic>
      <p:sp>
        <p:nvSpPr>
          <p:cNvPr id="18" name="مربع نص 17"/>
          <p:cNvSpPr txBox="1"/>
          <p:nvPr/>
        </p:nvSpPr>
        <p:spPr>
          <a:xfrm>
            <a:off x="762000" y="5486400"/>
            <a:ext cx="4586512"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1">
            <a:spAutoFit/>
          </a:bodyPr>
          <a:lstStyle/>
          <a:p>
            <a:r>
              <a:rPr lang="ar-SA" sz="2400" b="1" dirty="0" smtClean="0"/>
              <a:t>فيم تشبه الثغور مسامات الجلد</a:t>
            </a:r>
            <a:endParaRPr lang="ar-SA" sz="2400" b="1" dirty="0"/>
          </a:p>
        </p:txBody>
      </p:sp>
      <p:sp>
        <p:nvSpPr>
          <p:cNvPr id="19" name="مربع نص 18"/>
          <p:cNvSpPr txBox="1"/>
          <p:nvPr/>
        </p:nvSpPr>
        <p:spPr>
          <a:xfrm>
            <a:off x="381001" y="6019800"/>
            <a:ext cx="52578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sz="2400" b="1" dirty="0" smtClean="0"/>
              <a:t>لماذا قد تغلق الثغور عندما ترتفع درجات الحرارة</a:t>
            </a:r>
            <a:endParaRPr lang="ar-SA" sz="2400" b="1" dirty="0"/>
          </a:p>
        </p:txBody>
      </p:sp>
      <p:sp>
        <p:nvSpPr>
          <p:cNvPr id="20" name="مربع نص 19"/>
          <p:cNvSpPr txBox="1"/>
          <p:nvPr/>
        </p:nvSpPr>
        <p:spPr>
          <a:xfrm>
            <a:off x="6110684" y="6284686"/>
            <a:ext cx="2880918" cy="461665"/>
          </a:xfrm>
          <a:prstGeom prst="rect">
            <a:avLst/>
          </a:prstGeom>
        </p:spPr>
        <p:style>
          <a:lnRef idx="2">
            <a:schemeClr val="accent1"/>
          </a:lnRef>
          <a:fillRef idx="1">
            <a:schemeClr val="lt1"/>
          </a:fillRef>
          <a:effectRef idx="0">
            <a:schemeClr val="accent1"/>
          </a:effectRef>
          <a:fontRef idx="minor">
            <a:schemeClr val="dk1"/>
          </a:fontRef>
        </p:style>
        <p:txBody>
          <a:bodyPr wrap="none" rtlCol="1">
            <a:spAutoFit/>
          </a:bodyPr>
          <a:lstStyle/>
          <a:p>
            <a:pPr algn="ctr"/>
            <a:r>
              <a:rPr lang="ar-SA" sz="2400" b="1" dirty="0" smtClean="0"/>
              <a:t>الخليتان الحارستان</a:t>
            </a:r>
            <a:endParaRPr lang="ar-SA" sz="2400" b="1" dirty="0"/>
          </a:p>
        </p:txBody>
      </p:sp>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 presetClass="entr" presetSubtype="16"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ox(i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304800"/>
            <a:ext cx="7772400" cy="914400"/>
          </a:xfrm>
        </p:spPr>
        <p:style>
          <a:lnRef idx="1">
            <a:schemeClr val="accent2"/>
          </a:lnRef>
          <a:fillRef idx="2">
            <a:schemeClr val="accent2"/>
          </a:fillRef>
          <a:effectRef idx="1">
            <a:schemeClr val="accent2"/>
          </a:effectRef>
          <a:fontRef idx="minor">
            <a:schemeClr val="dk1"/>
          </a:fontRef>
        </p:style>
        <p:txBody>
          <a:bodyPr/>
          <a:lstStyle/>
          <a:p>
            <a:pPr algn="ctr"/>
            <a:r>
              <a:rPr lang="ar-SA" b="1" dirty="0" smtClean="0">
                <a:solidFill>
                  <a:schemeClr val="accent1"/>
                </a:solidFill>
              </a:rPr>
              <a:t>أنواع </a:t>
            </a:r>
            <a:r>
              <a:rPr lang="ar-SA" b="1" dirty="0" err="1" smtClean="0">
                <a:solidFill>
                  <a:schemeClr val="accent1"/>
                </a:solidFill>
              </a:rPr>
              <a:t>الأوراق</a:t>
            </a:r>
            <a:r>
              <a:rPr lang="ar-SA" b="1" dirty="0" err="1" smtClean="0"/>
              <a:t>.</a:t>
            </a:r>
            <a:r>
              <a:rPr lang="ar-SA" b="1" dirty="0" smtClean="0"/>
              <a:t/>
            </a:r>
            <a:br>
              <a:rPr lang="ar-SA" b="1" dirty="0" smtClean="0"/>
            </a:br>
            <a:endParaRPr lang="ar-SA" dirty="0"/>
          </a:p>
        </p:txBody>
      </p:sp>
      <p:sp>
        <p:nvSpPr>
          <p:cNvPr id="3" name="عنصر نائب للمحتوى 2"/>
          <p:cNvSpPr>
            <a:spLocks noGrp="1"/>
          </p:cNvSpPr>
          <p:nvPr>
            <p:ph idx="1"/>
          </p:nvPr>
        </p:nvSpPr>
        <p:spPr>
          <a:xfrm>
            <a:off x="914400" y="1143000"/>
            <a:ext cx="7772400" cy="5212560"/>
          </a:xfrm>
        </p:spPr>
        <p:style>
          <a:lnRef idx="3">
            <a:schemeClr val="lt1"/>
          </a:lnRef>
          <a:fillRef idx="1">
            <a:schemeClr val="accent4"/>
          </a:fillRef>
          <a:effectRef idx="1">
            <a:schemeClr val="accent4"/>
          </a:effectRef>
          <a:fontRef idx="minor">
            <a:schemeClr val="lt1"/>
          </a:fontRef>
        </p:style>
        <p:txBody>
          <a:bodyPr>
            <a:normAutofit/>
          </a:bodyPr>
          <a:lstStyle/>
          <a:p>
            <a:r>
              <a:rPr lang="ar-SA" sz="3200" b="1" dirty="0" smtClean="0">
                <a:solidFill>
                  <a:schemeClr val="bg1"/>
                </a:solidFill>
              </a:rPr>
              <a:t>بسيطة تتكون من أوراق أحادية (الملوخية) </a:t>
            </a:r>
          </a:p>
          <a:p>
            <a:r>
              <a:rPr lang="ar-SA" sz="3200" b="1" dirty="0" smtClean="0">
                <a:solidFill>
                  <a:schemeClr val="bg1"/>
                </a:solidFill>
              </a:rPr>
              <a:t>مركبة تنمو في </a:t>
            </a:r>
          </a:p>
          <a:p>
            <a:r>
              <a:rPr lang="ar-SA" sz="3200" b="1" dirty="0" err="1" smtClean="0">
                <a:solidFill>
                  <a:schemeClr val="bg1"/>
                </a:solidFill>
              </a:rPr>
              <a:t>مجموعات </a:t>
            </a:r>
            <a:r>
              <a:rPr lang="ar-SA" sz="3200" b="1" dirty="0" smtClean="0">
                <a:solidFill>
                  <a:schemeClr val="bg1"/>
                </a:solidFill>
              </a:rPr>
              <a:t>(البقدونس)</a:t>
            </a:r>
            <a:endParaRPr lang="ar-SA" sz="3200" b="1" dirty="0">
              <a:solidFill>
                <a:schemeClr val="bg1"/>
              </a:solidFill>
            </a:endParaRPr>
          </a:p>
        </p:txBody>
      </p:sp>
      <p:pic>
        <p:nvPicPr>
          <p:cNvPr id="4" name="صورة 3" descr="103221_imgcache.jpg"/>
          <p:cNvPicPr>
            <a:picLocks noChangeAspect="1"/>
          </p:cNvPicPr>
          <p:nvPr/>
        </p:nvPicPr>
        <p:blipFill>
          <a:blip r:embed="rId3" cstate="print"/>
          <a:stretch>
            <a:fillRect/>
          </a:stretch>
        </p:blipFill>
        <p:spPr>
          <a:xfrm>
            <a:off x="609601" y="1866900"/>
            <a:ext cx="3352800" cy="2019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صورة 4" descr="Leaf.jpg"/>
          <p:cNvPicPr>
            <a:picLocks noChangeAspect="1"/>
          </p:cNvPicPr>
          <p:nvPr/>
        </p:nvPicPr>
        <p:blipFill>
          <a:blip r:embed="rId4" cstate="print"/>
          <a:stretch>
            <a:fillRect/>
          </a:stretch>
        </p:blipFill>
        <p:spPr>
          <a:xfrm>
            <a:off x="3295650" y="4114800"/>
            <a:ext cx="249555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صورة 5" descr="البقدنس ورقه مركبة.jpg"/>
          <p:cNvPicPr>
            <a:picLocks noChangeAspect="1"/>
          </p:cNvPicPr>
          <p:nvPr/>
        </p:nvPicPr>
        <p:blipFill>
          <a:blip r:embed="rId5" cstate="print"/>
          <a:stretch>
            <a:fillRect/>
          </a:stretch>
        </p:blipFill>
        <p:spPr>
          <a:xfrm>
            <a:off x="6019800" y="4038600"/>
            <a:ext cx="28194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صورة 6" descr="leaves12.jpg"/>
          <p:cNvPicPr>
            <a:picLocks noChangeAspect="1"/>
          </p:cNvPicPr>
          <p:nvPr/>
        </p:nvPicPr>
        <p:blipFill>
          <a:blip r:embed="rId6" cstate="print"/>
          <a:stretch>
            <a:fillRect/>
          </a:stretch>
        </p:blipFill>
        <p:spPr>
          <a:xfrm>
            <a:off x="457200" y="4114800"/>
            <a:ext cx="25908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مربع نص 7"/>
          <p:cNvSpPr txBox="1"/>
          <p:nvPr/>
        </p:nvSpPr>
        <p:spPr>
          <a:xfrm>
            <a:off x="1371600" y="3505200"/>
            <a:ext cx="1633781"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1">
            <a:spAutoFit/>
          </a:bodyPr>
          <a:lstStyle/>
          <a:p>
            <a:r>
              <a:rPr lang="ar-SA" b="1" dirty="0" smtClean="0">
                <a:solidFill>
                  <a:schemeClr val="accent2">
                    <a:lumMod val="75000"/>
                  </a:schemeClr>
                </a:solidFill>
              </a:rPr>
              <a:t>أوراق بسيطة</a:t>
            </a:r>
            <a:endParaRPr lang="ar-SA" b="1" dirty="0">
              <a:solidFill>
                <a:schemeClr val="accent2">
                  <a:lumMod val="75000"/>
                </a:schemeClr>
              </a:solidFill>
            </a:endParaRPr>
          </a:p>
        </p:txBody>
      </p:sp>
      <p:sp>
        <p:nvSpPr>
          <p:cNvPr id="9" name="مربع نص 8"/>
          <p:cNvSpPr txBox="1"/>
          <p:nvPr/>
        </p:nvSpPr>
        <p:spPr>
          <a:xfrm>
            <a:off x="3962400" y="6336268"/>
            <a:ext cx="147668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1">
            <a:spAutoFit/>
          </a:bodyPr>
          <a:lstStyle/>
          <a:p>
            <a:r>
              <a:rPr lang="ar-SA" b="1" dirty="0" smtClean="0">
                <a:solidFill>
                  <a:schemeClr val="accent2">
                    <a:lumMod val="75000"/>
                  </a:schemeClr>
                </a:solidFill>
              </a:rPr>
              <a:t>اوراق مركبة</a:t>
            </a:r>
            <a:endParaRPr lang="ar-SA" b="1" dirty="0">
              <a:solidFill>
                <a:schemeClr val="accent2">
                  <a:lumMod val="75000"/>
                </a:schemeClr>
              </a:solidFill>
            </a:endParaRPr>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914400" y="2895600"/>
            <a:ext cx="7772400" cy="3459960"/>
          </a:xfrm>
        </p:spPr>
        <p:style>
          <a:lnRef idx="3">
            <a:schemeClr val="lt1"/>
          </a:lnRef>
          <a:fillRef idx="1">
            <a:schemeClr val="accent4"/>
          </a:fillRef>
          <a:effectRef idx="1">
            <a:schemeClr val="accent4"/>
          </a:effectRef>
          <a:fontRef idx="minor">
            <a:schemeClr val="lt1"/>
          </a:fontRef>
        </p:style>
        <p:txBody>
          <a:bodyPr>
            <a:normAutofit/>
          </a:bodyPr>
          <a:lstStyle/>
          <a:p>
            <a:pPr algn="ctr"/>
            <a:r>
              <a:rPr lang="ar-SA" sz="4000" b="1" dirty="0" smtClean="0">
                <a:solidFill>
                  <a:schemeClr val="bg1"/>
                </a:solidFill>
              </a:rPr>
              <a:t>كيف تتم عملية البناء الضوئي في النبات؟ </a:t>
            </a:r>
          </a:p>
          <a:p>
            <a:pPr algn="ctr"/>
            <a:r>
              <a:rPr lang="ar-SA" sz="4000" b="1" dirty="0" smtClean="0">
                <a:solidFill>
                  <a:schemeClr val="bg1"/>
                </a:solidFill>
              </a:rPr>
              <a:t>أين تتم هذه العملية؟</a:t>
            </a:r>
            <a:endParaRPr lang="ar-SA" sz="4000" b="1" dirty="0">
              <a:solidFill>
                <a:schemeClr val="bg1"/>
              </a:solidFill>
            </a:endParaRPr>
          </a:p>
        </p:txBody>
      </p:sp>
      <p:sp>
        <p:nvSpPr>
          <p:cNvPr id="5" name="مخطط انسيابي: شريط مثقب 4"/>
          <p:cNvSpPr/>
          <p:nvPr/>
        </p:nvSpPr>
        <p:spPr>
          <a:xfrm>
            <a:off x="2133600" y="304800"/>
            <a:ext cx="6624736" cy="25146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3200" b="1" dirty="0" err="1" smtClean="0"/>
              <a:t>أجيبي</a:t>
            </a:r>
            <a:r>
              <a:rPr lang="ar-SA" sz="3200" b="1" dirty="0" smtClean="0"/>
              <a:t> عن</a:t>
            </a:r>
          </a:p>
          <a:p>
            <a:pPr algn="ctr"/>
            <a:r>
              <a:rPr lang="ar-SA" sz="3200" b="1" dirty="0" smtClean="0"/>
              <a:t>السؤال التالي</a:t>
            </a:r>
            <a:endParaRPr lang="ar-SA" sz="3200" b="1" dirty="0"/>
          </a:p>
        </p:txBody>
      </p:sp>
      <p:pic>
        <p:nvPicPr>
          <p:cNvPr id="4" name="صورة 3" descr="40306h777h.jpg"/>
          <p:cNvPicPr>
            <a:picLocks noChangeAspect="1"/>
          </p:cNvPicPr>
          <p:nvPr/>
        </p:nvPicPr>
        <p:blipFill>
          <a:blip r:embed="rId3" cstate="print"/>
          <a:stretch>
            <a:fillRect/>
          </a:stretch>
        </p:blipFill>
        <p:spPr>
          <a:xfrm rot="20301757">
            <a:off x="173296" y="1432887"/>
            <a:ext cx="2247348" cy="1369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495800" y="228600"/>
            <a:ext cx="4267200" cy="609600"/>
          </a:xfrm>
        </p:spPr>
        <p:style>
          <a:lnRef idx="1">
            <a:schemeClr val="accent2"/>
          </a:lnRef>
          <a:fillRef idx="2">
            <a:schemeClr val="accent2"/>
          </a:fillRef>
          <a:effectRef idx="1">
            <a:schemeClr val="accent2"/>
          </a:effectRef>
          <a:fontRef idx="minor">
            <a:schemeClr val="dk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algn="ctr"/>
            <a:r>
              <a:rPr lang="ar-EG" sz="3200" b="1" dirty="0" smtClean="0">
                <a:solidFill>
                  <a:schemeClr val="accent1"/>
                </a:solidFill>
              </a:rPr>
              <a:t>البناء الضوئي </a:t>
            </a:r>
            <a:endParaRPr lang="en-US" sz="3200" dirty="0">
              <a:solidFill>
                <a:schemeClr val="accent1"/>
              </a:solidFill>
            </a:endParaRPr>
          </a:p>
        </p:txBody>
      </p:sp>
      <p:sp>
        <p:nvSpPr>
          <p:cNvPr id="5" name="Content Placeholder 2"/>
          <p:cNvSpPr txBox="1">
            <a:spLocks/>
          </p:cNvSpPr>
          <p:nvPr/>
        </p:nvSpPr>
        <p:spPr>
          <a:xfrm>
            <a:off x="533400" y="1676400"/>
            <a:ext cx="8305800" cy="4800600"/>
          </a:xfrm>
          <a:prstGeom prst="rect">
            <a:avLst/>
          </a:prstGeom>
        </p:spPr>
        <p:style>
          <a:lnRef idx="3">
            <a:schemeClr val="lt1"/>
          </a:lnRef>
          <a:fillRef idx="1">
            <a:schemeClr val="accent4"/>
          </a:fillRef>
          <a:effectRef idx="1">
            <a:schemeClr val="accent4"/>
          </a:effectRef>
          <a:fontRef idx="minor">
            <a:schemeClr val="lt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811530" lvl="0" indent="-742950" algn="just" rtl="1">
              <a:spcBef>
                <a:spcPts val="700"/>
              </a:spcBef>
              <a:buClr>
                <a:schemeClr val="tx2"/>
              </a:buClr>
              <a:buSzPct val="95000"/>
            </a:pPr>
            <a:r>
              <a:rPr lang="ar-SA" sz="3200" b="1" dirty="0" smtClean="0">
                <a:ln w="50800"/>
                <a:solidFill>
                  <a:schemeClr val="bg1">
                    <a:shade val="50000"/>
                  </a:schemeClr>
                </a:solidFill>
                <a:cs typeface="Arabic Transparent" pitchFamily="2" charset="-78"/>
              </a:rPr>
              <a:t>     </a:t>
            </a:r>
            <a:r>
              <a:rPr lang="ar-SA" sz="3200" b="1" dirty="0" smtClean="0">
                <a:ln w="50800"/>
                <a:solidFill>
                  <a:schemeClr val="bg1"/>
                </a:solidFill>
                <a:cs typeface="Arabic Transparent" pitchFamily="2" charset="-78"/>
              </a:rPr>
              <a:t>تحدث عملية البناء الضوئي في تراكيب تسمي البلاستيدات الخضراء التي توجد بشكل رئيسي في أوراق النباتات </a:t>
            </a:r>
          </a:p>
          <a:p>
            <a:pPr marL="811530" lvl="0" indent="-742950" algn="just" rtl="1">
              <a:spcBef>
                <a:spcPts val="700"/>
              </a:spcBef>
              <a:buClr>
                <a:schemeClr val="tx2"/>
              </a:buClr>
              <a:buSzPct val="95000"/>
            </a:pPr>
            <a:r>
              <a:rPr lang="ar-SA" sz="3200" b="1" dirty="0" smtClean="0">
                <a:ln w="50800"/>
                <a:solidFill>
                  <a:schemeClr val="tx1"/>
                </a:solidFill>
                <a:cs typeface="Arabic Transparent" pitchFamily="2" charset="-78"/>
              </a:rPr>
              <a:t>،</a:t>
            </a:r>
          </a:p>
          <a:p>
            <a:pPr marL="811530" lvl="0" indent="-742950" algn="just" rtl="1">
              <a:spcBef>
                <a:spcPts val="700"/>
              </a:spcBef>
              <a:buClr>
                <a:schemeClr val="tx2"/>
              </a:buClr>
              <a:buSzPct val="95000"/>
            </a:pPr>
            <a:r>
              <a:rPr lang="ar-SA" sz="3200" b="1" dirty="0" smtClean="0">
                <a:ln w="50800"/>
                <a:solidFill>
                  <a:schemeClr val="bg1"/>
                </a:solidFill>
                <a:cs typeface="Arabic Transparent" pitchFamily="2" charset="-78"/>
              </a:rPr>
              <a:t>ويبقي بعض الجلوكوز المنتج في الأوراق وينتقل الباقي عبر اللحاء إلي السيقان والجذور .حيث يستخدم جزء منه في العمليات الحيوية التي يقوم بها النبات ويخزن الباقي </a:t>
            </a:r>
          </a:p>
          <a:p>
            <a:pPr marL="811530" lvl="0" indent="-742950" algn="just" rtl="1">
              <a:spcBef>
                <a:spcPts val="700"/>
              </a:spcBef>
              <a:buClr>
                <a:schemeClr val="tx2"/>
              </a:buClr>
              <a:buSzPct val="95000"/>
            </a:pPr>
            <a:r>
              <a:rPr lang="ar-SA" sz="3200" b="1" dirty="0" smtClean="0">
                <a:ln w="50800"/>
                <a:solidFill>
                  <a:schemeClr val="bg1"/>
                </a:solidFill>
                <a:cs typeface="Arabic Transparent" pitchFamily="2" charset="-78"/>
              </a:rPr>
              <a:t>عندما يتغذى الحيوان على النبات تصبح الطاقة المختزنة في الجلوكوز متاحة للحيوان</a:t>
            </a:r>
          </a:p>
        </p:txBody>
      </p:sp>
      <p:sp>
        <p:nvSpPr>
          <p:cNvPr id="6" name="مستطيل 5"/>
          <p:cNvSpPr/>
          <p:nvPr/>
        </p:nvSpPr>
        <p:spPr>
          <a:xfrm>
            <a:off x="2209800" y="914400"/>
            <a:ext cx="4737194" cy="646331"/>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ar-SA" sz="3600" b="1" dirty="0" smtClean="0">
                <a:solidFill>
                  <a:schemeClr val="accent1"/>
                </a:solidFill>
              </a:rPr>
              <a:t>كيف تتم عملية البناء </a:t>
            </a:r>
            <a:r>
              <a:rPr lang="ar-SA" sz="3600" b="1" dirty="0" err="1" smtClean="0">
                <a:solidFill>
                  <a:schemeClr val="accent1"/>
                </a:solidFill>
              </a:rPr>
              <a:t>الضوئي؟</a:t>
            </a:r>
            <a:endParaRPr lang="ar-SA" sz="3600" b="1" dirty="0">
              <a:solidFill>
                <a:schemeClr val="accent1"/>
              </a:solidFill>
            </a:endParaRPr>
          </a:p>
        </p:txBody>
      </p:sp>
      <p:pic>
        <p:nvPicPr>
          <p:cNvPr id="7" name="Picture 2"/>
          <p:cNvPicPr>
            <a:picLocks noChangeAspect="1" noChangeArrowheads="1"/>
          </p:cNvPicPr>
          <p:nvPr/>
        </p:nvPicPr>
        <p:blipFill>
          <a:blip r:embed="rId3" cstate="print"/>
          <a:srcRect/>
          <a:stretch>
            <a:fillRect/>
          </a:stretch>
        </p:blipFill>
        <p:spPr bwMode="auto">
          <a:xfrm>
            <a:off x="1981200" y="3276600"/>
            <a:ext cx="6553200" cy="533400"/>
          </a:xfrm>
          <a:prstGeom prst="rect">
            <a:avLst/>
          </a:prstGeom>
          <a:noFill/>
          <a:ln w="9525">
            <a:noFill/>
            <a:miter lim="800000"/>
            <a:headEnd/>
            <a:tailEnd/>
          </a:ln>
        </p:spPr>
      </p:pic>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05"/>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 calcmode="lin" valueType="num">
                                      <p:cBhvr>
                                        <p:cTn id="9" dur="500" fill="hold"/>
                                        <p:tgtEl>
                                          <p:spTgt spid="7"/>
                                        </p:tgtEl>
                                        <p:attrNameLst>
                                          <p:attrName>ppt_x</p:attrName>
                                        </p:attrNameLst>
                                      </p:cBhvr>
                                      <p:tavLst>
                                        <p:tav tm="0">
                                          <p:val>
                                            <p:strVal val="#ppt_x-.2"/>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84710" y="452718"/>
            <a:ext cx="7055380" cy="918882"/>
          </a:xfrm>
        </p:spPr>
        <p:style>
          <a:lnRef idx="1">
            <a:schemeClr val="accent2"/>
          </a:lnRef>
          <a:fillRef idx="2">
            <a:schemeClr val="accent2"/>
          </a:fillRef>
          <a:effectRef idx="1">
            <a:schemeClr val="accent2"/>
          </a:effectRef>
          <a:fontRef idx="minor">
            <a:schemeClr val="dk1"/>
          </a:fontRef>
        </p:style>
        <p:txBody>
          <a:bodyPr/>
          <a:lstStyle/>
          <a:p>
            <a:pPr algn="ctr"/>
            <a:r>
              <a:rPr lang="ar-SA" b="1" dirty="0" smtClean="0">
                <a:solidFill>
                  <a:schemeClr val="accent1"/>
                </a:solidFill>
              </a:rPr>
              <a:t>ورقة عمل</a:t>
            </a:r>
            <a:endParaRPr lang="ar-SA" b="1" dirty="0">
              <a:solidFill>
                <a:schemeClr val="accent1"/>
              </a:solidFill>
            </a:endParaRPr>
          </a:p>
        </p:txBody>
      </p:sp>
      <p:sp>
        <p:nvSpPr>
          <p:cNvPr id="3" name="عنصر نائب للمحتوى 2"/>
          <p:cNvSpPr>
            <a:spLocks noGrp="1"/>
          </p:cNvSpPr>
          <p:nvPr>
            <p:ph idx="1"/>
          </p:nvPr>
        </p:nvSpPr>
        <p:spPr>
          <a:xfrm>
            <a:off x="609600" y="1676400"/>
            <a:ext cx="8229600" cy="4724400"/>
          </a:xfrm>
        </p:spPr>
        <p:style>
          <a:lnRef idx="3">
            <a:schemeClr val="lt1"/>
          </a:lnRef>
          <a:fillRef idx="1">
            <a:schemeClr val="accent4"/>
          </a:fillRef>
          <a:effectRef idx="1">
            <a:schemeClr val="accent4"/>
          </a:effectRef>
          <a:fontRef idx="minor">
            <a:schemeClr val="lt1"/>
          </a:fontRef>
        </p:style>
        <p:txBody>
          <a:bodyPr>
            <a:normAutofit lnSpcReduction="10000"/>
          </a:bodyPr>
          <a:lstStyle/>
          <a:p>
            <a:endParaRPr lang="ar-SA" sz="2800" b="1" dirty="0" smtClean="0"/>
          </a:p>
          <a:p>
            <a:r>
              <a:rPr lang="ar-SA" sz="5400" b="1" dirty="0" smtClean="0">
                <a:solidFill>
                  <a:schemeClr val="accent1"/>
                </a:solidFill>
              </a:rPr>
              <a:t>أختبر نفسي التفكير الناقد ص 83</a:t>
            </a:r>
          </a:p>
          <a:p>
            <a:r>
              <a:rPr lang="ar-SA" sz="5400" b="1" dirty="0" smtClean="0">
                <a:solidFill>
                  <a:schemeClr val="bg1"/>
                </a:solidFill>
              </a:rPr>
              <a:t>كيف يمكن أن يختلف النتح في النباتات التي تنمو في مناطق غزيرة الأمطار عن النباتات التي تعيش في مناطق نادرة الأمطار</a:t>
            </a:r>
          </a:p>
        </p:txBody>
      </p:sp>
    </p:spTree>
    <p:extLst>
      <p:ext uri="{BB962C8B-B14F-4D97-AF65-F5344CB8AC3E}">
        <p14:creationId xmlns:p14="http://schemas.microsoft.com/office/powerpoint/2010/main" val="162243660"/>
      </p:ext>
    </p:extLst>
  </p:cSld>
  <p:clrMapOvr>
    <a:masterClrMapping/>
  </p:clrMapOvr>
  <p:transition spd="slow">
    <p:newsflash/>
    <p:sndAc>
      <p:stSnd>
        <p:snd r:embed="rId2" name="chimes.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lstStyle/>
          <a:p>
            <a:pPr algn="ctr"/>
            <a:r>
              <a:rPr lang="ar-SA" b="1" dirty="0" smtClean="0"/>
              <a:t>نشاط ص83</a:t>
            </a:r>
            <a:endParaRPr lang="ar-SA" b="1" dirty="0"/>
          </a:p>
        </p:txBody>
      </p:sp>
      <p:sp>
        <p:nvSpPr>
          <p:cNvPr id="3" name="عنصر نائب للمحتوى 2"/>
          <p:cNvSpPr>
            <a:spLocks noGrp="1"/>
          </p:cNvSpPr>
          <p:nvPr>
            <p:ph idx="1"/>
          </p:nvPr>
        </p:nvSpPr>
        <p:spPr/>
        <p:txBody>
          <a:bodyPr/>
          <a:lstStyle/>
          <a:p>
            <a:endParaRPr lang="ar-SA" b="1" dirty="0"/>
          </a:p>
        </p:txBody>
      </p:sp>
      <p:pic>
        <p:nvPicPr>
          <p:cNvPr id="4" name="Picture 2"/>
          <p:cNvPicPr>
            <a:picLocks noChangeAspect="1" noChangeArrowheads="1"/>
          </p:cNvPicPr>
          <p:nvPr/>
        </p:nvPicPr>
        <p:blipFill>
          <a:blip r:embed="rId3" cstate="print"/>
          <a:srcRect/>
          <a:stretch>
            <a:fillRect/>
          </a:stretch>
        </p:blipFill>
        <p:spPr bwMode="auto">
          <a:xfrm>
            <a:off x="3072129" y="2052925"/>
            <a:ext cx="4467225" cy="3955999"/>
          </a:xfrm>
          <a:prstGeom prst="rect">
            <a:avLst/>
          </a:prstGeom>
          <a:noFill/>
          <a:ln w="9525">
            <a:noFill/>
            <a:miter lim="800000"/>
            <a:headEnd/>
            <a:tailEnd/>
          </a:ln>
        </p:spPr>
      </p:pic>
      <p:sp>
        <p:nvSpPr>
          <p:cNvPr id="5" name="مستطيل 4"/>
          <p:cNvSpPr/>
          <p:nvPr/>
        </p:nvSpPr>
        <p:spPr>
          <a:xfrm>
            <a:off x="827700" y="2971800"/>
            <a:ext cx="21441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t>تابعي المقطع التالي </a:t>
            </a:r>
            <a:endParaRPr lang="ar-SA" sz="3600" b="1" dirty="0"/>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srcRect t="4903" b="41176"/>
          <a:stretch/>
        </p:blipFill>
        <p:spPr bwMode="auto">
          <a:xfrm rot="5400000">
            <a:off x="1331117" y="-645310"/>
            <a:ext cx="6481767" cy="8229602"/>
          </a:xfrm>
          <a:prstGeom prst="rect">
            <a:avLst/>
          </a:prstGeom>
          <a:noFill/>
          <a:ln w="9525">
            <a:noFill/>
            <a:miter lim="800000"/>
            <a:headEnd/>
            <a:tailEnd/>
          </a:ln>
          <a:effectLst/>
        </p:spPr>
      </p:pic>
      <p:sp>
        <p:nvSpPr>
          <p:cNvPr id="4" name="مربع نص 3"/>
          <p:cNvSpPr txBox="1"/>
          <p:nvPr/>
        </p:nvSpPr>
        <p:spPr>
          <a:xfrm>
            <a:off x="457199" y="609600"/>
            <a:ext cx="2241319"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1">
            <a:spAutoFit/>
          </a:bodyPr>
          <a:lstStyle/>
          <a:p>
            <a:r>
              <a:rPr lang="ar-SA" sz="3600" b="1" dirty="0" smtClean="0"/>
              <a:t>عمليات الحياة</a:t>
            </a:r>
            <a:endParaRPr lang="ar-SA" sz="3600" b="1" dirty="0"/>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447800" y="2819400"/>
            <a:ext cx="6102953" cy="1200329"/>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ar-SA" sz="3600" b="1" dirty="0" smtClean="0">
                <a:solidFill>
                  <a:schemeClr val="accent1"/>
                </a:solidFill>
              </a:rPr>
              <a:t>إلى اللقاء في الحصة القادمة إن شاء الله</a:t>
            </a:r>
          </a:p>
          <a:p>
            <a:endParaRPr lang="ar-SA" sz="3600" b="1" dirty="0">
              <a:solidFill>
                <a:schemeClr val="accent1"/>
              </a:solidFill>
            </a:endParaRPr>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04800"/>
            <a:ext cx="6858000" cy="617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4267200" y="1600200"/>
            <a:ext cx="3385506" cy="101566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ar-SA" sz="6000" b="1" dirty="0" smtClean="0"/>
              <a:t>تابع درس</a:t>
            </a:r>
            <a:endParaRPr lang="ar-SA" sz="6000" b="1" dirty="0"/>
          </a:p>
        </p:txBody>
      </p:sp>
      <p:sp>
        <p:nvSpPr>
          <p:cNvPr id="4" name="مربع نص 3"/>
          <p:cNvSpPr txBox="1"/>
          <p:nvPr/>
        </p:nvSpPr>
        <p:spPr>
          <a:xfrm>
            <a:off x="1265000" y="3124200"/>
            <a:ext cx="6548589" cy="1015663"/>
          </a:xfrm>
          <a:prstGeom prst="rect">
            <a:avLst/>
          </a:prstGeom>
        </p:spPr>
        <p:style>
          <a:lnRef idx="3">
            <a:schemeClr val="lt1"/>
          </a:lnRef>
          <a:fillRef idx="1">
            <a:schemeClr val="accent2"/>
          </a:fillRef>
          <a:effectRef idx="1">
            <a:schemeClr val="accent2"/>
          </a:effectRef>
          <a:fontRef idx="minor">
            <a:schemeClr val="lt1"/>
          </a:fontRef>
        </p:style>
        <p:txBody>
          <a:bodyPr wrap="none" rtlCol="1">
            <a:spAutoFit/>
          </a:bodyPr>
          <a:lstStyle/>
          <a:p>
            <a:pPr algn="ctr"/>
            <a:r>
              <a:rPr lang="ar-SA" sz="6000" b="1" dirty="0" smtClean="0"/>
              <a:t>عمليات الحياة في النباتات</a:t>
            </a:r>
            <a:endParaRPr lang="ar-SA" sz="6000" b="1" dirty="0"/>
          </a:p>
        </p:txBody>
      </p:sp>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ربع نص 16"/>
          <p:cNvSpPr txBox="1"/>
          <p:nvPr/>
        </p:nvSpPr>
        <p:spPr>
          <a:xfrm>
            <a:off x="3629640" y="1505898"/>
            <a:ext cx="1959496"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r"/>
            <a:r>
              <a:rPr lang="ar-SA" sz="2800" b="1" dirty="0" smtClean="0">
                <a:solidFill>
                  <a:schemeClr val="tx2">
                    <a:lumMod val="25000"/>
                  </a:schemeClr>
                </a:solidFill>
              </a:rPr>
              <a:t>هل تنتج جميع النباتات أزهار؟</a:t>
            </a:r>
          </a:p>
          <a:p>
            <a:pPr algn="r"/>
            <a:endParaRPr lang="ar-SA" sz="2800" b="1" dirty="0">
              <a:solidFill>
                <a:srgbClr val="FF0000"/>
              </a:solidFill>
              <a:latin typeface="Arabic Transparent" pitchFamily="34" charset="0"/>
              <a:cs typeface="Arabic Transparent" pitchFamily="34" charset="0"/>
            </a:endParaRPr>
          </a:p>
        </p:txBody>
      </p:sp>
      <p:sp>
        <p:nvSpPr>
          <p:cNvPr id="18" name="مربع نص 17"/>
          <p:cNvSpPr txBox="1"/>
          <p:nvPr/>
        </p:nvSpPr>
        <p:spPr>
          <a:xfrm>
            <a:off x="4786314" y="4286256"/>
            <a:ext cx="2500330"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3200" b="1" dirty="0" smtClean="0">
                <a:solidFill>
                  <a:schemeClr val="tx2">
                    <a:lumMod val="25000"/>
                  </a:schemeClr>
                </a:solidFill>
              </a:rPr>
              <a:t>هل الفطر نبات؟</a:t>
            </a:r>
          </a:p>
          <a:p>
            <a:pPr algn="ctr"/>
            <a:endParaRPr lang="ar-SA" sz="3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glow rad="139700">
                  <a:srgbClr val="4BACC6">
                    <a:satMod val="175000"/>
                    <a:alpha val="40000"/>
                  </a:srgbClr>
                </a:glow>
                <a:reflection blurRad="12700" stA="28000" endPos="45000" dist="1000" dir="5400000" sy="-100000" algn="bl" rotWithShape="0"/>
              </a:effectLst>
              <a:latin typeface="Arabic Transparent" pitchFamily="34" charset="0"/>
              <a:cs typeface="Arabic Transparent" pitchFamily="34" charset="0"/>
            </a:endParaRPr>
          </a:p>
        </p:txBody>
      </p:sp>
      <p:sp>
        <p:nvSpPr>
          <p:cNvPr id="19" name="مربع نص 18"/>
          <p:cNvSpPr txBox="1"/>
          <p:nvPr/>
        </p:nvSpPr>
        <p:spPr>
          <a:xfrm>
            <a:off x="1752600" y="4214818"/>
            <a:ext cx="2328454"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r>
              <a:rPr lang="ar-S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228600">
                    <a:srgbClr val="C0504D">
                      <a:satMod val="175000"/>
                      <a:alpha val="40000"/>
                    </a:srgbClr>
                  </a:glow>
                  <a:innerShdw blurRad="69850" dist="43180" dir="5400000">
                    <a:srgbClr val="000000">
                      <a:alpha val="65000"/>
                    </a:srgbClr>
                  </a:innerShdw>
                </a:effectLst>
                <a:latin typeface="Arabic Transparent" pitchFamily="34" charset="0"/>
                <a:cs typeface="Arabic Transparent" pitchFamily="34" charset="0"/>
              </a:rPr>
              <a:t>ما الخاصية التي تميز النبات عن الحيوانات</a:t>
            </a:r>
            <a:endParaRPr lang="ar-S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228600">
                  <a:srgbClr val="C0504D">
                    <a:satMod val="175000"/>
                    <a:alpha val="40000"/>
                  </a:srgbClr>
                </a:glow>
                <a:innerShdw blurRad="69850" dist="43180" dir="5400000">
                  <a:srgbClr val="000000">
                    <a:alpha val="65000"/>
                  </a:srgbClr>
                </a:innerShdw>
              </a:effectLst>
              <a:latin typeface="Arabic Transparent" pitchFamily="34" charset="0"/>
              <a:cs typeface="Arabic Transparent" pitchFamily="34" charset="0"/>
            </a:endParaRPr>
          </a:p>
        </p:txBody>
      </p:sp>
      <p:sp>
        <p:nvSpPr>
          <p:cNvPr id="26" name="مربع نص 25"/>
          <p:cNvSpPr txBox="1"/>
          <p:nvPr/>
        </p:nvSpPr>
        <p:spPr>
          <a:xfrm>
            <a:off x="1644182" y="214290"/>
            <a:ext cx="645621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4000" b="1" dirty="0">
                <a:ln w="12700">
                  <a:solidFill>
                    <a:srgbClr val="1F497D">
                      <a:satMod val="155000"/>
                    </a:srgbClr>
                  </a:solidFill>
                  <a:prstDash val="solid"/>
                </a:ln>
                <a:solidFill>
                  <a:srgbClr val="FFFF00"/>
                </a:solidFill>
                <a:effectLst>
                  <a:glow rad="63500">
                    <a:srgbClr val="C0504D">
                      <a:satMod val="175000"/>
                      <a:alpha val="40000"/>
                    </a:srgbClr>
                  </a:glow>
                  <a:outerShdw blurRad="41275" dist="20320" dir="1800000" algn="tl" rotWithShape="0">
                    <a:srgbClr val="000000">
                      <a:alpha val="40000"/>
                    </a:srgbClr>
                  </a:outerShdw>
                </a:effectLst>
                <a:latin typeface="Arial Unicode MS" pitchFamily="34" charset="-128"/>
                <a:ea typeface="Arial Unicode MS" pitchFamily="34" charset="-128"/>
                <a:cs typeface="Arial Unicode MS" pitchFamily="34" charset="-128"/>
              </a:rPr>
              <a:t>اختاري أحد المكعبات : </a:t>
            </a:r>
          </a:p>
        </p:txBody>
      </p:sp>
      <p:sp>
        <p:nvSpPr>
          <p:cNvPr id="24" name="مكعب 23"/>
          <p:cNvSpPr/>
          <p:nvPr/>
        </p:nvSpPr>
        <p:spPr>
          <a:xfrm rot="20986239">
            <a:off x="2715586" y="1271959"/>
            <a:ext cx="3286148" cy="2714644"/>
          </a:xfrm>
          <a:prstGeom prst="cub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22" name="مكعب 21"/>
          <p:cNvSpPr/>
          <p:nvPr/>
        </p:nvSpPr>
        <p:spPr>
          <a:xfrm rot="523168">
            <a:off x="1192715" y="3713764"/>
            <a:ext cx="3286148" cy="2714644"/>
          </a:xfrm>
          <a:prstGeom prst="cube">
            <a:avLst/>
          </a:prstGeom>
          <a:solidFill>
            <a:srgbClr val="FF99FF"/>
          </a:solidFill>
        </p:spPr>
        <p:style>
          <a:lnRef idx="1">
            <a:schemeClr val="accent6"/>
          </a:lnRef>
          <a:fillRef idx="3">
            <a:schemeClr val="accent6"/>
          </a:fillRef>
          <a:effectRef idx="2">
            <a:schemeClr val="accent6"/>
          </a:effectRef>
          <a:fontRef idx="minor">
            <a:schemeClr val="lt1"/>
          </a:fontRef>
        </p:style>
        <p:txBody>
          <a:bodyPr rtlCol="1" anchor="ctr"/>
          <a:lstStyle/>
          <a:p>
            <a:pPr algn="ctr"/>
            <a:endParaRPr lang="ar-SA">
              <a:solidFill>
                <a:prstClr val="white"/>
              </a:solidFill>
            </a:endParaRPr>
          </a:p>
        </p:txBody>
      </p:sp>
      <p:sp>
        <p:nvSpPr>
          <p:cNvPr id="21" name="مكعب 20"/>
          <p:cNvSpPr/>
          <p:nvPr/>
        </p:nvSpPr>
        <p:spPr>
          <a:xfrm rot="863459">
            <a:off x="4517282" y="3642326"/>
            <a:ext cx="3286148" cy="2714644"/>
          </a:xfrm>
          <a:prstGeom prst="cube">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1" anchor="ctr"/>
          <a:lstStyle/>
          <a:p>
            <a:pPr algn="ctr"/>
            <a:endParaRPr lang="ar-SA">
              <a:solidFill>
                <a:prstClr val="white"/>
              </a:solidFill>
            </a:endParaRPr>
          </a:p>
        </p:txBody>
      </p:sp>
    </p:spTree>
    <p:extLst>
      <p:ext uri="{BB962C8B-B14F-4D97-AF65-F5344CB8AC3E}">
        <p14:creationId xmlns:p14="http://schemas.microsoft.com/office/powerpoint/2010/main" val="108973895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0.7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strVal val="#ppt_w*0.70"/>
                                          </p:val>
                                        </p:tav>
                                        <p:tav tm="100000">
                                          <p:val>
                                            <p:strVal val="#ppt_w"/>
                                          </p:val>
                                        </p:tav>
                                      </p:tavLst>
                                    </p:anim>
                                    <p:anim calcmode="lin" valueType="num">
                                      <p:cBhvr>
                                        <p:cTn id="13" dur="500" fill="hold"/>
                                        <p:tgtEl>
                                          <p:spTgt spid="22"/>
                                        </p:tgtEl>
                                        <p:attrNameLst>
                                          <p:attrName>ppt_h</p:attrName>
                                        </p:attrNameLst>
                                      </p:cBhvr>
                                      <p:tavLst>
                                        <p:tav tm="0">
                                          <p:val>
                                            <p:strVal val="#ppt_h"/>
                                          </p:val>
                                        </p:tav>
                                        <p:tav tm="100000">
                                          <p:val>
                                            <p:strVal val="#ppt_h"/>
                                          </p:val>
                                        </p:tav>
                                      </p:tavLst>
                                    </p:anim>
                                    <p:animEffect transition="in" filter="fade">
                                      <p:cBhvr>
                                        <p:cTn id="14" dur="500"/>
                                        <p:tgtEl>
                                          <p:spTgt spid="2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strVal val="#ppt_w*0.70"/>
                                          </p:val>
                                        </p:tav>
                                        <p:tav tm="100000">
                                          <p:val>
                                            <p:strVal val="#ppt_w"/>
                                          </p:val>
                                        </p:tav>
                                      </p:tavLst>
                                    </p:anim>
                                    <p:anim calcmode="lin" valueType="num">
                                      <p:cBhvr>
                                        <p:cTn id="18" dur="500" fill="hold"/>
                                        <p:tgtEl>
                                          <p:spTgt spid="24"/>
                                        </p:tgtEl>
                                        <p:attrNameLst>
                                          <p:attrName>ppt_h</p:attrName>
                                        </p:attrNameLst>
                                      </p:cBhvr>
                                      <p:tavLst>
                                        <p:tav tm="0">
                                          <p:val>
                                            <p:strVal val="#ppt_h"/>
                                          </p:val>
                                        </p:tav>
                                        <p:tav tm="100000">
                                          <p:val>
                                            <p:strVal val="#ppt_h"/>
                                          </p:val>
                                        </p:tav>
                                      </p:tavLst>
                                    </p:anim>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1" nodeType="withEffect">
                                  <p:stCondLst>
                                    <p:cond delay="0"/>
                                  </p:stCondLst>
                                  <p:childTnLst>
                                    <p:set>
                                      <p:cBhvr>
                                        <p:cTn id="2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1"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P spid="24" grpId="1" animBg="1"/>
      <p:bldP spid="22" grpId="0" animBg="1"/>
      <p:bldP spid="22" grpId="1" animBg="1"/>
      <p:bldP spid="21" grpId="0" animBg="1"/>
      <p:bldP spid="2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ربع نص 11"/>
          <p:cNvSpPr txBox="1"/>
          <p:nvPr/>
        </p:nvSpPr>
        <p:spPr>
          <a:xfrm>
            <a:off x="5257800" y="2015698"/>
            <a:ext cx="1948206"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3200" b="1" dirty="0" smtClean="0">
                <a:solidFill>
                  <a:srgbClr val="FF0000"/>
                </a:solidFill>
              </a:rPr>
              <a:t>ما وظيفة </a:t>
            </a:r>
          </a:p>
          <a:p>
            <a:pPr algn="ctr"/>
            <a:r>
              <a:rPr lang="ar-SA" sz="3200" b="1" dirty="0" smtClean="0">
                <a:solidFill>
                  <a:srgbClr val="FF0000"/>
                </a:solidFill>
              </a:rPr>
              <a:t>الأوراق</a:t>
            </a:r>
            <a:endParaRPr lang="ar-SA" sz="3200" b="1" dirty="0">
              <a:solidFill>
                <a:srgbClr val="FF0000"/>
              </a:solidFill>
            </a:endParaRPr>
          </a:p>
        </p:txBody>
      </p:sp>
      <p:sp>
        <p:nvSpPr>
          <p:cNvPr id="17" name="مربع نص 16"/>
          <p:cNvSpPr txBox="1"/>
          <p:nvPr/>
        </p:nvSpPr>
        <p:spPr>
          <a:xfrm>
            <a:off x="2199244" y="2072661"/>
            <a:ext cx="1959496"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r"/>
            <a:r>
              <a:rPr lang="ar-SA" sz="2800" b="1" dirty="0" smtClean="0">
                <a:solidFill>
                  <a:srgbClr val="FF0000"/>
                </a:solidFill>
                <a:latin typeface="Arabic Transparent" pitchFamily="34" charset="0"/>
                <a:cs typeface="Arabic Transparent" pitchFamily="34" charset="0"/>
              </a:rPr>
              <a:t>كيف تتم عملية</a:t>
            </a:r>
          </a:p>
          <a:p>
            <a:pPr algn="r"/>
            <a:r>
              <a:rPr lang="ar-SA" sz="2800" b="1" dirty="0" smtClean="0">
                <a:solidFill>
                  <a:srgbClr val="FF0000"/>
                </a:solidFill>
                <a:latin typeface="Arabic Transparent" pitchFamily="34" charset="0"/>
                <a:cs typeface="Arabic Transparent" pitchFamily="34" charset="0"/>
              </a:rPr>
              <a:t>البناء الضوئي</a:t>
            </a:r>
            <a:endParaRPr lang="ar-SA" sz="2800" b="1" dirty="0">
              <a:solidFill>
                <a:srgbClr val="FF0000"/>
              </a:solidFill>
              <a:latin typeface="Arabic Transparent" pitchFamily="34" charset="0"/>
              <a:cs typeface="Arabic Transparent" pitchFamily="34" charset="0"/>
            </a:endParaRPr>
          </a:p>
        </p:txBody>
      </p:sp>
      <p:sp>
        <p:nvSpPr>
          <p:cNvPr id="19" name="مربع نص 18"/>
          <p:cNvSpPr txBox="1"/>
          <p:nvPr/>
        </p:nvSpPr>
        <p:spPr>
          <a:xfrm>
            <a:off x="3829469" y="4100310"/>
            <a:ext cx="1795054"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r"/>
            <a:r>
              <a:rPr lang="ar-S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228600">
                    <a:srgbClr val="C0504D">
                      <a:satMod val="175000"/>
                      <a:alpha val="40000"/>
                    </a:srgbClr>
                  </a:glow>
                  <a:innerShdw blurRad="69850" dist="43180" dir="5400000">
                    <a:srgbClr val="000000">
                      <a:alpha val="65000"/>
                    </a:srgbClr>
                  </a:innerShdw>
                </a:effectLst>
                <a:latin typeface="Arabic Transparent" pitchFamily="34" charset="0"/>
                <a:cs typeface="Arabic Transparent" pitchFamily="34" charset="0"/>
              </a:rPr>
              <a:t>ما لأجزاء الثانوية في النبات</a:t>
            </a:r>
            <a:endParaRPr lang="ar-S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228600">
                  <a:srgbClr val="C0504D">
                    <a:satMod val="175000"/>
                    <a:alpha val="40000"/>
                  </a:srgbClr>
                </a:glow>
                <a:innerShdw blurRad="69850" dist="43180" dir="5400000">
                  <a:srgbClr val="000000">
                    <a:alpha val="65000"/>
                  </a:srgbClr>
                </a:innerShdw>
              </a:effectLst>
              <a:latin typeface="Arabic Transparent" pitchFamily="34" charset="0"/>
              <a:cs typeface="Arabic Transparent" pitchFamily="34" charset="0"/>
            </a:endParaRPr>
          </a:p>
        </p:txBody>
      </p:sp>
      <p:sp>
        <p:nvSpPr>
          <p:cNvPr id="26" name="مربع نص 25"/>
          <p:cNvSpPr txBox="1"/>
          <p:nvPr/>
        </p:nvSpPr>
        <p:spPr>
          <a:xfrm>
            <a:off x="1644182" y="214290"/>
            <a:ext cx="645621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4000" b="1" dirty="0">
                <a:ln w="12700">
                  <a:solidFill>
                    <a:srgbClr val="1F497D">
                      <a:satMod val="155000"/>
                    </a:srgbClr>
                  </a:solidFill>
                  <a:prstDash val="solid"/>
                </a:ln>
                <a:solidFill>
                  <a:srgbClr val="FFFF00"/>
                </a:solidFill>
                <a:effectLst>
                  <a:glow rad="63500">
                    <a:srgbClr val="C0504D">
                      <a:satMod val="175000"/>
                      <a:alpha val="40000"/>
                    </a:srgbClr>
                  </a:glow>
                  <a:outerShdw blurRad="41275" dist="20320" dir="1800000" algn="tl" rotWithShape="0">
                    <a:srgbClr val="000000">
                      <a:alpha val="40000"/>
                    </a:srgbClr>
                  </a:outerShdw>
                </a:effectLst>
                <a:latin typeface="Arial Unicode MS" pitchFamily="34" charset="-128"/>
                <a:ea typeface="Arial Unicode MS" pitchFamily="34" charset="-128"/>
                <a:cs typeface="Arial Unicode MS" pitchFamily="34" charset="-128"/>
              </a:rPr>
              <a:t>اختاري أحد المكعبات : </a:t>
            </a:r>
          </a:p>
        </p:txBody>
      </p:sp>
      <p:sp>
        <p:nvSpPr>
          <p:cNvPr id="24" name="مكعب 23"/>
          <p:cNvSpPr/>
          <p:nvPr/>
        </p:nvSpPr>
        <p:spPr>
          <a:xfrm rot="20986239">
            <a:off x="2053753" y="1192393"/>
            <a:ext cx="3286148" cy="2714644"/>
          </a:xfrm>
          <a:prstGeom prst="cub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23" name="مكعب 22"/>
          <p:cNvSpPr/>
          <p:nvPr/>
        </p:nvSpPr>
        <p:spPr>
          <a:xfrm rot="20988890">
            <a:off x="3125658" y="3282930"/>
            <a:ext cx="3286148" cy="2714644"/>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21" name="مكعب 20"/>
          <p:cNvSpPr/>
          <p:nvPr/>
        </p:nvSpPr>
        <p:spPr>
          <a:xfrm rot="863459">
            <a:off x="4854051" y="1398925"/>
            <a:ext cx="3286148" cy="2714644"/>
          </a:xfrm>
          <a:prstGeom prst="cube">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1" anchor="ctr"/>
          <a:lstStyle/>
          <a:p>
            <a:pPr algn="ctr"/>
            <a:endParaRPr lang="ar-SA">
              <a:solidFill>
                <a:prstClr val="white"/>
              </a:solidFill>
            </a:endParaRPr>
          </a:p>
        </p:txBody>
      </p:sp>
    </p:spTree>
    <p:extLst>
      <p:ext uri="{BB962C8B-B14F-4D97-AF65-F5344CB8AC3E}">
        <p14:creationId xmlns:p14="http://schemas.microsoft.com/office/powerpoint/2010/main" val="108973895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0.7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0.70"/>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strVal val="#ppt_w*0.70"/>
                                          </p:val>
                                        </p:tav>
                                        <p:tav tm="100000">
                                          <p:val>
                                            <p:strVal val="#ppt_w"/>
                                          </p:val>
                                        </p:tav>
                                      </p:tavLst>
                                    </p:anim>
                                    <p:anim calcmode="lin" valueType="num">
                                      <p:cBhvr>
                                        <p:cTn id="18" dur="500" fill="hold"/>
                                        <p:tgtEl>
                                          <p:spTgt spid="24"/>
                                        </p:tgtEl>
                                        <p:attrNameLst>
                                          <p:attrName>ppt_h</p:attrName>
                                        </p:attrNameLst>
                                      </p:cBhvr>
                                      <p:tavLst>
                                        <p:tav tm="0">
                                          <p:val>
                                            <p:strVal val="#ppt_h"/>
                                          </p:val>
                                        </p:tav>
                                        <p:tav tm="100000">
                                          <p:val>
                                            <p:strVal val="#ppt_h"/>
                                          </p:val>
                                        </p:tav>
                                      </p:tavLst>
                                    </p:anim>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1" nodeType="withEffect">
                                  <p:stCondLst>
                                    <p:cond delay="0"/>
                                  </p:stCondLst>
                                  <p:childTnLst>
                                    <p:set>
                                      <p:cBhvr>
                                        <p:cTn id="2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1"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P spid="24" grpId="1" animBg="1"/>
      <p:bldP spid="23" grpId="0" animBg="1"/>
      <p:bldP spid="23" grpId="1" animBg="1"/>
      <p:bldP spid="21" grpId="0" animBg="1"/>
      <p:bldP spid="2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0" y="228600"/>
            <a:ext cx="4267200" cy="609600"/>
          </a:xfrm>
        </p:spPr>
        <p:style>
          <a:lnRef idx="1">
            <a:schemeClr val="accent2"/>
          </a:lnRef>
          <a:fillRef idx="3">
            <a:schemeClr val="accent2"/>
          </a:fillRef>
          <a:effectRef idx="2">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algn="ctr"/>
            <a:r>
              <a:rPr lang="ar-SA" sz="2400" b="1" spc="0" dirty="0" smtClean="0">
                <a:ln w="50800"/>
                <a:solidFill>
                  <a:schemeClr val="bg1"/>
                </a:solidFill>
              </a:rPr>
              <a:t>كيف تتكاثر النباتات ؟</a:t>
            </a:r>
          </a:p>
        </p:txBody>
      </p:sp>
      <p:sp>
        <p:nvSpPr>
          <p:cNvPr id="5" name="Content Placeholder 2"/>
          <p:cNvSpPr txBox="1">
            <a:spLocks/>
          </p:cNvSpPr>
          <p:nvPr/>
        </p:nvSpPr>
        <p:spPr>
          <a:xfrm>
            <a:off x="762000" y="990600"/>
            <a:ext cx="7848600" cy="5638800"/>
          </a:xfrm>
          <a:prstGeom prst="rect">
            <a:avLst/>
          </a:prstGeom>
        </p:spPr>
        <p:style>
          <a:lnRef idx="3">
            <a:schemeClr val="lt1"/>
          </a:lnRef>
          <a:fillRef idx="1">
            <a:schemeClr val="accent5"/>
          </a:fillRef>
          <a:effectRef idx="1">
            <a:schemeClr val="accent5"/>
          </a:effectRef>
          <a:fontRef idx="minor">
            <a:schemeClr val="lt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811530" lvl="0" indent="-742950" algn="just" rtl="1">
              <a:spcBef>
                <a:spcPts val="700"/>
              </a:spcBef>
              <a:buClr>
                <a:schemeClr val="tx2"/>
              </a:buClr>
              <a:buSzPct val="95000"/>
            </a:pPr>
            <a:endParaRPr lang="ar-SA" sz="3200" b="1" dirty="0" smtClean="0">
              <a:ln w="50800"/>
              <a:solidFill>
                <a:schemeClr val="tx1"/>
              </a:solidFill>
              <a:cs typeface="Arabic Transparent" pitchFamily="2" charset="-78"/>
            </a:endParaRPr>
          </a:p>
          <a:p>
            <a:pPr marL="811530" lvl="0" indent="-742950" algn="just" rtl="1">
              <a:spcBef>
                <a:spcPts val="700"/>
              </a:spcBef>
              <a:buClr>
                <a:schemeClr val="tx2"/>
              </a:buClr>
              <a:buSzPct val="95000"/>
            </a:pPr>
            <a:endParaRPr lang="ar-SA" sz="3200" b="1" dirty="0">
              <a:ln w="50800"/>
              <a:solidFill>
                <a:schemeClr val="tx1"/>
              </a:solidFill>
              <a:cs typeface="Arabic Transparent" pitchFamily="2" charset="-78"/>
            </a:endParaRPr>
          </a:p>
          <a:p>
            <a:pPr marL="811530" lvl="0" indent="-742950" algn="just" rtl="1">
              <a:spcBef>
                <a:spcPts val="700"/>
              </a:spcBef>
              <a:buClr>
                <a:schemeClr val="tx2"/>
              </a:buClr>
              <a:buSzPct val="95000"/>
            </a:pPr>
            <a:r>
              <a:rPr lang="ar-SA" sz="3200" b="1" dirty="0" smtClean="0">
                <a:ln w="50800"/>
                <a:solidFill>
                  <a:schemeClr val="tx1"/>
                </a:solidFill>
                <a:cs typeface="Arabic Transparent" pitchFamily="2" charset="-78"/>
              </a:rPr>
              <a:t>ما التكاثر؟      </a:t>
            </a:r>
          </a:p>
          <a:p>
            <a:pPr marL="811530" lvl="0" indent="-742950" algn="just" rtl="1">
              <a:spcBef>
                <a:spcPts val="700"/>
              </a:spcBef>
              <a:buClr>
                <a:schemeClr val="tx2"/>
              </a:buClr>
              <a:buSzPct val="95000"/>
            </a:pPr>
            <a:r>
              <a:rPr lang="ar-SA" sz="3200" b="1" dirty="0" smtClean="0">
                <a:ln w="50800"/>
                <a:solidFill>
                  <a:schemeClr val="tx1"/>
                </a:solidFill>
                <a:cs typeface="Arabic Transparent" pitchFamily="2" charset="-78"/>
              </a:rPr>
              <a:t>عملية التكاثر هي إنتاج أفراد من النوع نفسه </a:t>
            </a:r>
          </a:p>
          <a:p>
            <a:pPr marL="811530" lvl="0" indent="-742950" algn="just" rtl="1">
              <a:spcBef>
                <a:spcPts val="700"/>
              </a:spcBef>
              <a:buClr>
                <a:schemeClr val="tx2"/>
              </a:buClr>
              <a:buSzPct val="95000"/>
            </a:pPr>
            <a:r>
              <a:rPr lang="ar-SA" sz="3200" b="1" dirty="0" smtClean="0">
                <a:ln w="50800"/>
                <a:solidFill>
                  <a:srgbClr val="FF0000"/>
                </a:solidFill>
                <a:cs typeface="Arabic Transparent" pitchFamily="2" charset="-78"/>
              </a:rPr>
              <a:t>أنواع التكاثر: </a:t>
            </a:r>
          </a:p>
          <a:p>
            <a:pPr marL="811530" lvl="0" indent="-742950" algn="just" rtl="1">
              <a:spcBef>
                <a:spcPts val="700"/>
              </a:spcBef>
              <a:buClr>
                <a:schemeClr val="tx2"/>
              </a:buClr>
              <a:buSzPct val="95000"/>
            </a:pPr>
            <a:r>
              <a:rPr lang="ar-SA" sz="3200" b="1" dirty="0" smtClean="0">
                <a:ln w="50800"/>
                <a:solidFill>
                  <a:schemeClr val="tx1"/>
                </a:solidFill>
                <a:cs typeface="Arabic Transparent" pitchFamily="2" charset="-78"/>
              </a:rPr>
              <a:t>تكاثر جنسي ويتم </a:t>
            </a:r>
            <a:r>
              <a:rPr lang="ar-SA" sz="3200" b="1" dirty="0" err="1" smtClean="0">
                <a:ln w="50800"/>
                <a:solidFill>
                  <a:schemeClr val="tx1"/>
                </a:solidFill>
                <a:cs typeface="Arabic Transparent" pitchFamily="2" charset="-78"/>
              </a:rPr>
              <a:t>بإندماج</a:t>
            </a:r>
            <a:r>
              <a:rPr lang="ar-SA" sz="3200" b="1" dirty="0" smtClean="0">
                <a:ln w="50800"/>
                <a:solidFill>
                  <a:schemeClr val="tx1"/>
                </a:solidFill>
                <a:cs typeface="Arabic Transparent" pitchFamily="2" charset="-78"/>
              </a:rPr>
              <a:t> مشيج مذكر مع مشيج مؤنث </a:t>
            </a:r>
          </a:p>
          <a:p>
            <a:pPr marL="811530" lvl="0" indent="-742950" algn="just" rtl="1">
              <a:spcBef>
                <a:spcPts val="700"/>
              </a:spcBef>
              <a:buClr>
                <a:schemeClr val="tx2"/>
              </a:buClr>
              <a:buSzPct val="95000"/>
            </a:pPr>
            <a:r>
              <a:rPr lang="ar-SA" sz="3200" b="1" dirty="0" err="1" smtClean="0">
                <a:ln w="50800"/>
                <a:solidFill>
                  <a:schemeClr val="tx1"/>
                </a:solidFill>
                <a:cs typeface="Arabic Transparent" pitchFamily="2" charset="-78"/>
              </a:rPr>
              <a:t>تكاثرلاجنسي</a:t>
            </a:r>
            <a:r>
              <a:rPr lang="ar-SA" sz="3200" b="1" dirty="0" smtClean="0">
                <a:ln w="50800"/>
                <a:solidFill>
                  <a:schemeClr val="tx1"/>
                </a:solidFill>
                <a:cs typeface="Arabic Transparent" pitchFamily="2" charset="-78"/>
              </a:rPr>
              <a:t> فهويتم </a:t>
            </a:r>
            <a:r>
              <a:rPr lang="ar-SA" sz="3200" b="1" dirty="0" err="1" smtClean="0">
                <a:ln w="50800"/>
                <a:solidFill>
                  <a:schemeClr val="tx1"/>
                </a:solidFill>
                <a:cs typeface="Arabic Transparent" pitchFamily="2" charset="-78"/>
              </a:rPr>
              <a:t>بإستخدام</a:t>
            </a:r>
            <a:r>
              <a:rPr lang="ar-SA" sz="3200" b="1" dirty="0" smtClean="0">
                <a:ln w="50800"/>
                <a:solidFill>
                  <a:schemeClr val="tx1"/>
                </a:solidFill>
                <a:cs typeface="Arabic Transparent" pitchFamily="2" charset="-78"/>
              </a:rPr>
              <a:t> نوع واحد من الخلايا .</a:t>
            </a:r>
          </a:p>
          <a:p>
            <a:pPr marL="811530" lvl="0" indent="-742950" algn="just" rtl="1">
              <a:spcBef>
                <a:spcPts val="700"/>
              </a:spcBef>
              <a:buClr>
                <a:schemeClr val="tx2"/>
              </a:buClr>
              <a:buSzPct val="95000"/>
            </a:pPr>
            <a:r>
              <a:rPr lang="ar-SA" sz="3200" b="1" dirty="0" smtClean="0">
                <a:ln w="50800"/>
                <a:solidFill>
                  <a:schemeClr val="tx1"/>
                </a:solidFill>
                <a:cs typeface="Arabic Transparent" pitchFamily="2" charset="-78"/>
              </a:rPr>
              <a:t>تتكاثر بعض المخلوقات الحية بالطريقتين معا. </a:t>
            </a:r>
          </a:p>
          <a:p>
            <a:pPr marL="811530" lvl="0" indent="-742950" algn="just" rtl="1">
              <a:spcBef>
                <a:spcPts val="700"/>
              </a:spcBef>
              <a:buClr>
                <a:schemeClr val="tx2"/>
              </a:buClr>
              <a:buSzPct val="95000"/>
            </a:pPr>
            <a:r>
              <a:rPr lang="ar-SA" sz="2800" b="1" dirty="0" smtClean="0"/>
              <a:t>قال تعالى( سُبْحَانَ الَّذِي خَلَقَ الْأَزْوَاجَ كُلَّهَا مِمَّا تُنْبِتُ الْأَرْضُ وَمِنْ أَنْفُسِهِمْ وَمِمَّا لَا يَعْلَمُونَ) (36) </a:t>
            </a:r>
            <a:r>
              <a:rPr lang="ar-SA" sz="2800" b="1" dirty="0" err="1" smtClean="0"/>
              <a:t>يس</a:t>
            </a:r>
            <a:endParaRPr lang="ar-SA" sz="2800" b="1" dirty="0" smtClean="0">
              <a:ln w="50800"/>
              <a:solidFill>
                <a:schemeClr val="bg1">
                  <a:shade val="50000"/>
                </a:schemeClr>
              </a:solidFill>
              <a:cs typeface="Arabic Transparent" pitchFamily="2" charset="-78"/>
            </a:endParaRPr>
          </a:p>
          <a:p>
            <a:pPr marL="811530" lvl="0" indent="-742950" algn="just" rtl="1">
              <a:spcBef>
                <a:spcPts val="700"/>
              </a:spcBef>
              <a:buClr>
                <a:schemeClr val="tx2"/>
              </a:buClr>
              <a:buSzPct val="95000"/>
            </a:pPr>
            <a:endParaRPr lang="ar-SA" sz="3200" b="1" dirty="0" smtClean="0">
              <a:ln w="50800"/>
              <a:solidFill>
                <a:schemeClr val="bg1">
                  <a:shade val="50000"/>
                </a:schemeClr>
              </a:solidFill>
              <a:cs typeface="Arabic Transparent" pitchFamily="2" charset="-78"/>
            </a:endParaRPr>
          </a:p>
          <a:p>
            <a:pPr marL="811530" lvl="0" indent="-742950" algn="just" rtl="1">
              <a:spcBef>
                <a:spcPts val="700"/>
              </a:spcBef>
              <a:buClr>
                <a:schemeClr val="tx2"/>
              </a:buClr>
              <a:buSzPct val="95000"/>
            </a:pPr>
            <a:endParaRPr lang="ar-SA" sz="3200" b="1" dirty="0" smtClean="0">
              <a:ln w="50800"/>
              <a:solidFill>
                <a:schemeClr val="bg1">
                  <a:shade val="50000"/>
                </a:schemeClr>
              </a:solidFill>
              <a:cs typeface="Arabic Transparent" pitchFamily="2" charset="-78"/>
            </a:endParaRPr>
          </a:p>
        </p:txBody>
      </p:sp>
      <p:sp>
        <p:nvSpPr>
          <p:cNvPr id="2" name="مستطيل 1"/>
          <p:cNvSpPr/>
          <p:nvPr/>
        </p:nvSpPr>
        <p:spPr>
          <a:xfrm>
            <a:off x="1752600" y="1143000"/>
            <a:ext cx="6629400" cy="95410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r"/>
            <a:r>
              <a:rPr lang="ar-SA" sz="2800" b="1" dirty="0">
                <a:solidFill>
                  <a:schemeClr val="bg1"/>
                </a:solidFill>
              </a:rPr>
              <a:t>راجعي المصطلحات لتوضيح المفردات التالية</a:t>
            </a:r>
          </a:p>
          <a:p>
            <a:pPr algn="r"/>
            <a:r>
              <a:rPr lang="ar-SA" sz="2800" b="1" dirty="0">
                <a:solidFill>
                  <a:schemeClr val="bg1"/>
                </a:solidFill>
              </a:rPr>
              <a:t>التكاثر – البذرة – التلقيح في النبات.</a:t>
            </a:r>
          </a:p>
        </p:txBody>
      </p:sp>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 calcmode="lin" valueType="num">
                                      <p:cBhvr additive="base">
                                        <p:cTn id="2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 calcmode="lin" valueType="num">
                                      <p:cBhvr additive="base">
                                        <p:cTn id="2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stretch>
            <a:fillRect/>
          </a:stretch>
        </p:blipFill>
        <p:spPr bwMode="auto">
          <a:xfrm>
            <a:off x="990600" y="1793194"/>
            <a:ext cx="8001000" cy="4379005"/>
          </a:xfrm>
          <a:prstGeom prst="rect">
            <a:avLst/>
          </a:prstGeom>
          <a:noFill/>
          <a:ln w="9525">
            <a:noFill/>
            <a:miter lim="800000"/>
            <a:headEnd/>
            <a:tailEnd/>
          </a:ln>
        </p:spPr>
      </p:pic>
      <p:sp>
        <p:nvSpPr>
          <p:cNvPr id="3" name="مربع نص 2"/>
          <p:cNvSpPr txBox="1"/>
          <p:nvPr/>
        </p:nvSpPr>
        <p:spPr>
          <a:xfrm>
            <a:off x="3813577" y="1120914"/>
            <a:ext cx="3044423" cy="707886"/>
          </a:xfrm>
          <a:prstGeom prst="rect">
            <a:avLst/>
          </a:prstGeom>
        </p:spPr>
        <p:style>
          <a:lnRef idx="2">
            <a:schemeClr val="accent2"/>
          </a:lnRef>
          <a:fillRef idx="1">
            <a:schemeClr val="lt1"/>
          </a:fillRef>
          <a:effectRef idx="0">
            <a:schemeClr val="accent2"/>
          </a:effectRef>
          <a:fontRef idx="minor">
            <a:schemeClr val="dk1"/>
          </a:fontRef>
        </p:style>
        <p:txBody>
          <a:bodyPr wrap="none" rtlCol="1">
            <a:spAutoFit/>
          </a:bodyPr>
          <a:lstStyle/>
          <a:p>
            <a:r>
              <a:rPr lang="ar-SA" sz="4000" b="1" dirty="0" smtClean="0"/>
              <a:t>أجزاء الزهرة</a:t>
            </a:r>
            <a:endParaRPr lang="ar-SA" sz="4000" b="1" dirty="0"/>
          </a:p>
        </p:txBody>
      </p:sp>
      <p:sp>
        <p:nvSpPr>
          <p:cNvPr id="5" name="مربع نص 4"/>
          <p:cNvSpPr txBox="1"/>
          <p:nvPr/>
        </p:nvSpPr>
        <p:spPr>
          <a:xfrm>
            <a:off x="1066800" y="3352800"/>
            <a:ext cx="12954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r"/>
            <a:r>
              <a:rPr lang="ar-SA" dirty="0" smtClean="0"/>
              <a:t>   </a:t>
            </a:r>
            <a:r>
              <a:rPr lang="ar-SA" sz="2400" b="1" dirty="0" err="1" smtClean="0"/>
              <a:t>متك</a:t>
            </a:r>
            <a:endParaRPr lang="ar-SA" sz="2400" b="1" dirty="0" smtClean="0"/>
          </a:p>
        </p:txBody>
      </p:sp>
      <p:sp>
        <p:nvSpPr>
          <p:cNvPr id="6" name="مربع نص 5"/>
          <p:cNvSpPr txBox="1"/>
          <p:nvPr/>
        </p:nvSpPr>
        <p:spPr>
          <a:xfrm>
            <a:off x="1066800" y="3851480"/>
            <a:ext cx="1295400" cy="73866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r"/>
            <a:endParaRPr lang="ar-SA" dirty="0" smtClean="0"/>
          </a:p>
          <a:p>
            <a:pPr algn="r"/>
            <a:endParaRPr lang="ar-SA" sz="2400" b="1" dirty="0" smtClean="0"/>
          </a:p>
        </p:txBody>
      </p:sp>
      <p:sp>
        <p:nvSpPr>
          <p:cNvPr id="7" name="مربع نص 6"/>
          <p:cNvSpPr txBox="1"/>
          <p:nvPr/>
        </p:nvSpPr>
        <p:spPr>
          <a:xfrm>
            <a:off x="7620000" y="3272135"/>
            <a:ext cx="12954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r"/>
            <a:r>
              <a:rPr lang="ar-SA" dirty="0" smtClean="0"/>
              <a:t>   </a:t>
            </a:r>
            <a:r>
              <a:rPr lang="ar-SA" sz="2400" b="1" dirty="0" smtClean="0"/>
              <a:t>ميسم</a:t>
            </a:r>
          </a:p>
        </p:txBody>
      </p:sp>
      <p:sp>
        <p:nvSpPr>
          <p:cNvPr id="8" name="مربع نص 7"/>
          <p:cNvSpPr txBox="1"/>
          <p:nvPr/>
        </p:nvSpPr>
        <p:spPr>
          <a:xfrm>
            <a:off x="7620000" y="3657600"/>
            <a:ext cx="12954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r"/>
            <a:r>
              <a:rPr lang="ar-SA" dirty="0" smtClean="0"/>
              <a:t>   </a:t>
            </a:r>
            <a:r>
              <a:rPr lang="ar-SA" sz="2400" b="1" dirty="0" smtClean="0"/>
              <a:t>قلم</a:t>
            </a:r>
          </a:p>
        </p:txBody>
      </p:sp>
      <p:sp>
        <p:nvSpPr>
          <p:cNvPr id="9" name="مربع نص 8"/>
          <p:cNvSpPr txBox="1"/>
          <p:nvPr/>
        </p:nvSpPr>
        <p:spPr>
          <a:xfrm>
            <a:off x="7467600" y="4114800"/>
            <a:ext cx="12954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r"/>
            <a:r>
              <a:rPr lang="ar-SA" dirty="0" smtClean="0"/>
              <a:t>   </a:t>
            </a:r>
            <a:r>
              <a:rPr lang="ar-SA" sz="2400" b="1" dirty="0" smtClean="0"/>
              <a:t>مبيض</a:t>
            </a:r>
          </a:p>
        </p:txBody>
      </p:sp>
      <p:sp>
        <p:nvSpPr>
          <p:cNvPr id="10" name="مربع نص 9"/>
          <p:cNvSpPr txBox="1"/>
          <p:nvPr/>
        </p:nvSpPr>
        <p:spPr>
          <a:xfrm>
            <a:off x="2057400" y="1905000"/>
            <a:ext cx="1295400" cy="83099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r"/>
            <a:endParaRPr lang="ar-SA" sz="2400" b="1" dirty="0" smtClean="0"/>
          </a:p>
          <a:p>
            <a:pPr algn="r"/>
            <a:endParaRPr lang="ar-SA" sz="2400" b="1" dirty="0" smtClean="0"/>
          </a:p>
        </p:txBody>
      </p:sp>
      <p:sp>
        <p:nvSpPr>
          <p:cNvPr id="11" name="مربع نص 10"/>
          <p:cNvSpPr txBox="1"/>
          <p:nvPr/>
        </p:nvSpPr>
        <p:spPr>
          <a:xfrm>
            <a:off x="2057400" y="5243286"/>
            <a:ext cx="1600200" cy="73866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r"/>
            <a:r>
              <a:rPr lang="ar-SA" dirty="0" smtClean="0"/>
              <a:t>   </a:t>
            </a:r>
          </a:p>
          <a:p>
            <a:pPr algn="r"/>
            <a:endParaRPr lang="ar-SA" sz="2400" b="1" dirty="0" smtClean="0"/>
          </a:p>
        </p:txBody>
      </p:sp>
      <p:pic>
        <p:nvPicPr>
          <p:cNvPr id="12" name="صورة 11" descr="تنزيل.png"/>
          <p:cNvPicPr>
            <a:picLocks noChangeAspect="1"/>
          </p:cNvPicPr>
          <p:nvPr/>
        </p:nvPicPr>
        <p:blipFill>
          <a:blip r:embed="rId4"/>
          <a:stretch>
            <a:fillRect/>
          </a:stretch>
        </p:blipFill>
        <p:spPr>
          <a:xfrm>
            <a:off x="914400" y="0"/>
            <a:ext cx="2524125" cy="1581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شكل بيضاوي 12"/>
          <p:cNvSpPr/>
          <p:nvPr/>
        </p:nvSpPr>
        <p:spPr>
          <a:xfrm>
            <a:off x="76200" y="1143000"/>
            <a:ext cx="1371600" cy="914400"/>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SA" b="1" dirty="0" smtClean="0"/>
              <a:t>حماية البيئة</a:t>
            </a:r>
            <a:endParaRPr lang="ar-SA" b="1" dirty="0"/>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267200" y="76200"/>
            <a:ext cx="4267200" cy="609600"/>
          </a:xfrm>
        </p:spPr>
        <p:style>
          <a:lnRef idx="1">
            <a:schemeClr val="accent2"/>
          </a:lnRef>
          <a:fillRef idx="3">
            <a:schemeClr val="accent2"/>
          </a:fillRef>
          <a:effectRef idx="2">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algn="ctr"/>
            <a:r>
              <a:rPr lang="ar-SA" sz="2400" b="1" spc="0" dirty="0" smtClean="0">
                <a:ln w="50800"/>
                <a:solidFill>
                  <a:schemeClr val="bg1"/>
                </a:solidFill>
              </a:rPr>
              <a:t>التكاثر في النباتات البذرية </a:t>
            </a:r>
          </a:p>
        </p:txBody>
      </p:sp>
      <p:sp>
        <p:nvSpPr>
          <p:cNvPr id="5" name="Content Placeholder 2"/>
          <p:cNvSpPr txBox="1">
            <a:spLocks/>
          </p:cNvSpPr>
          <p:nvPr/>
        </p:nvSpPr>
        <p:spPr>
          <a:xfrm>
            <a:off x="762000" y="838200"/>
            <a:ext cx="7924800" cy="5791200"/>
          </a:xfrm>
          <a:prstGeom prst="rect">
            <a:avLst/>
          </a:prstGeom>
        </p:spPr>
        <p:style>
          <a:lnRef idx="3">
            <a:schemeClr val="lt1"/>
          </a:lnRef>
          <a:fillRef idx="1">
            <a:schemeClr val="accent5"/>
          </a:fillRef>
          <a:effectRef idx="1">
            <a:schemeClr val="accent5"/>
          </a:effectRef>
          <a:fontRef idx="minor">
            <a:schemeClr val="lt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87313" lvl="0" indent="-19050" algn="just" rtl="1">
              <a:spcBef>
                <a:spcPts val="700"/>
              </a:spcBef>
              <a:buClr>
                <a:schemeClr val="tx2"/>
              </a:buClr>
              <a:buSzPct val="95000"/>
            </a:pPr>
            <a:r>
              <a:rPr lang="ar-SA" sz="3600" b="1" dirty="0" smtClean="0">
                <a:ln w="50800"/>
                <a:solidFill>
                  <a:schemeClr val="bg1"/>
                </a:solidFill>
                <a:cs typeface="Arabic Transparent" pitchFamily="2" charset="-78"/>
              </a:rPr>
              <a:t>كيف تتكاثر النباتات؟</a:t>
            </a:r>
          </a:p>
          <a:p>
            <a:pPr marL="87313" lvl="0" indent="-19050" algn="just" rtl="1">
              <a:spcBef>
                <a:spcPts val="700"/>
              </a:spcBef>
              <a:buClr>
                <a:schemeClr val="tx2"/>
              </a:buClr>
              <a:buSzPct val="95000"/>
            </a:pPr>
            <a:r>
              <a:rPr lang="ar-SA" sz="3600" b="1" dirty="0" smtClean="0">
                <a:ln w="50800"/>
                <a:solidFill>
                  <a:srgbClr val="FF0000"/>
                </a:solidFill>
                <a:cs typeface="Arabic Transparent" pitchFamily="2" charset="-78"/>
              </a:rPr>
              <a:t>أنواع النباتات : بذرية               </a:t>
            </a:r>
            <a:r>
              <a:rPr lang="ar-SA" sz="3600" b="1" dirty="0" err="1" smtClean="0">
                <a:ln w="50800"/>
                <a:solidFill>
                  <a:srgbClr val="FF0000"/>
                </a:solidFill>
                <a:cs typeface="Arabic Transparent" pitchFamily="2" charset="-78"/>
              </a:rPr>
              <a:t>لابذرية</a:t>
            </a:r>
            <a:endParaRPr lang="ar-SA" sz="3600" b="1" dirty="0" smtClean="0">
              <a:ln w="50800"/>
              <a:solidFill>
                <a:srgbClr val="FF0000"/>
              </a:solidFill>
              <a:cs typeface="Arabic Transparent" pitchFamily="2" charset="-78"/>
            </a:endParaRPr>
          </a:p>
          <a:p>
            <a:pPr marL="87313" lvl="0" indent="-19050" algn="just" rtl="1">
              <a:spcBef>
                <a:spcPts val="700"/>
              </a:spcBef>
              <a:buClr>
                <a:schemeClr val="tx2"/>
              </a:buClr>
              <a:buSzPct val="95000"/>
            </a:pPr>
            <a:r>
              <a:rPr lang="ar-SA" sz="3600" b="1" dirty="0" smtClean="0">
                <a:ln w="50800"/>
                <a:solidFill>
                  <a:schemeClr val="bg1"/>
                </a:solidFill>
                <a:cs typeface="Arabic Transparent" pitchFamily="2" charset="-78"/>
              </a:rPr>
              <a:t>ما النباتات البذرية؟ </a:t>
            </a:r>
            <a:r>
              <a:rPr lang="ar-SA" sz="3600" b="1" dirty="0" smtClean="0">
                <a:ln w="50800"/>
                <a:solidFill>
                  <a:schemeClr val="tx1"/>
                </a:solidFill>
                <a:cs typeface="Arabic Transparent" pitchFamily="2" charset="-78"/>
              </a:rPr>
              <a:t>البذرة: تركيب فيه نبات صغير غير مكتمل النمو ، وعند توافر الظروف المناسبة(الماءوالتربةالمناسبة) تنمو البذرة وينتج نبات جديد </a:t>
            </a:r>
            <a:endParaRPr lang="ar-SA" sz="3600" b="1" dirty="0" smtClean="0">
              <a:ln w="50800"/>
              <a:solidFill>
                <a:schemeClr val="bg1"/>
              </a:solidFill>
              <a:cs typeface="Arabic Transparent" pitchFamily="2" charset="-78"/>
            </a:endParaRPr>
          </a:p>
          <a:p>
            <a:pPr marL="811530" lvl="0" indent="-742950" algn="just" rtl="1">
              <a:spcBef>
                <a:spcPts val="700"/>
              </a:spcBef>
              <a:buClr>
                <a:schemeClr val="tx2"/>
              </a:buClr>
              <a:buSzPct val="95000"/>
            </a:pPr>
            <a:r>
              <a:rPr lang="ar-SA" sz="3600" b="1" dirty="0" smtClean="0">
                <a:ln w="50800"/>
                <a:solidFill>
                  <a:srgbClr val="FF0000"/>
                </a:solidFill>
                <a:cs typeface="Arabic Transparent" pitchFamily="2" charset="-78"/>
              </a:rPr>
              <a:t>.</a:t>
            </a:r>
          </a:p>
        </p:txBody>
      </p:sp>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57" y="3886200"/>
            <a:ext cx="5257800" cy="2706914"/>
          </a:xfrm>
          <a:prstGeom prst="rect">
            <a:avLst/>
          </a:prstGeom>
        </p:spPr>
      </p:pic>
      <p:sp>
        <p:nvSpPr>
          <p:cNvPr id="8" name="شكل بيضاوي 7"/>
          <p:cNvSpPr/>
          <p:nvPr/>
        </p:nvSpPr>
        <p:spPr>
          <a:xfrm>
            <a:off x="6085114" y="4419600"/>
            <a:ext cx="2667000" cy="21735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t>هاتي مثال</a:t>
            </a:r>
          </a:p>
          <a:p>
            <a:pPr algn="ctr"/>
            <a:r>
              <a:rPr lang="ar-SA" sz="3600" b="1" dirty="0" smtClean="0"/>
              <a:t>لنبات </a:t>
            </a:r>
          </a:p>
          <a:p>
            <a:pPr algn="ctr"/>
            <a:r>
              <a:rPr lang="ar-SA" sz="4000" b="1" dirty="0" smtClean="0"/>
              <a:t>بذري</a:t>
            </a:r>
            <a:endParaRPr lang="ar-SA" sz="4000" b="1" dirty="0"/>
          </a:p>
        </p:txBody>
      </p:sp>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609600" y="685800"/>
            <a:ext cx="7772400" cy="224163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87313" lvl="0" indent="-19050" algn="just" rtl="1">
              <a:spcBef>
                <a:spcPts val="700"/>
              </a:spcBef>
              <a:buClr>
                <a:schemeClr val="tx2"/>
              </a:buClr>
              <a:buSzPct val="95000"/>
            </a:pPr>
            <a:r>
              <a:rPr lang="ar-SA" sz="3200" b="1" dirty="0">
                <a:ln w="50800"/>
                <a:solidFill>
                  <a:schemeClr val="bg1"/>
                </a:solidFill>
                <a:cs typeface="Arabic Transparent" pitchFamily="2" charset="-78"/>
              </a:rPr>
              <a:t>نوع التكاثر في النباتات البذرية</a:t>
            </a:r>
            <a:r>
              <a:rPr lang="ar-SA" sz="3200" b="1" dirty="0">
                <a:ln w="50800"/>
                <a:cs typeface="Arabic Transparent" pitchFamily="2" charset="-78"/>
              </a:rPr>
              <a:t>: تكاثر جنسي حيث </a:t>
            </a:r>
            <a:r>
              <a:rPr lang="ar-SA" sz="3200" b="1" dirty="0" smtClean="0">
                <a:ln w="50800"/>
                <a:cs typeface="Arabic Transparent" pitchFamily="2" charset="-78"/>
              </a:rPr>
              <a:t>يندمج المشيج المذكر مع </a:t>
            </a:r>
            <a:r>
              <a:rPr lang="ar-SA" sz="3200" b="1" dirty="0">
                <a:ln w="50800"/>
                <a:cs typeface="Arabic Transparent" pitchFamily="2" charset="-78"/>
              </a:rPr>
              <a:t>المشيج </a:t>
            </a:r>
            <a:r>
              <a:rPr lang="ar-SA" sz="3200" b="1" dirty="0" smtClean="0">
                <a:ln w="50800"/>
                <a:cs typeface="Arabic Transparent" pitchFamily="2" charset="-78"/>
              </a:rPr>
              <a:t>المؤنث</a:t>
            </a:r>
          </a:p>
          <a:p>
            <a:pPr marL="87313" lvl="0" indent="-19050" algn="just" rtl="1">
              <a:spcBef>
                <a:spcPts val="700"/>
              </a:spcBef>
              <a:buClr>
                <a:schemeClr val="tx2"/>
              </a:buClr>
              <a:buSzPct val="95000"/>
            </a:pPr>
            <a:r>
              <a:rPr lang="ar-SA" sz="3200" b="1" dirty="0" smtClean="0">
                <a:ln w="50800"/>
                <a:solidFill>
                  <a:schemeClr val="accent1"/>
                </a:solidFill>
                <a:cs typeface="Arabic Transparent" pitchFamily="2" charset="-78"/>
              </a:rPr>
              <a:t>أين يوجد المشيج المذكر؟</a:t>
            </a:r>
          </a:p>
          <a:p>
            <a:pPr marL="87313" lvl="0" indent="-19050" algn="just" rtl="1">
              <a:spcBef>
                <a:spcPts val="700"/>
              </a:spcBef>
              <a:buClr>
                <a:schemeClr val="tx2"/>
              </a:buClr>
              <a:buSzPct val="95000"/>
            </a:pPr>
            <a:r>
              <a:rPr lang="ar-SA" sz="3200" b="1" dirty="0" smtClean="0">
                <a:ln w="50800"/>
                <a:solidFill>
                  <a:schemeClr val="accent1"/>
                </a:solidFill>
                <a:cs typeface="Arabic Transparent" pitchFamily="2" charset="-78"/>
              </a:rPr>
              <a:t>اين يوجد المشيج المؤنث؟</a:t>
            </a:r>
            <a:endParaRPr lang="ar-SA" sz="3200" b="1" dirty="0">
              <a:ln w="50800"/>
              <a:solidFill>
                <a:schemeClr val="accent1"/>
              </a:solidFill>
              <a:cs typeface="Arabic Transparent" pitchFamily="2" charset="-78"/>
            </a:endParaRPr>
          </a:p>
        </p:txBody>
      </p:sp>
      <p:pic>
        <p:nvPicPr>
          <p:cNvPr id="10" name="صورة 9"/>
          <p:cNvPicPr>
            <a:picLocks noChangeAspect="1"/>
          </p:cNvPicPr>
          <p:nvPr/>
        </p:nvPicPr>
        <p:blipFill rotWithShape="1">
          <a:blip r:embed="rId2">
            <a:extLst>
              <a:ext uri="{28A0092B-C50C-407E-A947-70E740481C1C}">
                <a14:useLocalDpi xmlns:a14="http://schemas.microsoft.com/office/drawing/2010/main" val="0"/>
              </a:ext>
            </a:extLst>
          </a:blip>
          <a:srcRect l="30833" r="37500" b="39630"/>
          <a:stretch/>
        </p:blipFill>
        <p:spPr>
          <a:xfrm>
            <a:off x="1828800" y="2895600"/>
            <a:ext cx="5486400" cy="3760539"/>
          </a:xfrm>
          <a:prstGeom prst="rect">
            <a:avLst/>
          </a:prstGeom>
        </p:spPr>
      </p:pic>
      <p:sp>
        <p:nvSpPr>
          <p:cNvPr id="7" name="شكل بيضاوي 6"/>
          <p:cNvSpPr/>
          <p:nvPr/>
        </p:nvSpPr>
        <p:spPr>
          <a:xfrm>
            <a:off x="4343400" y="5410200"/>
            <a:ext cx="762000" cy="6858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p:cNvSpPr/>
          <p:nvPr/>
        </p:nvSpPr>
        <p:spPr>
          <a:xfrm>
            <a:off x="2362200" y="4097476"/>
            <a:ext cx="1143000" cy="93172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ربع نص 10"/>
          <p:cNvSpPr txBox="1"/>
          <p:nvPr/>
        </p:nvSpPr>
        <p:spPr>
          <a:xfrm>
            <a:off x="1295400" y="4332505"/>
            <a:ext cx="12954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r"/>
            <a:r>
              <a:rPr lang="ar-SA" dirty="0" smtClean="0"/>
              <a:t>   </a:t>
            </a:r>
            <a:r>
              <a:rPr lang="ar-SA" sz="2400" b="1" dirty="0" err="1" smtClean="0"/>
              <a:t>متك</a:t>
            </a:r>
            <a:endParaRPr lang="ar-SA" sz="2400" b="1" dirty="0" smtClean="0"/>
          </a:p>
        </p:txBody>
      </p:sp>
      <p:sp>
        <p:nvSpPr>
          <p:cNvPr id="12" name="مربع نص 11"/>
          <p:cNvSpPr txBox="1"/>
          <p:nvPr/>
        </p:nvSpPr>
        <p:spPr>
          <a:xfrm>
            <a:off x="5257800" y="5634335"/>
            <a:ext cx="12954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r"/>
            <a:r>
              <a:rPr lang="ar-SA" dirty="0" smtClean="0"/>
              <a:t>   </a:t>
            </a:r>
            <a:r>
              <a:rPr lang="ar-SA" sz="2400" b="1" dirty="0" smtClean="0"/>
              <a:t>مبيض</a:t>
            </a:r>
          </a:p>
        </p:txBody>
      </p:sp>
      <p:sp>
        <p:nvSpPr>
          <p:cNvPr id="13" name="Title 1"/>
          <p:cNvSpPr txBox="1">
            <a:spLocks/>
          </p:cNvSpPr>
          <p:nvPr/>
        </p:nvSpPr>
        <p:spPr>
          <a:xfrm>
            <a:off x="4267200" y="76200"/>
            <a:ext cx="4267200" cy="609600"/>
          </a:xfrm>
          <a:prstGeom prst="rect">
            <a:avLst/>
          </a:prstGeom>
        </p:spPr>
        <p:style>
          <a:lnRef idx="1">
            <a:schemeClr val="accent2"/>
          </a:lnRef>
          <a:fillRef idx="3">
            <a:schemeClr val="accent2"/>
          </a:fillRef>
          <a:effectRef idx="2">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lvl1pPr algn="l" defTabSz="457207" rtl="1" eaLnBrk="1" latinLnBrk="0" hangingPunct="1">
              <a:spcBef>
                <a:spcPct val="0"/>
              </a:spcBef>
              <a:buNone/>
              <a:defRPr sz="4200" b="0" i="0" kern="1200">
                <a:solidFill>
                  <a:schemeClr val="lt1"/>
                </a:solidFill>
                <a:latin typeface="+mn-lt"/>
                <a:ea typeface="+mn-ea"/>
                <a:cs typeface="+mn-cs"/>
              </a:defRPr>
            </a:lvl1pPr>
            <a:lvl2pPr rtl="1" eaLnBrk="1" hangingPunct="1">
              <a:defRPr>
                <a:solidFill>
                  <a:schemeClr val="lt1"/>
                </a:solidFill>
                <a:latin typeface="+mn-lt"/>
                <a:ea typeface="+mn-ea"/>
                <a:cs typeface="+mn-cs"/>
              </a:defRPr>
            </a:lvl2pPr>
            <a:lvl3pPr rtl="1" eaLnBrk="1" hangingPunct="1">
              <a:defRPr>
                <a:solidFill>
                  <a:schemeClr val="lt1"/>
                </a:solidFill>
                <a:latin typeface="+mn-lt"/>
                <a:ea typeface="+mn-ea"/>
                <a:cs typeface="+mn-cs"/>
              </a:defRPr>
            </a:lvl3pPr>
            <a:lvl4pPr rtl="1" eaLnBrk="1" hangingPunct="1">
              <a:defRPr>
                <a:solidFill>
                  <a:schemeClr val="lt1"/>
                </a:solidFill>
                <a:latin typeface="+mn-lt"/>
                <a:ea typeface="+mn-ea"/>
                <a:cs typeface="+mn-cs"/>
              </a:defRPr>
            </a:lvl4pPr>
            <a:lvl5pPr rtl="1" eaLnBrk="1" hangingPunct="1">
              <a:defRPr>
                <a:solidFill>
                  <a:schemeClr val="lt1"/>
                </a:solidFill>
                <a:latin typeface="+mn-lt"/>
                <a:ea typeface="+mn-ea"/>
                <a:cs typeface="+mn-cs"/>
              </a:defRPr>
            </a:lvl5pPr>
            <a:lvl6pPr rtl="1" eaLnBrk="1" hangingPunct="1">
              <a:defRPr>
                <a:solidFill>
                  <a:schemeClr val="lt1"/>
                </a:solidFill>
                <a:latin typeface="+mn-lt"/>
                <a:ea typeface="+mn-ea"/>
                <a:cs typeface="+mn-cs"/>
              </a:defRPr>
            </a:lvl6pPr>
            <a:lvl7pPr rtl="1" eaLnBrk="1" hangingPunct="1">
              <a:defRPr>
                <a:solidFill>
                  <a:schemeClr val="lt1"/>
                </a:solidFill>
                <a:latin typeface="+mn-lt"/>
                <a:ea typeface="+mn-ea"/>
                <a:cs typeface="+mn-cs"/>
              </a:defRPr>
            </a:lvl7pPr>
            <a:lvl8pPr rtl="1" eaLnBrk="1" hangingPunct="1">
              <a:defRPr>
                <a:solidFill>
                  <a:schemeClr val="lt1"/>
                </a:solidFill>
                <a:latin typeface="+mn-lt"/>
                <a:ea typeface="+mn-ea"/>
                <a:cs typeface="+mn-cs"/>
              </a:defRPr>
            </a:lvl8pPr>
            <a:lvl9pPr rtl="1" eaLnBrk="1" hangingPunct="1">
              <a:defRPr>
                <a:solidFill>
                  <a:schemeClr val="lt1"/>
                </a:solidFill>
                <a:latin typeface="+mn-lt"/>
                <a:ea typeface="+mn-ea"/>
                <a:cs typeface="+mn-cs"/>
              </a:defRPr>
            </a:lvl9pPr>
          </a:lstStyle>
          <a:p>
            <a:pPr algn="ctr"/>
            <a:r>
              <a:rPr lang="ar-SA" sz="2400" b="1" smtClean="0">
                <a:ln w="50800"/>
                <a:solidFill>
                  <a:schemeClr val="bg1"/>
                </a:solidFill>
              </a:rPr>
              <a:t>التكاثر في النباتات البذرية </a:t>
            </a:r>
            <a:endParaRPr lang="ar-SA" sz="2400" b="1" dirty="0" smtClean="0">
              <a:ln w="50800"/>
              <a:solidFill>
                <a:schemeClr val="bg1"/>
              </a:solidFill>
            </a:endParaRPr>
          </a:p>
        </p:txBody>
      </p:sp>
    </p:spTree>
    <p:extLst>
      <p:ext uri="{BB962C8B-B14F-4D97-AF65-F5344CB8AC3E}">
        <p14:creationId xmlns:p14="http://schemas.microsoft.com/office/powerpoint/2010/main" val="5580066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838200" y="381000"/>
            <a:ext cx="7772400" cy="685800"/>
          </a:xfrm>
          <a:prstGeom prst="rect">
            <a:avLst/>
          </a:prstGeom>
        </p:spPr>
        <p:style>
          <a:lnRef idx="3">
            <a:schemeClr val="lt1"/>
          </a:lnRef>
          <a:fillRef idx="1">
            <a:schemeClr val="accent2"/>
          </a:fillRef>
          <a:effectRef idx="1">
            <a:schemeClr val="accent2"/>
          </a:effectRef>
          <a:fontRef idx="minor">
            <a:schemeClr val="lt1"/>
          </a:fontRef>
        </p:style>
        <p:txBody>
          <a:bodyPr vert="horz" anchor="t">
            <a:no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SA" sz="3200" b="1" i="0" u="none" strike="noStrike" kern="1200" cap="none" spc="-100" normalizeH="0" baseline="0" noProof="0" dirty="0" smtClean="0">
                <a:ln>
                  <a:noFill/>
                </a:ln>
                <a:solidFill>
                  <a:schemeClr val="lt1"/>
                </a:solidFill>
                <a:effectLst/>
                <a:uLnTx/>
                <a:uFillTx/>
                <a:latin typeface="+mn-lt"/>
                <a:ea typeface="+mn-ea"/>
                <a:cs typeface="+mn-cs"/>
              </a:rPr>
              <a:t>كيف تتكاثر النباتات ص 84</a:t>
            </a:r>
            <a:endParaRPr kumimoji="0" lang="ar-SA" sz="3200" b="1" i="0" u="none" strike="noStrike" kern="1200" cap="none" spc="-100" normalizeH="0" baseline="0" noProof="0" dirty="0">
              <a:ln>
                <a:noFill/>
              </a:ln>
              <a:solidFill>
                <a:schemeClr val="lt1"/>
              </a:solidFill>
              <a:effectLst/>
              <a:uLnTx/>
              <a:uFillTx/>
              <a:latin typeface="+mn-lt"/>
              <a:ea typeface="+mn-ea"/>
              <a:cs typeface="+mn-cs"/>
            </a:endParaRPr>
          </a:p>
        </p:txBody>
      </p:sp>
      <p:sp>
        <p:nvSpPr>
          <p:cNvPr id="5" name="وسيلة شرح على شكل سحابة 4"/>
          <p:cNvSpPr/>
          <p:nvPr/>
        </p:nvSpPr>
        <p:spPr>
          <a:xfrm>
            <a:off x="304800" y="76200"/>
            <a:ext cx="3200400" cy="1984248"/>
          </a:xfrm>
          <a:prstGeom prst="cloudCallou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SA" sz="2400" b="1" dirty="0" smtClean="0">
                <a:solidFill>
                  <a:srgbClr val="FF0000"/>
                </a:solidFill>
              </a:rPr>
              <a:t>كيف تنتقل حبيبات اللقاح من زهرة إلى اخرى</a:t>
            </a:r>
            <a:endParaRPr lang="ar-SA" sz="2400" b="1" dirty="0">
              <a:solidFill>
                <a:srgbClr val="FF0000"/>
              </a:solidFill>
            </a:endParaRPr>
          </a:p>
        </p:txBody>
      </p:sp>
      <p:sp>
        <p:nvSpPr>
          <p:cNvPr id="8" name="مستطيل 7"/>
          <p:cNvSpPr/>
          <p:nvPr/>
        </p:nvSpPr>
        <p:spPr>
          <a:xfrm>
            <a:off x="3276600" y="1671935"/>
            <a:ext cx="5334000"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a:r>
              <a:rPr lang="ar-SA" sz="2400" b="1" dirty="0" smtClean="0">
                <a:ln w="50800"/>
                <a:solidFill>
                  <a:srgbClr val="FF0000"/>
                </a:solidFill>
                <a:cs typeface="Arabic Transparent" pitchFamily="2" charset="-78"/>
              </a:rPr>
              <a:t>التلقيح هو انتقال حبوب اللقاح من المتك إلي الميسم</a:t>
            </a:r>
            <a:endParaRPr lang="ar-SA" sz="2400" dirty="0">
              <a:solidFill>
                <a:srgbClr val="FF0000"/>
              </a:solidFill>
            </a:endParaRPr>
          </a:p>
        </p:txBody>
      </p:sp>
      <p:pic>
        <p:nvPicPr>
          <p:cNvPr id="3" name="صورة 2"/>
          <p:cNvPicPr>
            <a:picLocks noChangeAspect="1"/>
          </p:cNvPicPr>
          <p:nvPr/>
        </p:nvPicPr>
        <p:blipFill rotWithShape="1">
          <a:blip r:embed="rId3"/>
          <a:srcRect l="6558" t="53030" r="4262" b="7368"/>
          <a:stretch/>
        </p:blipFill>
        <p:spPr>
          <a:xfrm>
            <a:off x="838200" y="2212848"/>
            <a:ext cx="7772400" cy="4187952"/>
          </a:xfrm>
          <a:prstGeom prst="rect">
            <a:avLst/>
          </a:prstGeom>
        </p:spPr>
      </p:pic>
      <p:sp>
        <p:nvSpPr>
          <p:cNvPr id="4" name="مربع نص 3"/>
          <p:cNvSpPr txBox="1"/>
          <p:nvPr/>
        </p:nvSpPr>
        <p:spPr>
          <a:xfrm>
            <a:off x="7437813" y="1116508"/>
            <a:ext cx="1194558"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1">
            <a:spAutoFit/>
          </a:bodyPr>
          <a:lstStyle/>
          <a:p>
            <a:r>
              <a:rPr lang="ar-SA" sz="2400" b="1" dirty="0" smtClean="0">
                <a:solidFill>
                  <a:schemeClr val="accent1"/>
                </a:solidFill>
              </a:rPr>
              <a:t>1- التلقيح</a:t>
            </a:r>
            <a:endParaRPr lang="ar-SA" sz="2400" b="1" dirty="0">
              <a:solidFill>
                <a:schemeClr val="accent1"/>
              </a:solidFill>
            </a:endParaRPr>
          </a:p>
        </p:txBody>
      </p:sp>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228600"/>
            <a:ext cx="7772400" cy="609600"/>
          </a:xfrm>
        </p:spPr>
        <p:style>
          <a:lnRef idx="2">
            <a:schemeClr val="accent2"/>
          </a:lnRef>
          <a:fillRef idx="1">
            <a:schemeClr val="lt1"/>
          </a:fillRef>
          <a:effectRef idx="0">
            <a:schemeClr val="accent2"/>
          </a:effectRef>
          <a:fontRef idx="minor">
            <a:schemeClr val="dk1"/>
          </a:fontRef>
        </p:style>
        <p:txBody>
          <a:bodyPr/>
          <a:lstStyle/>
          <a:p>
            <a:pPr algn="ctr"/>
            <a:r>
              <a:rPr lang="ar-SA" sz="3600" b="1" dirty="0" smtClean="0">
                <a:solidFill>
                  <a:schemeClr val="accent2">
                    <a:lumMod val="60000"/>
                    <a:lumOff val="40000"/>
                  </a:schemeClr>
                </a:solidFill>
              </a:rPr>
              <a:t>الملقحات</a:t>
            </a:r>
            <a:r>
              <a:rPr lang="ar-SA" b="1" dirty="0" smtClean="0"/>
              <a:t>           </a:t>
            </a:r>
            <a:br>
              <a:rPr lang="ar-SA" b="1" dirty="0" smtClean="0"/>
            </a:br>
            <a:endParaRPr lang="ar-SA" b="1" dirty="0"/>
          </a:p>
        </p:txBody>
      </p:sp>
      <p:pic>
        <p:nvPicPr>
          <p:cNvPr id="4" name="عنصر نائب للمحتوى 3" descr="1210_common_carder_bee[1].jpg"/>
          <p:cNvPicPr>
            <a:picLocks noGrp="1" noChangeAspect="1"/>
          </p:cNvPicPr>
          <p:nvPr>
            <p:ph idx="1"/>
          </p:nvPr>
        </p:nvPicPr>
        <p:blipFill>
          <a:blip r:embed="rId3" cstate="print"/>
          <a:stretch>
            <a:fillRect/>
          </a:stretch>
        </p:blipFill>
        <p:spPr>
          <a:xfrm>
            <a:off x="914400" y="1981200"/>
            <a:ext cx="7543800"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عنصر نائب للمحتوى 3" descr="domain-3afc399a99.jpg"/>
          <p:cNvPicPr>
            <a:picLocks noChangeAspect="1"/>
          </p:cNvPicPr>
          <p:nvPr/>
        </p:nvPicPr>
        <p:blipFill>
          <a:blip r:embed="rId4" cstate="print"/>
          <a:stretch>
            <a:fillRect/>
          </a:stretch>
        </p:blipFill>
        <p:spPr>
          <a:xfrm>
            <a:off x="1066800" y="1981200"/>
            <a:ext cx="7162800"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عنصر نائب للمحتوى 3" descr="5a-na-52029.jpg"/>
          <p:cNvPicPr>
            <a:picLocks noChangeAspect="1"/>
          </p:cNvPicPr>
          <p:nvPr/>
        </p:nvPicPr>
        <p:blipFill>
          <a:blip r:embed="rId5" cstate="print"/>
          <a:stretch>
            <a:fillRect/>
          </a:stretch>
        </p:blipFill>
        <p:spPr>
          <a:xfrm>
            <a:off x="685800" y="2057400"/>
            <a:ext cx="73152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مستطيل 7"/>
          <p:cNvSpPr/>
          <p:nvPr/>
        </p:nvSpPr>
        <p:spPr>
          <a:xfrm>
            <a:off x="914400" y="914400"/>
            <a:ext cx="7772400"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1530" lvl="0" indent="-742950" algn="r" rtl="1">
              <a:spcBef>
                <a:spcPts val="700"/>
              </a:spcBef>
              <a:buClr>
                <a:schemeClr val="tx2"/>
              </a:buClr>
              <a:buSzPct val="95000"/>
            </a:pPr>
            <a:r>
              <a:rPr lang="ar-SA" sz="2400" b="1" dirty="0" smtClean="0">
                <a:ln w="50800"/>
                <a:solidFill>
                  <a:schemeClr val="bg1">
                    <a:shade val="50000"/>
                  </a:schemeClr>
                </a:solidFill>
                <a:cs typeface="Arabic Transparent" pitchFamily="2" charset="-78"/>
              </a:rPr>
              <a:t>قال تعالى(</a:t>
            </a:r>
            <a:r>
              <a:rPr lang="ar-SA" sz="2400" b="1" dirty="0" smtClean="0"/>
              <a:t>وَأَرْسَلْنَا الرِّيَاحَ لَوَاقِحَ فَأَنْزَلْنَا مِنَ السَّمَاءِ مَاءً </a:t>
            </a:r>
            <a:r>
              <a:rPr lang="ar-SA" sz="2400" b="1" dirty="0" err="1" smtClean="0"/>
              <a:t>فَأَسْقَيْنَاكُمُوهُ</a:t>
            </a:r>
            <a:r>
              <a:rPr lang="ar-SA" sz="2400" b="1" dirty="0" smtClean="0"/>
              <a:t> وَمَا أَنْتُمْ لَهُ بِخَازِنِينَ</a:t>
            </a:r>
            <a:r>
              <a:rPr lang="ar-SA" sz="2400" b="1" dirty="0" err="1" smtClean="0"/>
              <a:t>) </a:t>
            </a:r>
            <a:r>
              <a:rPr lang="ar-SA" sz="2400" b="1" dirty="0" smtClean="0"/>
              <a:t>(22) الحجر</a:t>
            </a:r>
          </a:p>
        </p:txBody>
      </p:sp>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1"/>
          <p:cNvSpPr>
            <a:spLocks noGrp="1"/>
          </p:cNvSpPr>
          <p:nvPr>
            <p:ph type="title"/>
          </p:nvPr>
        </p:nvSpPr>
        <p:spPr>
          <a:xfrm>
            <a:off x="914400" y="228600"/>
            <a:ext cx="7772400" cy="685800"/>
          </a:xfrm>
        </p:spPr>
        <p:style>
          <a:lnRef idx="3">
            <a:schemeClr val="lt1"/>
          </a:lnRef>
          <a:fillRef idx="1">
            <a:schemeClr val="accent2"/>
          </a:fillRef>
          <a:effectRef idx="1">
            <a:schemeClr val="accent2"/>
          </a:effectRef>
          <a:fontRef idx="minor">
            <a:schemeClr val="lt1"/>
          </a:fontRef>
        </p:style>
        <p:txBody>
          <a:bodyPr/>
          <a:lstStyle/>
          <a:p>
            <a:pPr algn="r"/>
            <a:r>
              <a:rPr lang="ar-SA" sz="3600" b="1" dirty="0" smtClean="0"/>
              <a:t>كيف تتكاثر النباتات ص 85</a:t>
            </a:r>
            <a:endParaRPr lang="ar-SA" sz="3600" b="1" dirty="0"/>
          </a:p>
        </p:txBody>
      </p:sp>
      <p:pic>
        <p:nvPicPr>
          <p:cNvPr id="5" name="صورة 4"/>
          <p:cNvPicPr>
            <a:picLocks noChangeAspect="1"/>
          </p:cNvPicPr>
          <p:nvPr/>
        </p:nvPicPr>
        <p:blipFill rotWithShape="1">
          <a:blip r:embed="rId3"/>
          <a:srcRect l="8032" t="52669" r="9344" b="7936"/>
          <a:stretch/>
        </p:blipFill>
        <p:spPr>
          <a:xfrm>
            <a:off x="914400" y="1371600"/>
            <a:ext cx="7620000" cy="4495800"/>
          </a:xfrm>
          <a:prstGeom prst="rect">
            <a:avLst/>
          </a:prstGeom>
        </p:spPr>
      </p:pic>
      <p:sp>
        <p:nvSpPr>
          <p:cNvPr id="7" name="مربع نص 6"/>
          <p:cNvSpPr txBox="1"/>
          <p:nvPr/>
        </p:nvSpPr>
        <p:spPr>
          <a:xfrm>
            <a:off x="7339842" y="923054"/>
            <a:ext cx="1194558"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1">
            <a:spAutoFit/>
          </a:bodyPr>
          <a:lstStyle/>
          <a:p>
            <a:r>
              <a:rPr lang="ar-SA" sz="2400" b="1" dirty="0">
                <a:solidFill>
                  <a:schemeClr val="accent1"/>
                </a:solidFill>
              </a:rPr>
              <a:t>2</a:t>
            </a:r>
            <a:r>
              <a:rPr lang="ar-SA" sz="2400" b="1" dirty="0" smtClean="0">
                <a:solidFill>
                  <a:schemeClr val="accent1"/>
                </a:solidFill>
              </a:rPr>
              <a:t>- التلقيح</a:t>
            </a:r>
            <a:endParaRPr lang="ar-SA" sz="2400" b="1" dirty="0">
              <a:solidFill>
                <a:schemeClr val="accent1"/>
              </a:solidFill>
            </a:endParaRPr>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85800" y="533400"/>
            <a:ext cx="8077200" cy="6172200"/>
          </a:xfrm>
        </p:spPr>
        <p:style>
          <a:lnRef idx="2">
            <a:schemeClr val="accent2"/>
          </a:lnRef>
          <a:fillRef idx="1">
            <a:schemeClr val="lt1"/>
          </a:fillRef>
          <a:effectRef idx="0">
            <a:schemeClr val="accent2"/>
          </a:effectRef>
          <a:fontRef idx="minor">
            <a:schemeClr val="dk1"/>
          </a:fontRef>
        </p:style>
        <p:txBody>
          <a:bodyPr>
            <a:normAutofit/>
          </a:bodyPr>
          <a:lstStyle/>
          <a:p>
            <a:endParaRPr lang="ar-SA" b="1" dirty="0" smtClean="0">
              <a:solidFill>
                <a:schemeClr val="accent2"/>
              </a:solidFill>
            </a:endParaRPr>
          </a:p>
          <a:p>
            <a:endParaRPr lang="ar-SA" b="1" dirty="0" smtClean="0">
              <a:solidFill>
                <a:schemeClr val="accent2"/>
              </a:solidFill>
            </a:endParaRPr>
          </a:p>
          <a:p>
            <a:endParaRPr lang="ar-SA" b="1" dirty="0" smtClean="0">
              <a:solidFill>
                <a:schemeClr val="accent2"/>
              </a:solidFill>
            </a:endParaRPr>
          </a:p>
          <a:p>
            <a:endParaRPr lang="ar-SA" b="1" dirty="0" smtClean="0">
              <a:solidFill>
                <a:schemeClr val="accent2"/>
              </a:solidFill>
            </a:endParaRPr>
          </a:p>
          <a:p>
            <a:r>
              <a:rPr lang="ar-SA" sz="3200" b="1" dirty="0" smtClean="0">
                <a:solidFill>
                  <a:schemeClr val="accent2"/>
                </a:solidFill>
              </a:rPr>
              <a:t>أختبر نفسي ص 85 </a:t>
            </a:r>
          </a:p>
          <a:p>
            <a:r>
              <a:rPr lang="ar-SA" sz="3200" b="1" dirty="0" smtClean="0">
                <a:solidFill>
                  <a:srgbClr val="FF0000"/>
                </a:solidFill>
              </a:rPr>
              <a:t>التفكير الناقد. </a:t>
            </a:r>
            <a:r>
              <a:rPr lang="ar-SA" sz="3200" b="1" dirty="0" smtClean="0"/>
              <a:t>ما الذي يمكن أن يحدث لبعض النباتات البذرية لو اختفت الملقحات فجأة</a:t>
            </a:r>
          </a:p>
          <a:p>
            <a:r>
              <a:rPr lang="ar-SA" sz="3200" b="1" dirty="0" smtClean="0"/>
              <a:t>تنقرض بسبب عدم حدوث التلقيح.</a:t>
            </a:r>
            <a:endParaRPr lang="ar-SA" sz="3200" b="1" dirty="0"/>
          </a:p>
        </p:txBody>
      </p:sp>
      <p:sp>
        <p:nvSpPr>
          <p:cNvPr id="4" name="نجمة ذات 5 نقاط 3"/>
          <p:cNvSpPr/>
          <p:nvPr/>
        </p:nvSpPr>
        <p:spPr>
          <a:xfrm rot="415760">
            <a:off x="3649619" y="559257"/>
            <a:ext cx="3237362" cy="1647216"/>
          </a:xfrm>
          <a:prstGeom prst="star5">
            <a:avLst>
              <a:gd name="adj" fmla="val 28136"/>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solidFill>
                  <a:schemeClr val="tx1"/>
                </a:solidFill>
                <a:effectLst>
                  <a:outerShdw blurRad="38100" dist="38100" dir="2700000" algn="tl">
                    <a:srgbClr val="000000">
                      <a:alpha val="43137"/>
                    </a:srgbClr>
                  </a:outerShdw>
                </a:effectLst>
              </a:rPr>
              <a:t>أختبر نفسي</a:t>
            </a:r>
          </a:p>
        </p:txBody>
      </p:sp>
      <p:pic>
        <p:nvPicPr>
          <p:cNvPr id="5" name="صورة 4" descr="40306h777h.jpg"/>
          <p:cNvPicPr>
            <a:picLocks noChangeAspect="1"/>
          </p:cNvPicPr>
          <p:nvPr/>
        </p:nvPicPr>
        <p:blipFill>
          <a:blip r:embed="rId3" cstate="print"/>
          <a:stretch>
            <a:fillRect/>
          </a:stretch>
        </p:blipFill>
        <p:spPr>
          <a:xfrm>
            <a:off x="835968" y="1219200"/>
            <a:ext cx="2059632" cy="990600"/>
          </a:xfrm>
          <a:prstGeom prst="rect">
            <a:avLst/>
          </a:prstGeom>
        </p:spPr>
      </p:pic>
      <p:sp>
        <p:nvSpPr>
          <p:cNvPr id="2" name="مربع نص 1"/>
          <p:cNvSpPr txBox="1"/>
          <p:nvPr/>
        </p:nvSpPr>
        <p:spPr>
          <a:xfrm>
            <a:off x="5334000" y="5029200"/>
            <a:ext cx="3169457" cy="646331"/>
          </a:xfrm>
          <a:prstGeom prst="rect">
            <a:avLst/>
          </a:prstGeom>
        </p:spPr>
        <p:style>
          <a:lnRef idx="3">
            <a:schemeClr val="lt1"/>
          </a:lnRef>
          <a:fillRef idx="1">
            <a:schemeClr val="accent3"/>
          </a:fillRef>
          <a:effectRef idx="1">
            <a:schemeClr val="accent3"/>
          </a:effectRef>
          <a:fontRef idx="minor">
            <a:schemeClr val="lt1"/>
          </a:fontRef>
        </p:style>
        <p:txBody>
          <a:bodyPr wrap="none" rtlCol="1">
            <a:spAutoFit/>
          </a:bodyPr>
          <a:lstStyle/>
          <a:p>
            <a:r>
              <a:rPr lang="ar-SA" sz="3600" b="1" dirty="0" smtClean="0"/>
              <a:t>تابعي المقطع التالي</a:t>
            </a:r>
            <a:endParaRPr lang="ar-SA" sz="3600" b="1" dirty="0"/>
          </a:p>
        </p:txBody>
      </p:sp>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3">
                                            <p:txEl>
                                              <p:pRg st="6" end="6"/>
                                            </p:txEl>
                                          </p:spTgt>
                                        </p:tgtEl>
                                        <p:attrNameLst>
                                          <p:attrName>style.visibility</p:attrName>
                                        </p:attrNameLst>
                                      </p:cBhvr>
                                      <p:to>
                                        <p:strVal val="visible"/>
                                      </p:to>
                                    </p:set>
                                    <p:anim by="(-#ppt_w*2)" calcmode="lin" valueType="num">
                                      <p:cBhvr rctx="PPT">
                                        <p:cTn id="7" dur="500" autoRev="1" fill="hold">
                                          <p:stCondLst>
                                            <p:cond delay="0"/>
                                          </p:stCondLst>
                                        </p:cTn>
                                        <p:tgtEl>
                                          <p:spTgt spid="3">
                                            <p:txEl>
                                              <p:pRg st="6" end="6"/>
                                            </p:txEl>
                                          </p:spTgt>
                                        </p:tgtEl>
                                        <p:attrNameLst>
                                          <p:attrName>ppt_w</p:attrName>
                                        </p:attrNameLst>
                                      </p:cBhvr>
                                    </p:anim>
                                    <p:anim by="(#ppt_w*0.50)" calcmode="lin" valueType="num">
                                      <p:cBhvr>
                                        <p:cTn id="8" dur="500" decel="50000" autoRev="1" fill="hold">
                                          <p:stCondLst>
                                            <p:cond delay="0"/>
                                          </p:stCondLst>
                                        </p:cTn>
                                        <p:tgtEl>
                                          <p:spTgt spid="3">
                                            <p:txEl>
                                              <p:pRg st="6" end="6"/>
                                            </p:txEl>
                                          </p:spTgt>
                                        </p:tgtEl>
                                        <p:attrNameLst>
                                          <p:attrName>ppt_x</p:attrName>
                                        </p:attrNameLst>
                                      </p:cBhvr>
                                    </p:anim>
                                    <p:anim from="(-#ppt_h/2)" to="(#ppt_y)" calcmode="lin" valueType="num">
                                      <p:cBhvr>
                                        <p:cTn id="9" dur="1000" fill="hold">
                                          <p:stCondLst>
                                            <p:cond delay="0"/>
                                          </p:stCondLst>
                                        </p:cTn>
                                        <p:tgtEl>
                                          <p:spTgt spid="3">
                                            <p:txEl>
                                              <p:pRg st="6" end="6"/>
                                            </p:txEl>
                                          </p:spTgt>
                                        </p:tgtEl>
                                        <p:attrNameLst>
                                          <p:attrName>ppt_y</p:attrName>
                                        </p:attrNameLst>
                                      </p:cBhvr>
                                    </p:anim>
                                    <p:animRot by="21600000">
                                      <p:cBhvr>
                                        <p:cTn id="10" dur="1000" fill="hold">
                                          <p:stCondLst>
                                            <p:cond delay="0"/>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914400" y="685800"/>
            <a:ext cx="7620000" cy="452431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r"/>
            <a:r>
              <a:rPr lang="ar-SA" sz="3200" b="1" dirty="0" smtClean="0">
                <a:solidFill>
                  <a:schemeClr val="bg1"/>
                </a:solidFill>
              </a:rPr>
              <a:t>إذا نمت البذرة قريبا من النباتات التي أنتجتها يحدث تنافس شديد على الغذاء والماء وضوء الشمس أما إذا نمت بعيدا </a:t>
            </a:r>
            <a:endParaRPr lang="en-US" sz="3200" b="1" dirty="0" smtClean="0">
              <a:solidFill>
                <a:schemeClr val="bg1"/>
              </a:solidFill>
            </a:endParaRPr>
          </a:p>
          <a:p>
            <a:pPr algn="r"/>
            <a:r>
              <a:rPr lang="ar-SA" sz="3200" b="1" dirty="0" smtClean="0">
                <a:solidFill>
                  <a:schemeClr val="bg1"/>
                </a:solidFill>
              </a:rPr>
              <a:t>عنها فإن فرصتها في البقاء تكون أكبر </a:t>
            </a:r>
          </a:p>
          <a:p>
            <a:pPr algn="r"/>
            <a:r>
              <a:rPr lang="ar-SA" sz="3200" b="1" dirty="0" smtClean="0">
                <a:solidFill>
                  <a:schemeClr val="tx1"/>
                </a:solidFill>
              </a:rPr>
              <a:t>كيف تنتشر البذور.</a:t>
            </a:r>
            <a:endParaRPr lang="en-US" sz="3200" b="1" dirty="0" smtClean="0">
              <a:solidFill>
                <a:schemeClr val="tx1"/>
              </a:solidFill>
            </a:endParaRPr>
          </a:p>
          <a:p>
            <a:pPr algn="r"/>
            <a:r>
              <a:rPr lang="ar-SA" sz="3200" b="1" dirty="0" smtClean="0">
                <a:solidFill>
                  <a:schemeClr val="bg1"/>
                </a:solidFill>
              </a:rPr>
              <a:t>-الرياح</a:t>
            </a:r>
          </a:p>
          <a:p>
            <a:pPr algn="r">
              <a:buFontTx/>
              <a:buChar char="-"/>
            </a:pPr>
            <a:r>
              <a:rPr lang="ar-SA" sz="3200" b="1" dirty="0" smtClean="0">
                <a:solidFill>
                  <a:schemeClr val="bg1"/>
                </a:solidFill>
              </a:rPr>
              <a:t>أو تلتصق بشعر الحيوانات </a:t>
            </a:r>
          </a:p>
          <a:p>
            <a:pPr algn="r">
              <a:buFontTx/>
              <a:buChar char="-"/>
            </a:pPr>
            <a:r>
              <a:rPr lang="ar-SA" sz="3200" b="1" dirty="0" smtClean="0">
                <a:solidFill>
                  <a:schemeClr val="bg1"/>
                </a:solidFill>
              </a:rPr>
              <a:t>- قد تأكلها الحيوانات ثم تمر في جهازها الهضمي وتخرج إلى التربة فتنمو في أماكن جديدة  </a:t>
            </a:r>
            <a:endParaRPr lang="ar-SA" sz="3200" b="1" dirty="0">
              <a:solidFill>
                <a:schemeClr val="bg1"/>
              </a:solidFill>
            </a:endParaRPr>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انظر وأتساءل عمليات الحياة في النبات.jpg"/>
          <p:cNvPicPr>
            <a:picLocks noChangeAspect="1"/>
          </p:cNvPicPr>
          <p:nvPr/>
        </p:nvPicPr>
        <p:blipFill>
          <a:blip r:embed="rId3" cstate="print"/>
          <a:stretch>
            <a:fillRect/>
          </a:stretch>
        </p:blipFill>
        <p:spPr>
          <a:xfrm>
            <a:off x="1914525" y="457200"/>
            <a:ext cx="5314950" cy="5943600"/>
          </a:xfrm>
          <a:prstGeom prst="rect">
            <a:avLst/>
          </a:prstGeom>
        </p:spPr>
      </p:pic>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نجمة ذات 5 نقاط 2"/>
          <p:cNvSpPr/>
          <p:nvPr/>
        </p:nvSpPr>
        <p:spPr>
          <a:xfrm rot="415760">
            <a:off x="2602745" y="20862"/>
            <a:ext cx="2971621" cy="1641130"/>
          </a:xfrm>
          <a:prstGeom prst="star5">
            <a:avLst>
              <a:gd name="adj" fmla="val 28136"/>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solidFill>
                  <a:schemeClr val="tx1"/>
                </a:solidFill>
                <a:effectLst>
                  <a:outerShdw blurRad="38100" dist="38100" dir="2700000" algn="tl">
                    <a:srgbClr val="000000">
                      <a:alpha val="43137"/>
                    </a:srgbClr>
                  </a:outerShdw>
                </a:effectLst>
              </a:rPr>
              <a:t>خريطة مفاهيم</a:t>
            </a:r>
          </a:p>
        </p:txBody>
      </p:sp>
      <p:pic>
        <p:nvPicPr>
          <p:cNvPr id="4" name="صورة 3"/>
          <p:cNvPicPr>
            <a:picLocks noChangeAspect="1"/>
          </p:cNvPicPr>
          <p:nvPr/>
        </p:nvPicPr>
        <p:blipFill rotWithShape="1">
          <a:blip r:embed="rId3"/>
          <a:srcRect l="7075" t="5333" r="11480" b="40811"/>
          <a:stretch/>
        </p:blipFill>
        <p:spPr>
          <a:xfrm rot="5400000">
            <a:off x="2019300" y="-266701"/>
            <a:ext cx="5105400" cy="8534402"/>
          </a:xfrm>
          <a:prstGeom prst="rect">
            <a:avLst/>
          </a:prstGeom>
        </p:spPr>
      </p:pic>
      <p:sp>
        <p:nvSpPr>
          <p:cNvPr id="5" name="مربع نص 4"/>
          <p:cNvSpPr txBox="1"/>
          <p:nvPr/>
        </p:nvSpPr>
        <p:spPr>
          <a:xfrm>
            <a:off x="685800" y="4572000"/>
            <a:ext cx="762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1">
            <a:spAutoFit/>
          </a:bodyPr>
          <a:lstStyle/>
          <a:p>
            <a:endParaRPr lang="ar-SA" dirty="0"/>
          </a:p>
        </p:txBody>
      </p:sp>
      <p:sp>
        <p:nvSpPr>
          <p:cNvPr id="7" name="مربع نص 6"/>
          <p:cNvSpPr txBox="1"/>
          <p:nvPr/>
        </p:nvSpPr>
        <p:spPr>
          <a:xfrm>
            <a:off x="1752600" y="5029200"/>
            <a:ext cx="5715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1">
            <a:spAutoFit/>
          </a:bodyPr>
          <a:lstStyle/>
          <a:p>
            <a:endParaRPr lang="ar-SA" dirty="0"/>
          </a:p>
        </p:txBody>
      </p:sp>
      <p:sp>
        <p:nvSpPr>
          <p:cNvPr id="8" name="مربع نص 7"/>
          <p:cNvSpPr txBox="1"/>
          <p:nvPr/>
        </p:nvSpPr>
        <p:spPr>
          <a:xfrm>
            <a:off x="327140" y="1422745"/>
            <a:ext cx="2241319"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1">
            <a:spAutoFit/>
          </a:bodyPr>
          <a:lstStyle/>
          <a:p>
            <a:r>
              <a:rPr lang="ar-SA" sz="3600" b="1" dirty="0" smtClean="0"/>
              <a:t>عمليات الحياة</a:t>
            </a:r>
            <a:endParaRPr lang="ar-SA" sz="3600" b="1" dirty="0"/>
          </a:p>
        </p:txBody>
      </p:sp>
    </p:spTree>
    <p:extLst>
      <p:ext uri="{BB962C8B-B14F-4D97-AF65-F5344CB8AC3E}">
        <p14:creationId xmlns:p14="http://schemas.microsoft.com/office/powerpoint/2010/main" val="132078868"/>
      </p:ext>
    </p:extLst>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lstStyle/>
          <a:p>
            <a:pPr algn="ctr"/>
            <a:r>
              <a:rPr lang="ar-SA" sz="6000" b="1" dirty="0" smtClean="0"/>
              <a:t>الواجب على المنصة</a:t>
            </a:r>
            <a:endParaRPr lang="ar-SA" sz="6000" b="1" dirty="0"/>
          </a:p>
        </p:txBody>
      </p:sp>
      <p:sp>
        <p:nvSpPr>
          <p:cNvPr id="3" name="عنصر نائب للنص 2"/>
          <p:cNvSpPr>
            <a:spLocks noGrp="1"/>
          </p:cNvSpPr>
          <p:nvPr>
            <p:ph type="body" sz="half" idx="2"/>
          </p:nvPr>
        </p:nvSpPr>
        <p:spPr/>
        <p:style>
          <a:lnRef idx="3">
            <a:schemeClr val="lt1"/>
          </a:lnRef>
          <a:fillRef idx="1">
            <a:schemeClr val="accent2"/>
          </a:fillRef>
          <a:effectRef idx="1">
            <a:schemeClr val="accent2"/>
          </a:effectRef>
          <a:fontRef idx="minor">
            <a:schemeClr val="lt1"/>
          </a:fontRef>
        </p:style>
        <p:txBody>
          <a:bodyPr>
            <a:normAutofit/>
          </a:bodyPr>
          <a:lstStyle/>
          <a:p>
            <a:pPr algn="ctr"/>
            <a:r>
              <a:rPr lang="ar-SA" sz="4800" b="1" dirty="0" smtClean="0"/>
              <a:t>الاختبار من درس نظرية الخلية الى عمليات الحياة في النباتات</a:t>
            </a:r>
            <a:endParaRPr lang="ar-SA" sz="4800" b="1" dirty="0"/>
          </a:p>
        </p:txBody>
      </p:sp>
    </p:spTree>
    <p:extLst>
      <p:ext uri="{BB962C8B-B14F-4D97-AF65-F5344CB8AC3E}">
        <p14:creationId xmlns:p14="http://schemas.microsoft.com/office/powerpoint/2010/main" val="4246072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4267200" y="1600200"/>
            <a:ext cx="3385506" cy="101566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ar-SA" sz="6000" b="1" dirty="0" smtClean="0"/>
              <a:t>تابع درس</a:t>
            </a:r>
            <a:endParaRPr lang="ar-SA" sz="6000" b="1" dirty="0"/>
          </a:p>
        </p:txBody>
      </p:sp>
      <p:sp>
        <p:nvSpPr>
          <p:cNvPr id="4" name="مربع نص 3"/>
          <p:cNvSpPr txBox="1"/>
          <p:nvPr/>
        </p:nvSpPr>
        <p:spPr>
          <a:xfrm>
            <a:off x="1265000" y="3124200"/>
            <a:ext cx="6548589" cy="1015663"/>
          </a:xfrm>
          <a:prstGeom prst="rect">
            <a:avLst/>
          </a:prstGeom>
        </p:spPr>
        <p:style>
          <a:lnRef idx="3">
            <a:schemeClr val="lt1"/>
          </a:lnRef>
          <a:fillRef idx="1">
            <a:schemeClr val="accent2"/>
          </a:fillRef>
          <a:effectRef idx="1">
            <a:schemeClr val="accent2"/>
          </a:effectRef>
          <a:fontRef idx="minor">
            <a:schemeClr val="lt1"/>
          </a:fontRef>
        </p:style>
        <p:txBody>
          <a:bodyPr wrap="none" rtlCol="1">
            <a:spAutoFit/>
          </a:bodyPr>
          <a:lstStyle/>
          <a:p>
            <a:pPr algn="ctr"/>
            <a:r>
              <a:rPr lang="ar-SA" sz="6000" b="1" dirty="0" smtClean="0"/>
              <a:t>عمليات الحياة في النباتات</a:t>
            </a:r>
            <a:endParaRPr lang="ar-SA" sz="6000" b="1" dirty="0"/>
          </a:p>
        </p:txBody>
      </p:sp>
    </p:spTree>
    <p:extLst>
      <p:ext uri="{BB962C8B-B14F-4D97-AF65-F5344CB8AC3E}">
        <p14:creationId xmlns:p14="http://schemas.microsoft.com/office/powerpoint/2010/main" val="78050446"/>
      </p:ext>
    </p:extLst>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ربع نص 11"/>
          <p:cNvSpPr txBox="1"/>
          <p:nvPr/>
        </p:nvSpPr>
        <p:spPr>
          <a:xfrm>
            <a:off x="5257800" y="2015698"/>
            <a:ext cx="194820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3200" b="1" dirty="0" smtClean="0">
                <a:solidFill>
                  <a:srgbClr val="FF0000"/>
                </a:solidFill>
              </a:rPr>
              <a:t>ما البذرة</a:t>
            </a:r>
            <a:endParaRPr lang="ar-SA" sz="3200" b="1" dirty="0">
              <a:solidFill>
                <a:srgbClr val="FF0000"/>
              </a:solidFill>
            </a:endParaRPr>
          </a:p>
        </p:txBody>
      </p:sp>
      <p:sp>
        <p:nvSpPr>
          <p:cNvPr id="17" name="مربع نص 16"/>
          <p:cNvSpPr txBox="1"/>
          <p:nvPr/>
        </p:nvSpPr>
        <p:spPr>
          <a:xfrm>
            <a:off x="2188594" y="1879468"/>
            <a:ext cx="1959496" cy="1815882"/>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r"/>
            <a:r>
              <a:rPr lang="ar-SA" sz="2800" b="1" dirty="0" smtClean="0">
                <a:solidFill>
                  <a:srgbClr val="FF0000"/>
                </a:solidFill>
                <a:latin typeface="Arabic Transparent" pitchFamily="34" charset="0"/>
                <a:cs typeface="Arabic Transparent" pitchFamily="34" charset="0"/>
              </a:rPr>
              <a:t>الى ماذا تصنف النباتات حسب وجود البذور أو عدم وجودها</a:t>
            </a:r>
            <a:endParaRPr lang="ar-SA" sz="2800" b="1" dirty="0">
              <a:solidFill>
                <a:srgbClr val="FF0000"/>
              </a:solidFill>
              <a:latin typeface="Arabic Transparent" pitchFamily="34" charset="0"/>
              <a:cs typeface="Arabic Transparent" pitchFamily="34" charset="0"/>
            </a:endParaRPr>
          </a:p>
        </p:txBody>
      </p:sp>
      <p:sp>
        <p:nvSpPr>
          <p:cNvPr id="19" name="مربع نص 18"/>
          <p:cNvSpPr txBox="1"/>
          <p:nvPr/>
        </p:nvSpPr>
        <p:spPr>
          <a:xfrm>
            <a:off x="3829469" y="4100310"/>
            <a:ext cx="1795054"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r"/>
            <a:r>
              <a:rPr lang="ar-S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228600">
                    <a:srgbClr val="C0504D">
                      <a:satMod val="175000"/>
                      <a:alpha val="40000"/>
                    </a:srgbClr>
                  </a:glow>
                  <a:innerShdw blurRad="69850" dist="43180" dir="5400000">
                    <a:srgbClr val="000000">
                      <a:alpha val="65000"/>
                    </a:srgbClr>
                  </a:innerShdw>
                </a:effectLst>
                <a:latin typeface="Arabic Transparent" pitchFamily="34" charset="0"/>
                <a:cs typeface="Arabic Transparent" pitchFamily="34" charset="0"/>
              </a:rPr>
              <a:t>ما وظيفة الزهرة في النبات</a:t>
            </a:r>
            <a:endParaRPr lang="ar-S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228600">
                  <a:srgbClr val="C0504D">
                    <a:satMod val="175000"/>
                    <a:alpha val="40000"/>
                  </a:srgbClr>
                </a:glow>
                <a:innerShdw blurRad="69850" dist="43180" dir="5400000">
                  <a:srgbClr val="000000">
                    <a:alpha val="65000"/>
                  </a:srgbClr>
                </a:innerShdw>
              </a:effectLst>
              <a:latin typeface="Arabic Transparent" pitchFamily="34" charset="0"/>
              <a:cs typeface="Arabic Transparent" pitchFamily="34" charset="0"/>
            </a:endParaRPr>
          </a:p>
        </p:txBody>
      </p:sp>
      <p:sp>
        <p:nvSpPr>
          <p:cNvPr id="26" name="مربع نص 25"/>
          <p:cNvSpPr txBox="1"/>
          <p:nvPr/>
        </p:nvSpPr>
        <p:spPr>
          <a:xfrm>
            <a:off x="1644182" y="214290"/>
            <a:ext cx="645621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ar-SA" sz="4000" b="1" dirty="0">
                <a:ln w="12700">
                  <a:solidFill>
                    <a:srgbClr val="1F497D">
                      <a:satMod val="155000"/>
                    </a:srgbClr>
                  </a:solidFill>
                  <a:prstDash val="solid"/>
                </a:ln>
                <a:solidFill>
                  <a:srgbClr val="FFFF00"/>
                </a:solidFill>
                <a:effectLst>
                  <a:glow rad="63500">
                    <a:srgbClr val="C0504D">
                      <a:satMod val="175000"/>
                      <a:alpha val="40000"/>
                    </a:srgbClr>
                  </a:glow>
                  <a:outerShdw blurRad="41275" dist="20320" dir="1800000" algn="tl" rotWithShape="0">
                    <a:srgbClr val="000000">
                      <a:alpha val="40000"/>
                    </a:srgbClr>
                  </a:outerShdw>
                </a:effectLst>
                <a:latin typeface="Arial Unicode MS" pitchFamily="34" charset="-128"/>
                <a:ea typeface="Arial Unicode MS" pitchFamily="34" charset="-128"/>
                <a:cs typeface="Arial Unicode MS" pitchFamily="34" charset="-128"/>
              </a:rPr>
              <a:t>اختاري أحد المكعبات : </a:t>
            </a:r>
          </a:p>
        </p:txBody>
      </p:sp>
      <p:sp>
        <p:nvSpPr>
          <p:cNvPr id="24" name="مكعب 23"/>
          <p:cNvSpPr/>
          <p:nvPr/>
        </p:nvSpPr>
        <p:spPr>
          <a:xfrm rot="20986239">
            <a:off x="1525268" y="1561067"/>
            <a:ext cx="3286148" cy="2714644"/>
          </a:xfrm>
          <a:prstGeom prst="cub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23" name="مكعب 22"/>
          <p:cNvSpPr/>
          <p:nvPr/>
        </p:nvSpPr>
        <p:spPr>
          <a:xfrm rot="20988890">
            <a:off x="2940495" y="3809876"/>
            <a:ext cx="3286148" cy="2714644"/>
          </a:xfrm>
          <a:prstGeom prst="cub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21" name="مكعب 20"/>
          <p:cNvSpPr/>
          <p:nvPr/>
        </p:nvSpPr>
        <p:spPr>
          <a:xfrm rot="863459">
            <a:off x="4528454" y="1619282"/>
            <a:ext cx="3286148" cy="2714644"/>
          </a:xfrm>
          <a:prstGeom prst="cube">
            <a:avLst/>
          </a:prstGeom>
          <a:solidFill>
            <a:srgbClr val="FFFF00"/>
          </a:solidFill>
        </p:spPr>
        <p:style>
          <a:lnRef idx="1">
            <a:schemeClr val="accent2"/>
          </a:lnRef>
          <a:fillRef idx="3">
            <a:schemeClr val="accent2"/>
          </a:fillRef>
          <a:effectRef idx="2">
            <a:schemeClr val="accent2"/>
          </a:effectRef>
          <a:fontRef idx="minor">
            <a:schemeClr val="lt1"/>
          </a:fontRef>
        </p:style>
        <p:txBody>
          <a:bodyPr rtlCol="1" anchor="ctr"/>
          <a:lstStyle/>
          <a:p>
            <a:pPr algn="ctr"/>
            <a:endParaRPr lang="ar-SA">
              <a:solidFill>
                <a:prstClr val="white"/>
              </a:solidFill>
            </a:endParaRPr>
          </a:p>
        </p:txBody>
      </p:sp>
    </p:spTree>
    <p:extLst>
      <p:ext uri="{BB962C8B-B14F-4D97-AF65-F5344CB8AC3E}">
        <p14:creationId xmlns:p14="http://schemas.microsoft.com/office/powerpoint/2010/main" val="425719459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0.7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strVal val="#ppt_w*0.70"/>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animEffect transition="in" filter="fade">
                                      <p:cBhvr>
                                        <p:cTn id="14" dur="500"/>
                                        <p:tgtEl>
                                          <p:spTgt spid="2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strVal val="#ppt_w*0.70"/>
                                          </p:val>
                                        </p:tav>
                                        <p:tav tm="100000">
                                          <p:val>
                                            <p:strVal val="#ppt_w"/>
                                          </p:val>
                                        </p:tav>
                                      </p:tavLst>
                                    </p:anim>
                                    <p:anim calcmode="lin" valueType="num">
                                      <p:cBhvr>
                                        <p:cTn id="18" dur="500" fill="hold"/>
                                        <p:tgtEl>
                                          <p:spTgt spid="24"/>
                                        </p:tgtEl>
                                        <p:attrNameLst>
                                          <p:attrName>ppt_h</p:attrName>
                                        </p:attrNameLst>
                                      </p:cBhvr>
                                      <p:tavLst>
                                        <p:tav tm="0">
                                          <p:val>
                                            <p:strVal val="#ppt_h"/>
                                          </p:val>
                                        </p:tav>
                                        <p:tav tm="100000">
                                          <p:val>
                                            <p:strVal val="#ppt_h"/>
                                          </p:val>
                                        </p:tav>
                                      </p:tavLst>
                                    </p:anim>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1" nodeType="withEffect">
                                  <p:stCondLst>
                                    <p:cond delay="0"/>
                                  </p:stCondLst>
                                  <p:childTnLst>
                                    <p:set>
                                      <p:cBhvr>
                                        <p:cTn id="2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1"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P spid="24" grpId="1" animBg="1"/>
      <p:bldP spid="23" grpId="0" animBg="1"/>
      <p:bldP spid="23" grpId="1" animBg="1"/>
      <p:bldP spid="21" grpId="0" animBg="1"/>
      <p:bldP spid="21"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76400" y="304800"/>
            <a:ext cx="7162800" cy="609600"/>
          </a:xfrm>
          <a:prstGeom prst="rect">
            <a:avLst/>
          </a:prstGeom>
        </p:spPr>
        <p:style>
          <a:lnRef idx="1">
            <a:schemeClr val="accent2"/>
          </a:lnRef>
          <a:fillRef idx="3">
            <a:schemeClr val="accent2"/>
          </a:fillRef>
          <a:effectRef idx="2">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lvl="0" algn="ctr" rtl="1">
              <a:spcBef>
                <a:spcPct val="0"/>
              </a:spcBef>
            </a:pPr>
            <a:r>
              <a:rPr lang="ar-SA" sz="3600" b="1" dirty="0" smtClean="0">
                <a:ln w="50800"/>
                <a:solidFill>
                  <a:schemeClr val="bg1"/>
                </a:solidFill>
              </a:rPr>
              <a:t>التكاثر في النباتات اللابذرية </a:t>
            </a:r>
          </a:p>
        </p:txBody>
      </p:sp>
      <p:sp>
        <p:nvSpPr>
          <p:cNvPr id="3" name="Content Placeholder 2"/>
          <p:cNvSpPr txBox="1">
            <a:spLocks/>
          </p:cNvSpPr>
          <p:nvPr/>
        </p:nvSpPr>
        <p:spPr>
          <a:xfrm>
            <a:off x="762000" y="1143000"/>
            <a:ext cx="7848600" cy="5486400"/>
          </a:xfrm>
          <a:prstGeom prst="rect">
            <a:avLst/>
          </a:prstGeom>
        </p:spPr>
        <p:style>
          <a:lnRef idx="3">
            <a:schemeClr val="lt1"/>
          </a:lnRef>
          <a:fillRef idx="1">
            <a:schemeClr val="accent5"/>
          </a:fillRef>
          <a:effectRef idx="1">
            <a:schemeClr val="accent5"/>
          </a:effectRef>
          <a:fontRef idx="minor">
            <a:schemeClr val="lt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marL="811530" lvl="0" indent="-742950" algn="just" rtl="1">
              <a:spcBef>
                <a:spcPts val="700"/>
              </a:spcBef>
              <a:buClr>
                <a:schemeClr val="tx2"/>
              </a:buClr>
              <a:buSzPct val="95000"/>
            </a:pPr>
            <a:r>
              <a:rPr lang="ar-SA" sz="4400" b="1" dirty="0" smtClean="0">
                <a:ln w="50800"/>
                <a:solidFill>
                  <a:schemeClr val="tx1"/>
                </a:solidFill>
                <a:cs typeface="Arabic Transparent" pitchFamily="2" charset="-78"/>
              </a:rPr>
              <a:t> </a:t>
            </a:r>
            <a:r>
              <a:rPr lang="ar-SA" sz="3200" b="1" dirty="0" smtClean="0">
                <a:ln w="50800"/>
                <a:solidFill>
                  <a:schemeClr val="tx1"/>
                </a:solidFill>
                <a:cs typeface="Arabic Transparent" pitchFamily="2" charset="-78"/>
              </a:rPr>
              <a:t>ما معنى نباتات لا بذرية؟</a:t>
            </a:r>
          </a:p>
          <a:p>
            <a:pPr marL="87313" lvl="0" indent="-19050" algn="just" rtl="1">
              <a:spcBef>
                <a:spcPts val="700"/>
              </a:spcBef>
              <a:buClr>
                <a:schemeClr val="tx2"/>
              </a:buClr>
              <a:buSzPct val="95000"/>
            </a:pPr>
            <a:r>
              <a:rPr lang="ar-SA" sz="3200" b="1" dirty="0" smtClean="0">
                <a:ln w="50800"/>
                <a:solidFill>
                  <a:schemeClr val="tx1"/>
                </a:solidFill>
                <a:cs typeface="Arabic Transparent" pitchFamily="2" charset="-78"/>
              </a:rPr>
              <a:t>هي نباتات ليس لها </a:t>
            </a:r>
            <a:r>
              <a:rPr lang="ar-SA" sz="3200" b="1" dirty="0" err="1" smtClean="0">
                <a:ln w="50800"/>
                <a:solidFill>
                  <a:schemeClr val="tx1"/>
                </a:solidFill>
                <a:cs typeface="Arabic Transparent" pitchFamily="2" charset="-78"/>
              </a:rPr>
              <a:t>بذو</a:t>
            </a:r>
            <a:r>
              <a:rPr lang="ar-SA" sz="3200" b="1" dirty="0" smtClean="0">
                <a:ln w="50800"/>
                <a:solidFill>
                  <a:schemeClr val="tx1"/>
                </a:solidFill>
                <a:cs typeface="Arabic Transparent" pitchFamily="2" charset="-78"/>
              </a:rPr>
              <a:t> مثل </a:t>
            </a:r>
            <a:r>
              <a:rPr lang="ar-SA" sz="3200" b="1" dirty="0" err="1" smtClean="0">
                <a:ln w="50800"/>
                <a:solidFill>
                  <a:schemeClr val="bg1"/>
                </a:solidFill>
                <a:cs typeface="Arabic Transparent" pitchFamily="2" charset="-78"/>
              </a:rPr>
              <a:t>السراخس</a:t>
            </a:r>
            <a:r>
              <a:rPr lang="ar-SA" sz="3200" b="1" dirty="0" smtClean="0">
                <a:ln w="50800"/>
                <a:solidFill>
                  <a:schemeClr val="bg1"/>
                </a:solidFill>
                <a:cs typeface="Arabic Transparent" pitchFamily="2" charset="-78"/>
              </a:rPr>
              <a:t> (نبات كزبرة البئر) </a:t>
            </a:r>
            <a:r>
              <a:rPr lang="ar-SA" sz="3200" b="1" dirty="0" err="1" smtClean="0">
                <a:ln w="50800"/>
                <a:solidFill>
                  <a:schemeClr val="bg1"/>
                </a:solidFill>
                <a:cs typeface="Arabic Transparent" pitchFamily="2" charset="-78"/>
              </a:rPr>
              <a:t>والحزازيات</a:t>
            </a:r>
            <a:r>
              <a:rPr lang="ar-SA" sz="3200" b="1" dirty="0" smtClean="0">
                <a:ln w="50800"/>
                <a:solidFill>
                  <a:schemeClr val="bg1"/>
                </a:solidFill>
                <a:cs typeface="Arabic Transparent" pitchFamily="2" charset="-78"/>
              </a:rPr>
              <a:t>.</a:t>
            </a:r>
            <a:r>
              <a:rPr lang="ar-SA" sz="4400" b="1" dirty="0" smtClean="0">
                <a:ln w="50800"/>
                <a:solidFill>
                  <a:schemeClr val="bg1"/>
                </a:solidFill>
                <a:cs typeface="Arabic Transparent" pitchFamily="2" charset="-78"/>
              </a:rPr>
              <a:t> </a:t>
            </a:r>
            <a:r>
              <a:rPr lang="ar-SA" sz="3200" b="1" dirty="0" smtClean="0">
                <a:ln w="50800"/>
                <a:solidFill>
                  <a:schemeClr val="tx1"/>
                </a:solidFill>
                <a:cs typeface="Arabic Transparent" pitchFamily="2" charset="-78"/>
              </a:rPr>
              <a:t>تنمو هذه النباتات من الأبواغ وهي خلايا يمكنها أن تنمو فتصبح نباتات جديدة ، وتنتج في محافظ قاسية لحمايتها من العوامل الخارجية </a:t>
            </a:r>
            <a:r>
              <a:rPr lang="ar-SA" sz="3200" b="1" dirty="0" smtClean="0">
                <a:ln w="50800"/>
                <a:solidFill>
                  <a:schemeClr val="bg1">
                    <a:shade val="50000"/>
                  </a:schemeClr>
                </a:solidFill>
                <a:cs typeface="Arabic Transparent" pitchFamily="2" charset="-78"/>
              </a:rPr>
              <a:t>.</a:t>
            </a:r>
          </a:p>
          <a:p>
            <a:pPr marL="811530" lvl="0" indent="-742950" algn="just" rtl="1">
              <a:spcBef>
                <a:spcPts val="700"/>
              </a:spcBef>
              <a:buClr>
                <a:schemeClr val="tx2"/>
              </a:buClr>
              <a:buSzPct val="95000"/>
            </a:pPr>
            <a:r>
              <a:rPr lang="ar-SA" sz="3200" b="1" dirty="0" smtClean="0">
                <a:ln w="50800"/>
                <a:solidFill>
                  <a:srgbClr val="FF0000"/>
                </a:solidFill>
                <a:cs typeface="Arabic Transparent" pitchFamily="2" charset="-78"/>
              </a:rPr>
              <a:t>ما نوع التكاثر بواسطة </a:t>
            </a:r>
            <a:r>
              <a:rPr lang="ar-SA" sz="3200" b="1" dirty="0" err="1" smtClean="0">
                <a:ln w="50800"/>
                <a:solidFill>
                  <a:srgbClr val="FF0000"/>
                </a:solidFill>
                <a:cs typeface="Arabic Transparent" pitchFamily="2" charset="-78"/>
              </a:rPr>
              <a:t>الأبواغ</a:t>
            </a:r>
            <a:endParaRPr lang="ar-SA" sz="3200" b="1" dirty="0" smtClean="0">
              <a:ln w="50800"/>
              <a:solidFill>
                <a:srgbClr val="FF0000"/>
              </a:solidFill>
              <a:cs typeface="Arabic Transparent" pitchFamily="2" charset="-78"/>
            </a:endParaRPr>
          </a:p>
          <a:p>
            <a:pPr marL="811530" lvl="0" indent="-742950" algn="just" rtl="1">
              <a:spcBef>
                <a:spcPts val="700"/>
              </a:spcBef>
              <a:buClr>
                <a:schemeClr val="tx2"/>
              </a:buClr>
              <a:buSzPct val="95000"/>
            </a:pPr>
            <a:r>
              <a:rPr lang="ar-SA" sz="3200" b="1" dirty="0" smtClean="0">
                <a:ln w="50800"/>
                <a:solidFill>
                  <a:srgbClr val="FF0000"/>
                </a:solidFill>
                <a:cs typeface="Arabic Transparent" pitchFamily="2" charset="-78"/>
              </a:rPr>
              <a:t>هل هو جنسي أم لا جنسي؟ </a:t>
            </a:r>
          </a:p>
        </p:txBody>
      </p:sp>
      <p:pic>
        <p:nvPicPr>
          <p:cNvPr id="5" name="صورة 4" descr="2كزبرة البئر.jpg"/>
          <p:cNvPicPr>
            <a:picLocks noChangeAspect="1"/>
          </p:cNvPicPr>
          <p:nvPr/>
        </p:nvPicPr>
        <p:blipFill>
          <a:blip r:embed="rId3" cstate="print"/>
          <a:stretch>
            <a:fillRect/>
          </a:stretch>
        </p:blipFill>
        <p:spPr>
          <a:xfrm>
            <a:off x="381000" y="4038600"/>
            <a:ext cx="3962400" cy="2514600"/>
          </a:xfrm>
          <a:prstGeom prst="rect">
            <a:avLst/>
          </a:prstGeom>
        </p:spPr>
      </p:pic>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كزبرة البئر.jpg"/>
          <p:cNvPicPr>
            <a:picLocks noChangeAspect="1"/>
          </p:cNvPicPr>
          <p:nvPr/>
        </p:nvPicPr>
        <p:blipFill>
          <a:blip r:embed="rId3" cstate="print"/>
          <a:stretch>
            <a:fillRect/>
          </a:stretch>
        </p:blipFill>
        <p:spPr>
          <a:xfrm>
            <a:off x="762000" y="685800"/>
            <a:ext cx="7543800" cy="5486400"/>
          </a:xfrm>
          <a:prstGeom prst="rect">
            <a:avLst/>
          </a:prstGeom>
        </p:spPr>
      </p:pic>
      <p:sp>
        <p:nvSpPr>
          <p:cNvPr id="3" name="مربع نص 2"/>
          <p:cNvSpPr txBox="1"/>
          <p:nvPr/>
        </p:nvSpPr>
        <p:spPr>
          <a:xfrm>
            <a:off x="6934200" y="4953000"/>
            <a:ext cx="1905000" cy="707886"/>
          </a:xfrm>
          <a:prstGeom prst="rect">
            <a:avLst/>
          </a:prstGeom>
          <a:noFill/>
        </p:spPr>
        <p:txBody>
          <a:bodyPr wrap="square" rtlCol="1">
            <a:spAutoFit/>
          </a:bodyPr>
          <a:lstStyle/>
          <a:p>
            <a:r>
              <a:rPr lang="ar-SA" sz="4000" dirty="0" err="1" smtClean="0">
                <a:solidFill>
                  <a:schemeClr val="bg1"/>
                </a:solidFill>
              </a:rPr>
              <a:t>ا</a:t>
            </a:r>
            <a:r>
              <a:rPr lang="ar-SA" sz="3200" b="1" dirty="0" err="1" smtClean="0">
                <a:solidFill>
                  <a:schemeClr val="bg1"/>
                </a:solidFill>
              </a:rPr>
              <a:t>لأبواغ</a:t>
            </a:r>
            <a:endParaRPr lang="ar-SA" sz="3200" b="1" dirty="0">
              <a:solidFill>
                <a:schemeClr val="bg1"/>
              </a:solidFill>
            </a:endParaRPr>
          </a:p>
        </p:txBody>
      </p:sp>
      <p:cxnSp>
        <p:nvCxnSpPr>
          <p:cNvPr id="5" name="رابط كسهم مستقيم 4"/>
          <p:cNvCxnSpPr/>
          <p:nvPr/>
        </p:nvCxnSpPr>
        <p:spPr>
          <a:xfrm flipH="1" flipV="1">
            <a:off x="6705600" y="3962400"/>
            <a:ext cx="914400" cy="990600"/>
          </a:xfrm>
          <a:prstGeom prst="straightConnector1">
            <a:avLst/>
          </a:prstGeom>
          <a:ln>
            <a:solidFill>
              <a:schemeClr val="accent2"/>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838200" y="609600"/>
            <a:ext cx="7667625" cy="5859822"/>
          </a:xfrm>
          <a:prstGeom prst="rect">
            <a:avLst/>
          </a:prstGeom>
          <a:noFill/>
          <a:ln w="9525">
            <a:noFill/>
            <a:miter lim="800000"/>
            <a:headEnd/>
            <a:tailEnd/>
          </a:ln>
        </p:spPr>
      </p:pic>
      <p:sp>
        <p:nvSpPr>
          <p:cNvPr id="3" name="شكل بيضاوي 2"/>
          <p:cNvSpPr/>
          <p:nvPr/>
        </p:nvSpPr>
        <p:spPr>
          <a:xfrm>
            <a:off x="4876800" y="5257800"/>
            <a:ext cx="12954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smtClean="0">
                <a:solidFill>
                  <a:srgbClr val="7030A0"/>
                </a:solidFill>
              </a:rPr>
              <a:t>تابعي الفلم</a:t>
            </a:r>
            <a:endParaRPr lang="ar-SA" b="1" dirty="0">
              <a:solidFill>
                <a:srgbClr val="7030A0"/>
              </a:solidFill>
            </a:endParaRPr>
          </a:p>
        </p:txBody>
      </p:sp>
      <p:sp>
        <p:nvSpPr>
          <p:cNvPr id="4" name="مستطيل 3"/>
          <p:cNvSpPr/>
          <p:nvPr/>
        </p:nvSpPr>
        <p:spPr>
          <a:xfrm>
            <a:off x="4858046" y="533400"/>
            <a:ext cx="1085554" cy="646331"/>
          </a:xfrm>
          <a:prstGeom prst="rect">
            <a:avLst/>
          </a:prstGeom>
        </p:spPr>
        <p:txBody>
          <a:bodyPr wrap="none">
            <a:spAutoFit/>
          </a:bodyPr>
          <a:lstStyle/>
          <a:p>
            <a:r>
              <a:rPr lang="ar-SA" sz="2800" b="1" dirty="0" err="1" smtClean="0">
                <a:solidFill>
                  <a:srgbClr val="FF0000"/>
                </a:solidFill>
                <a:latin typeface="Times New Roman" pitchFamily="18" charset="0"/>
                <a:cs typeface="Times New Roman" pitchFamily="18" charset="0"/>
              </a:rPr>
              <a:t>ص86</a:t>
            </a:r>
            <a:r>
              <a:rPr lang="ar-SA" sz="3600" b="1" dirty="0" smtClean="0">
                <a:latin typeface="Times New Roman" pitchFamily="18" charset="0"/>
                <a:cs typeface="Times New Roman" pitchFamily="18" charset="0"/>
              </a:rPr>
              <a:t> </a:t>
            </a:r>
            <a:endParaRPr lang="ar-SA" sz="3600" dirty="0"/>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rotWithShape="1">
          <a:blip r:embed="rId2"/>
          <a:srcRect t="4651" b="8140"/>
          <a:stretch/>
        </p:blipFill>
        <p:spPr>
          <a:xfrm>
            <a:off x="1752600" y="381000"/>
            <a:ext cx="5800725" cy="6248400"/>
          </a:xfrm>
          <a:prstGeom prst="rect">
            <a:avLst/>
          </a:prstGeom>
        </p:spPr>
      </p:pic>
      <p:sp>
        <p:nvSpPr>
          <p:cNvPr id="4" name="مربع نص 3"/>
          <p:cNvSpPr txBox="1"/>
          <p:nvPr/>
        </p:nvSpPr>
        <p:spPr>
          <a:xfrm>
            <a:off x="5638800" y="4892098"/>
            <a:ext cx="12954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1">
            <a:spAutoFit/>
          </a:bodyPr>
          <a:lstStyle/>
          <a:p>
            <a:endParaRPr lang="ar-SA" dirty="0"/>
          </a:p>
        </p:txBody>
      </p:sp>
      <p:sp>
        <p:nvSpPr>
          <p:cNvPr id="5" name="مربع نص 4"/>
          <p:cNvSpPr txBox="1"/>
          <p:nvPr/>
        </p:nvSpPr>
        <p:spPr>
          <a:xfrm>
            <a:off x="4876800" y="5454526"/>
            <a:ext cx="216593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1">
            <a:spAutoFit/>
          </a:bodyPr>
          <a:lstStyle/>
          <a:p>
            <a:endParaRPr lang="ar-SA" dirty="0"/>
          </a:p>
        </p:txBody>
      </p:sp>
      <p:sp>
        <p:nvSpPr>
          <p:cNvPr id="6" name="مربع نص 5"/>
          <p:cNvSpPr txBox="1"/>
          <p:nvPr/>
        </p:nvSpPr>
        <p:spPr>
          <a:xfrm>
            <a:off x="2467428" y="6128408"/>
            <a:ext cx="437573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1">
            <a:spAutoFit/>
          </a:bodyPr>
          <a:lstStyle/>
          <a:p>
            <a:endParaRPr lang="ar-SA" dirty="0"/>
          </a:p>
        </p:txBody>
      </p:sp>
    </p:spTree>
    <p:extLst>
      <p:ext uri="{BB962C8B-B14F-4D97-AF65-F5344CB8AC3E}">
        <p14:creationId xmlns:p14="http://schemas.microsoft.com/office/powerpoint/2010/main" val="57923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a:r>
              <a:rPr lang="ar-SA" b="1" dirty="0" smtClean="0"/>
              <a:t>أختبر نفسي</a:t>
            </a:r>
            <a:endParaRPr lang="ar-SA" b="1" dirty="0"/>
          </a:p>
        </p:txBody>
      </p:sp>
      <p:sp>
        <p:nvSpPr>
          <p:cNvPr id="3" name="عنصر نائب للمحتوى 2"/>
          <p:cNvSpPr>
            <a:spLocks noGrp="1"/>
          </p:cNvSpPr>
          <p:nvPr>
            <p:ph idx="1"/>
          </p:nvPr>
        </p:nvSpPr>
        <p:spPr/>
        <p:style>
          <a:lnRef idx="3">
            <a:schemeClr val="lt1"/>
          </a:lnRef>
          <a:fillRef idx="1">
            <a:schemeClr val="accent5"/>
          </a:fillRef>
          <a:effectRef idx="1">
            <a:schemeClr val="accent5"/>
          </a:effectRef>
          <a:fontRef idx="minor">
            <a:schemeClr val="lt1"/>
          </a:fontRef>
        </p:style>
        <p:txBody>
          <a:bodyPr>
            <a:normAutofit/>
          </a:bodyPr>
          <a:lstStyle/>
          <a:p>
            <a:r>
              <a:rPr lang="ar-SA" sz="2800" b="1" dirty="0" smtClean="0">
                <a:solidFill>
                  <a:srgbClr val="FF0000"/>
                </a:solidFill>
              </a:rPr>
              <a:t>التفكير الناقد</a:t>
            </a:r>
            <a:r>
              <a:rPr lang="ar-SA" sz="2800" b="1" dirty="0" smtClean="0"/>
              <a:t>. </a:t>
            </a:r>
          </a:p>
          <a:p>
            <a:r>
              <a:rPr lang="ar-SA" sz="2800" b="1" dirty="0" smtClean="0">
                <a:solidFill>
                  <a:schemeClr val="bg2"/>
                </a:solidFill>
              </a:rPr>
              <a:t>لماذا يعد إنتاج الأبواغ مثالا على التكاثر </a:t>
            </a:r>
            <a:r>
              <a:rPr lang="ar-SA" sz="2800" b="1" dirty="0" err="1" smtClean="0">
                <a:solidFill>
                  <a:schemeClr val="bg2"/>
                </a:solidFill>
              </a:rPr>
              <a:t>اللاجنسي</a:t>
            </a:r>
            <a:endParaRPr lang="ar-SA" sz="2800" b="1" dirty="0">
              <a:solidFill>
                <a:schemeClr val="bg2"/>
              </a:solidFill>
            </a:endParaRPr>
          </a:p>
        </p:txBody>
      </p:sp>
    </p:spTree>
    <p:extLst>
      <p:ext uri="{BB962C8B-B14F-4D97-AF65-F5344CB8AC3E}">
        <p14:creationId xmlns:p14="http://schemas.microsoft.com/office/powerpoint/2010/main" val="3443723396"/>
      </p:ext>
    </p:extLst>
  </p:cSld>
  <p:clrMapOvr>
    <a:masterClrMapping/>
  </p:clrMapOvr>
  <p:transition spd="slow">
    <p:newsflash/>
    <p:sndAc>
      <p:stSnd>
        <p:snd r:embed="rId2" name="chimes.wav"/>
      </p:stSnd>
    </p:sndAc>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2514600" y="228600"/>
            <a:ext cx="4038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smtClean="0"/>
              <a:t>النباتات البذرية</a:t>
            </a:r>
            <a:endParaRPr lang="ar-SA" sz="4000" b="1" dirty="0"/>
          </a:p>
        </p:txBody>
      </p:sp>
      <p:sp>
        <p:nvSpPr>
          <p:cNvPr id="6" name="مستطيل 5"/>
          <p:cNvSpPr/>
          <p:nvPr/>
        </p:nvSpPr>
        <p:spPr>
          <a:xfrm>
            <a:off x="5715000" y="1066800"/>
            <a:ext cx="2133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t>مغطاة البذور</a:t>
            </a:r>
            <a:endParaRPr lang="ar-SA" sz="2400" b="1" dirty="0"/>
          </a:p>
        </p:txBody>
      </p:sp>
      <p:sp>
        <p:nvSpPr>
          <p:cNvPr id="7" name="مستطيل 6"/>
          <p:cNvSpPr/>
          <p:nvPr/>
        </p:nvSpPr>
        <p:spPr>
          <a:xfrm>
            <a:off x="1143000" y="990600"/>
            <a:ext cx="2286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t>معراة البذور</a:t>
            </a:r>
            <a:endParaRPr lang="ar-SA" sz="2400" b="1" dirty="0"/>
          </a:p>
        </p:txBody>
      </p:sp>
      <p:sp>
        <p:nvSpPr>
          <p:cNvPr id="8" name="مستطيل 7"/>
          <p:cNvSpPr/>
          <p:nvPr/>
        </p:nvSpPr>
        <p:spPr>
          <a:xfrm>
            <a:off x="4572000" y="1600200"/>
            <a:ext cx="4114800" cy="5181600"/>
          </a:xfrm>
          <a:prstGeom prst="rect">
            <a:avLst/>
          </a:prstGeom>
        </p:spPr>
        <p:style>
          <a:lnRef idx="3">
            <a:schemeClr val="lt1"/>
          </a:lnRef>
          <a:fillRef idx="1">
            <a:schemeClr val="accent4"/>
          </a:fillRef>
          <a:effectRef idx="1">
            <a:schemeClr val="accent4"/>
          </a:effectRef>
          <a:fontRef idx="minor">
            <a:schemeClr val="lt1"/>
          </a:fontRef>
        </p:style>
        <p:txBody>
          <a:bodyPr rtlCol="1" anchor="ctr"/>
          <a:lstStyle/>
          <a:p>
            <a:pPr algn="ctr" rtl="1">
              <a:buFontTx/>
              <a:buChar char="-"/>
            </a:pPr>
            <a:r>
              <a:rPr lang="ar-SA" sz="2400" b="1" dirty="0" smtClean="0">
                <a:solidFill>
                  <a:schemeClr val="accent2"/>
                </a:solidFill>
              </a:rPr>
              <a:t>تعرف مغطاة البذو</a:t>
            </a:r>
            <a:r>
              <a:rPr lang="ar-SA" sz="2400" b="1" i="1" dirty="0" smtClean="0">
                <a:solidFill>
                  <a:schemeClr val="accent2"/>
                </a:solidFill>
              </a:rPr>
              <a:t>ر </a:t>
            </a:r>
            <a:r>
              <a:rPr lang="ar-SA" sz="2400" b="1" i="1" dirty="0" smtClean="0">
                <a:solidFill>
                  <a:schemeClr val="bg1"/>
                </a:solidFill>
              </a:rPr>
              <a:t>بأن البذور تتكون داخل  مبايض الأزهار المؤنثة ولذلك تسمي  مغطاة البذور </a:t>
            </a:r>
            <a:endParaRPr lang="en-US" sz="2400" b="1" i="1" dirty="0" smtClean="0">
              <a:solidFill>
                <a:schemeClr val="bg1"/>
              </a:solidFill>
            </a:endParaRPr>
          </a:p>
          <a:p>
            <a:pPr algn="ctr" rtl="1"/>
            <a:r>
              <a:rPr lang="ar-SA" sz="2400" b="1" dirty="0" smtClean="0">
                <a:solidFill>
                  <a:schemeClr val="bg2">
                    <a:lumMod val="25000"/>
                  </a:schemeClr>
                </a:solidFill>
              </a:rPr>
              <a:t>- ظهرت بعد المعراة بنحو 100مليون سنة </a:t>
            </a:r>
            <a:r>
              <a:rPr lang="en-US" sz="2400" b="1" i="1" dirty="0" smtClean="0">
                <a:solidFill>
                  <a:schemeClr val="bg1"/>
                </a:solidFill>
              </a:rPr>
              <a:t/>
            </a:r>
            <a:br>
              <a:rPr lang="en-US" sz="2400" b="1" i="1" dirty="0" smtClean="0">
                <a:solidFill>
                  <a:schemeClr val="bg1"/>
                </a:solidFill>
              </a:rPr>
            </a:br>
            <a:r>
              <a:rPr lang="ar-SA" sz="2400" b="1" dirty="0" smtClean="0">
                <a:solidFill>
                  <a:srgbClr val="7030A0"/>
                </a:solidFill>
              </a:rPr>
              <a:t>- تتكاثر عن طريق </a:t>
            </a:r>
            <a:r>
              <a:rPr lang="ar-SA" sz="2400" b="1" dirty="0" err="1" smtClean="0">
                <a:solidFill>
                  <a:srgbClr val="7030A0"/>
                </a:solidFill>
              </a:rPr>
              <a:t>ازهارها</a:t>
            </a:r>
            <a:r>
              <a:rPr lang="ar-SA" sz="2400" b="1" dirty="0" smtClean="0">
                <a:solidFill>
                  <a:srgbClr val="7030A0"/>
                </a:solidFill>
              </a:rPr>
              <a:t> فتنتج البذور</a:t>
            </a:r>
            <a:r>
              <a:rPr lang="en-US" sz="2400" b="1" i="1" dirty="0" smtClean="0">
                <a:solidFill>
                  <a:schemeClr val="bg1"/>
                </a:solidFill>
              </a:rPr>
              <a:t>. </a:t>
            </a:r>
            <a:br>
              <a:rPr lang="en-US" sz="2400" b="1" i="1" dirty="0" smtClean="0">
                <a:solidFill>
                  <a:schemeClr val="bg1"/>
                </a:solidFill>
              </a:rPr>
            </a:br>
            <a:endParaRPr lang="ar-SA" sz="2400" b="1" dirty="0" smtClean="0">
              <a:solidFill>
                <a:schemeClr val="bg1"/>
              </a:solidFill>
            </a:endParaRPr>
          </a:p>
          <a:p>
            <a:pPr algn="ctr" rtl="1"/>
            <a:r>
              <a:rPr lang="ar-SA" sz="2400" b="1" dirty="0" smtClean="0">
                <a:solidFill>
                  <a:schemeClr val="accent3">
                    <a:lumMod val="50000"/>
                  </a:schemeClr>
                </a:solidFill>
              </a:rPr>
              <a:t>مثال: النخيل,الليمون,العنب</a:t>
            </a:r>
          </a:p>
          <a:p>
            <a:pPr algn="ctr" rtl="1"/>
            <a:r>
              <a:rPr lang="ar-SA" sz="2400" b="1" dirty="0" smtClean="0">
                <a:solidFill>
                  <a:schemeClr val="accent3">
                    <a:lumMod val="50000"/>
                  </a:schemeClr>
                </a:solidFill>
              </a:rPr>
              <a:t>ومعظم </a:t>
            </a:r>
            <a:r>
              <a:rPr lang="ar-SA" sz="2400" b="1" dirty="0" err="1" smtClean="0">
                <a:solidFill>
                  <a:schemeClr val="accent3">
                    <a:lumMod val="50000"/>
                  </a:schemeClr>
                </a:solidFill>
              </a:rPr>
              <a:t>الفاكهه</a:t>
            </a:r>
            <a:r>
              <a:rPr lang="ar-SA" sz="2400" b="1" dirty="0" smtClean="0">
                <a:solidFill>
                  <a:schemeClr val="accent3">
                    <a:lumMod val="50000"/>
                  </a:schemeClr>
                </a:solidFill>
              </a:rPr>
              <a:t> والخضروات</a:t>
            </a:r>
            <a:endParaRPr lang="en-US" sz="2400" b="1" dirty="0" smtClean="0">
              <a:solidFill>
                <a:schemeClr val="accent3">
                  <a:lumMod val="50000"/>
                </a:schemeClr>
              </a:solidFill>
            </a:endParaRPr>
          </a:p>
          <a:p>
            <a:pPr algn="ctr"/>
            <a:endParaRPr lang="ar-SA" sz="2000" b="1" dirty="0"/>
          </a:p>
        </p:txBody>
      </p:sp>
      <p:sp>
        <p:nvSpPr>
          <p:cNvPr id="9" name="مستطيل 8"/>
          <p:cNvSpPr/>
          <p:nvPr/>
        </p:nvSpPr>
        <p:spPr>
          <a:xfrm>
            <a:off x="381000" y="1524000"/>
            <a:ext cx="4038600" cy="5257800"/>
          </a:xfrm>
          <a:prstGeom prst="rect">
            <a:avLst/>
          </a:prstGeom>
        </p:spPr>
        <p:style>
          <a:lnRef idx="3">
            <a:schemeClr val="lt1"/>
          </a:lnRef>
          <a:fillRef idx="1">
            <a:schemeClr val="accent4"/>
          </a:fillRef>
          <a:effectRef idx="1">
            <a:schemeClr val="accent4"/>
          </a:effectRef>
          <a:fontRef idx="minor">
            <a:schemeClr val="lt1"/>
          </a:fontRef>
        </p:style>
        <p:txBody>
          <a:bodyPr rtlCol="1" anchor="ctr"/>
          <a:lstStyle/>
          <a:p>
            <a:pPr algn="ctr" rtl="1"/>
            <a:r>
              <a:rPr lang="ar-SA" sz="2400" b="1" dirty="0" smtClean="0">
                <a:solidFill>
                  <a:schemeClr val="accent2"/>
                </a:solidFill>
              </a:rPr>
              <a:t>تعرف معراة البذور </a:t>
            </a:r>
            <a:r>
              <a:rPr lang="ar-SA" sz="2400" b="1" dirty="0" smtClean="0">
                <a:solidFill>
                  <a:schemeClr val="bg1"/>
                </a:solidFill>
              </a:rPr>
              <a:t>بأن</a:t>
            </a:r>
            <a:r>
              <a:rPr lang="ar-SA" sz="2400" b="1" dirty="0" smtClean="0">
                <a:solidFill>
                  <a:schemeClr val="accent2"/>
                </a:solidFill>
              </a:rPr>
              <a:t> </a:t>
            </a:r>
            <a:r>
              <a:rPr lang="ar-SA" sz="2400" b="1" dirty="0" smtClean="0">
                <a:solidFill>
                  <a:schemeClr val="bg1"/>
                </a:solidFill>
              </a:rPr>
              <a:t>بذورها عارية تحمل خارجيا على أوراق تعرف بالأوراق الحرشفية  لذلك تسمى معراة البذور</a:t>
            </a:r>
            <a:endParaRPr lang="en-US" sz="2400" b="1" dirty="0" smtClean="0">
              <a:solidFill>
                <a:schemeClr val="bg1"/>
              </a:solidFill>
            </a:endParaRPr>
          </a:p>
          <a:p>
            <a:pPr algn="ctr" rtl="1"/>
            <a:r>
              <a:rPr lang="ar-SA" sz="2400" b="1" dirty="0" smtClean="0">
                <a:solidFill>
                  <a:schemeClr val="bg2">
                    <a:lumMod val="25000"/>
                  </a:schemeClr>
                </a:solidFill>
              </a:rPr>
              <a:t>- ظهرت قبل 250 مليون سنة عندما كانت الدينصورات</a:t>
            </a:r>
            <a:r>
              <a:rPr lang="en-US" sz="2400" b="1" dirty="0" smtClean="0">
                <a:solidFill>
                  <a:schemeClr val="bg2">
                    <a:lumMod val="25000"/>
                  </a:schemeClr>
                </a:solidFill>
              </a:rPr>
              <a:t>.</a:t>
            </a:r>
            <a:r>
              <a:rPr lang="en-US" sz="2400" b="1" dirty="0" smtClean="0">
                <a:solidFill>
                  <a:schemeClr val="bg1"/>
                </a:solidFill>
              </a:rPr>
              <a:t/>
            </a:r>
            <a:br>
              <a:rPr lang="en-US" sz="2400" b="1" dirty="0" smtClean="0">
                <a:solidFill>
                  <a:schemeClr val="bg1"/>
                </a:solidFill>
              </a:rPr>
            </a:br>
            <a:r>
              <a:rPr lang="ar-SA" sz="2400" b="1" dirty="0" smtClean="0">
                <a:solidFill>
                  <a:srgbClr val="7030A0"/>
                </a:solidFill>
              </a:rPr>
              <a:t>- ليس لها أزهار تنتج بذورها في </a:t>
            </a:r>
            <a:r>
              <a:rPr lang="ar-SA" sz="2400" b="1" dirty="0" err="1" smtClean="0">
                <a:solidFill>
                  <a:srgbClr val="7030A0"/>
                </a:solidFill>
              </a:rPr>
              <a:t>مخاريط</a:t>
            </a:r>
            <a:endParaRPr lang="en-US" sz="2400" b="1" dirty="0" smtClean="0">
              <a:solidFill>
                <a:srgbClr val="7030A0"/>
              </a:solidFill>
            </a:endParaRPr>
          </a:p>
          <a:p>
            <a:pPr algn="ctr"/>
            <a:r>
              <a:rPr lang="ar-SA" sz="2400" b="1" dirty="0" smtClean="0">
                <a:solidFill>
                  <a:schemeClr val="accent3">
                    <a:lumMod val="50000"/>
                  </a:schemeClr>
                </a:solidFill>
              </a:rPr>
              <a:t>مثال: الصنوبر, </a:t>
            </a:r>
            <a:r>
              <a:rPr lang="ar-SA" sz="2400" b="1" dirty="0" err="1" smtClean="0">
                <a:solidFill>
                  <a:schemeClr val="accent3">
                    <a:lumMod val="50000"/>
                  </a:schemeClr>
                </a:solidFill>
              </a:rPr>
              <a:t>الجوز</a:t>
            </a:r>
            <a:r>
              <a:rPr lang="ar-SA" sz="2400" b="1" dirty="0" smtClean="0">
                <a:solidFill>
                  <a:schemeClr val="accent3">
                    <a:lumMod val="50000"/>
                  </a:schemeClr>
                </a:solidFill>
              </a:rPr>
              <a:t>,</a:t>
            </a:r>
            <a:r>
              <a:rPr lang="ar-SA" sz="2400" b="1" dirty="0" err="1" smtClean="0">
                <a:solidFill>
                  <a:schemeClr val="accent3">
                    <a:lumMod val="50000"/>
                  </a:schemeClr>
                </a:solidFill>
              </a:rPr>
              <a:t>العرعر</a:t>
            </a:r>
            <a:endParaRPr lang="ar-SA" sz="2400" b="1" dirty="0" smtClean="0">
              <a:solidFill>
                <a:schemeClr val="accent3">
                  <a:lumMod val="50000"/>
                </a:schemeClr>
              </a:solidFill>
            </a:endParaRPr>
          </a:p>
          <a:p>
            <a:pPr algn="ctr"/>
            <a:endParaRPr lang="ar-SA" sz="2400" b="1" dirty="0">
              <a:solidFill>
                <a:schemeClr val="accent3">
                  <a:lumMod val="50000"/>
                </a:schemeClr>
              </a:solidFill>
            </a:endParaRPr>
          </a:p>
        </p:txBody>
      </p:sp>
      <p:cxnSp>
        <p:nvCxnSpPr>
          <p:cNvPr id="13" name="رابط كسهم مستقيم 12"/>
          <p:cNvCxnSpPr/>
          <p:nvPr/>
        </p:nvCxnSpPr>
        <p:spPr>
          <a:xfrm rot="10800000" flipV="1">
            <a:off x="3429000" y="762000"/>
            <a:ext cx="609600" cy="30480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6" name="رابط كسهم مستقيم 15"/>
          <p:cNvCxnSpPr/>
          <p:nvPr/>
        </p:nvCxnSpPr>
        <p:spPr>
          <a:xfrm>
            <a:off x="4953000" y="762000"/>
            <a:ext cx="762000" cy="3810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جذور لحمية البطاطا.jpg"/>
          <p:cNvPicPr>
            <a:picLocks noChangeAspect="1"/>
          </p:cNvPicPr>
          <p:nvPr/>
        </p:nvPicPr>
        <p:blipFill>
          <a:blip r:embed="rId3" cstate="print"/>
          <a:stretch>
            <a:fillRect/>
          </a:stretch>
        </p:blipFill>
        <p:spPr>
          <a:xfrm>
            <a:off x="228601" y="1676400"/>
            <a:ext cx="27432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صورة 3" descr="أزهارالنخيل.bmp"/>
          <p:cNvPicPr>
            <a:picLocks noChangeAspect="1"/>
          </p:cNvPicPr>
          <p:nvPr/>
        </p:nvPicPr>
        <p:blipFill>
          <a:blip r:embed="rId4" cstate="print"/>
          <a:stretch>
            <a:fillRect/>
          </a:stretch>
        </p:blipFill>
        <p:spPr>
          <a:xfrm>
            <a:off x="3048000" y="1615440"/>
            <a:ext cx="2819400" cy="4099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صورة 4" descr="312213_w149.jpg"/>
          <p:cNvPicPr>
            <a:picLocks noChangeAspect="1"/>
          </p:cNvPicPr>
          <p:nvPr/>
        </p:nvPicPr>
        <p:blipFill>
          <a:blip r:embed="rId5" cstate="print"/>
          <a:stretch>
            <a:fillRect/>
          </a:stretch>
        </p:blipFill>
        <p:spPr>
          <a:xfrm>
            <a:off x="5943600" y="1600200"/>
            <a:ext cx="32004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مخطط انسيابي: محطة طرفية 5"/>
          <p:cNvSpPr/>
          <p:nvPr/>
        </p:nvSpPr>
        <p:spPr>
          <a:xfrm>
            <a:off x="609600" y="228600"/>
            <a:ext cx="7467600" cy="12954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t>أين الجذور والسيقان والأوراق والأزهار في هذه الصورة</a:t>
            </a:r>
          </a:p>
          <a:p>
            <a:pPr algn="ctr"/>
            <a:r>
              <a:rPr lang="ar-SA" sz="2800" b="1" dirty="0" smtClean="0"/>
              <a:t>كيف يتكاثر هذا </a:t>
            </a:r>
            <a:r>
              <a:rPr lang="ar-SA" sz="2800" b="1" dirty="0" err="1" smtClean="0"/>
              <a:t>النبات؟</a:t>
            </a:r>
            <a:endParaRPr lang="ar-SA" sz="2800" b="1" dirty="0"/>
          </a:p>
        </p:txBody>
      </p:sp>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533400" y="914400"/>
            <a:ext cx="4953000" cy="5478101"/>
          </a:xfrm>
          <a:prstGeom prst="rect">
            <a:avLst/>
          </a:prstGeom>
          <a:noFill/>
          <a:ln w="9525">
            <a:noFill/>
            <a:miter lim="800000"/>
            <a:headEnd/>
            <a:tailEnd/>
          </a:ln>
        </p:spPr>
      </p:pic>
      <p:sp>
        <p:nvSpPr>
          <p:cNvPr id="3" name="مربع نص 2"/>
          <p:cNvSpPr txBox="1"/>
          <p:nvPr/>
        </p:nvSpPr>
        <p:spPr>
          <a:xfrm>
            <a:off x="762000" y="228600"/>
            <a:ext cx="7010400" cy="584775"/>
          </a:xfrm>
          <a:prstGeom prst="rect">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ctr"/>
            <a:r>
              <a:rPr lang="ar-SA" sz="3200" b="1" dirty="0" smtClean="0">
                <a:solidFill>
                  <a:schemeClr val="accent1"/>
                </a:solidFill>
              </a:rPr>
              <a:t>دورة حياة نبات ص87</a:t>
            </a:r>
            <a:endParaRPr lang="ar-SA" sz="3200" b="1" dirty="0">
              <a:solidFill>
                <a:schemeClr val="accent1"/>
              </a:solidFill>
            </a:endParaRPr>
          </a:p>
        </p:txBody>
      </p:sp>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295400"/>
            <a:ext cx="3276600" cy="3962401"/>
          </a:xfrm>
          <a:prstGeom prst="rect">
            <a:avLst/>
          </a:prstGeom>
        </p:spPr>
      </p:pic>
      <p:pic>
        <p:nvPicPr>
          <p:cNvPr id="4" name="صورة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414" y="1229337"/>
            <a:ext cx="3314700" cy="4848225"/>
          </a:xfrm>
          <a:prstGeom prst="rect">
            <a:avLst/>
          </a:prstGeom>
        </p:spPr>
      </p:pic>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76400" y="228600"/>
            <a:ext cx="7162800" cy="609600"/>
          </a:xfrm>
          <a:prstGeom prst="rect">
            <a:avLst/>
          </a:prstGeom>
        </p:spPr>
        <p:style>
          <a:lnRef idx="1">
            <a:schemeClr val="accent2"/>
          </a:lnRef>
          <a:fillRef idx="3">
            <a:schemeClr val="accent2"/>
          </a:fillRef>
          <a:effectRef idx="2">
            <a:schemeClr val="accent2"/>
          </a:effectRef>
          <a:fontRef idx="minor">
            <a:schemeClr val="lt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lvl="0" algn="ctr" rtl="1">
              <a:spcBef>
                <a:spcPct val="0"/>
              </a:spcBef>
            </a:pPr>
            <a:r>
              <a:rPr lang="ar-SA" sz="2800" b="1" dirty="0" smtClean="0">
                <a:ln w="50800"/>
                <a:solidFill>
                  <a:schemeClr val="bg1"/>
                </a:solidFill>
              </a:rPr>
              <a:t>كيف تخزن النباتات الغذاء ؟</a:t>
            </a:r>
          </a:p>
        </p:txBody>
      </p:sp>
      <p:sp>
        <p:nvSpPr>
          <p:cNvPr id="3" name="Content Placeholder 2"/>
          <p:cNvSpPr txBox="1">
            <a:spLocks/>
          </p:cNvSpPr>
          <p:nvPr/>
        </p:nvSpPr>
        <p:spPr>
          <a:xfrm>
            <a:off x="990600" y="1066800"/>
            <a:ext cx="7620000" cy="5486400"/>
          </a:xfrm>
          <a:prstGeom prst="rect">
            <a:avLst/>
          </a:prstGeom>
        </p:spPr>
        <p:style>
          <a:lnRef idx="3">
            <a:schemeClr val="lt1"/>
          </a:lnRef>
          <a:fillRef idx="1">
            <a:schemeClr val="accent5"/>
          </a:fillRef>
          <a:effectRef idx="1">
            <a:schemeClr val="accent5"/>
          </a:effectRef>
          <a:fontRef idx="minor">
            <a:schemeClr val="lt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algn="just" rtl="1">
              <a:buFontTx/>
              <a:buChar char="-"/>
            </a:pPr>
            <a:r>
              <a:rPr lang="ar-SA" sz="3200" b="1" dirty="0" smtClean="0">
                <a:solidFill>
                  <a:srgbClr val="FF0000"/>
                </a:solidFill>
                <a:latin typeface="Times New Roman" pitchFamily="18" charset="0"/>
                <a:cs typeface="Times New Roman" pitchFamily="18" charset="0"/>
              </a:rPr>
              <a:t>من ماذا يحصل الإنسان على الغذاء.</a:t>
            </a:r>
          </a:p>
          <a:p>
            <a:pPr algn="just" rtl="1">
              <a:buFontTx/>
              <a:buChar char="-"/>
            </a:pPr>
            <a:r>
              <a:rPr lang="ar-SA" sz="3200" b="1" dirty="0" smtClean="0">
                <a:solidFill>
                  <a:srgbClr val="FF0000"/>
                </a:solidFill>
                <a:latin typeface="Times New Roman" pitchFamily="18" charset="0"/>
                <a:cs typeface="Times New Roman" pitchFamily="18" charset="0"/>
              </a:rPr>
              <a:t>ما أجزاء النبات التي يأكلها الناس عادة؟ </a:t>
            </a:r>
          </a:p>
          <a:p>
            <a:pPr algn="just" rtl="1">
              <a:buFontTx/>
              <a:buChar char="-"/>
            </a:pPr>
            <a:r>
              <a:rPr lang="ar-SA" sz="3200" b="1" dirty="0" smtClean="0">
                <a:solidFill>
                  <a:srgbClr val="FF0000"/>
                </a:solidFill>
                <a:latin typeface="Times New Roman" pitchFamily="18" charset="0"/>
                <a:cs typeface="Times New Roman" pitchFamily="18" charset="0"/>
              </a:rPr>
              <a:t>كيف تصنع النباتات الغذاء؟</a:t>
            </a:r>
          </a:p>
          <a:p>
            <a:pPr algn="just" rtl="1"/>
            <a:r>
              <a:rPr lang="ar-SA" sz="3200" b="1" dirty="0" smtClean="0">
                <a:solidFill>
                  <a:schemeClr val="bg1"/>
                </a:solidFill>
                <a:latin typeface="Times New Roman" pitchFamily="18" charset="0"/>
                <a:cs typeface="Times New Roman" pitchFamily="18" charset="0"/>
              </a:rPr>
              <a:t>تخزن النباتات الغذاء في:</a:t>
            </a:r>
          </a:p>
          <a:p>
            <a:pPr algn="just" rtl="1"/>
            <a:r>
              <a:rPr lang="ar-SA" sz="3200" b="1" dirty="0" smtClean="0">
                <a:solidFill>
                  <a:srgbClr val="FF0000"/>
                </a:solidFill>
                <a:latin typeface="Times New Roman" pitchFamily="18" charset="0"/>
                <a:cs typeface="Times New Roman" pitchFamily="18" charset="0"/>
              </a:rPr>
              <a:t>الجذور</a:t>
            </a:r>
            <a:r>
              <a:rPr lang="ar-SA" sz="3200" b="1" dirty="0" smtClean="0">
                <a:latin typeface="Times New Roman" pitchFamily="18" charset="0"/>
                <a:cs typeface="Times New Roman" pitchFamily="18" charset="0"/>
              </a:rPr>
              <a:t>: </a:t>
            </a:r>
            <a:r>
              <a:rPr lang="ar-SA" sz="3200" b="1" dirty="0" err="1" smtClean="0">
                <a:latin typeface="Times New Roman" pitchFamily="18" charset="0"/>
                <a:cs typeface="Times New Roman" pitchFamily="18" charset="0"/>
              </a:rPr>
              <a:t>البطاطا</a:t>
            </a:r>
            <a:r>
              <a:rPr lang="ar-SA" sz="3200" b="1" dirty="0" smtClean="0">
                <a:latin typeface="Times New Roman" pitchFamily="18" charset="0"/>
                <a:cs typeface="Times New Roman" pitchFamily="18" charset="0"/>
              </a:rPr>
              <a:t> الحلوة </a:t>
            </a:r>
            <a:r>
              <a:rPr lang="ar-SA" sz="3200" b="1" dirty="0" err="1" smtClean="0">
                <a:latin typeface="Times New Roman" pitchFamily="18" charset="0"/>
                <a:cs typeface="Times New Roman" pitchFamily="18" charset="0"/>
              </a:rPr>
              <a:t>والشمندر</a:t>
            </a:r>
            <a:r>
              <a:rPr lang="ar-SA" sz="3200" b="1" dirty="0" smtClean="0">
                <a:latin typeface="Times New Roman" pitchFamily="18" charset="0"/>
                <a:cs typeface="Times New Roman" pitchFamily="18" charset="0"/>
              </a:rPr>
              <a:t> والفجل والجزر </a:t>
            </a:r>
          </a:p>
          <a:p>
            <a:pPr algn="just" rtl="1"/>
            <a:r>
              <a:rPr lang="ar-SA" sz="3200" b="1" dirty="0" smtClean="0">
                <a:solidFill>
                  <a:srgbClr val="FF0000"/>
                </a:solidFill>
                <a:latin typeface="Times New Roman" pitchFamily="18" charset="0"/>
                <a:cs typeface="Times New Roman" pitchFamily="18" charset="0"/>
              </a:rPr>
              <a:t>الساق</a:t>
            </a:r>
            <a:r>
              <a:rPr lang="ar-SA" sz="3200" b="1" dirty="0" smtClean="0">
                <a:latin typeface="Times New Roman" pitchFamily="18" charset="0"/>
                <a:cs typeface="Times New Roman" pitchFamily="18" charset="0"/>
              </a:rPr>
              <a:t>:البطاطس وقصب السكر والزنجبيل </a:t>
            </a:r>
          </a:p>
          <a:p>
            <a:pPr algn="just" rtl="1"/>
            <a:r>
              <a:rPr lang="ar-SA" sz="3200" b="1" dirty="0" smtClean="0">
                <a:solidFill>
                  <a:srgbClr val="FF0000"/>
                </a:solidFill>
                <a:latin typeface="Times New Roman" pitchFamily="18" charset="0"/>
                <a:cs typeface="Times New Roman" pitchFamily="18" charset="0"/>
              </a:rPr>
              <a:t>الأوراق</a:t>
            </a:r>
            <a:r>
              <a:rPr lang="ar-SA" sz="3200" b="1" dirty="0" smtClean="0">
                <a:latin typeface="Times New Roman" pitchFamily="18" charset="0"/>
                <a:cs typeface="Times New Roman" pitchFamily="18" charset="0"/>
              </a:rPr>
              <a:t>:الشاي الخضروات ( الخس البقدونس) </a:t>
            </a:r>
          </a:p>
          <a:p>
            <a:pPr algn="just" rtl="1"/>
            <a:r>
              <a:rPr lang="ar-SA" sz="3200" b="1" dirty="0" smtClean="0">
                <a:solidFill>
                  <a:srgbClr val="FF0000"/>
                </a:solidFill>
                <a:latin typeface="Times New Roman" pitchFamily="18" charset="0"/>
                <a:cs typeface="Times New Roman" pitchFamily="18" charset="0"/>
              </a:rPr>
              <a:t>البذور</a:t>
            </a:r>
            <a:r>
              <a:rPr lang="ar-SA" sz="3200" b="1" dirty="0" smtClean="0">
                <a:latin typeface="Times New Roman" pitchFamily="18" charset="0"/>
                <a:cs typeface="Times New Roman" pitchFamily="18" charset="0"/>
              </a:rPr>
              <a:t>:</a:t>
            </a:r>
            <a:r>
              <a:rPr lang="ar-SA" sz="3200" b="1" dirty="0" err="1" smtClean="0">
                <a:latin typeface="Times New Roman" pitchFamily="18" charset="0"/>
                <a:cs typeface="Times New Roman" pitchFamily="18" charset="0"/>
              </a:rPr>
              <a:t>الفاصولياء</a:t>
            </a:r>
            <a:r>
              <a:rPr lang="ar-SA" sz="3200" b="1" dirty="0" smtClean="0">
                <a:latin typeface="Times New Roman" pitchFamily="18" charset="0"/>
                <a:cs typeface="Times New Roman" pitchFamily="18" charset="0"/>
              </a:rPr>
              <a:t> والذرة والأرز والعدس والحمص والقمح والقهوة </a:t>
            </a:r>
            <a:r>
              <a:rPr lang="ar-SA" sz="3200" b="1" dirty="0" err="1" smtClean="0">
                <a:latin typeface="Times New Roman" pitchFamily="18" charset="0"/>
                <a:cs typeface="Times New Roman" pitchFamily="18" charset="0"/>
              </a:rPr>
              <a:t>والشوكولاتة</a:t>
            </a:r>
            <a:r>
              <a:rPr lang="ar-SA" sz="3200" b="1" dirty="0" smtClean="0">
                <a:latin typeface="Times New Roman" pitchFamily="18" charset="0"/>
                <a:cs typeface="Times New Roman" pitchFamily="18" charset="0"/>
              </a:rPr>
              <a:t> ، وتمتاز بذور النباتات في العادة بأنها مغذية جداَ لأنها تحتوي علي نبات غير مكتمل النمو وغذائه المخزن .</a:t>
            </a:r>
          </a:p>
        </p:txBody>
      </p:sp>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p:cTn id="1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p:cTn id="1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p:cTn id="2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cstate="print"/>
          <a:srcRect/>
          <a:stretch>
            <a:fillRect/>
          </a:stretch>
        </p:blipFill>
        <p:spPr bwMode="auto">
          <a:xfrm>
            <a:off x="228600" y="304799"/>
            <a:ext cx="8715375" cy="6324601"/>
          </a:xfrm>
          <a:prstGeom prst="rect">
            <a:avLst/>
          </a:prstGeom>
          <a:noFill/>
          <a:ln w="9525">
            <a:noFill/>
            <a:miter lim="800000"/>
            <a:headEnd/>
            <a:tailEnd/>
          </a:ln>
          <a:effectLst/>
        </p:spPr>
      </p:pic>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a:r>
              <a:rPr lang="ar-SA" b="1" dirty="0" smtClean="0"/>
              <a:t>أختبر نفسي</a:t>
            </a:r>
            <a:endParaRPr lang="ar-SA" b="1" dirty="0"/>
          </a:p>
        </p:txBody>
      </p:sp>
      <p:sp>
        <p:nvSpPr>
          <p:cNvPr id="3" name="عنصر نائب للمحتوى 2"/>
          <p:cNvSpPr>
            <a:spLocks noGrp="1"/>
          </p:cNvSpPr>
          <p:nvPr>
            <p:ph idx="1"/>
          </p:nvPr>
        </p:nvSpPr>
        <p:spPr/>
        <p:style>
          <a:lnRef idx="3">
            <a:schemeClr val="lt1"/>
          </a:lnRef>
          <a:fillRef idx="1">
            <a:schemeClr val="accent5"/>
          </a:fillRef>
          <a:effectRef idx="1">
            <a:schemeClr val="accent5"/>
          </a:effectRef>
          <a:fontRef idx="minor">
            <a:schemeClr val="lt1"/>
          </a:fontRef>
        </p:style>
        <p:txBody>
          <a:bodyPr>
            <a:normAutofit/>
          </a:bodyPr>
          <a:lstStyle/>
          <a:p>
            <a:r>
              <a:rPr lang="ar-SA" sz="2800" b="1" dirty="0" smtClean="0">
                <a:solidFill>
                  <a:srgbClr val="FF0000"/>
                </a:solidFill>
              </a:rPr>
              <a:t>أقارن</a:t>
            </a:r>
            <a:r>
              <a:rPr lang="ar-SA" sz="2800" b="1" dirty="0" smtClean="0"/>
              <a:t>. </a:t>
            </a:r>
            <a:r>
              <a:rPr lang="ar-SA" sz="2800" b="1" dirty="0" smtClean="0">
                <a:solidFill>
                  <a:schemeClr val="bg2"/>
                </a:solidFill>
              </a:rPr>
              <a:t>كيف تخزن نباتات الجزر والسبانخ الغذاء بطرق مختلفة</a:t>
            </a:r>
          </a:p>
          <a:p>
            <a:r>
              <a:rPr lang="ar-SA" sz="2800" b="1" dirty="0" smtClean="0">
                <a:solidFill>
                  <a:schemeClr val="bg2"/>
                </a:solidFill>
              </a:rPr>
              <a:t>الجزر في الجذر والسبانخ في الأوراق</a:t>
            </a:r>
          </a:p>
          <a:p>
            <a:r>
              <a:rPr lang="ar-SA" sz="2800" b="1" dirty="0" smtClean="0">
                <a:solidFill>
                  <a:srgbClr val="FF0000"/>
                </a:solidFill>
              </a:rPr>
              <a:t>التفكير الناقد</a:t>
            </a:r>
            <a:r>
              <a:rPr lang="ar-SA" sz="2800" b="1" dirty="0" smtClean="0"/>
              <a:t>. </a:t>
            </a:r>
            <a:r>
              <a:rPr lang="ar-SA" sz="2800" b="1" dirty="0" smtClean="0">
                <a:solidFill>
                  <a:schemeClr val="bg2"/>
                </a:solidFill>
              </a:rPr>
              <a:t>لماذا تعد النباتات مصدر غذاء مهما للعديد من المخلوقات الحية؟</a:t>
            </a:r>
          </a:p>
          <a:p>
            <a:r>
              <a:rPr lang="ar-SA" sz="2800" b="1" dirty="0" smtClean="0">
                <a:solidFill>
                  <a:schemeClr val="bg2"/>
                </a:solidFill>
              </a:rPr>
              <a:t>لأن النباتات تخزن طاقة الشمس وتحولها إلى غذاء وعندما يتغذى المخلوق الحي عليها يحصل على بعض هذه الطاقة</a:t>
            </a:r>
            <a:endParaRPr lang="ar-SA" sz="2800" b="1" dirty="0">
              <a:solidFill>
                <a:schemeClr val="bg2"/>
              </a:solidFill>
            </a:endParaRPr>
          </a:p>
        </p:txBody>
      </p:sp>
    </p:spTree>
  </p:cSld>
  <p:clrMapOvr>
    <a:masterClrMapping/>
  </p:clrMapOvr>
  <p:transition spd="slow">
    <p:newsflash/>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srcRect t="5147" b="40870"/>
          <a:stretch/>
        </p:blipFill>
        <p:spPr bwMode="auto">
          <a:xfrm rot="5400000">
            <a:off x="2093118" y="-111918"/>
            <a:ext cx="4957763" cy="8534401"/>
          </a:xfrm>
          <a:prstGeom prst="rect">
            <a:avLst/>
          </a:prstGeom>
          <a:noFill/>
          <a:ln w="9525">
            <a:noFill/>
            <a:miter lim="800000"/>
            <a:headEnd/>
            <a:tailEnd/>
          </a:ln>
          <a:effectLst/>
        </p:spPr>
      </p:pic>
      <p:sp>
        <p:nvSpPr>
          <p:cNvPr id="3" name="نجمة ذات 5 نقاط 2"/>
          <p:cNvSpPr/>
          <p:nvPr/>
        </p:nvSpPr>
        <p:spPr>
          <a:xfrm rot="415760">
            <a:off x="2585773" y="301362"/>
            <a:ext cx="3831984" cy="1641130"/>
          </a:xfrm>
          <a:prstGeom prst="star5">
            <a:avLst>
              <a:gd name="adj" fmla="val 28136"/>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solidFill>
                  <a:schemeClr val="accent2">
                    <a:lumMod val="50000"/>
                  </a:schemeClr>
                </a:solidFill>
                <a:effectLst>
                  <a:outerShdw blurRad="38100" dist="38100" dir="2700000" algn="tl">
                    <a:srgbClr val="000000">
                      <a:alpha val="43137"/>
                    </a:srgbClr>
                  </a:outerShdw>
                </a:effectLst>
              </a:rPr>
              <a:t>خريطة مفاهيم</a:t>
            </a:r>
          </a:p>
        </p:txBody>
      </p:sp>
      <p:sp>
        <p:nvSpPr>
          <p:cNvPr id="4" name="مربع نص 3"/>
          <p:cNvSpPr txBox="1"/>
          <p:nvPr/>
        </p:nvSpPr>
        <p:spPr>
          <a:xfrm>
            <a:off x="304799" y="1844488"/>
            <a:ext cx="2241319"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1">
            <a:spAutoFit/>
          </a:bodyPr>
          <a:lstStyle/>
          <a:p>
            <a:r>
              <a:rPr lang="ar-SA" sz="3600" b="1" dirty="0" smtClean="0"/>
              <a:t>عمليات الحياة</a:t>
            </a:r>
            <a:endParaRPr lang="ar-SA" sz="3600" b="1" dirty="0"/>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914400" y="2590800"/>
            <a:ext cx="6560153" cy="175432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ar-SA" sz="3600" b="1" dirty="0" smtClean="0"/>
              <a:t>إلى اللقاء في الحصة القادمة إن شاء </a:t>
            </a:r>
            <a:endParaRPr lang="ar-SA" sz="3600" b="1" dirty="0"/>
          </a:p>
          <a:p>
            <a:pPr algn="ctr"/>
            <a:r>
              <a:rPr lang="ar-SA" sz="3600" b="1" dirty="0" smtClean="0"/>
              <a:t>الواجب على المنصة</a:t>
            </a:r>
          </a:p>
          <a:p>
            <a:endParaRPr lang="ar-SA" sz="3600" b="1" dirty="0" smtClean="0"/>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90600" y="838200"/>
            <a:ext cx="7543800" cy="2057400"/>
          </a:xfrm>
          <a:prstGeom prst="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vert="horz"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9600" b="1" i="0" u="none" strike="noStrike" kern="1200" normalizeH="0" baseline="0" noProof="0" dirty="0" smtClean="0">
                <a:ln w="50800"/>
                <a:solidFill>
                  <a:schemeClr val="bg2">
                    <a:lumMod val="25000"/>
                  </a:schemeClr>
                </a:solidFill>
                <a:uLnTx/>
                <a:uFillTx/>
                <a:latin typeface="+mj-lt"/>
                <a:ea typeface="+mj-ea"/>
                <a:cs typeface="Arabic Transparent" pitchFamily="2" charset="-78"/>
              </a:rPr>
              <a:t>أستكشف ص79</a:t>
            </a:r>
            <a:endParaRPr kumimoji="0" lang="ar-SA" sz="9600" b="1" i="0" u="none" strike="noStrike" kern="1200" normalizeH="0" noProof="0" dirty="0" smtClean="0">
              <a:ln w="50800"/>
              <a:solidFill>
                <a:schemeClr val="bg2">
                  <a:lumMod val="25000"/>
                </a:schemeClr>
              </a:solidFill>
              <a:uLnTx/>
              <a:uFillTx/>
              <a:latin typeface="+mj-lt"/>
              <a:ea typeface="+mj-ea"/>
              <a:cs typeface="Arabic Transparent" pitchFamily="2" charset="-78"/>
            </a:endParaRPr>
          </a:p>
        </p:txBody>
      </p:sp>
      <p:sp>
        <p:nvSpPr>
          <p:cNvPr id="4" name="Title 1"/>
          <p:cNvSpPr txBox="1">
            <a:spLocks/>
          </p:cNvSpPr>
          <p:nvPr/>
        </p:nvSpPr>
        <p:spPr>
          <a:xfrm>
            <a:off x="381000" y="3352800"/>
            <a:ext cx="8458200" cy="2667000"/>
          </a:xfrm>
          <a:prstGeom prst="rect">
            <a:avLst/>
          </a:prstGeom>
          <a:ln/>
        </p:spPr>
        <p:style>
          <a:lnRef idx="1">
            <a:schemeClr val="accent4"/>
          </a:lnRef>
          <a:fillRef idx="3">
            <a:schemeClr val="accent4"/>
          </a:fillRef>
          <a:effectRef idx="2">
            <a:schemeClr val="accent4"/>
          </a:effectRef>
          <a:fontRef idx="minor">
            <a:schemeClr val="lt1"/>
          </a:fontRef>
        </p:style>
        <p:txBody>
          <a:bodyPr vert="horz" anchor="b"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rtl="1">
              <a:spcBef>
                <a:spcPct val="0"/>
              </a:spcBef>
              <a:defRPr/>
            </a:pPr>
            <a:r>
              <a:rPr lang="ar-SA" sz="8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j-ea"/>
                <a:cs typeface="Times New Roman" pitchFamily="18" charset="0"/>
              </a:rPr>
              <a:t>كيف يؤثر الضوء في النباتات ؟</a:t>
            </a:r>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48200" y="457200"/>
            <a:ext cx="4191000" cy="990600"/>
          </a:xfrm>
          <a:prstGeom prst="rect">
            <a:avLst/>
          </a:prstGeom>
          <a:ln/>
        </p:spPr>
        <p:style>
          <a:lnRef idx="0">
            <a:schemeClr val="accent3"/>
          </a:lnRef>
          <a:fillRef idx="3">
            <a:schemeClr val="accent3"/>
          </a:fillRef>
          <a:effectRef idx="3">
            <a:schemeClr val="accent3"/>
          </a:effectRef>
          <a:fontRef idx="minor">
            <a:schemeClr val="lt1"/>
          </a:fontRef>
        </p:style>
        <p:txBody>
          <a:bodyPr vert="horz"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6000" b="1" i="0" u="none" strike="noStrike" kern="1200" normalizeH="0" baseline="0" noProof="0" dirty="0" smtClean="0">
                <a:ln w="50800"/>
                <a:solidFill>
                  <a:schemeClr val="bg2">
                    <a:lumMod val="25000"/>
                  </a:schemeClr>
                </a:solidFill>
                <a:uLnTx/>
                <a:uFillTx/>
                <a:latin typeface="+mj-lt"/>
                <a:ea typeface="+mj-ea"/>
                <a:cs typeface="Arabic Transparent" pitchFamily="2" charset="-78"/>
              </a:rPr>
              <a:t>أكون</a:t>
            </a:r>
            <a:r>
              <a:rPr kumimoji="0" lang="ar-SA" sz="6000" b="1" i="0" u="none" strike="noStrike" kern="1200" normalizeH="0" noProof="0" dirty="0" smtClean="0">
                <a:ln w="50800"/>
                <a:solidFill>
                  <a:schemeClr val="bg2">
                    <a:lumMod val="25000"/>
                  </a:schemeClr>
                </a:solidFill>
                <a:uLnTx/>
                <a:uFillTx/>
                <a:latin typeface="+mj-lt"/>
                <a:ea typeface="+mj-ea"/>
                <a:cs typeface="Arabic Transparent" pitchFamily="2" charset="-78"/>
              </a:rPr>
              <a:t> فرضية</a:t>
            </a:r>
          </a:p>
        </p:txBody>
      </p:sp>
      <p:sp>
        <p:nvSpPr>
          <p:cNvPr id="4" name="Title 1"/>
          <p:cNvSpPr txBox="1">
            <a:spLocks/>
          </p:cNvSpPr>
          <p:nvPr/>
        </p:nvSpPr>
        <p:spPr>
          <a:xfrm>
            <a:off x="609600" y="1600200"/>
            <a:ext cx="8305800" cy="4572000"/>
          </a:xfrm>
          <a:prstGeom prst="rect">
            <a:avLst/>
          </a:prstGeom>
          <a:ln/>
        </p:spPr>
        <p:style>
          <a:lnRef idx="0">
            <a:schemeClr val="accent1"/>
          </a:lnRef>
          <a:fillRef idx="3">
            <a:schemeClr val="accent1"/>
          </a:fillRef>
          <a:effectRef idx="3">
            <a:schemeClr val="accent1"/>
          </a:effectRef>
          <a:fontRef idx="minor">
            <a:schemeClr val="lt1"/>
          </a:fontRef>
        </p:style>
        <p:txBody>
          <a:bodyPr vert="horz" anchor="b"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just" rtl="1">
              <a:spcBef>
                <a:spcPct val="0"/>
              </a:spcBef>
              <a:defRPr/>
            </a:pPr>
            <a:r>
              <a:rPr lang="ar-SA"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j-ea"/>
                <a:cs typeface="Times New Roman" pitchFamily="18" charset="0"/>
              </a:rPr>
              <a:t>تحتاج النباتات إلي الضوء لكي تنمو . فماذا يحدث لأوراق نبات إذا قمت بتغطية أجزاء منها لمنع وصول الضوء إلي تلك الأجزاء ؟</a:t>
            </a:r>
          </a:p>
          <a:p>
            <a:pPr lvl="0" algn="just" rtl="1">
              <a:spcBef>
                <a:spcPct val="0"/>
              </a:spcBef>
              <a:defRPr/>
            </a:pPr>
            <a:endParaRPr lang="ar-SA"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j-ea"/>
              <a:cs typeface="Times New Roman" pitchFamily="18" charset="0"/>
            </a:endParaRPr>
          </a:p>
          <a:p>
            <a:pPr lvl="0" algn="just" rtl="1">
              <a:spcBef>
                <a:spcPct val="0"/>
              </a:spcBef>
              <a:defRPr/>
            </a:pPr>
            <a:endParaRPr lang="ar-SA"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j-ea"/>
              <a:cs typeface="Times New Roman" pitchFamily="18" charset="0"/>
            </a:endParaRPr>
          </a:p>
        </p:txBody>
      </p:sp>
    </p:spTree>
  </p:cSld>
  <p:clrMapOvr>
    <a:masterClrMapping/>
  </p:clrMapOvr>
  <p:transition spd="slow">
    <p:newsflash/>
    <p:sndAc>
      <p:stSnd>
        <p:snd r:embed="rId2" name="chimes.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48200" y="152400"/>
            <a:ext cx="4191000" cy="762000"/>
          </a:xfrm>
          <a:prstGeom prst="rect">
            <a:avLst/>
          </a:prstGeom>
          <a:ln/>
        </p:spPr>
        <p:style>
          <a:lnRef idx="0">
            <a:schemeClr val="accent3"/>
          </a:lnRef>
          <a:fillRef idx="3">
            <a:schemeClr val="accent3"/>
          </a:fillRef>
          <a:effectRef idx="3">
            <a:schemeClr val="accent3"/>
          </a:effectRef>
          <a:fontRef idx="minor">
            <a:schemeClr val="lt1"/>
          </a:fontRef>
        </p:style>
        <p:txBody>
          <a:bodyPr vert="horz" anchor="b" anchorCtr="0">
            <a:no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000" b="1" i="0" u="none" strike="noStrike" kern="1200" normalizeH="0" baseline="0" noProof="0" dirty="0" smtClean="0">
                <a:ln w="50800"/>
                <a:solidFill>
                  <a:schemeClr val="bg2">
                    <a:lumMod val="25000"/>
                  </a:schemeClr>
                </a:solidFill>
                <a:uLnTx/>
                <a:uFillTx/>
                <a:latin typeface="+mj-lt"/>
                <a:ea typeface="+mj-ea"/>
                <a:cs typeface="Arabic Transparent" pitchFamily="2" charset="-78"/>
              </a:rPr>
              <a:t>أختبر فرضيتى</a:t>
            </a:r>
            <a:endParaRPr kumimoji="0" lang="ar-SA" sz="4000" b="1" i="0" u="none" strike="noStrike" kern="1200" normalizeH="0" noProof="0" dirty="0" smtClean="0">
              <a:ln w="50800"/>
              <a:solidFill>
                <a:schemeClr val="bg2">
                  <a:lumMod val="25000"/>
                </a:schemeClr>
              </a:solidFill>
              <a:uLnTx/>
              <a:uFillTx/>
              <a:latin typeface="+mj-lt"/>
              <a:ea typeface="+mj-ea"/>
              <a:cs typeface="Arabic Transparent" pitchFamily="2" charset="-78"/>
            </a:endParaRPr>
          </a:p>
        </p:txBody>
      </p:sp>
      <p:sp>
        <p:nvSpPr>
          <p:cNvPr id="4" name="Title 1"/>
          <p:cNvSpPr txBox="1">
            <a:spLocks/>
          </p:cNvSpPr>
          <p:nvPr/>
        </p:nvSpPr>
        <p:spPr>
          <a:xfrm>
            <a:off x="495300" y="990600"/>
            <a:ext cx="8305800" cy="1905000"/>
          </a:xfrm>
          <a:prstGeom prst="rect">
            <a:avLst/>
          </a:prstGeom>
          <a:ln/>
        </p:spPr>
        <p:style>
          <a:lnRef idx="0">
            <a:schemeClr val="accent1"/>
          </a:lnRef>
          <a:fillRef idx="3">
            <a:schemeClr val="accent1"/>
          </a:fillRef>
          <a:effectRef idx="3">
            <a:schemeClr val="accent1"/>
          </a:effectRef>
          <a:fontRef idx="minor">
            <a:schemeClr val="lt1"/>
          </a:fontRef>
        </p:style>
        <p:txBody>
          <a:bodyPr vert="horz" anchor="b"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just" rtl="1">
              <a:spcBef>
                <a:spcPct val="0"/>
              </a:spcBef>
              <a:defRPr/>
            </a:pPr>
            <a:r>
              <a:rPr lang="ar-SA"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j-ea"/>
                <a:cs typeface="Times New Roman" pitchFamily="18" charset="0"/>
              </a:rPr>
              <a:t>1- أستخدم قطعاً من رقائق الألومنيوم وأغطي أجزاء لعدة أوراق من نبات حي ، وأثبتها بمشابك الورق .</a:t>
            </a:r>
          </a:p>
          <a:p>
            <a:pPr lvl="0" algn="just" rtl="1">
              <a:spcBef>
                <a:spcPct val="0"/>
              </a:spcBef>
              <a:defRPr/>
            </a:pPr>
            <a:endParaRPr lang="ar-SA"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j-ea"/>
              <a:cs typeface="Times New Roman" pitchFamily="18" charset="0"/>
            </a:endParaRPr>
          </a:p>
        </p:txBody>
      </p:sp>
      <p:pic>
        <p:nvPicPr>
          <p:cNvPr id="3" name="صورة 2"/>
          <p:cNvPicPr>
            <a:picLocks noChangeAspect="1"/>
          </p:cNvPicPr>
          <p:nvPr/>
        </p:nvPicPr>
        <p:blipFill rotWithShape="1">
          <a:blip r:embed="rId3"/>
          <a:srcRect l="8219" t="2421" r="5480"/>
          <a:stretch/>
        </p:blipFill>
        <p:spPr>
          <a:xfrm>
            <a:off x="685800" y="2470830"/>
            <a:ext cx="3276600" cy="4387170"/>
          </a:xfrm>
          <a:prstGeom prst="rect">
            <a:avLst/>
          </a:prstGeom>
        </p:spPr>
      </p:pic>
    </p:spTree>
  </p:cSld>
  <p:clrMapOvr>
    <a:masterClrMapping/>
  </p:clrMapOvr>
  <p:transition spd="slow">
    <p:newsflash/>
    <p:sndAc>
      <p:stSnd>
        <p:snd r:embed="rId2" name="chimes.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يون">
  <a:themeElements>
    <a:clrScheme name="أيون">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أيون">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أيون">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7059</TotalTime>
  <Words>1333</Words>
  <Application>Microsoft Office PowerPoint</Application>
  <PresentationFormat>عرض على الشاشة (4:3)</PresentationFormat>
  <Paragraphs>225</Paragraphs>
  <Slides>65</Slides>
  <Notes>3</Notes>
  <HiddenSlides>0</HiddenSlides>
  <MMClips>0</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65</vt:i4>
      </vt:variant>
    </vt:vector>
  </HeadingPairs>
  <TitlesOfParts>
    <vt:vector size="73" baseType="lpstr">
      <vt:lpstr>Arial Unicode MS</vt:lpstr>
      <vt:lpstr>Arabic Transparent</vt:lpstr>
      <vt:lpstr>Arial</vt:lpstr>
      <vt:lpstr>Calibri</vt:lpstr>
      <vt:lpstr>Century Gothic</vt:lpstr>
      <vt:lpstr>Times New Roman</vt:lpstr>
      <vt:lpstr>Wingdings 3</vt:lpstr>
      <vt:lpstr>أيون</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أختبرنفسي</vt:lpstr>
      <vt:lpstr>كيف تنتقل المواد خلال النبات ؟</vt:lpstr>
      <vt:lpstr>عرض تقديمي في PowerPoint</vt:lpstr>
      <vt:lpstr>عرض تقديمي في PowerPoint</vt:lpstr>
      <vt:lpstr>عرض تقديمي في PowerPoint</vt:lpstr>
      <vt:lpstr>عرض تقديمي في PowerPoint</vt:lpstr>
      <vt:lpstr>عرض تقديمي في PowerPoint</vt:lpstr>
      <vt:lpstr>الجذور </vt:lpstr>
      <vt:lpstr>الجذور </vt:lpstr>
      <vt:lpstr>كيف يتم امتصاص الماء بواسطة الجذر </vt:lpstr>
      <vt:lpstr>عرض تقديمي في PowerPoint</vt:lpstr>
      <vt:lpstr>كيف تعمل أوراق النباتات؟</vt:lpstr>
      <vt:lpstr>عرض تقديمي في PowerPoint</vt:lpstr>
      <vt:lpstr>عرض تقديمي في PowerPoint</vt:lpstr>
      <vt:lpstr>أنواع الأوراق. </vt:lpstr>
      <vt:lpstr>عرض تقديمي في PowerPoint</vt:lpstr>
      <vt:lpstr>البناء الضوئي </vt:lpstr>
      <vt:lpstr>ورقة عمل</vt:lpstr>
      <vt:lpstr>نشاط ص83</vt:lpstr>
      <vt:lpstr>عرض تقديمي في PowerPoint</vt:lpstr>
      <vt:lpstr>عرض تقديمي في PowerPoint</vt:lpstr>
      <vt:lpstr>عرض تقديمي في PowerPoint</vt:lpstr>
      <vt:lpstr>عرض تقديمي في PowerPoint</vt:lpstr>
      <vt:lpstr>عرض تقديمي في PowerPoint</vt:lpstr>
      <vt:lpstr>كيف تتكاثر النباتات ؟</vt:lpstr>
      <vt:lpstr>عرض تقديمي في PowerPoint</vt:lpstr>
      <vt:lpstr>التكاثر في النباتات البذرية </vt:lpstr>
      <vt:lpstr>عرض تقديمي في PowerPoint</vt:lpstr>
      <vt:lpstr>عرض تقديمي في PowerPoint</vt:lpstr>
      <vt:lpstr>الملقحات            </vt:lpstr>
      <vt:lpstr>كيف تتكاثر النباتات ص 85</vt:lpstr>
      <vt:lpstr>عرض تقديمي في PowerPoint</vt:lpstr>
      <vt:lpstr>عرض تقديمي في PowerPoint</vt:lpstr>
      <vt:lpstr>عرض تقديمي في PowerPoint</vt:lpstr>
      <vt:lpstr>الواجب على المنصة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أختبر نفسي</vt:lpstr>
      <vt:lpstr>عرض تقديمي في PowerPoint</vt:lpstr>
      <vt:lpstr>عرض تقديمي في PowerPoint</vt:lpstr>
      <vt:lpstr>عرض تقديمي في PowerPoint</vt:lpstr>
      <vt:lpstr>عرض تقديمي في PowerPoint</vt:lpstr>
      <vt:lpstr>أختبر نفسي</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الفصل الأول </dc:title>
  <dc:creator/>
  <cp:lastModifiedBy>SONY</cp:lastModifiedBy>
  <cp:revision>586</cp:revision>
  <dcterms:created xsi:type="dcterms:W3CDTF">2006-08-16T00:00:00Z</dcterms:created>
  <dcterms:modified xsi:type="dcterms:W3CDTF">2020-10-18T13:09:28Z</dcterms:modified>
</cp:coreProperties>
</file>