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84" r:id="rId1"/>
    <p:sldMasterId id="2147483777" r:id="rId2"/>
  </p:sldMasterIdLst>
  <p:sldIdLst>
    <p:sldId id="278" r:id="rId3"/>
    <p:sldId id="280" r:id="rId4"/>
    <p:sldId id="281" r:id="rId5"/>
    <p:sldId id="291" r:id="rId6"/>
    <p:sldId id="442" r:id="rId7"/>
    <p:sldId id="372" r:id="rId8"/>
    <p:sldId id="380" r:id="rId9"/>
    <p:sldId id="413" r:id="rId10"/>
    <p:sldId id="431" r:id="rId11"/>
    <p:sldId id="432" r:id="rId12"/>
    <p:sldId id="259" r:id="rId13"/>
    <p:sldId id="289" r:id="rId14"/>
    <p:sldId id="434" r:id="rId15"/>
    <p:sldId id="437" r:id="rId16"/>
    <p:sldId id="294" r:id="rId17"/>
    <p:sldId id="295" r:id="rId18"/>
    <p:sldId id="290" r:id="rId19"/>
  </p:sldIdLst>
  <p:sldSz cx="9144000" cy="6858000" type="screen4x3"/>
  <p:notesSz cx="6858000" cy="9144000"/>
  <p:custDataLst>
    <p:tags r:id="rId20"/>
  </p:custDataLst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33CC"/>
    <a:srgbClr val="CCFF99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نمط متوسط 2 - تميي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013" autoAdjust="0"/>
    <p:restoredTop sz="94660"/>
  </p:normalViewPr>
  <p:slideViewPr>
    <p:cSldViewPr>
      <p:cViewPr varScale="1">
        <p:scale>
          <a:sx n="65" d="100"/>
          <a:sy n="65" d="100"/>
        </p:scale>
        <p:origin x="172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95400"/>
            <a:ext cx="7772400" cy="2305050"/>
          </a:xfrm>
        </p:spPr>
        <p:txBody>
          <a:bodyPr/>
          <a:lstStyle>
            <a:lvl1pPr>
              <a:defRPr sz="7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00CC8-85F2-4226-89D3-015E97661D7D}" type="datetimeFigureOut">
              <a:rPr lang="ar-SA"/>
              <a:pPr>
                <a:defRPr/>
              </a:pPr>
              <a:t>04/03/43</a:t>
            </a:fld>
            <a:endParaRPr lang="ar-S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A7D3B6-6C7F-4DB7-86B0-B309122EA24A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 spd="med"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D2F655-B050-4E86-A41D-95194048E207}" type="datetimeFigureOut">
              <a:rPr lang="ar-SA"/>
              <a:pPr>
                <a:defRPr/>
              </a:pPr>
              <a:t>04/03/43</a:t>
            </a:fld>
            <a:endParaRPr lang="ar-SA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B41BB3-068A-41BF-A0AC-48F1BB9B4C43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35590575"/>
      </p:ext>
    </p:extLst>
  </p:cSld>
  <p:clrMapOvr>
    <a:masterClrMapping/>
  </p:clrMapOvr>
  <p:transition spd="med"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D2F655-B050-4E86-A41D-95194048E207}" type="datetimeFigureOut">
              <a:rPr lang="ar-SA"/>
              <a:pPr>
                <a:defRPr/>
              </a:pPr>
              <a:t>04/03/43</a:t>
            </a:fld>
            <a:endParaRPr lang="ar-SA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B41BB3-068A-41BF-A0AC-48F1BB9B4C43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05565196"/>
      </p:ext>
    </p:extLst>
  </p:cSld>
  <p:clrMapOvr>
    <a:masterClrMapping/>
  </p:clrMapOvr>
  <p:transition spd="med">
    <p:blinds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0A85A2-2CBC-4051-B29D-DB7D6B7D7744}" type="datetimeFigureOut">
              <a:rPr lang="ar-SA"/>
              <a:pPr>
                <a:defRPr/>
              </a:pPr>
              <a:t>04/03/43</a:t>
            </a:fld>
            <a:endParaRPr lang="ar-S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3FA2CC-42C9-417E-A139-20005959BE9C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 spd="med">
    <p:blinds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ar-SA" noProof="0"/>
              <a:t>انقر فوق الرمز لإضافة صورة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21A7AD-19A0-4028-B261-3A00355764F6}" type="datetimeFigureOut">
              <a:rPr lang="ar-SA"/>
              <a:pPr>
                <a:defRPr/>
              </a:pPr>
              <a:t>04/03/43</a:t>
            </a:fld>
            <a:endParaRPr lang="ar-S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BAC26-1262-41A1-987B-4649EF6221C4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 spd="med">
    <p:blinds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0348CA-3612-44AF-B5FB-0D9D85EF60D3}" type="datetimeFigureOut">
              <a:rPr lang="ar-SA"/>
              <a:pPr>
                <a:defRPr/>
              </a:pPr>
              <a:t>04/03/43</a:t>
            </a:fld>
            <a:endParaRPr lang="ar-S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112DC-EA5B-4B69-81A4-1C9E75B05C24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 spd="med">
    <p:blinds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FE6859-57C4-484E-B2FB-4F02884C446E}" type="datetimeFigureOut">
              <a:rPr lang="ar-SA"/>
              <a:pPr>
                <a:defRPr/>
              </a:pPr>
              <a:t>04/03/43</a:t>
            </a:fld>
            <a:endParaRPr lang="ar-S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ECF04D-3B51-4457-9FEC-E4BAC33EF7C4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 spd="med">
    <p:blinds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4EE81D9-C6EF-4C52-B8F9-F88B748B5D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FCDA3782-F3DD-45DA-826D-12FF531048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A057E4C-458A-4063-967F-55DDAEC3F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A22E01-C1AB-4725-8F4A-812C0EEC26E2}" type="datetimeFigureOut">
              <a:rPr lang="en-US" smtClean="0"/>
              <a:pPr>
                <a:defRPr/>
              </a:pPr>
              <a:t>10/10/2021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82AC6C2-12C4-42AB-BA4C-336357254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C31CB29-F31E-4524-A16D-3445A6850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126A5-9DC5-49EA-B532-FCE13A19B1E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375773"/>
      </p:ext>
    </p:extLst>
  </p:cSld>
  <p:clrMapOvr>
    <a:masterClrMapping/>
  </p:clrMapOvr>
  <p:transition spd="med">
    <p:blinds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AEDD585-A807-4C44-B0C4-7D1ABC548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B99E69E-FD78-4102-9408-139E87E0C2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C6416D8-216D-4FE4-9B91-050777E65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3AB4A3-6A0C-4872-AA43-FE30F8641894}" type="datetimeFigureOut">
              <a:rPr lang="ar-SA" smtClean="0"/>
              <a:pPr>
                <a:defRPr/>
              </a:pPr>
              <a:t>04/03/43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3974B0C-745A-45B8-A301-5B63BC04A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FE515CE-65DB-4BB5-B55F-EE1EE7388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513BC5-F994-4420-BB08-97BC357E025B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1577724"/>
      </p:ext>
    </p:extLst>
  </p:cSld>
  <p:clrMapOvr>
    <a:masterClrMapping/>
  </p:clrMapOvr>
  <p:transition spd="med">
    <p:blinds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A264243-9E3B-4BC8-BAEE-1F2B9FCB8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3374D6A-88B7-45BC-A280-A67825A97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C710603-7302-460D-9093-A7014AFDA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A47B693-B25C-430A-8A16-1A6C40722141}" type="datetimeFigureOut">
              <a:rPr lang="ar-SA" smtClean="0"/>
              <a:pPr>
                <a:defRPr/>
              </a:pPr>
              <a:t>04/03/43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2F9B70E-2F16-49AE-A05E-52E2587C5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C352F10-EC01-4BE8-9A19-160046E39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97CB62-3AB7-4BB9-B927-D0359DB87A55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27541181"/>
      </p:ext>
    </p:extLst>
  </p:cSld>
  <p:clrMapOvr>
    <a:masterClrMapping/>
  </p:clrMapOvr>
  <p:transition spd="med">
    <p:blinds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8A37D46-5C2D-412E-AF0E-0DA26BCCD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CE06558-9949-40A7-A66C-E7373BC6B4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19A66888-1464-4202-B23F-C0878B76F9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B0523AC-DC79-41CE-A6F5-B30C2F573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DC9EBE-A9BC-4D62-BE4E-C0250AA007C4}" type="datetimeFigureOut">
              <a:rPr lang="ar-SA" smtClean="0"/>
              <a:pPr>
                <a:defRPr/>
              </a:pPr>
              <a:t>04/03/43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8C69254-1EDB-49B6-B200-7A669A34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DE02BF1-0F59-412D-96F4-EBAEB706D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1E63F-0BB4-4499-8293-54831C24E5D5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25891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BA5A51-232A-4764-BB19-5C1DD7C2E038}" type="datetimeFigureOut">
              <a:rPr lang="ar-SA"/>
              <a:pPr>
                <a:defRPr/>
              </a:pPr>
              <a:t>04/03/43</a:t>
            </a:fld>
            <a:endParaRPr lang="ar-S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08E5A-B0EB-44E7-AFF0-54EB2255C425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 spd="med">
    <p:blinds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B2A8090-F97D-44A1-BB6C-6F4508B2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2C89893-E496-4B84-93A1-F126E25DA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E23EFE9-70E1-4047-81EF-13BB11C122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A622B558-63DC-4DF5-9E43-2C1B4A0460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7D3BAE3B-AD07-4DEA-B4ED-5AE222F28E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01D392C9-E43D-481E-A505-9DFAEC6BD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047833-24B0-4ECB-90CE-0088F2AD89EA}" type="datetimeFigureOut">
              <a:rPr lang="ar-SA" smtClean="0"/>
              <a:pPr>
                <a:defRPr/>
              </a:pPr>
              <a:t>04/03/43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0BB3F1B3-58B3-49BB-8214-720B15566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46541423-918E-458E-9F92-785CFC067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9D2B01-0FFF-40AF-B462-68151C2CF677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81541906"/>
      </p:ext>
    </p:extLst>
  </p:cSld>
  <p:clrMapOvr>
    <a:masterClrMapping/>
  </p:clrMapOvr>
  <p:transition spd="med">
    <p:blinds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499E532-C328-4620-9129-FAFD59380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2B448654-0359-4D04-9158-6857BF3CE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A382A7-5EBC-4E0F-B13C-5952B5F1346B}" type="datetimeFigureOut">
              <a:rPr lang="ar-SA" smtClean="0"/>
              <a:pPr>
                <a:defRPr/>
              </a:pPr>
              <a:t>04/03/43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CF32A20C-D95E-46B8-AF7E-F779786BD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2A8BF4C8-0748-4BFE-909B-183CBD606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08FA56-A600-49ED-84B7-654DADB6C633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42626258"/>
      </p:ext>
    </p:extLst>
  </p:cSld>
  <p:clrMapOvr>
    <a:masterClrMapping/>
  </p:clrMapOvr>
  <p:transition spd="med">
    <p:blinds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FBCE17D1-95DB-4C7E-8A71-F53F5F19B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0A88524-FB00-48E5-8448-77B087FF5893}" type="datetimeFigureOut">
              <a:rPr lang="ar-SA" smtClean="0"/>
              <a:pPr>
                <a:defRPr/>
              </a:pPr>
              <a:t>04/03/43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BA047C1-7D51-4A28-99EE-8084E3D1C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F20B5CDA-0B38-49BA-9D0B-0A3A9E8A6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CA542E-F7F8-4502-BAAF-01B79A369A79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07505860"/>
      </p:ext>
    </p:extLst>
  </p:cSld>
  <p:clrMapOvr>
    <a:masterClrMapping/>
  </p:clrMapOvr>
  <p:transition spd="med">
    <p:blinds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FBCE17D1-95DB-4C7E-8A71-F53F5F19B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0A88524-FB00-48E5-8448-77B087FF5893}" type="datetimeFigureOut">
              <a:rPr lang="ar-SA" smtClean="0"/>
              <a:pPr>
                <a:defRPr/>
              </a:pPr>
              <a:t>04/03/43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BA047C1-7D51-4A28-99EE-8084E3D1C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F20B5CDA-0B38-49BA-9D0B-0A3A9E8A6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CA542E-F7F8-4502-BAAF-01B79A369A79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22970038"/>
      </p:ext>
    </p:extLst>
  </p:cSld>
  <p:clrMapOvr>
    <a:masterClrMapping/>
  </p:clrMapOvr>
  <p:transition spd="med">
    <p:blinds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F2FD001-4EC3-4C23-939A-73F37490D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750D8B4-7021-41EF-9AE9-454A1255B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DE91B392-52B0-4B31-8B0A-458779FB15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C1C0287-1B28-49E9-94EF-0BA38B2F0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DC9EBE-A9BC-4D62-BE4E-C0250AA007C4}" type="datetimeFigureOut">
              <a:rPr lang="ar-SA" smtClean="0"/>
              <a:pPr>
                <a:defRPr/>
              </a:pPr>
              <a:t>04/03/43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266C509-0369-4710-AD32-1FFFEF3E8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485ED64-7059-4989-82C4-813045324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1E63F-0BB4-4499-8293-54831C24E5D5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28039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56CE461-B857-4988-99D8-CA128EB98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F7A1A122-086B-415E-AE0C-CC4F283A2B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CD95E1E-9869-40F9-BAEB-33314DD6C0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23E635F-4E75-4410-BDA5-9BE517590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DC9EBE-A9BC-4D62-BE4E-C0250AA007C4}" type="datetimeFigureOut">
              <a:rPr lang="ar-SA" smtClean="0"/>
              <a:pPr>
                <a:defRPr/>
              </a:pPr>
              <a:t>04/03/43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88BD416-4AA4-4395-B8D5-F74212DCA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B034913-85A3-4DA6-B24C-B9F6F4FB3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1E63F-0BB4-4499-8293-54831C24E5D5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176239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1CFDB85-7CA0-4FC3-A470-1C2219C44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81430F09-6D58-4C1D-BEE1-9568C4E49D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CA2EE23-4B9B-47D5-84BA-BF3CC2525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D69073-1E93-4DFC-8C22-E536B52F6BE2}" type="datetimeFigureOut">
              <a:rPr lang="ar-SA" smtClean="0"/>
              <a:pPr>
                <a:defRPr/>
              </a:pPr>
              <a:t>04/03/43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47E38DF-C024-4762-83C9-23A42C84F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D6B87D9-73C4-4076-B5F5-C4D371CCD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207FEE-F575-4437-BAB6-3A91140BD90D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26331854"/>
      </p:ext>
    </p:extLst>
  </p:cSld>
  <p:clrMapOvr>
    <a:masterClrMapping/>
  </p:clrMapOvr>
  <p:transition spd="med">
    <p:blinds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F48C03B-D9AB-41A3-9A9B-7408D823BF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B367C81-D2C8-4953-8498-8F9DC405E9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CC048B2-DB4D-4649-98B7-29B9F9B50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57A74D-9B81-4B9F-A437-2F6F313BF822}" type="datetimeFigureOut">
              <a:rPr lang="ar-SA" smtClean="0"/>
              <a:pPr>
                <a:defRPr/>
              </a:pPr>
              <a:t>04/03/43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9F3B438-7622-46B2-A248-B290B1125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F99890D-A2FD-4C94-BA23-C4092A06D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E264B4-EB1C-4A64-9594-78B68FFF0376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90687833"/>
      </p:ext>
    </p:extLst>
  </p:cSld>
  <p:clrMapOvr>
    <a:masterClrMapping/>
  </p:clrMapOvr>
  <p:transition spd="med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DC367D-3089-481E-B2B7-71A825287034}" type="datetimeFigureOut">
              <a:rPr lang="ar-SA"/>
              <a:pPr>
                <a:defRPr/>
              </a:pPr>
              <a:t>04/03/43</a:t>
            </a:fld>
            <a:endParaRPr lang="ar-S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64FAF6-67A1-49FB-A51A-5C1F9F7B0F37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 spd="med"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DB2CAD-7F6D-44B2-8061-537F8323100B}" type="datetimeFigureOut">
              <a:rPr lang="ar-SA"/>
              <a:pPr>
                <a:defRPr/>
              </a:pPr>
              <a:t>04/03/43</a:t>
            </a:fld>
            <a:endParaRPr lang="ar-S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4E9B87-A14C-4994-9C13-DE0204D9D114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 spd="med"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E2EA9A-32D5-475C-B10D-F169025071DC}" type="datetimeFigureOut">
              <a:rPr lang="ar-SA"/>
              <a:pPr>
                <a:defRPr/>
              </a:pPr>
              <a:t>04/03/43</a:t>
            </a:fld>
            <a:endParaRPr lang="ar-SA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BADBD3-E222-42D6-A80C-5C181F84D746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 spd="med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7C7E6F-1A4A-45F7-97D5-14A970CEB71F}" type="datetimeFigureOut">
              <a:rPr lang="ar-SA"/>
              <a:pPr>
                <a:defRPr/>
              </a:pPr>
              <a:t>04/03/43</a:t>
            </a:fld>
            <a:endParaRPr lang="ar-SA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B33E9A-5A7D-473E-8ABD-53B6CA2E07A6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 spd="med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D2F655-B050-4E86-A41D-95194048E207}" type="datetimeFigureOut">
              <a:rPr lang="ar-SA"/>
              <a:pPr>
                <a:defRPr/>
              </a:pPr>
              <a:t>04/03/43</a:t>
            </a:fld>
            <a:endParaRPr lang="ar-SA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B41BB3-068A-41BF-A0AC-48F1BB9B4C43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 spd="med"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D2F655-B050-4E86-A41D-95194048E207}" type="datetimeFigureOut">
              <a:rPr lang="ar-SA"/>
              <a:pPr>
                <a:defRPr/>
              </a:pPr>
              <a:t>04/03/43</a:t>
            </a:fld>
            <a:endParaRPr lang="ar-SA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B41BB3-068A-41BF-A0AC-48F1BB9B4C43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69883763"/>
      </p:ext>
    </p:extLst>
  </p:cSld>
  <p:clrMapOvr>
    <a:masterClrMapping/>
  </p:clrMapOvr>
  <p:transition spd="med"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D2F655-B050-4E86-A41D-95194048E207}" type="datetimeFigureOut">
              <a:rPr lang="ar-SA"/>
              <a:pPr>
                <a:defRPr/>
              </a:pPr>
              <a:t>04/03/43</a:t>
            </a:fld>
            <a:endParaRPr lang="ar-SA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B41BB3-068A-41BF-A0AC-48F1BB9B4C43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31959806"/>
      </p:ext>
    </p:extLst>
  </p:cSld>
  <p:clrMapOvr>
    <a:masterClrMapping/>
  </p:clrMapOvr>
  <p:transition spd="med"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 l="-7000" t="-50000" r="-7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/>
              <a:t>انقر لتحرير نمط العنوان الرئيسي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1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284A05C-6654-4AE2-8EC0-62DF30BAEEE7}" type="datetimeFigureOut">
              <a:rPr lang="ar-SA"/>
              <a:pPr>
                <a:defRPr/>
              </a:pPr>
              <a:t>04/03/43</a:t>
            </a:fld>
            <a:endParaRPr lang="ar-SA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1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1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63B41C3-2562-4CD6-A2B1-9C06F6E4FCF0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93" r:id="rId8"/>
    <p:sldLayoutId id="2147483792" r:id="rId9"/>
    <p:sldLayoutId id="2147483791" r:id="rId10"/>
    <p:sldLayoutId id="2147483790" r:id="rId11"/>
    <p:sldLayoutId id="2147483760" r:id="rId12"/>
    <p:sldLayoutId id="2147483761" r:id="rId13"/>
    <p:sldLayoutId id="2147483762" r:id="rId14"/>
    <p:sldLayoutId id="2147483763" r:id="rId15"/>
  </p:sldLayoutIdLst>
  <p:transition spd="med">
    <p:blinds dir="vert"/>
  </p:transition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Arial" pitchFamily="34" charset="0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</a:defRPr>
      </a:lvl6pPr>
      <a:lvl7pPr marL="9144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</a:defRPr>
      </a:lvl7pPr>
      <a:lvl8pPr marL="13716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</a:defRPr>
      </a:lvl8pPr>
      <a:lvl9pPr marL="18288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Arial" pitchFamily="34" charset="0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cs typeface="Arial" pitchFamily="34" charset="0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cs typeface="Arial" pitchFamily="34" charset="0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cs typeface="Arial" pitchFamily="34" charset="0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cs typeface="Arial" pitchFamily="34" charset="0"/>
        </a:defRPr>
      </a:lvl5pPr>
      <a:lvl6pPr marL="25146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7000" t="-50000" r="-7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F2888717-0D3B-42F1-B4A1-5F77DEE6A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2662933-3FE5-4889-B21F-0283311D6F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C82D72B-E509-4B30-A994-0AC59470C7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284A05C-6654-4AE2-8EC0-62DF30BAEEE7}" type="datetimeFigureOut">
              <a:rPr lang="ar-SA" smtClean="0"/>
              <a:pPr>
                <a:defRPr/>
              </a:pPr>
              <a:t>04/03/43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0E1E0FB-6047-4129-BDB2-DB6FD2DCFF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59AAD1A-3F6F-42EF-BD57-771E38DBCD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63B41C3-2562-4CD6-A2B1-9C06F6E4FCF0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46600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9" r:id="rId8"/>
    <p:sldLayoutId id="2147483785" r:id="rId9"/>
    <p:sldLayoutId id="2147483786" r:id="rId10"/>
    <p:sldLayoutId id="2147483787" r:id="rId11"/>
    <p:sldLayoutId id="2147483788" r:id="rId12"/>
  </p:sldLayoutIdLst>
  <p:transition spd="med">
    <p:blinds dir="vert"/>
  </p:transition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ar.wikipedia.org/wiki/%D9%88%D8%B2%D8%A7%D8%B1%D8%A9_%D8%A7%D9%84%D8%AA%D8%B9%D9%84%D9%8A%D9%85_(%D8%A7%D9%84%D8%B3%D8%B9%D9%88%D8%AF%D9%8A%D8%A9)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2.xml"/><Relationship Id="rId6" Type="http://schemas.openxmlformats.org/officeDocument/2006/relationships/hyperlink" Target="https://ar.wikipedia.org/wiki/%D9%85%D9%84%D9%81:Saudi_Vision_2030_logo.svg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8"/>
          <p:cNvGrpSpPr/>
          <p:nvPr/>
        </p:nvGrpSpPr>
        <p:grpSpPr>
          <a:xfrm>
            <a:off x="1054457" y="2310175"/>
            <a:ext cx="2376264" cy="923331"/>
            <a:chOff x="928662" y="1714488"/>
            <a:chExt cx="7547445" cy="4013749"/>
          </a:xfrm>
        </p:grpSpPr>
        <p:pic>
          <p:nvPicPr>
            <p:cNvPr id="7" name="صورة 6" descr="clipart-colorize-256x256-09bf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8662" y="1714488"/>
              <a:ext cx="5530255" cy="3214710"/>
            </a:xfrm>
            <a:prstGeom prst="rect">
              <a:avLst/>
            </a:prstGeom>
          </p:spPr>
        </p:pic>
        <p:pic>
          <p:nvPicPr>
            <p:cNvPr id="8" name="صورة 7" descr="pencils-three-pencils-clipart-260_251.pn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000628" y="2201429"/>
              <a:ext cx="2214578" cy="2189586"/>
            </a:xfrm>
            <a:prstGeom prst="rect">
              <a:avLst/>
            </a:prstGeom>
          </p:spPr>
        </p:pic>
        <p:pic>
          <p:nvPicPr>
            <p:cNvPr id="6" name="صورة 5" descr="watercolor-paint-tray-clip-art-lka5ytc.pn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845960">
              <a:off x="4761331" y="3127919"/>
              <a:ext cx="3714776" cy="2600318"/>
            </a:xfrm>
            <a:prstGeom prst="rect">
              <a:avLst/>
            </a:prstGeom>
          </p:spPr>
        </p:pic>
      </p:grpSp>
      <p:sp>
        <p:nvSpPr>
          <p:cNvPr id="18" name="مربع نص 17"/>
          <p:cNvSpPr txBox="1">
            <a:spLocks noChangeArrowheads="1"/>
          </p:cNvSpPr>
          <p:nvPr/>
        </p:nvSpPr>
        <p:spPr bwMode="auto">
          <a:xfrm>
            <a:off x="428596" y="2714620"/>
            <a:ext cx="404812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5400" b="1" dirty="0">
                <a:solidFill>
                  <a:schemeClr val="bg1"/>
                </a:solidFill>
                <a:latin typeface="Calibri" pitchFamily="34" charset="0"/>
              </a:rPr>
              <a:t>الوحدة الثانية</a:t>
            </a:r>
            <a:endParaRPr lang="ar-SA" sz="5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9BCD839F-85D4-46C0-B244-DF306F3B62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296329" y="13950"/>
            <a:ext cx="1043423" cy="700869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6168C287-201E-4FDB-848A-561226F178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449195" y="40341"/>
            <a:ext cx="1322506" cy="674478"/>
          </a:xfrm>
          <a:prstGeom prst="rect">
            <a:avLst/>
          </a:prstGeom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3D0237B9-AB18-4EAB-96F7-02955D4DAC63}"/>
              </a:ext>
            </a:extLst>
          </p:cNvPr>
          <p:cNvSpPr/>
          <p:nvPr/>
        </p:nvSpPr>
        <p:spPr>
          <a:xfrm>
            <a:off x="1406659" y="3353532"/>
            <a:ext cx="4048125" cy="56803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accent1">
                    <a:lumMod val="50000"/>
                  </a:schemeClr>
                </a:solidFill>
              </a:rPr>
              <a:t>ثاني - ابتدائي</a:t>
            </a: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FA78CCE8-4DD3-43C8-AF4C-601EFA1D74F1}"/>
              </a:ext>
            </a:extLst>
          </p:cNvPr>
          <p:cNvSpPr/>
          <p:nvPr/>
        </p:nvSpPr>
        <p:spPr>
          <a:xfrm>
            <a:off x="1388932" y="4042395"/>
            <a:ext cx="4048125" cy="56803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accent1">
                    <a:lumMod val="50000"/>
                  </a:schemeClr>
                </a:solidFill>
              </a:rPr>
              <a:t>الأول</a:t>
            </a: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FF6D4CE0-B478-47B7-82BE-C79166CE0870}"/>
              </a:ext>
            </a:extLst>
          </p:cNvPr>
          <p:cNvSpPr/>
          <p:nvPr/>
        </p:nvSpPr>
        <p:spPr>
          <a:xfrm>
            <a:off x="1388933" y="4773222"/>
            <a:ext cx="4048125" cy="56803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accent1">
                    <a:lumMod val="50000"/>
                  </a:schemeClr>
                </a:solidFill>
              </a:rPr>
              <a:t>التربية الفنية</a:t>
            </a: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3418C00A-4223-49D8-BAA6-F483B64CC755}"/>
              </a:ext>
            </a:extLst>
          </p:cNvPr>
          <p:cNvSpPr/>
          <p:nvPr/>
        </p:nvSpPr>
        <p:spPr>
          <a:xfrm>
            <a:off x="1388933" y="5504049"/>
            <a:ext cx="4048125" cy="56803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accent1">
                    <a:lumMod val="50000"/>
                  </a:schemeClr>
                </a:solidFill>
              </a:rPr>
              <a:t>نباتاتي الطبيعية زخارف جميلة</a:t>
            </a: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95567AE7-FE84-4E1D-88CF-133886BB7759}"/>
              </a:ext>
            </a:extLst>
          </p:cNvPr>
          <p:cNvSpPr/>
          <p:nvPr/>
        </p:nvSpPr>
        <p:spPr>
          <a:xfrm>
            <a:off x="1388933" y="6234875"/>
            <a:ext cx="4048125" cy="56803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accent1">
                    <a:lumMod val="50000"/>
                  </a:schemeClr>
                </a:solidFill>
              </a:rPr>
              <a:t>أحــــلام عبدالله الحازمي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8BD96B95-6620-46F3-B9E1-897AE75E8762}"/>
              </a:ext>
            </a:extLst>
          </p:cNvPr>
          <p:cNvSpPr txBox="1"/>
          <p:nvPr/>
        </p:nvSpPr>
        <p:spPr>
          <a:xfrm>
            <a:off x="5605343" y="3406717"/>
            <a:ext cx="1983236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400" b="1" dirty="0"/>
              <a:t>الصف   / المرحلة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2C0137FB-EBA0-478C-9D0C-A9AEF0D7BFCB}"/>
              </a:ext>
            </a:extLst>
          </p:cNvPr>
          <p:cNvSpPr txBox="1"/>
          <p:nvPr/>
        </p:nvSpPr>
        <p:spPr>
          <a:xfrm>
            <a:off x="5438341" y="4081582"/>
            <a:ext cx="1879041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400" b="1" dirty="0"/>
              <a:t>الفصـــل الدراسي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205E09B3-C3F0-4849-929F-0374449036D3}"/>
              </a:ext>
            </a:extLst>
          </p:cNvPr>
          <p:cNvSpPr txBox="1"/>
          <p:nvPr/>
        </p:nvSpPr>
        <p:spPr>
          <a:xfrm>
            <a:off x="5545743" y="4812408"/>
            <a:ext cx="1771639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400" b="1" dirty="0"/>
              <a:t>الـــمــــــــــــــادة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06A91FBF-6EFD-4638-8CF2-82F57EF2E300}"/>
              </a:ext>
            </a:extLst>
          </p:cNvPr>
          <p:cNvSpPr txBox="1"/>
          <p:nvPr/>
        </p:nvSpPr>
        <p:spPr>
          <a:xfrm>
            <a:off x="5581008" y="5503402"/>
            <a:ext cx="1736374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400" b="1" dirty="0"/>
              <a:t>موضوع الدرس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3ECF1DEC-8EB0-45A7-8D47-0B6573B1C42C}"/>
              </a:ext>
            </a:extLst>
          </p:cNvPr>
          <p:cNvSpPr txBox="1"/>
          <p:nvPr/>
        </p:nvSpPr>
        <p:spPr>
          <a:xfrm>
            <a:off x="5609863" y="6247582"/>
            <a:ext cx="1707519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400" b="1" dirty="0"/>
              <a:t>اســم الــــمعلمة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01B9A2D-6FFB-4977-8DC0-C61403F897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94868" y="1136274"/>
            <a:ext cx="3289228" cy="1812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pull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4" name="مربع نص 9"/>
          <p:cNvSpPr txBox="1">
            <a:spLocks noChangeArrowheads="1"/>
          </p:cNvSpPr>
          <p:nvPr/>
        </p:nvSpPr>
        <p:spPr bwMode="auto">
          <a:xfrm>
            <a:off x="5032128" y="803220"/>
            <a:ext cx="30718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 u="sng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التكرار المتبادل:</a:t>
            </a:r>
            <a:endParaRPr lang="en-US" sz="4000" b="1" u="sng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536" name="مربع نص 7"/>
          <p:cNvSpPr txBox="1">
            <a:spLocks noChangeArrowheads="1"/>
          </p:cNvSpPr>
          <p:nvPr/>
        </p:nvSpPr>
        <p:spPr bwMode="auto">
          <a:xfrm>
            <a:off x="1115616" y="4248150"/>
            <a:ext cx="676875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SA" sz="4000" b="1" dirty="0"/>
              <a:t>وهو استخدام وحدتين زخرفيتين مختلفتين في تجاور وتعاقب الواحدة تلو الأخرى.</a:t>
            </a:r>
            <a:endParaRPr lang="en-US" sz="4000" b="1" dirty="0"/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15616" y="1922783"/>
            <a:ext cx="6988324" cy="1502291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560281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نباتاتي الطبيعية زخارف جميلة (2)">
            <a:hlinkClick r:id="" action="ppaction://media"/>
            <a:extLst>
              <a:ext uri="{FF2B5EF4-FFF2-40B4-BE49-F238E27FC236}">
                <a16:creationId xmlns:a16="http://schemas.microsoft.com/office/drawing/2014/main" id="{B73B0C2F-A905-48DD-9571-662FDFEAE5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1727684" y="468053"/>
            <a:ext cx="5688632" cy="68580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97CD566F-8CF6-41E1-9ECF-8E6C1549189A}"/>
              </a:ext>
            </a:extLst>
          </p:cNvPr>
          <p:cNvSpPr/>
          <p:nvPr/>
        </p:nvSpPr>
        <p:spPr>
          <a:xfrm>
            <a:off x="2987824" y="24733"/>
            <a:ext cx="34499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التطبيق العملي</a:t>
            </a: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6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F850AD0F-04B4-475C-AB88-C01DE1642863}"/>
              </a:ext>
            </a:extLst>
          </p:cNvPr>
          <p:cNvSpPr/>
          <p:nvPr/>
        </p:nvSpPr>
        <p:spPr>
          <a:xfrm>
            <a:off x="2443853" y="116632"/>
            <a:ext cx="4256294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الأدوات و الخامات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B8347DB-C2CF-46FB-8F21-936E3163A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1556792"/>
            <a:ext cx="2143125" cy="2143125"/>
          </a:xfrm>
          <a:prstGeom prst="rect">
            <a:avLst/>
          </a:prstGeom>
        </p:spPr>
      </p:pic>
      <p:pic>
        <p:nvPicPr>
          <p:cNvPr id="2050" name="Picture 2" descr="ألوان خشبية. شينية. شمعية.... - هشام العالمية للتجاره العامه | Facebook">
            <a:extLst>
              <a:ext uri="{FF2B5EF4-FFF2-40B4-BE49-F238E27FC236}">
                <a16:creationId xmlns:a16="http://schemas.microsoft.com/office/drawing/2014/main" id="{55A84FB8-804B-48A8-9AC7-EC4E1EAD1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682896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A3F4074-B6DB-4496-96DB-89FFA32750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6054" y="3699917"/>
            <a:ext cx="5951892" cy="303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42481"/>
      </p:ext>
    </p:extLst>
  </p:cSld>
  <p:clrMapOvr>
    <a:masterClrMapping/>
  </p:clrMapOvr>
  <p:transition spd="med">
    <p:pull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>
            <a:lum bright="-16000" contrast="46000"/>
          </a:blip>
          <a:srcRect/>
          <a:stretch>
            <a:fillRect/>
          </a:stretch>
        </p:blipFill>
        <p:spPr bwMode="auto">
          <a:xfrm>
            <a:off x="3545576" y="620688"/>
            <a:ext cx="2438412" cy="3039242"/>
          </a:xfrm>
          <a:prstGeom prst="round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12700" stA="30000" endPos="30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F03A2410-762B-4A78-A6EA-7EC66A78B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1641" y="4170975"/>
            <a:ext cx="6866282" cy="239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86682717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654" y="1291844"/>
            <a:ext cx="4214813" cy="53562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6" name="مجموعة 25"/>
          <p:cNvGrpSpPr/>
          <p:nvPr/>
        </p:nvGrpSpPr>
        <p:grpSpPr>
          <a:xfrm>
            <a:off x="971625" y="1214398"/>
            <a:ext cx="4214842" cy="5429289"/>
            <a:chOff x="428596" y="142852"/>
            <a:chExt cx="4214842" cy="542928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28596" y="285728"/>
              <a:ext cx="1571636" cy="4143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71670" y="285728"/>
              <a:ext cx="1571636" cy="4143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49770"/>
            <a:stretch>
              <a:fillRect/>
            </a:stretch>
          </p:blipFill>
          <p:spPr bwMode="auto">
            <a:xfrm rot="5400000">
              <a:off x="1607323" y="3464719"/>
              <a:ext cx="1071570" cy="3000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49770" b="25115"/>
            <a:stretch>
              <a:fillRect/>
            </a:stretch>
          </p:blipFill>
          <p:spPr bwMode="auto">
            <a:xfrm rot="5400000">
              <a:off x="3643306" y="214290"/>
              <a:ext cx="1071570" cy="9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49770" b="25115"/>
            <a:stretch>
              <a:fillRect/>
            </a:stretch>
          </p:blipFill>
          <p:spPr bwMode="auto">
            <a:xfrm rot="5400000">
              <a:off x="3643306" y="1285860"/>
              <a:ext cx="1071570" cy="9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49770" b="25115"/>
            <a:stretch>
              <a:fillRect/>
            </a:stretch>
          </p:blipFill>
          <p:spPr bwMode="auto">
            <a:xfrm rot="5400000">
              <a:off x="3643306" y="2357430"/>
              <a:ext cx="1071570" cy="9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49770" b="25115"/>
            <a:stretch>
              <a:fillRect/>
            </a:stretch>
          </p:blipFill>
          <p:spPr bwMode="auto">
            <a:xfrm rot="5400000">
              <a:off x="3643306" y="3429001"/>
              <a:ext cx="1071570" cy="9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49770"/>
            <a:stretch>
              <a:fillRect/>
            </a:stretch>
          </p:blipFill>
          <p:spPr bwMode="auto">
            <a:xfrm rot="8604339">
              <a:off x="3801643" y="4429134"/>
              <a:ext cx="714382" cy="11430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7" name="Picture 3">
            <a:extLst>
              <a:ext uri="{FF2B5EF4-FFF2-40B4-BE49-F238E27FC236}">
                <a16:creationId xmlns:a16="http://schemas.microsoft.com/office/drawing/2014/main" id="{58E6B9F4-5717-41DC-B701-C57157F41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lum bright="-16000" contrast="46000"/>
          </a:blip>
          <a:srcRect/>
          <a:stretch>
            <a:fillRect/>
          </a:stretch>
        </p:blipFill>
        <p:spPr bwMode="auto">
          <a:xfrm>
            <a:off x="5508104" y="288884"/>
            <a:ext cx="2457463" cy="3140092"/>
          </a:xfrm>
          <a:prstGeom prst="round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12700" stA="30000" endPos="30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311132495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جدول 4">
            <a:extLst>
              <a:ext uri="{FF2B5EF4-FFF2-40B4-BE49-F238E27FC236}">
                <a16:creationId xmlns:a16="http://schemas.microsoft.com/office/drawing/2014/main" id="{992DC0BA-A179-4A0F-AF19-27634D452DCF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3419872" cy="74168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577160">
                  <a:extLst>
                    <a:ext uri="{9D8B030D-6E8A-4147-A177-3AD203B41FA5}">
                      <a16:colId xmlns:a16="http://schemas.microsoft.com/office/drawing/2014/main" val="2131231369"/>
                    </a:ext>
                  </a:extLst>
                </a:gridCol>
                <a:gridCol w="1842712">
                  <a:extLst>
                    <a:ext uri="{9D8B030D-6E8A-4147-A177-3AD203B41FA5}">
                      <a16:colId xmlns:a16="http://schemas.microsoft.com/office/drawing/2014/main" val="13936911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1400" dirty="0"/>
                        <a:t>رقم الصفحة /رقم الشكل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28   /  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895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الاستراتيجية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المناقشة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6084922"/>
                  </a:ext>
                </a:extLst>
              </a:tr>
            </a:tbl>
          </a:graphicData>
        </a:graphic>
      </p:graphicFrame>
      <p:pic>
        <p:nvPicPr>
          <p:cNvPr id="3" name="صورة 2">
            <a:extLst>
              <a:ext uri="{FF2B5EF4-FFF2-40B4-BE49-F238E27FC236}">
                <a16:creationId xmlns:a16="http://schemas.microsoft.com/office/drawing/2014/main" id="{42D2AAFD-08FE-4033-A3EF-0C1F2AE24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523" y="1556792"/>
            <a:ext cx="6568953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473454"/>
      </p:ext>
    </p:extLst>
  </p:cSld>
  <p:clrMapOvr>
    <a:masterClrMapping/>
  </p:clrMapOvr>
  <p:transition spd="med">
    <p:pull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جدول 4">
            <a:extLst>
              <a:ext uri="{FF2B5EF4-FFF2-40B4-BE49-F238E27FC236}">
                <a16:creationId xmlns:a16="http://schemas.microsoft.com/office/drawing/2014/main" id="{992DC0BA-A179-4A0F-AF19-27634D452DCF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3419872" cy="74168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577160">
                  <a:extLst>
                    <a:ext uri="{9D8B030D-6E8A-4147-A177-3AD203B41FA5}">
                      <a16:colId xmlns:a16="http://schemas.microsoft.com/office/drawing/2014/main" val="2131231369"/>
                    </a:ext>
                  </a:extLst>
                </a:gridCol>
                <a:gridCol w="1842712">
                  <a:extLst>
                    <a:ext uri="{9D8B030D-6E8A-4147-A177-3AD203B41FA5}">
                      <a16:colId xmlns:a16="http://schemas.microsoft.com/office/drawing/2014/main" val="13936911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1400" dirty="0"/>
                        <a:t>رقم الصفحة /رقم الشكل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28   /  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895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الاستراتيجية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المناقشة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6084922"/>
                  </a:ext>
                </a:extLst>
              </a:tr>
            </a:tbl>
          </a:graphicData>
        </a:graphic>
      </p:graphicFrame>
      <p:pic>
        <p:nvPicPr>
          <p:cNvPr id="1026" name="Picture 2" descr="زخارف جميله ( تعلم تلوين الزخارف ) - YouTube">
            <a:extLst>
              <a:ext uri="{FF2B5EF4-FFF2-40B4-BE49-F238E27FC236}">
                <a16:creationId xmlns:a16="http://schemas.microsoft.com/office/drawing/2014/main" id="{CECFA6D6-1F21-4989-992C-738C3EC8E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00808"/>
            <a:ext cx="7056784" cy="44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152243"/>
      </p:ext>
    </p:extLst>
  </p:cSld>
  <p:clrMapOvr>
    <a:masterClrMapping/>
  </p:clrMapOvr>
  <p:transition spd="med">
    <p:pull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A6A8DBA-786E-4F47-9DF7-1FF69CD07A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620688"/>
            <a:ext cx="2896004" cy="1581371"/>
          </a:xfrm>
          <a:prstGeom prst="rect">
            <a:avLst/>
          </a:prstGeom>
        </p:spPr>
      </p:pic>
      <p:sp>
        <p:nvSpPr>
          <p:cNvPr id="4" name="مخطط انسيابي: متعدد المستندات 3">
            <a:extLst>
              <a:ext uri="{FF2B5EF4-FFF2-40B4-BE49-F238E27FC236}">
                <a16:creationId xmlns:a16="http://schemas.microsoft.com/office/drawing/2014/main" id="{FC1FD73A-9E4B-4D0D-BF60-A098C7CD2D04}"/>
              </a:ext>
            </a:extLst>
          </p:cNvPr>
          <p:cNvSpPr/>
          <p:nvPr/>
        </p:nvSpPr>
        <p:spPr bwMode="auto">
          <a:xfrm>
            <a:off x="1619672" y="3140968"/>
            <a:ext cx="5472608" cy="3240360"/>
          </a:xfrm>
          <a:prstGeom prst="flowChartMultidocumen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S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الفنانة الجميلة : </a:t>
            </a:r>
          </a:p>
          <a:p>
            <a:pPr marL="0" marR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S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قومي بإكمال الرسم بدون تلوين  مراعية :</a:t>
            </a:r>
          </a:p>
          <a:p>
            <a:pPr marL="0" marR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ar-S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الدقة و النظافة </a:t>
            </a:r>
            <a:r>
              <a:rPr lang="ar-S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ومن ثم ارساله بمنصة مدرستي</a:t>
            </a:r>
            <a:r>
              <a:rPr kumimoji="0" lang="ar-SA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7106513"/>
      </p:ext>
    </p:extLst>
  </p:cSld>
  <p:clrMapOvr>
    <a:masterClrMapping/>
  </p:clrMapOvr>
  <p:transition spd="med">
    <p:pull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584774-97CE-4804-AFB1-D4D51F629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4028" y="4943641"/>
            <a:ext cx="1873539" cy="18719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66176F5E-B86E-42B7-B424-911AA99153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5578" y="2925204"/>
            <a:ext cx="1850441" cy="18719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5E1A2371-2ECF-43E8-9C79-1BA68D4E35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9631" y="4943641"/>
            <a:ext cx="1850441" cy="18719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235EADA-B099-4B66-AD60-192DC4A231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3887" y="4943641"/>
            <a:ext cx="1890471" cy="18719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النشيد الوطني للصفوف الاولية">
            <a:hlinkClick r:id="" action="ppaction://media"/>
            <a:extLst>
              <a:ext uri="{FF2B5EF4-FFF2-40B4-BE49-F238E27FC236}">
                <a16:creationId xmlns:a16="http://schemas.microsoft.com/office/drawing/2014/main" id="{D131D97A-9A8D-4641-A78D-2A3A254B32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63887" y="1268760"/>
            <a:ext cx="4063181" cy="3528392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EBE808EF-F48D-44D9-A41A-FA3D456A72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578" y="-12382"/>
            <a:ext cx="6436781" cy="998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1846182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52083D0E-309E-45F8-B6B3-ACBD30ACE2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32656"/>
            <a:ext cx="6480720" cy="980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مربع نص 7">
            <a:extLst>
              <a:ext uri="{FF2B5EF4-FFF2-40B4-BE49-F238E27FC236}">
                <a16:creationId xmlns:a16="http://schemas.microsoft.com/office/drawing/2014/main" id="{25533803-C5A4-40CE-8C9F-1E048F585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267" y="1643066"/>
            <a:ext cx="712946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2800" b="1" dirty="0"/>
              <a:t>درسنا معًا أن للزخارف أنواعًا ثلاثة وهي زخارف نباتية وزخارف هندسية وزخارف خطية كتابية.</a:t>
            </a:r>
            <a:endParaRPr lang="en-US" sz="2800" dirty="0"/>
          </a:p>
        </p:txBody>
      </p:sp>
      <p:pic>
        <p:nvPicPr>
          <p:cNvPr id="2050" name="Picture 2" descr="فن الزخرفة الاسلامية | Caramella">
            <a:extLst>
              <a:ext uri="{FF2B5EF4-FFF2-40B4-BE49-F238E27FC236}">
                <a16:creationId xmlns:a16="http://schemas.microsoft.com/office/drawing/2014/main" id="{93D32F7A-9D48-4CE1-8A61-3390E2112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2867025"/>
            <a:ext cx="6096000" cy="3658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4576318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درسنا معاً أن للزخارف أنواع ثلا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BF8ADC4-B7FB-4EC5-9A15-4F3E5CC1C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192" y="1340768"/>
            <a:ext cx="2909317" cy="1425023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B2C7B797-634E-4D55-B8B2-2AFF0D2AA84C}"/>
              </a:ext>
            </a:extLst>
          </p:cNvPr>
          <p:cNvSpPr txBox="1"/>
          <p:nvPr/>
        </p:nvSpPr>
        <p:spPr>
          <a:xfrm>
            <a:off x="5292080" y="2025058"/>
            <a:ext cx="1544012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اهداف الدرس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5E268A4C-02A3-479D-BAFD-46BBCC059FF6}"/>
              </a:ext>
            </a:extLst>
          </p:cNvPr>
          <p:cNvSpPr txBox="1"/>
          <p:nvPr/>
        </p:nvSpPr>
        <p:spPr>
          <a:xfrm>
            <a:off x="450701" y="413848"/>
            <a:ext cx="730480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u="sng" dirty="0"/>
              <a:t>درسنا اليوم: </a:t>
            </a:r>
            <a:r>
              <a:rPr lang="ar-SA" sz="3200" b="1" dirty="0">
                <a:solidFill>
                  <a:schemeClr val="accent1">
                    <a:lumMod val="50000"/>
                  </a:schemeClr>
                </a:solidFill>
              </a:rPr>
              <a:t>نباتاتي الطبيعية زخارف جميلة</a:t>
            </a:r>
          </a:p>
        </p:txBody>
      </p:sp>
      <p:graphicFrame>
        <p:nvGraphicFramePr>
          <p:cNvPr id="5" name="جدول 4">
            <a:extLst>
              <a:ext uri="{FF2B5EF4-FFF2-40B4-BE49-F238E27FC236}">
                <a16:creationId xmlns:a16="http://schemas.microsoft.com/office/drawing/2014/main" id="{3AFC3A46-3FDB-465B-9DC2-5EED4B4CD7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5130595"/>
              </p:ext>
            </p:extLst>
          </p:nvPr>
        </p:nvGraphicFramePr>
        <p:xfrm>
          <a:off x="1032021" y="3044859"/>
          <a:ext cx="7079958" cy="2851905"/>
        </p:xfrm>
        <a:graphic>
          <a:graphicData uri="http://schemas.openxmlformats.org/drawingml/2006/table">
            <a:tbl>
              <a:tblPr rtl="1" firstRow="1" firstCol="1" lastRow="1" lastCol="1" bandRow="1" bandCol="1">
                <a:effectLst>
                  <a:outerShdw blurRad="152400" dist="317500" dir="5400000" sx="90000" sy="-19000" rotWithShape="0">
                    <a:prstClr val="black">
                      <a:alpha val="15000"/>
                    </a:prstClr>
                  </a:outerShdw>
                </a:effectLst>
                <a:tableStyleId>{7DF18680-E054-41AD-8BC1-D1AEF772440D}</a:tableStyleId>
              </a:tblPr>
              <a:tblGrid>
                <a:gridCol w="7079958">
                  <a:extLst>
                    <a:ext uri="{9D8B030D-6E8A-4147-A177-3AD203B41FA5}">
                      <a16:colId xmlns:a16="http://schemas.microsoft.com/office/drawing/2014/main" val="585716192"/>
                    </a:ext>
                  </a:extLst>
                </a:gridCol>
              </a:tblGrid>
              <a:tr h="2851905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ar-EG" sz="24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 يتوقع من الطالب في نهاية الدرس :</a:t>
                      </a:r>
                      <a:endParaRPr lang="en-US" sz="2400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r>
                        <a:rPr lang="ar-SA" sz="24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أن يعدد الطالب أنواع الزخارف الإسلامية.</a:t>
                      </a:r>
                    </a:p>
                    <a:p>
                      <a:r>
                        <a:rPr lang="ar-SA" sz="24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أن يفرّق الطالب بين العنصر الزخرفي النباتي والعنصر النباتي الطبيعي.</a:t>
                      </a:r>
                    </a:p>
                    <a:p>
                      <a:r>
                        <a:rPr lang="ar-SA" sz="24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أن يستنتج الطالب مفهوم التكرار في الزخرفة الإسلامية.</a:t>
                      </a:r>
                    </a:p>
                    <a:p>
                      <a:r>
                        <a:rPr lang="ar-SA" sz="24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أن يكتشف الطالب القيم الجمالية للتكرار في الزخرفة الإسلامية.</a:t>
                      </a:r>
                    </a:p>
                    <a:p>
                      <a:r>
                        <a:rPr lang="ar-SA" sz="24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أن يرسم الطالب وحدة زخرفية نباتية بسيطة.</a:t>
                      </a:r>
                    </a:p>
                    <a:p>
                      <a:r>
                        <a:rPr lang="ar-SA" sz="24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أن يكرر الطالب الوحدة الزخرفية باتجاه عامودي وأفقي.</a:t>
                      </a:r>
                    </a:p>
                  </a:txBody>
                  <a:tcPr marL="57864" marR="57864" marT="0" marB="0"/>
                </a:tc>
                <a:extLst>
                  <a:ext uri="{0D108BD9-81ED-4DB2-BD59-A6C34878D82A}">
                    <a16:rowId xmlns:a16="http://schemas.microsoft.com/office/drawing/2014/main" val="32022775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4122805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D836FA7-6D5C-4225-B2B2-774283E7A6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0"/>
            <a:ext cx="2591162" cy="1052736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D3E7D62-635D-41C7-9820-AD5E53954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090" y="1528124"/>
            <a:ext cx="6768752" cy="21602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F13B76F3-063B-4595-93B1-085BC99E0A57}"/>
              </a:ext>
            </a:extLst>
          </p:cNvPr>
          <p:cNvSpPr txBox="1"/>
          <p:nvPr/>
        </p:nvSpPr>
        <p:spPr>
          <a:xfrm>
            <a:off x="4550356" y="3789040"/>
            <a:ext cx="3357009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400" b="1" dirty="0">
                <a:solidFill>
                  <a:srgbClr val="FF0000"/>
                </a:solidFill>
              </a:rPr>
              <a:t>أ- ما هي العناصر الطبيعية بها ؟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3820F802-EB81-41E5-8328-D15D52C7E8F5}"/>
              </a:ext>
            </a:extLst>
          </p:cNvPr>
          <p:cNvSpPr txBox="1"/>
          <p:nvPr/>
        </p:nvSpPr>
        <p:spPr>
          <a:xfrm>
            <a:off x="1204090" y="5115876"/>
            <a:ext cx="6724919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400" b="1" dirty="0">
                <a:solidFill>
                  <a:srgbClr val="FF0000"/>
                </a:solidFill>
              </a:rPr>
              <a:t>ب- هل يمكنك الاستفادة منها في رسم وحدة زخرفية نباتية بسيطة؟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5626130E-1041-4C28-BE2A-0ACCAA91C62F}"/>
              </a:ext>
            </a:extLst>
          </p:cNvPr>
          <p:cNvSpPr txBox="1"/>
          <p:nvPr/>
        </p:nvSpPr>
        <p:spPr>
          <a:xfrm>
            <a:off x="3200631" y="4329748"/>
            <a:ext cx="2287806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200" b="1" dirty="0">
                <a:solidFill>
                  <a:srgbClr val="002060"/>
                </a:solidFill>
              </a:rPr>
              <a:t>الأزهار الطبيعية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4C2B5401-BCDB-4D11-806E-99BC9D2A171C}"/>
              </a:ext>
            </a:extLst>
          </p:cNvPr>
          <p:cNvSpPr txBox="1"/>
          <p:nvPr/>
        </p:nvSpPr>
        <p:spPr>
          <a:xfrm>
            <a:off x="4048619" y="5857937"/>
            <a:ext cx="591829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200" b="1" dirty="0">
                <a:solidFill>
                  <a:srgbClr val="002060"/>
                </a:solidFill>
              </a:rPr>
              <a:t>نعم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905E491-0F9D-416B-9C17-EA1197FC4BD3}"/>
              </a:ext>
            </a:extLst>
          </p:cNvPr>
          <p:cNvSpPr txBox="1"/>
          <p:nvPr/>
        </p:nvSpPr>
        <p:spPr>
          <a:xfrm>
            <a:off x="3816821" y="864306"/>
            <a:ext cx="1877438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200" b="1" dirty="0">
                <a:solidFill>
                  <a:srgbClr val="002060"/>
                </a:solidFill>
              </a:rPr>
              <a:t>تأملي الاتي /</a:t>
            </a:r>
          </a:p>
        </p:txBody>
      </p:sp>
      <p:graphicFrame>
        <p:nvGraphicFramePr>
          <p:cNvPr id="2" name="جدول 3">
            <a:extLst>
              <a:ext uri="{FF2B5EF4-FFF2-40B4-BE49-F238E27FC236}">
                <a16:creationId xmlns:a16="http://schemas.microsoft.com/office/drawing/2014/main" id="{1A8F5E10-AF10-40F6-AA16-258BBCF14D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0030549"/>
              </p:ext>
            </p:extLst>
          </p:nvPr>
        </p:nvGraphicFramePr>
        <p:xfrm>
          <a:off x="0" y="-5660"/>
          <a:ext cx="4056112" cy="74168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428266">
                  <a:extLst>
                    <a:ext uri="{9D8B030D-6E8A-4147-A177-3AD203B41FA5}">
                      <a16:colId xmlns:a16="http://schemas.microsoft.com/office/drawing/2014/main" val="846562024"/>
                    </a:ext>
                  </a:extLst>
                </a:gridCol>
                <a:gridCol w="2627846">
                  <a:extLst>
                    <a:ext uri="{9D8B030D-6E8A-4147-A177-3AD203B41FA5}">
                      <a16:colId xmlns:a16="http://schemas.microsoft.com/office/drawing/2014/main" val="15446011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الكتاب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32002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الاستراتيجية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الاستنتاج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54655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0922357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مربع نص 5"/>
          <p:cNvSpPr txBox="1">
            <a:spLocks noChangeArrowheads="1"/>
          </p:cNvSpPr>
          <p:nvPr/>
        </p:nvSpPr>
        <p:spPr bwMode="auto">
          <a:xfrm>
            <a:off x="1268423" y="1029035"/>
            <a:ext cx="682626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justLow"/>
            <a:r>
              <a:rPr lang="ar-SA" sz="2400" b="1" dirty="0"/>
              <a:t>أ- لاحظ مجموعة الصور التالية، الشكل</a:t>
            </a:r>
            <a:r>
              <a:rPr lang="ar-EG" sz="2400" b="1" dirty="0"/>
              <a:t> (</a:t>
            </a:r>
            <a:r>
              <a:rPr lang="ar-SA" sz="2400" b="1" dirty="0"/>
              <a:t>28</a:t>
            </a:r>
            <a:r>
              <a:rPr lang="ar-EG" sz="2400" b="1" dirty="0"/>
              <a:t>)</a:t>
            </a:r>
            <a:r>
              <a:rPr lang="ar-SA" sz="2400" b="1" dirty="0"/>
              <a:t>، والشكل</a:t>
            </a:r>
            <a:r>
              <a:rPr lang="ar-EG" sz="2400" b="1" dirty="0"/>
              <a:t> (</a:t>
            </a:r>
            <a:r>
              <a:rPr lang="ar-SA" sz="2400" b="1" dirty="0"/>
              <a:t>29</a:t>
            </a:r>
            <a:r>
              <a:rPr lang="ar-EG" sz="2400" b="1" dirty="0"/>
              <a:t>)</a:t>
            </a:r>
            <a:r>
              <a:rPr lang="ar-SA" sz="2400" b="1" dirty="0"/>
              <a:t>، والشكل</a:t>
            </a:r>
            <a:r>
              <a:rPr lang="ar-EG" sz="2400" b="1" dirty="0"/>
              <a:t> (</a:t>
            </a:r>
            <a:r>
              <a:rPr lang="ar-SA" sz="2400" b="1" dirty="0"/>
              <a:t>30</a:t>
            </a:r>
            <a:r>
              <a:rPr lang="ar-EG" sz="2400" b="1" dirty="0"/>
              <a:t>)</a:t>
            </a:r>
            <a:r>
              <a:rPr lang="ar-SA" sz="2400" b="1" dirty="0"/>
              <a:t>، والشكل</a:t>
            </a:r>
            <a:r>
              <a:rPr lang="ar-EG" sz="2400" b="1" dirty="0"/>
              <a:t> (</a:t>
            </a:r>
            <a:r>
              <a:rPr lang="ar-SA" sz="2400" b="1" dirty="0"/>
              <a:t>31</a:t>
            </a:r>
            <a:r>
              <a:rPr lang="ar-EG" sz="2400" b="1" dirty="0"/>
              <a:t>)</a:t>
            </a:r>
            <a:r>
              <a:rPr lang="ar-SA" sz="2400" b="1" dirty="0"/>
              <a:t>، ولتحدد مسميات هذه الزخارف</a:t>
            </a:r>
            <a:r>
              <a:rPr lang="ar-SA" sz="2400" b="1" dirty="0">
                <a:solidFill>
                  <a:schemeClr val="bg2">
                    <a:lumMod val="90000"/>
                  </a:schemeClr>
                </a:solidFill>
              </a:rPr>
              <a:t>........</a:t>
            </a:r>
            <a:endParaRPr lang="en-US" sz="24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5269927" y="2769656"/>
            <a:ext cx="308400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ar-EG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1- زخارف</a:t>
            </a:r>
            <a:r>
              <a:rPr lang="ar-EG" sz="2800" b="1" dirty="0">
                <a:solidFill>
                  <a:schemeClr val="bg2">
                    <a:lumMod val="90000"/>
                  </a:schemeClr>
                </a:solidFill>
                <a:latin typeface="Arial" pitchFamily="34" charset="0"/>
                <a:cs typeface="Arial" pitchFamily="34" charset="0"/>
              </a:rPr>
              <a:t>..........</a:t>
            </a:r>
            <a:endParaRPr lang="en-US" sz="2800" dirty="0">
              <a:solidFill>
                <a:schemeClr val="bg2">
                  <a:lumMod val="9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48" name="مربع نص 11"/>
          <p:cNvSpPr txBox="1">
            <a:spLocks noChangeArrowheads="1"/>
          </p:cNvSpPr>
          <p:nvPr/>
        </p:nvSpPr>
        <p:spPr bwMode="auto">
          <a:xfrm>
            <a:off x="5351348" y="2697768"/>
            <a:ext cx="23415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800" b="1" dirty="0">
                <a:solidFill>
                  <a:srgbClr val="C00000"/>
                </a:solidFill>
              </a:rPr>
              <a:t>نباتية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6150" name="TextBox 12"/>
          <p:cNvSpPr txBox="1">
            <a:spLocks noChangeArrowheads="1"/>
          </p:cNvSpPr>
          <p:nvPr/>
        </p:nvSpPr>
        <p:spPr bwMode="auto">
          <a:xfrm>
            <a:off x="704365" y="1309346"/>
            <a:ext cx="15843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800" b="1" dirty="0">
                <a:solidFill>
                  <a:srgbClr val="C00000"/>
                </a:solidFill>
              </a:rPr>
              <a:t>إسلامية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3D3C6B84-A4DE-4519-9FCA-EDA8AF6B4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2591" y="153966"/>
            <a:ext cx="3392093" cy="64611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6B8344B-BCBC-4D78-89BA-629EDC650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86" y="2361953"/>
            <a:ext cx="4484141" cy="44960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3F92D253-100D-4695-9B64-3FA8A1502E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4866" y="3762483"/>
            <a:ext cx="39290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ar-EG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2- زخارف</a:t>
            </a:r>
            <a:r>
              <a:rPr lang="ar-EG" sz="2800" b="1" dirty="0">
                <a:solidFill>
                  <a:schemeClr val="bg2">
                    <a:lumMod val="90000"/>
                  </a:schemeClr>
                </a:solidFill>
                <a:latin typeface="Arial" pitchFamily="34" charset="0"/>
                <a:cs typeface="Arial" pitchFamily="34" charset="0"/>
              </a:rPr>
              <a:t>..........</a:t>
            </a:r>
            <a:endParaRPr lang="en-US" sz="2800" dirty="0">
              <a:solidFill>
                <a:schemeClr val="bg2">
                  <a:lumMod val="9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مربع نص 11">
            <a:extLst>
              <a:ext uri="{FF2B5EF4-FFF2-40B4-BE49-F238E27FC236}">
                <a16:creationId xmlns:a16="http://schemas.microsoft.com/office/drawing/2014/main" id="{A22DA0BC-AAFF-444B-B825-D7EF4AD4C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5095" y="3763149"/>
            <a:ext cx="23415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800" b="1" dirty="0">
                <a:solidFill>
                  <a:srgbClr val="C00000"/>
                </a:solidFill>
              </a:rPr>
              <a:t>هندسية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1881C28E-6DA8-4010-B6B7-036A81F4E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679" y="4755310"/>
            <a:ext cx="42862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ar-EG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3- زخارف</a:t>
            </a:r>
            <a:r>
              <a:rPr lang="ar-EG" sz="2800" b="1" dirty="0">
                <a:solidFill>
                  <a:schemeClr val="bg2">
                    <a:lumMod val="90000"/>
                  </a:schemeClr>
                </a:solidFill>
                <a:latin typeface="Arial" pitchFamily="34" charset="0"/>
                <a:cs typeface="Arial" pitchFamily="34" charset="0"/>
              </a:rPr>
              <a:t>..............</a:t>
            </a:r>
            <a:endParaRPr lang="en-US" sz="2800" dirty="0">
              <a:solidFill>
                <a:schemeClr val="bg2">
                  <a:lumMod val="9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مربع نص 11">
            <a:extLst>
              <a:ext uri="{FF2B5EF4-FFF2-40B4-BE49-F238E27FC236}">
                <a16:creationId xmlns:a16="http://schemas.microsoft.com/office/drawing/2014/main" id="{EB4A483A-7ACB-4CFE-964D-E50822F745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0023" y="4716224"/>
            <a:ext cx="23415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800" b="1" dirty="0">
                <a:solidFill>
                  <a:srgbClr val="C00000"/>
                </a:solidFill>
              </a:rPr>
              <a:t>خطية كتابية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D366AE21-CEC0-44AD-8A32-15E1CF6DE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679" y="5748138"/>
            <a:ext cx="42862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ar-EG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4- زخارف</a:t>
            </a:r>
            <a:r>
              <a:rPr lang="ar-EG" sz="2800" b="1" dirty="0">
                <a:solidFill>
                  <a:schemeClr val="bg2">
                    <a:lumMod val="90000"/>
                  </a:schemeClr>
                </a:solidFill>
                <a:latin typeface="Arial" pitchFamily="34" charset="0"/>
                <a:cs typeface="Arial" pitchFamily="34" charset="0"/>
              </a:rPr>
              <a:t>.........</a:t>
            </a:r>
            <a:endParaRPr lang="en-US" sz="2800" dirty="0">
              <a:solidFill>
                <a:schemeClr val="bg2">
                  <a:lumMod val="9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مربع نص 11">
            <a:extLst>
              <a:ext uri="{FF2B5EF4-FFF2-40B4-BE49-F238E27FC236}">
                <a16:creationId xmlns:a16="http://schemas.microsoft.com/office/drawing/2014/main" id="{3F190131-AD30-4734-A8C8-3FF6687FF5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6982" y="5629572"/>
            <a:ext cx="23415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800" b="1" dirty="0">
                <a:solidFill>
                  <a:srgbClr val="C00000"/>
                </a:solidFill>
              </a:rPr>
              <a:t>نباتية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544B56E2-AE1A-4ABB-8931-D68A0965BBD1}"/>
              </a:ext>
            </a:extLst>
          </p:cNvPr>
          <p:cNvSpPr txBox="1"/>
          <p:nvPr/>
        </p:nvSpPr>
        <p:spPr>
          <a:xfrm>
            <a:off x="5100727" y="2228160"/>
            <a:ext cx="481222" cy="7694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1">
            <a:spAutoFit/>
          </a:bodyPr>
          <a:lstStyle/>
          <a:p>
            <a:r>
              <a:rPr lang="ar-SA" sz="4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BB9F588E-9FE8-4B96-8FA9-0B29F745F41F}"/>
              </a:ext>
            </a:extLst>
          </p:cNvPr>
          <p:cNvSpPr txBox="1"/>
          <p:nvPr/>
        </p:nvSpPr>
        <p:spPr>
          <a:xfrm>
            <a:off x="473764" y="2126041"/>
            <a:ext cx="481222" cy="7694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1">
            <a:spAutoFit/>
          </a:bodyPr>
          <a:lstStyle/>
          <a:p>
            <a:r>
              <a:rPr lang="ar-SA" sz="4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A6419CF5-5B29-4AD3-A521-8EE7E7E13BBD}"/>
              </a:ext>
            </a:extLst>
          </p:cNvPr>
          <p:cNvSpPr txBox="1"/>
          <p:nvPr/>
        </p:nvSpPr>
        <p:spPr>
          <a:xfrm>
            <a:off x="5040023" y="6093523"/>
            <a:ext cx="481222" cy="7694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1">
            <a:spAutoFit/>
          </a:bodyPr>
          <a:lstStyle/>
          <a:p>
            <a:r>
              <a:rPr lang="ar-SA" sz="4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CA3992A2-FF23-4F08-AFCB-7B4B09FB771B}"/>
              </a:ext>
            </a:extLst>
          </p:cNvPr>
          <p:cNvSpPr txBox="1"/>
          <p:nvPr/>
        </p:nvSpPr>
        <p:spPr>
          <a:xfrm>
            <a:off x="463754" y="6119342"/>
            <a:ext cx="481222" cy="7694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1">
            <a:spAutoFit/>
          </a:bodyPr>
          <a:lstStyle/>
          <a:p>
            <a:r>
              <a:rPr lang="ar-SA" sz="4400" dirty="0">
                <a:solidFill>
                  <a:srgbClr val="FF0000"/>
                </a:solidFill>
              </a:rPr>
              <a:t>4</a:t>
            </a:r>
          </a:p>
        </p:txBody>
      </p:sp>
      <p:graphicFrame>
        <p:nvGraphicFramePr>
          <p:cNvPr id="18" name="جدول 3">
            <a:extLst>
              <a:ext uri="{FF2B5EF4-FFF2-40B4-BE49-F238E27FC236}">
                <a16:creationId xmlns:a16="http://schemas.microsoft.com/office/drawing/2014/main" id="{A165838F-4A1F-4433-867D-CFBCC35710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2605472"/>
              </p:ext>
            </p:extLst>
          </p:nvPr>
        </p:nvGraphicFramePr>
        <p:xfrm>
          <a:off x="0" y="-5660"/>
          <a:ext cx="4056112" cy="74168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428266">
                  <a:extLst>
                    <a:ext uri="{9D8B030D-6E8A-4147-A177-3AD203B41FA5}">
                      <a16:colId xmlns:a16="http://schemas.microsoft.com/office/drawing/2014/main" val="846562024"/>
                    </a:ext>
                  </a:extLst>
                </a:gridCol>
                <a:gridCol w="2627846">
                  <a:extLst>
                    <a:ext uri="{9D8B030D-6E8A-4147-A177-3AD203B41FA5}">
                      <a16:colId xmlns:a16="http://schemas.microsoft.com/office/drawing/2014/main" val="15446011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الكتاب - شكل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39-(28-29-30-31)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32002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الاستراتيجية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الاكتشاف من الصورة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54655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6761444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  <p:bldP spid="6150" grpId="0"/>
      <p:bldP spid="16" grpId="0"/>
      <p:bldP spid="19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5580112" y="116632"/>
            <a:ext cx="277483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40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التكرار</a:t>
            </a:r>
            <a:br>
              <a:rPr lang="ar-SA" sz="40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ar-EG" sz="40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في الزخرفة:</a:t>
            </a:r>
            <a:endParaRPr lang="en-US" sz="40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chemeClr val="accent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A0C6C945-79C2-4E29-BC69-C4426EC9B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00" y="5013176"/>
            <a:ext cx="7143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SA" sz="3600" b="1" dirty="0"/>
              <a:t>هو نسخ الشكل عدة مرات لنحصل في النهاية على شكل زخرفي متسلسل.</a:t>
            </a:r>
            <a:endParaRPr lang="en-US" sz="36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A686236-E860-4C6F-A6FB-10952DC60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6000" contrast="46000"/>
          </a:blip>
          <a:srcRect/>
          <a:stretch>
            <a:fillRect/>
          </a:stretch>
        </p:blipFill>
        <p:spPr bwMode="auto">
          <a:xfrm>
            <a:off x="5364088" y="2143125"/>
            <a:ext cx="261937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E876A39E-2368-4EFB-A6A9-FA47931EB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6000" contrast="46000"/>
          </a:blip>
          <a:srcRect/>
          <a:stretch>
            <a:fillRect/>
          </a:stretch>
        </p:blipFill>
        <p:spPr bwMode="auto">
          <a:xfrm>
            <a:off x="1506463" y="2143125"/>
            <a:ext cx="2786062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جدول 3">
            <a:extLst>
              <a:ext uri="{FF2B5EF4-FFF2-40B4-BE49-F238E27FC236}">
                <a16:creationId xmlns:a16="http://schemas.microsoft.com/office/drawing/2014/main" id="{582CAF79-37B3-42D1-96A4-E0145B23DC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5718270"/>
              </p:ext>
            </p:extLst>
          </p:nvPr>
        </p:nvGraphicFramePr>
        <p:xfrm>
          <a:off x="0" y="-5660"/>
          <a:ext cx="4056112" cy="74168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428266">
                  <a:extLst>
                    <a:ext uri="{9D8B030D-6E8A-4147-A177-3AD203B41FA5}">
                      <a16:colId xmlns:a16="http://schemas.microsoft.com/office/drawing/2014/main" val="846562024"/>
                    </a:ext>
                  </a:extLst>
                </a:gridCol>
                <a:gridCol w="2627846">
                  <a:extLst>
                    <a:ext uri="{9D8B030D-6E8A-4147-A177-3AD203B41FA5}">
                      <a16:colId xmlns:a16="http://schemas.microsoft.com/office/drawing/2014/main" val="15446011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الكتاب - شكل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40- (32-33)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32002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الاستراتيجية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الملاحظة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54655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2395337"/>
      </p:ext>
    </p:extLst>
  </p:cSld>
  <p:clrMapOvr>
    <a:masterClrMapping/>
  </p:clrMapOvr>
  <p:transition spd="med">
    <p:pull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مربع نص 9"/>
          <p:cNvSpPr txBox="1">
            <a:spLocks noChangeArrowheads="1"/>
          </p:cNvSpPr>
          <p:nvPr/>
        </p:nvSpPr>
        <p:spPr bwMode="auto">
          <a:xfrm>
            <a:off x="5148064" y="1287585"/>
            <a:ext cx="30718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 dirty="0">
                <a:solidFill>
                  <a:srgbClr val="00B050"/>
                </a:solidFill>
              </a:rPr>
              <a:t>التكرار العادي: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20485" name="مربع نص 7"/>
          <p:cNvSpPr txBox="1">
            <a:spLocks noChangeArrowheads="1"/>
          </p:cNvSpPr>
          <p:nvPr/>
        </p:nvSpPr>
        <p:spPr bwMode="auto">
          <a:xfrm>
            <a:off x="943101" y="4623350"/>
            <a:ext cx="74295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 dirty="0">
                <a:solidFill>
                  <a:schemeClr val="accent2"/>
                </a:solidFill>
              </a:rPr>
              <a:t>وفيه </a:t>
            </a:r>
            <a:r>
              <a:rPr lang="ar-SA" sz="4000" b="1" dirty="0">
                <a:solidFill>
                  <a:schemeClr val="accent2"/>
                </a:solidFill>
              </a:rPr>
              <a:t>تجاور الوحدات في وضع ثابت واحد متناوب.</a:t>
            </a:r>
            <a:endParaRPr lang="en-US" sz="4000" b="1" dirty="0">
              <a:solidFill>
                <a:schemeClr val="accent2"/>
              </a:solidFill>
            </a:endParaRPr>
          </a:p>
        </p:txBody>
      </p:sp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2">
            <a:lum bright="-34000" contrast="52000"/>
          </a:blip>
          <a:srcRect/>
          <a:stretch>
            <a:fillRect/>
          </a:stretch>
        </p:blipFill>
        <p:spPr bwMode="auto">
          <a:xfrm>
            <a:off x="1344406" y="2464594"/>
            <a:ext cx="6626889" cy="1928812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9D0E2DDB-EE67-4429-8D49-5A34CF856C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-34000" contrast="52000"/>
          </a:blip>
          <a:srcRect l="73889"/>
          <a:stretch/>
        </p:blipFill>
        <p:spPr bwMode="auto">
          <a:xfrm>
            <a:off x="4080407" y="928314"/>
            <a:ext cx="1187743" cy="1323975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6" name="جدول 3">
            <a:extLst>
              <a:ext uri="{FF2B5EF4-FFF2-40B4-BE49-F238E27FC236}">
                <a16:creationId xmlns:a16="http://schemas.microsoft.com/office/drawing/2014/main" id="{D700A19C-A8E4-4D60-A119-015474F1ED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2402281"/>
              </p:ext>
            </p:extLst>
          </p:nvPr>
        </p:nvGraphicFramePr>
        <p:xfrm>
          <a:off x="0" y="-5660"/>
          <a:ext cx="4056112" cy="74168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428266">
                  <a:extLst>
                    <a:ext uri="{9D8B030D-6E8A-4147-A177-3AD203B41FA5}">
                      <a16:colId xmlns:a16="http://schemas.microsoft.com/office/drawing/2014/main" val="846562024"/>
                    </a:ext>
                  </a:extLst>
                </a:gridCol>
                <a:gridCol w="2627846">
                  <a:extLst>
                    <a:ext uri="{9D8B030D-6E8A-4147-A177-3AD203B41FA5}">
                      <a16:colId xmlns:a16="http://schemas.microsoft.com/office/drawing/2014/main" val="15446011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الكتاب - شكل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42-  (36-37-38)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32002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الاستراتيجية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الملاحظة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5465542"/>
                  </a:ext>
                </a:extLst>
              </a:tr>
            </a:tbl>
          </a:graphicData>
        </a:graphic>
      </p:graphicFrame>
      <p:sp>
        <p:nvSpPr>
          <p:cNvPr id="2" name="مستطيل 1">
            <a:extLst>
              <a:ext uri="{FF2B5EF4-FFF2-40B4-BE49-F238E27FC236}">
                <a16:creationId xmlns:a16="http://schemas.microsoft.com/office/drawing/2014/main" id="{AA2B7103-F142-4846-AC49-B92C29AF8697}"/>
              </a:ext>
            </a:extLst>
          </p:cNvPr>
          <p:cNvSpPr/>
          <p:nvPr/>
        </p:nvSpPr>
        <p:spPr>
          <a:xfrm>
            <a:off x="5082688" y="45137"/>
            <a:ext cx="30540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u="sng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أنواع التكرار</a:t>
            </a:r>
          </a:p>
        </p:txBody>
      </p:sp>
    </p:spTree>
    <p:extLst>
      <p:ext uri="{BB962C8B-B14F-4D97-AF65-F5344CB8AC3E}">
        <p14:creationId xmlns:p14="http://schemas.microsoft.com/office/powerpoint/2010/main" val="3096686693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0" name="مربع نص 9"/>
          <p:cNvSpPr txBox="1">
            <a:spLocks noChangeArrowheads="1"/>
          </p:cNvSpPr>
          <p:nvPr/>
        </p:nvSpPr>
        <p:spPr bwMode="auto">
          <a:xfrm>
            <a:off x="5004048" y="720724"/>
            <a:ext cx="3286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 u="sng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التكرار المتعاكس:</a:t>
            </a:r>
            <a:endParaRPr lang="en-US" sz="4000" b="1" u="sng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12" name="مربع نص 7"/>
          <p:cNvSpPr txBox="1">
            <a:spLocks noChangeArrowheads="1"/>
          </p:cNvSpPr>
          <p:nvPr/>
        </p:nvSpPr>
        <p:spPr bwMode="auto">
          <a:xfrm>
            <a:off x="1041548" y="4029076"/>
            <a:ext cx="6914827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SA" sz="3600" b="1" dirty="0"/>
              <a:t>وفيه تتجاور الوحدات الزخرفية في أوضاع متعاكسة تارة إلى الأعلى أو الأسفل وتارة إلى اليمين أو إلى الشمال بشكل متعاكس.</a:t>
            </a:r>
            <a:endParaRPr lang="en-US" sz="3600" b="1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lum bright="-34000" contrast="52000"/>
          </a:blip>
          <a:srcRect/>
          <a:stretch>
            <a:fillRect/>
          </a:stretch>
        </p:blipFill>
        <p:spPr bwMode="auto">
          <a:xfrm>
            <a:off x="1763688" y="2095540"/>
            <a:ext cx="5978723" cy="1466767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1499596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562720920"/>
</p:tagLst>
</file>

<file path=ppt/theme/theme1.xml><?xml version="1.0" encoding="utf-8"?>
<a:theme xmlns:a="http://schemas.openxmlformats.org/drawingml/2006/main" name="سمة10">
  <a:themeElements>
    <a:clrScheme name="مشربية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سمة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سمة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سمة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سمة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سمة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سمة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سمة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سمة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سمة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سمة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سمة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سمة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سمة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2469</TotalTime>
  <Words>336</Words>
  <Application>Microsoft Office PowerPoint</Application>
  <PresentationFormat>عرض على الشاشة (4:3)</PresentationFormat>
  <Paragraphs>79</Paragraphs>
  <Slides>17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سمة10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تربية فنية - الصف الأول الابتدائي - الفصل الدراسي الأول</dc:title>
  <dc:subject>الموضوع الثاني - مجموعة الألوان</dc:subject>
  <dc:creator>زاد المعلم</dc:creator>
  <cp:keywords>زاد المعلم</cp:keywords>
  <cp:lastModifiedBy>أحلام بنت الحازمي</cp:lastModifiedBy>
  <cp:revision>189</cp:revision>
  <dcterms:modified xsi:type="dcterms:W3CDTF">2021-10-10T08:14:31Z</dcterms:modified>
</cp:coreProperties>
</file>