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64" r:id="rId4"/>
    <p:sldId id="265" r:id="rId5"/>
    <p:sldId id="382" r:id="rId6"/>
    <p:sldId id="275" r:id="rId7"/>
    <p:sldId id="261" r:id="rId8"/>
    <p:sldId id="276" r:id="rId9"/>
    <p:sldId id="400" r:id="rId10"/>
    <p:sldId id="401" r:id="rId11"/>
    <p:sldId id="266" r:id="rId12"/>
    <p:sldId id="284" r:id="rId13"/>
    <p:sldId id="338" r:id="rId14"/>
    <p:sldId id="348" r:id="rId15"/>
    <p:sldId id="339" r:id="rId16"/>
    <p:sldId id="342" r:id="rId17"/>
    <p:sldId id="383" r:id="rId18"/>
    <p:sldId id="386" r:id="rId19"/>
    <p:sldId id="385" r:id="rId20"/>
    <p:sldId id="402" r:id="rId21"/>
    <p:sldId id="404" r:id="rId22"/>
    <p:sldId id="405" r:id="rId23"/>
    <p:sldId id="403" r:id="rId24"/>
    <p:sldId id="406" r:id="rId25"/>
    <p:sldId id="407" r:id="rId26"/>
    <p:sldId id="296" r:id="rId27"/>
    <p:sldId id="387" r:id="rId28"/>
    <p:sldId id="306" r:id="rId29"/>
    <p:sldId id="384" r:id="rId30"/>
    <p:sldId id="341" r:id="rId31"/>
    <p:sldId id="389" r:id="rId32"/>
    <p:sldId id="344" r:id="rId33"/>
    <p:sldId id="390" r:id="rId34"/>
    <p:sldId id="408" r:id="rId35"/>
    <p:sldId id="391" r:id="rId36"/>
    <p:sldId id="392" r:id="rId37"/>
    <p:sldId id="393" r:id="rId38"/>
    <p:sldId id="394" r:id="rId39"/>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ghabour" initials="sg" lastIdx="1" clrIdx="0">
    <p:extLst>
      <p:ext uri="{19B8F6BF-5375-455C-9EA6-DF929625EA0E}">
        <p15:presenceInfo xmlns:p15="http://schemas.microsoft.com/office/powerpoint/2012/main" userId="836dd63ededad0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6963"/>
    <a:srgbClr val="D9E226"/>
    <a:srgbClr val="4FA0CB"/>
    <a:srgbClr val="0000CC"/>
    <a:srgbClr val="990000"/>
    <a:srgbClr val="00CC66"/>
    <a:srgbClr val="EDC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5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26/01/1443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04371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26/01/1443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41683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26/01/1443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51268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26/01/1443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6277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26/01/1443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56143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p:cNvSpPr>
            <a:spLocks noGrp="1"/>
          </p:cNvSpPr>
          <p:nvPr>
            <p:ph type="dt" sz="half" idx="10"/>
          </p:nvPr>
        </p:nvSpPr>
        <p:spPr/>
        <p:txBody>
          <a:bodyPr/>
          <a:lstStyle/>
          <a:p>
            <a:fld id="{51AAED5F-5347-4CC4-84E6-00676B004256}" type="datetimeFigureOut">
              <a:rPr lang="ar-EG" smtClean="0"/>
              <a:t>26/01/1443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1720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p:cNvSpPr>
            <a:spLocks noGrp="1"/>
          </p:cNvSpPr>
          <p:nvPr>
            <p:ph type="dt" sz="half" idx="10"/>
          </p:nvPr>
        </p:nvSpPr>
        <p:spPr/>
        <p:txBody>
          <a:bodyPr/>
          <a:lstStyle/>
          <a:p>
            <a:fld id="{51AAED5F-5347-4CC4-84E6-00676B004256}" type="datetimeFigureOut">
              <a:rPr lang="ar-EG" smtClean="0"/>
              <a:t>26/01/1443</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420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51AAED5F-5347-4CC4-84E6-00676B004256}" type="datetimeFigureOut">
              <a:rPr lang="ar-EG" smtClean="0"/>
              <a:t>26/01/1443</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0125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AAED5F-5347-4CC4-84E6-00676B004256}" type="datetimeFigureOut">
              <a:rPr lang="ar-EG" smtClean="0"/>
              <a:t>26/01/1443</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2134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26/01/1443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33273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26/01/1443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8782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AAED5F-5347-4CC4-84E6-00676B004256}" type="datetimeFigureOut">
              <a:rPr lang="ar-EG" smtClean="0"/>
              <a:t>26/01/1443</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06B87F-97B9-4994-9B6C-8B3F6820BBE4}" type="slidenum">
              <a:rPr lang="ar-EG" smtClean="0"/>
              <a:t>‹#›</a:t>
            </a:fld>
            <a:endParaRPr lang="ar-EG"/>
          </a:p>
        </p:txBody>
      </p:sp>
    </p:spTree>
    <p:extLst>
      <p:ext uri="{BB962C8B-B14F-4D97-AF65-F5344CB8AC3E}">
        <p14:creationId xmlns:p14="http://schemas.microsoft.com/office/powerpoint/2010/main" val="270313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1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rot="16200000">
            <a:off x="-1295141" y="3011657"/>
            <a:ext cx="3424967" cy="834685"/>
          </a:xfrm>
          <a:prstGeom prst="roundRect">
            <a:avLst>
              <a:gd name="adj" fmla="val 10739"/>
            </a:avLst>
          </a:prstGeom>
          <a:solidFill>
            <a:srgbClr val="D9E226"/>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noAutofit/>
          </a:bodyPr>
          <a:lstStyle/>
          <a:p>
            <a:r>
              <a:rPr lang="ar-EG" b="1" dirty="0">
                <a:solidFill>
                  <a:schemeClr val="tx1"/>
                </a:solidFill>
                <a:effectLst>
                  <a:outerShdw blurRad="38100" dist="38100" dir="2700000" algn="tl">
                    <a:srgbClr val="000000">
                      <a:alpha val="43137"/>
                    </a:srgbClr>
                  </a:outerShdw>
                </a:effectLst>
                <a:latin typeface="+mn-lt"/>
                <a:ea typeface="+mn-ea"/>
                <a:cs typeface="+mn-cs"/>
              </a:rPr>
              <a:t>الدرس السادس</a:t>
            </a:r>
          </a:p>
        </p:txBody>
      </p:sp>
      <p:sp>
        <p:nvSpPr>
          <p:cNvPr id="7" name="عنوان 1">
            <a:extLst>
              <a:ext uri="{FF2B5EF4-FFF2-40B4-BE49-F238E27FC236}">
                <a16:creationId xmlns:a16="http://schemas.microsoft.com/office/drawing/2014/main" id="{7F73354C-D7DF-40CD-A931-52D0520E04DE}"/>
              </a:ext>
            </a:extLst>
          </p:cNvPr>
          <p:cNvSpPr txBox="1">
            <a:spLocks/>
          </p:cNvSpPr>
          <p:nvPr/>
        </p:nvSpPr>
        <p:spPr>
          <a:xfrm>
            <a:off x="3995936" y="404664"/>
            <a:ext cx="4824536" cy="864096"/>
          </a:xfrm>
          <a:prstGeom prst="roundRect">
            <a:avLst/>
          </a:prstGeom>
          <a:solidFill>
            <a:srgbClr val="746963"/>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6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800" dirty="0">
                <a:effectLst>
                  <a:outerShdw blurRad="38100" dist="38100" dir="2700000" algn="tl">
                    <a:srgbClr val="000000">
                      <a:alpha val="43137"/>
                    </a:srgbClr>
                  </a:outerShdw>
                </a:effectLst>
              </a:rPr>
              <a:t>قوانين الفكر الأساسية</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63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99CC77D-9613-4DAC-9C35-37905E1D7658}"/>
              </a:ext>
            </a:extLst>
          </p:cNvPr>
          <p:cNvSpPr/>
          <p:nvPr/>
        </p:nvSpPr>
        <p:spPr>
          <a:xfrm>
            <a:off x="3563888" y="1806129"/>
            <a:ext cx="2448272" cy="720080"/>
          </a:xfrm>
          <a:prstGeom prst="rect">
            <a:avLst/>
          </a:prstGeom>
          <a:solidFill>
            <a:schemeClr val="accent4">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قوانين الفكر الأساسية</a:t>
            </a:r>
          </a:p>
        </p:txBody>
      </p:sp>
      <p:sp>
        <p:nvSpPr>
          <p:cNvPr id="3" name="شكل بيضاوي 2">
            <a:extLst>
              <a:ext uri="{FF2B5EF4-FFF2-40B4-BE49-F238E27FC236}">
                <a16:creationId xmlns:a16="http://schemas.microsoft.com/office/drawing/2014/main" id="{4C12FD01-B1B0-46B9-AAEF-A9A7AB165462}"/>
              </a:ext>
            </a:extLst>
          </p:cNvPr>
          <p:cNvSpPr/>
          <p:nvPr/>
        </p:nvSpPr>
        <p:spPr>
          <a:xfrm>
            <a:off x="6228185" y="3278793"/>
            <a:ext cx="2088232" cy="936104"/>
          </a:xfrm>
          <a:prstGeom prst="ellipse">
            <a:avLst/>
          </a:prstGeom>
          <a:solidFill>
            <a:schemeClr val="accent3">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chemeClr val="tx1"/>
                </a:solidFill>
              </a:rPr>
              <a:t>قانون الهوية</a:t>
            </a:r>
          </a:p>
        </p:txBody>
      </p:sp>
      <p:sp>
        <p:nvSpPr>
          <p:cNvPr id="5" name="شكل بيضاوي 4">
            <a:extLst>
              <a:ext uri="{FF2B5EF4-FFF2-40B4-BE49-F238E27FC236}">
                <a16:creationId xmlns:a16="http://schemas.microsoft.com/office/drawing/2014/main" id="{020672BF-BEC0-4089-9F86-D76D5FEAEBDD}"/>
              </a:ext>
            </a:extLst>
          </p:cNvPr>
          <p:cNvSpPr/>
          <p:nvPr/>
        </p:nvSpPr>
        <p:spPr>
          <a:xfrm>
            <a:off x="3447212" y="4953474"/>
            <a:ext cx="2681625" cy="936104"/>
          </a:xfrm>
          <a:prstGeom prst="ellipse">
            <a:avLst/>
          </a:prstGeom>
          <a:solidFill>
            <a:schemeClr val="bg1">
              <a:lumMod val="5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العلاقة بينهما</a:t>
            </a:r>
          </a:p>
        </p:txBody>
      </p:sp>
      <p:sp>
        <p:nvSpPr>
          <p:cNvPr id="6" name="شكل بيضاوي 5">
            <a:extLst>
              <a:ext uri="{FF2B5EF4-FFF2-40B4-BE49-F238E27FC236}">
                <a16:creationId xmlns:a16="http://schemas.microsoft.com/office/drawing/2014/main" id="{29E79270-F623-4065-BC1E-C90C10006580}"/>
              </a:ext>
            </a:extLst>
          </p:cNvPr>
          <p:cNvSpPr/>
          <p:nvPr/>
        </p:nvSpPr>
        <p:spPr>
          <a:xfrm>
            <a:off x="3743909" y="3263289"/>
            <a:ext cx="2088232" cy="936104"/>
          </a:xfrm>
          <a:prstGeom prst="ellipse">
            <a:avLst/>
          </a:prstGeom>
          <a:solidFill>
            <a:schemeClr val="accent3">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chemeClr val="tx1"/>
                </a:solidFill>
              </a:rPr>
              <a:t>قانون عدم التناقض</a:t>
            </a:r>
          </a:p>
        </p:txBody>
      </p:sp>
      <p:sp>
        <p:nvSpPr>
          <p:cNvPr id="7" name="شكل بيضاوي 6">
            <a:extLst>
              <a:ext uri="{FF2B5EF4-FFF2-40B4-BE49-F238E27FC236}">
                <a16:creationId xmlns:a16="http://schemas.microsoft.com/office/drawing/2014/main" id="{73124D97-5A26-4807-9F62-25FA6589256E}"/>
              </a:ext>
            </a:extLst>
          </p:cNvPr>
          <p:cNvSpPr/>
          <p:nvPr/>
        </p:nvSpPr>
        <p:spPr>
          <a:xfrm>
            <a:off x="1259633" y="3292391"/>
            <a:ext cx="2088232" cy="936104"/>
          </a:xfrm>
          <a:prstGeom prst="ellipse">
            <a:avLst/>
          </a:prstGeom>
          <a:solidFill>
            <a:schemeClr val="accent3">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chemeClr val="tx1"/>
                </a:solidFill>
              </a:rPr>
              <a:t>قانون الثالث المرفوع</a:t>
            </a:r>
          </a:p>
        </p:txBody>
      </p:sp>
      <p:sp>
        <p:nvSpPr>
          <p:cNvPr id="4" name="مربع نص 3">
            <a:extLst>
              <a:ext uri="{FF2B5EF4-FFF2-40B4-BE49-F238E27FC236}">
                <a16:creationId xmlns:a16="http://schemas.microsoft.com/office/drawing/2014/main" id="{B17DCBF0-72A2-4F8D-88AA-44A9D9782FF8}"/>
              </a:ext>
            </a:extLst>
          </p:cNvPr>
          <p:cNvSpPr txBox="1"/>
          <p:nvPr/>
        </p:nvSpPr>
        <p:spPr>
          <a:xfrm>
            <a:off x="1763688" y="914369"/>
            <a:ext cx="5616624" cy="523220"/>
          </a:xfrm>
          <a:prstGeom prst="rect">
            <a:avLst/>
          </a:prstGeom>
          <a:noFill/>
        </p:spPr>
        <p:txBody>
          <a:bodyPr wrap="square" rtlCol="1">
            <a:spAutoFit/>
          </a:bodyPr>
          <a:lstStyle/>
          <a:p>
            <a:r>
              <a:rPr lang="ar-EG" sz="2800" b="1" dirty="0"/>
              <a:t>يمكن رد قوانين الفكر الأساسية إلى قانون واحد</a:t>
            </a:r>
          </a:p>
        </p:txBody>
      </p:sp>
    </p:spTree>
    <p:extLst>
      <p:ext uri="{BB962C8B-B14F-4D97-AF65-F5344CB8AC3E}">
        <p14:creationId xmlns:p14="http://schemas.microsoft.com/office/powerpoint/2010/main" val="290368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9D67F7F-1381-429B-994E-A706DAE55D57}"/>
              </a:ext>
            </a:extLst>
          </p:cNvPr>
          <p:cNvGrpSpPr/>
          <p:nvPr/>
        </p:nvGrpSpPr>
        <p:grpSpPr>
          <a:xfrm>
            <a:off x="2036503" y="1052736"/>
            <a:ext cx="5070994" cy="4235698"/>
            <a:chOff x="2123728" y="620688"/>
            <a:chExt cx="5070994" cy="4235698"/>
          </a:xfrm>
        </p:grpSpPr>
        <p:pic>
          <p:nvPicPr>
            <p:cNvPr id="5" name="صورة 4">
              <a:extLst>
                <a:ext uri="{FF2B5EF4-FFF2-40B4-BE49-F238E27FC236}">
                  <a16:creationId xmlns:a16="http://schemas.microsoft.com/office/drawing/2014/main" id="{3844A8CE-3E7E-4904-9C42-BE877AFBE1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1839" y="620688"/>
              <a:ext cx="4062883" cy="4062883"/>
            </a:xfrm>
            <a:prstGeom prst="rect">
              <a:avLst/>
            </a:prstGeom>
          </p:spPr>
        </p:pic>
        <p:sp>
          <p:nvSpPr>
            <p:cNvPr id="7" name="عنوان 1">
              <a:extLst>
                <a:ext uri="{FF2B5EF4-FFF2-40B4-BE49-F238E27FC236}">
                  <a16:creationId xmlns:a16="http://schemas.microsoft.com/office/drawing/2014/main" id="{B0A0A044-5B07-4061-8FD6-BC7548CE9DA0}"/>
                </a:ext>
              </a:extLst>
            </p:cNvPr>
            <p:cNvSpPr txBox="1">
              <a:spLocks/>
            </p:cNvSpPr>
            <p:nvPr/>
          </p:nvSpPr>
          <p:spPr>
            <a:xfrm>
              <a:off x="2123728" y="3933056"/>
              <a:ext cx="3959464" cy="923330"/>
            </a:xfrm>
            <a:prstGeom prst="rect">
              <a:avLst/>
            </a:prstGeom>
            <a:solidFill>
              <a:schemeClr val="accent5">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أفهم وأحلل (1)</a:t>
              </a:r>
            </a:p>
          </p:txBody>
        </p:sp>
      </p:grpSp>
    </p:spTree>
    <p:extLst>
      <p:ext uri="{BB962C8B-B14F-4D97-AF65-F5344CB8AC3E}">
        <p14:creationId xmlns:p14="http://schemas.microsoft.com/office/powerpoint/2010/main" val="27203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548680"/>
            <a:ext cx="7776865" cy="5509200"/>
          </a:xfrm>
          <a:prstGeom prst="rect">
            <a:avLst/>
          </a:prstGeom>
          <a:noFill/>
          <a:ln w="57150">
            <a:noFill/>
            <a:prstDash val="dashDot"/>
          </a:ln>
        </p:spPr>
        <p:txBody>
          <a:bodyPr wrap="square" rtlCol="0">
            <a:spAutoFit/>
          </a:bodyPr>
          <a:lstStyle/>
          <a:p>
            <a:pPr rtl="1"/>
            <a:r>
              <a:rPr lang="ar-EG" sz="3200" b="1" dirty="0"/>
              <a:t>ما الذي يجعلني أعتقد أنني أنا؟</a:t>
            </a:r>
          </a:p>
          <a:p>
            <a:pPr marL="457200" indent="-457200" rtl="1">
              <a:buFont typeface="Arial" panose="020B0604020202020204" pitchFamily="34" charset="0"/>
              <a:buChar char="•"/>
            </a:pPr>
            <a:r>
              <a:rPr lang="ar-EG" sz="3200" b="1" dirty="0"/>
              <a:t>هل أنا بالفعل هو أنا؟</a:t>
            </a:r>
          </a:p>
          <a:p>
            <a:pPr marL="457200" indent="-457200" rtl="1">
              <a:buFont typeface="Arial" panose="020B0604020202020204" pitchFamily="34" charset="0"/>
              <a:buChar char="•"/>
            </a:pPr>
            <a:r>
              <a:rPr lang="ar-EG" sz="3200" b="1" dirty="0"/>
              <a:t>ما الذي يجعلني أفكر في ذاتي أو هويتي على هذا النحو؟</a:t>
            </a:r>
          </a:p>
          <a:p>
            <a:pPr marL="457200" indent="-457200" rtl="1">
              <a:buFont typeface="Arial" panose="020B0604020202020204" pitchFamily="34" charset="0"/>
              <a:buChar char="•"/>
            </a:pPr>
            <a:r>
              <a:rPr lang="ar-EG" sz="3200" b="1" dirty="0"/>
              <a:t>من أنا؟</a:t>
            </a:r>
          </a:p>
          <a:p>
            <a:pPr marL="457200" indent="-457200" rtl="1">
              <a:buFont typeface="Arial" panose="020B0604020202020204" pitchFamily="34" charset="0"/>
              <a:buChar char="•"/>
            </a:pPr>
            <a:r>
              <a:rPr lang="ar-EG" sz="3200" b="1" dirty="0"/>
              <a:t>هل أنا هذ الجسد الذي هو جسدي؟</a:t>
            </a:r>
          </a:p>
          <a:p>
            <a:pPr marL="457200" indent="-457200" rtl="1">
              <a:buFont typeface="Arial" panose="020B0604020202020204" pitchFamily="34" charset="0"/>
              <a:buChar char="•"/>
            </a:pPr>
            <a:r>
              <a:rPr lang="ar-EG" sz="3200" b="1" dirty="0"/>
              <a:t>هل أنا أفعالي، وكل ما تعلمته طوال حياتي؟</a:t>
            </a:r>
          </a:p>
          <a:p>
            <a:pPr marL="457200" indent="-457200" rtl="1">
              <a:buFont typeface="Arial" panose="020B0604020202020204" pitchFamily="34" charset="0"/>
              <a:buChar char="•"/>
            </a:pPr>
            <a:r>
              <a:rPr lang="ar-EG" sz="3200" b="1" dirty="0"/>
              <a:t>هل أنا عقلي؟ أفكاري؟ شخصيتي؟</a:t>
            </a:r>
          </a:p>
          <a:p>
            <a:pPr marL="457200" indent="-457200" rtl="1">
              <a:buFont typeface="Arial" panose="020B0604020202020204" pitchFamily="34" charset="0"/>
              <a:buChar char="•"/>
            </a:pPr>
            <a:r>
              <a:rPr lang="ar-EG" sz="3200" b="1" dirty="0"/>
              <a:t>هل كنت سأكون نفس الشخص إذا عشت في جسد مختلف؟</a:t>
            </a:r>
          </a:p>
          <a:p>
            <a:pPr marL="457200" indent="-457200" rtl="1">
              <a:buFont typeface="Arial" panose="020B0604020202020204" pitchFamily="34" charset="0"/>
              <a:buChar char="•"/>
            </a:pPr>
            <a:r>
              <a:rPr lang="ar-EG" sz="3200" b="1" dirty="0"/>
              <a:t>هل أنا بالفعل نفس الشخص الذي أفكر أنه أنا؟</a:t>
            </a:r>
          </a:p>
        </p:txBody>
      </p:sp>
    </p:spTree>
    <p:extLst>
      <p:ext uri="{BB962C8B-B14F-4D97-AF65-F5344CB8AC3E}">
        <p14:creationId xmlns:p14="http://schemas.microsoft.com/office/powerpoint/2010/main" val="34059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43841"/>
            <a:ext cx="7776865" cy="2554545"/>
          </a:xfrm>
          <a:prstGeom prst="rect">
            <a:avLst/>
          </a:prstGeom>
          <a:noFill/>
          <a:ln w="57150">
            <a:noFill/>
            <a:prstDash val="dashDot"/>
          </a:ln>
        </p:spPr>
        <p:txBody>
          <a:bodyPr wrap="square" rtlCol="0">
            <a:spAutoFit/>
          </a:bodyPr>
          <a:lstStyle/>
          <a:p>
            <a:r>
              <a:rPr lang="ar-EG" sz="4000" b="1" dirty="0">
                <a:solidFill>
                  <a:srgbClr val="FF0000"/>
                </a:solidFill>
              </a:rPr>
              <a:t>1- أكتب عدة سطور حول العلاقة بين قوانين الفكر الأساسي واعتقادي بثبات ذاتيتي وكذلك رؤيتي لاستمرار هويات الناس، وللأشياء في العالم من حولي.</a:t>
            </a:r>
          </a:p>
        </p:txBody>
      </p:sp>
    </p:spTree>
    <p:extLst>
      <p:ext uri="{BB962C8B-B14F-4D97-AF65-F5344CB8AC3E}">
        <p14:creationId xmlns:p14="http://schemas.microsoft.com/office/powerpoint/2010/main" val="319442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16DF8F84-AE43-4C12-99F5-830DC85045EF}"/>
              </a:ext>
            </a:extLst>
          </p:cNvPr>
          <p:cNvGrpSpPr/>
          <p:nvPr/>
        </p:nvGrpSpPr>
        <p:grpSpPr>
          <a:xfrm>
            <a:off x="2411760" y="1030424"/>
            <a:ext cx="4797152" cy="4797152"/>
            <a:chOff x="2411760" y="1030424"/>
            <a:chExt cx="4797152" cy="479715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30424"/>
              <a:ext cx="4797152" cy="479715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411760" y="4653136"/>
              <a:ext cx="3959464"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أتدرب</a:t>
              </a:r>
            </a:p>
          </p:txBody>
        </p:sp>
      </p:grpSp>
    </p:spTree>
    <p:extLst>
      <p:ext uri="{BB962C8B-B14F-4D97-AF65-F5344CB8AC3E}">
        <p14:creationId xmlns:p14="http://schemas.microsoft.com/office/powerpoint/2010/main" val="412056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305615"/>
            <a:ext cx="7776865" cy="1323439"/>
          </a:xfrm>
          <a:prstGeom prst="rect">
            <a:avLst/>
          </a:prstGeom>
          <a:noFill/>
          <a:ln w="57150">
            <a:noFill/>
            <a:prstDash val="dashDot"/>
          </a:ln>
        </p:spPr>
        <p:txBody>
          <a:bodyPr wrap="square" rtlCol="0">
            <a:spAutoFit/>
          </a:bodyPr>
          <a:lstStyle/>
          <a:p>
            <a:pPr algn="ctr"/>
            <a:r>
              <a:rPr lang="ar-EG" sz="4000" b="1" dirty="0">
                <a:solidFill>
                  <a:srgbClr val="FF0000"/>
                </a:solidFill>
              </a:rPr>
              <a:t>1- أقارن بين قوانين الفكر الأساسي، مستعينًا بالجدول التالي:</a:t>
            </a:r>
            <a:endParaRPr lang="en-US" sz="4000" b="1" dirty="0">
              <a:solidFill>
                <a:srgbClr val="FF0000"/>
              </a:solidFill>
            </a:endParaRPr>
          </a:p>
        </p:txBody>
      </p:sp>
    </p:spTree>
    <p:extLst>
      <p:ext uri="{BB962C8B-B14F-4D97-AF65-F5344CB8AC3E}">
        <p14:creationId xmlns:p14="http://schemas.microsoft.com/office/powerpoint/2010/main" val="1340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8" name="جدول 8">
            <a:extLst>
              <a:ext uri="{FF2B5EF4-FFF2-40B4-BE49-F238E27FC236}">
                <a16:creationId xmlns:a16="http://schemas.microsoft.com/office/drawing/2014/main" id="{98AB9268-D8CE-424E-A6BC-860D38F03670}"/>
              </a:ext>
            </a:extLst>
          </p:cNvPr>
          <p:cNvGraphicFramePr>
            <a:graphicFrameLocks noGrp="1"/>
          </p:cNvGraphicFramePr>
          <p:nvPr>
            <p:extLst>
              <p:ext uri="{D42A27DB-BD31-4B8C-83A1-F6EECF244321}">
                <p14:modId xmlns:p14="http://schemas.microsoft.com/office/powerpoint/2010/main" val="1685774775"/>
              </p:ext>
            </p:extLst>
          </p:nvPr>
        </p:nvGraphicFramePr>
        <p:xfrm>
          <a:off x="899592" y="1120798"/>
          <a:ext cx="7536668" cy="4616403"/>
        </p:xfrm>
        <a:graphic>
          <a:graphicData uri="http://schemas.openxmlformats.org/drawingml/2006/table">
            <a:tbl>
              <a:tblPr rtl="1" firstRow="1" bandRow="1">
                <a:tableStyleId>{5C22544A-7EE6-4342-B048-85BDC9FD1C3A}</a:tableStyleId>
              </a:tblPr>
              <a:tblGrid>
                <a:gridCol w="1884167">
                  <a:extLst>
                    <a:ext uri="{9D8B030D-6E8A-4147-A177-3AD203B41FA5}">
                      <a16:colId xmlns:a16="http://schemas.microsoft.com/office/drawing/2014/main" val="870210112"/>
                    </a:ext>
                  </a:extLst>
                </a:gridCol>
                <a:gridCol w="1884167">
                  <a:extLst>
                    <a:ext uri="{9D8B030D-6E8A-4147-A177-3AD203B41FA5}">
                      <a16:colId xmlns:a16="http://schemas.microsoft.com/office/drawing/2014/main" val="2142273173"/>
                    </a:ext>
                  </a:extLst>
                </a:gridCol>
                <a:gridCol w="1884167">
                  <a:extLst>
                    <a:ext uri="{9D8B030D-6E8A-4147-A177-3AD203B41FA5}">
                      <a16:colId xmlns:a16="http://schemas.microsoft.com/office/drawing/2014/main" val="359193595"/>
                    </a:ext>
                  </a:extLst>
                </a:gridCol>
                <a:gridCol w="1884167">
                  <a:extLst>
                    <a:ext uri="{9D8B030D-6E8A-4147-A177-3AD203B41FA5}">
                      <a16:colId xmlns:a16="http://schemas.microsoft.com/office/drawing/2014/main" val="1535088445"/>
                    </a:ext>
                  </a:extLst>
                </a:gridCol>
              </a:tblGrid>
              <a:tr h="615069">
                <a:tc rowSpan="2">
                  <a:txBody>
                    <a:bodyPr/>
                    <a:lstStyle/>
                    <a:p>
                      <a:pPr algn="ctr" rtl="1"/>
                      <a:r>
                        <a:rPr lang="ar-EG" sz="2800" b="1" dirty="0"/>
                        <a:t>أوجه المقارنة</a:t>
                      </a:r>
                    </a:p>
                  </a:txBody>
                  <a:tcPr anchor="ctr"/>
                </a:tc>
                <a:tc gridSpan="3">
                  <a:txBody>
                    <a:bodyPr/>
                    <a:lstStyle/>
                    <a:p>
                      <a:pPr algn="ctr" rtl="1"/>
                      <a:r>
                        <a:rPr lang="ar-EG" sz="2800" b="1" dirty="0"/>
                        <a:t>القانون</a:t>
                      </a:r>
                    </a:p>
                  </a:txBody>
                  <a:tcPr anchor="ctr"/>
                </a:tc>
                <a:tc hMerge="1">
                  <a:txBody>
                    <a:bodyPr/>
                    <a:lstStyle/>
                    <a:p>
                      <a:pPr rtl="1"/>
                      <a:endParaRPr lang="ar-EG"/>
                    </a:p>
                  </a:txBody>
                  <a:tcPr/>
                </a:tc>
                <a:tc hMerge="1">
                  <a:txBody>
                    <a:bodyPr/>
                    <a:lstStyle/>
                    <a:p>
                      <a:pPr rtl="1"/>
                      <a:endParaRPr lang="ar-EG"/>
                    </a:p>
                  </a:txBody>
                  <a:tcPr/>
                </a:tc>
                <a:extLst>
                  <a:ext uri="{0D108BD9-81ED-4DB2-BD59-A6C34878D82A}">
                    <a16:rowId xmlns:a16="http://schemas.microsoft.com/office/drawing/2014/main" val="260363839"/>
                  </a:ext>
                </a:extLst>
              </a:tr>
              <a:tr h="683802">
                <a:tc vMerge="1">
                  <a:txBody>
                    <a:bodyPr/>
                    <a:lstStyle/>
                    <a:p>
                      <a:pPr rtl="1"/>
                      <a:endParaRPr lang="ar-EG" dirty="0"/>
                    </a:p>
                  </a:txBody>
                  <a:tcPr/>
                </a:tc>
                <a:tc>
                  <a:txBody>
                    <a:bodyPr/>
                    <a:lstStyle/>
                    <a:p>
                      <a:pPr algn="ctr" rtl="1"/>
                      <a:r>
                        <a:rPr lang="ar-EG" sz="2800" b="1" dirty="0"/>
                        <a:t>الهوية</a:t>
                      </a:r>
                    </a:p>
                  </a:txBody>
                  <a:tcPr anchor="ctr"/>
                </a:tc>
                <a:tc>
                  <a:txBody>
                    <a:bodyPr/>
                    <a:lstStyle/>
                    <a:p>
                      <a:pPr algn="ctr" rtl="1"/>
                      <a:r>
                        <a:rPr lang="ar-EG" sz="2800" b="1" dirty="0"/>
                        <a:t>عدم التناقض</a:t>
                      </a:r>
                    </a:p>
                  </a:txBody>
                  <a:tcPr anchor="ctr"/>
                </a:tc>
                <a:tc>
                  <a:txBody>
                    <a:bodyPr/>
                    <a:lstStyle/>
                    <a:p>
                      <a:pPr algn="ctr" rtl="1"/>
                      <a:r>
                        <a:rPr lang="ar-EG" sz="2800" b="1" dirty="0"/>
                        <a:t>الثالث المرفوع</a:t>
                      </a:r>
                    </a:p>
                  </a:txBody>
                  <a:tcPr anchor="ctr"/>
                </a:tc>
                <a:extLst>
                  <a:ext uri="{0D108BD9-81ED-4DB2-BD59-A6C34878D82A}">
                    <a16:rowId xmlns:a16="http://schemas.microsoft.com/office/drawing/2014/main" val="3812010349"/>
                  </a:ext>
                </a:extLst>
              </a:tr>
              <a:tr h="829383">
                <a:tc>
                  <a:txBody>
                    <a:bodyPr/>
                    <a:lstStyle/>
                    <a:p>
                      <a:pPr algn="ctr" rtl="1"/>
                      <a:r>
                        <a:rPr lang="ar-EG" sz="2800" b="1" dirty="0"/>
                        <a:t>من أمثلتها</a:t>
                      </a:r>
                    </a:p>
                  </a:txBody>
                  <a:tcPr anchor="ctr"/>
                </a:tc>
                <a:tc>
                  <a:txBody>
                    <a:bodyPr/>
                    <a:lstStyle/>
                    <a:p>
                      <a:pPr algn="ctr" rtl="1"/>
                      <a:endParaRPr lang="ar-EG" sz="2800" b="1"/>
                    </a:p>
                  </a:txBody>
                  <a:tcPr anchor="ctr"/>
                </a:tc>
                <a:tc>
                  <a:txBody>
                    <a:bodyPr/>
                    <a:lstStyle/>
                    <a:p>
                      <a:pPr algn="ctr" rtl="1"/>
                      <a:endParaRPr lang="ar-EG" sz="2800" b="1" dirty="0"/>
                    </a:p>
                  </a:txBody>
                  <a:tcPr anchor="ctr"/>
                </a:tc>
                <a:tc>
                  <a:txBody>
                    <a:bodyPr/>
                    <a:lstStyle/>
                    <a:p>
                      <a:pPr algn="ctr" rtl="1"/>
                      <a:endParaRPr lang="ar-EG" sz="2800" b="1"/>
                    </a:p>
                  </a:txBody>
                  <a:tcPr anchor="ctr"/>
                </a:tc>
                <a:extLst>
                  <a:ext uri="{0D108BD9-81ED-4DB2-BD59-A6C34878D82A}">
                    <a16:rowId xmlns:a16="http://schemas.microsoft.com/office/drawing/2014/main" val="489560270"/>
                  </a:ext>
                </a:extLst>
              </a:tr>
              <a:tr h="829383">
                <a:tc>
                  <a:txBody>
                    <a:bodyPr/>
                    <a:lstStyle/>
                    <a:p>
                      <a:pPr algn="ctr" rtl="1"/>
                      <a:r>
                        <a:rPr lang="ar-EG" sz="2800" b="1" dirty="0"/>
                        <a:t>تعريفها</a:t>
                      </a:r>
                    </a:p>
                  </a:txBody>
                  <a:tcPr anchor="ctr"/>
                </a:tc>
                <a:tc>
                  <a:txBody>
                    <a:bodyPr/>
                    <a:lstStyle/>
                    <a:p>
                      <a:pPr algn="ctr" rtl="1"/>
                      <a:endParaRPr lang="ar-EG" sz="2800" b="1"/>
                    </a:p>
                  </a:txBody>
                  <a:tcPr anchor="ctr"/>
                </a:tc>
                <a:tc>
                  <a:txBody>
                    <a:bodyPr/>
                    <a:lstStyle/>
                    <a:p>
                      <a:pPr algn="ctr" rtl="1"/>
                      <a:endParaRPr lang="ar-EG" sz="2800" b="1" dirty="0"/>
                    </a:p>
                  </a:txBody>
                  <a:tcPr anchor="ctr"/>
                </a:tc>
                <a:tc>
                  <a:txBody>
                    <a:bodyPr/>
                    <a:lstStyle/>
                    <a:p>
                      <a:pPr algn="ctr" rtl="1"/>
                      <a:endParaRPr lang="ar-EG" sz="2800" b="1"/>
                    </a:p>
                  </a:txBody>
                  <a:tcPr anchor="ctr"/>
                </a:tc>
                <a:extLst>
                  <a:ext uri="{0D108BD9-81ED-4DB2-BD59-A6C34878D82A}">
                    <a16:rowId xmlns:a16="http://schemas.microsoft.com/office/drawing/2014/main" val="714212598"/>
                  </a:ext>
                </a:extLst>
              </a:tr>
              <a:tr h="829383">
                <a:tc>
                  <a:txBody>
                    <a:bodyPr/>
                    <a:lstStyle/>
                    <a:p>
                      <a:pPr algn="ctr" rtl="1"/>
                      <a:r>
                        <a:rPr lang="ar-EG" sz="2800" b="1" dirty="0"/>
                        <a:t>العلاقة بينها</a:t>
                      </a:r>
                    </a:p>
                  </a:txBody>
                  <a:tcPr anchor="ctr"/>
                </a:tc>
                <a:tc>
                  <a:txBody>
                    <a:bodyPr/>
                    <a:lstStyle/>
                    <a:p>
                      <a:pPr algn="ctr" rtl="1"/>
                      <a:endParaRPr lang="ar-EG" sz="2800" b="1"/>
                    </a:p>
                  </a:txBody>
                  <a:tcPr anchor="ctr"/>
                </a:tc>
                <a:tc>
                  <a:txBody>
                    <a:bodyPr/>
                    <a:lstStyle/>
                    <a:p>
                      <a:pPr algn="ctr" rtl="1"/>
                      <a:endParaRPr lang="ar-EG" sz="2800" b="1" dirty="0"/>
                    </a:p>
                  </a:txBody>
                  <a:tcPr anchor="ctr"/>
                </a:tc>
                <a:tc>
                  <a:txBody>
                    <a:bodyPr/>
                    <a:lstStyle/>
                    <a:p>
                      <a:pPr algn="ctr" rtl="1"/>
                      <a:endParaRPr lang="ar-EG" sz="2800" b="1"/>
                    </a:p>
                  </a:txBody>
                  <a:tcPr anchor="ctr"/>
                </a:tc>
                <a:extLst>
                  <a:ext uri="{0D108BD9-81ED-4DB2-BD59-A6C34878D82A}">
                    <a16:rowId xmlns:a16="http://schemas.microsoft.com/office/drawing/2014/main" val="3897780061"/>
                  </a:ext>
                </a:extLst>
              </a:tr>
              <a:tr h="829383">
                <a:tc>
                  <a:txBody>
                    <a:bodyPr/>
                    <a:lstStyle/>
                    <a:p>
                      <a:pPr algn="ctr" rtl="1"/>
                      <a:r>
                        <a:rPr lang="ar-EG" sz="2800" b="1" dirty="0"/>
                        <a:t>أهميتها</a:t>
                      </a:r>
                    </a:p>
                  </a:txBody>
                  <a:tcPr anchor="ctr"/>
                </a:tc>
                <a:tc>
                  <a:txBody>
                    <a:bodyPr/>
                    <a:lstStyle/>
                    <a:p>
                      <a:pPr algn="ctr" rtl="1"/>
                      <a:endParaRPr lang="ar-EG" sz="2800" b="1"/>
                    </a:p>
                  </a:txBody>
                  <a:tcPr anchor="ctr"/>
                </a:tc>
                <a:tc>
                  <a:txBody>
                    <a:bodyPr/>
                    <a:lstStyle/>
                    <a:p>
                      <a:pPr algn="ctr" rtl="1"/>
                      <a:endParaRPr lang="ar-EG" sz="2800" b="1" dirty="0"/>
                    </a:p>
                  </a:txBody>
                  <a:tcPr anchor="ctr"/>
                </a:tc>
                <a:tc>
                  <a:txBody>
                    <a:bodyPr/>
                    <a:lstStyle/>
                    <a:p>
                      <a:pPr algn="ctr" rtl="1"/>
                      <a:endParaRPr lang="ar-EG" sz="2800" b="1" dirty="0"/>
                    </a:p>
                  </a:txBody>
                  <a:tcPr anchor="ctr"/>
                </a:tc>
                <a:extLst>
                  <a:ext uri="{0D108BD9-81ED-4DB2-BD59-A6C34878D82A}">
                    <a16:rowId xmlns:a16="http://schemas.microsoft.com/office/drawing/2014/main" val="3920078057"/>
                  </a:ext>
                </a:extLst>
              </a:tr>
            </a:tbl>
          </a:graphicData>
        </a:graphic>
      </p:graphicFrame>
    </p:spTree>
    <p:extLst>
      <p:ext uri="{BB962C8B-B14F-4D97-AF65-F5344CB8AC3E}">
        <p14:creationId xmlns:p14="http://schemas.microsoft.com/office/powerpoint/2010/main" val="3869092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09DB032-DDB0-4EF7-85F1-E4957FEB651A}"/>
              </a:ext>
            </a:extLst>
          </p:cNvPr>
          <p:cNvSpPr txBox="1"/>
          <p:nvPr/>
        </p:nvSpPr>
        <p:spPr>
          <a:xfrm>
            <a:off x="827584" y="1052736"/>
            <a:ext cx="7488832" cy="2554545"/>
          </a:xfrm>
          <a:prstGeom prst="rect">
            <a:avLst/>
          </a:prstGeom>
          <a:noFill/>
        </p:spPr>
        <p:txBody>
          <a:bodyPr wrap="square" rtlCol="1">
            <a:spAutoFit/>
          </a:bodyPr>
          <a:lstStyle/>
          <a:p>
            <a:r>
              <a:rPr lang="ar-EG" sz="3200" b="1" dirty="0">
                <a:solidFill>
                  <a:srgbClr val="FF0000"/>
                </a:solidFill>
              </a:rPr>
              <a:t>2- أتأمل فقرة أقرأ مع أقراني مستفيدًا من التوضيحات والأمثلة التالية، لأتبين كيفية تطبيق كل قانون من قوانين الفكر الأساسية وأقدم أمثلة واقعية من أحاديثنا اليومية توضح استخدامنا لهذه القوانين في ممارستنا الحياتية.</a:t>
            </a:r>
          </a:p>
        </p:txBody>
      </p:sp>
    </p:spTree>
    <p:extLst>
      <p:ext uri="{BB962C8B-B14F-4D97-AF65-F5344CB8AC3E}">
        <p14:creationId xmlns:p14="http://schemas.microsoft.com/office/powerpoint/2010/main" val="63375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4" name="جدول 4">
            <a:extLst>
              <a:ext uri="{FF2B5EF4-FFF2-40B4-BE49-F238E27FC236}">
                <a16:creationId xmlns:a16="http://schemas.microsoft.com/office/drawing/2014/main" id="{C199130F-F7CA-4E91-8597-AB6F167E8112}"/>
              </a:ext>
            </a:extLst>
          </p:cNvPr>
          <p:cNvGraphicFramePr>
            <a:graphicFrameLocks noGrp="1"/>
          </p:cNvGraphicFramePr>
          <p:nvPr>
            <p:extLst>
              <p:ext uri="{D42A27DB-BD31-4B8C-83A1-F6EECF244321}">
                <p14:modId xmlns:p14="http://schemas.microsoft.com/office/powerpoint/2010/main" val="249905904"/>
              </p:ext>
            </p:extLst>
          </p:nvPr>
        </p:nvGraphicFramePr>
        <p:xfrm>
          <a:off x="893676" y="541436"/>
          <a:ext cx="7356648" cy="5775128"/>
        </p:xfrm>
        <a:graphic>
          <a:graphicData uri="http://schemas.openxmlformats.org/drawingml/2006/table">
            <a:tbl>
              <a:tblPr rtl="1" firstRow="1" bandRow="1">
                <a:tableStyleId>{5C22544A-7EE6-4342-B048-85BDC9FD1C3A}</a:tableStyleId>
              </a:tblPr>
              <a:tblGrid>
                <a:gridCol w="2452216">
                  <a:extLst>
                    <a:ext uri="{9D8B030D-6E8A-4147-A177-3AD203B41FA5}">
                      <a16:colId xmlns:a16="http://schemas.microsoft.com/office/drawing/2014/main" val="3218075882"/>
                    </a:ext>
                  </a:extLst>
                </a:gridCol>
                <a:gridCol w="2452216">
                  <a:extLst>
                    <a:ext uri="{9D8B030D-6E8A-4147-A177-3AD203B41FA5}">
                      <a16:colId xmlns:a16="http://schemas.microsoft.com/office/drawing/2014/main" val="2159823625"/>
                    </a:ext>
                  </a:extLst>
                </a:gridCol>
                <a:gridCol w="2452216">
                  <a:extLst>
                    <a:ext uri="{9D8B030D-6E8A-4147-A177-3AD203B41FA5}">
                      <a16:colId xmlns:a16="http://schemas.microsoft.com/office/drawing/2014/main" val="2398405020"/>
                    </a:ext>
                  </a:extLst>
                </a:gridCol>
              </a:tblGrid>
              <a:tr h="780842">
                <a:tc>
                  <a:txBody>
                    <a:bodyPr/>
                    <a:lstStyle/>
                    <a:p>
                      <a:pPr algn="ctr" rtl="1"/>
                      <a:r>
                        <a:rPr lang="ar-EG" sz="2400" b="1" dirty="0"/>
                        <a:t>قانون الهوية</a:t>
                      </a:r>
                    </a:p>
                  </a:txBody>
                  <a:tcPr anchor="ctr"/>
                </a:tc>
                <a:tc>
                  <a:txBody>
                    <a:bodyPr/>
                    <a:lstStyle/>
                    <a:p>
                      <a:pPr algn="ctr" rtl="1"/>
                      <a:r>
                        <a:rPr lang="ar-EG" sz="2400" b="1" dirty="0"/>
                        <a:t>عدم التناقض</a:t>
                      </a:r>
                    </a:p>
                  </a:txBody>
                  <a:tcPr anchor="ctr"/>
                </a:tc>
                <a:tc>
                  <a:txBody>
                    <a:bodyPr/>
                    <a:lstStyle/>
                    <a:p>
                      <a:pPr algn="ctr" rtl="1"/>
                      <a:r>
                        <a:rPr lang="ar-EG" sz="2400" b="1" dirty="0"/>
                        <a:t>الثالث المرفوع</a:t>
                      </a:r>
                    </a:p>
                  </a:txBody>
                  <a:tcPr anchor="ctr"/>
                </a:tc>
                <a:extLst>
                  <a:ext uri="{0D108BD9-81ED-4DB2-BD59-A6C34878D82A}">
                    <a16:rowId xmlns:a16="http://schemas.microsoft.com/office/drawing/2014/main" val="189381112"/>
                  </a:ext>
                </a:extLst>
              </a:tr>
              <a:tr h="780842">
                <a:tc>
                  <a:txBody>
                    <a:bodyPr/>
                    <a:lstStyle/>
                    <a:p>
                      <a:pPr algn="ctr" rtl="1"/>
                      <a:r>
                        <a:rPr lang="ar-EG" sz="2400" b="1" dirty="0"/>
                        <a:t>مثال:</a:t>
                      </a:r>
                    </a:p>
                    <a:p>
                      <a:pPr algn="ctr" rtl="1"/>
                      <a:r>
                        <a:rPr lang="ar-EG" sz="2400" b="1" dirty="0"/>
                        <a:t>يا صديقي.. إنك لا تتغير أبدًا .. أنت هو أنت. ولقد صرت أضيق بتصرفاتك.</a:t>
                      </a:r>
                    </a:p>
                  </a:txBody>
                  <a:tcPr anchor="ctr"/>
                </a:tc>
                <a:tc>
                  <a:txBody>
                    <a:bodyPr/>
                    <a:lstStyle/>
                    <a:p>
                      <a:pPr algn="ctr" rtl="1"/>
                      <a:r>
                        <a:rPr lang="ar-EG" sz="2400" b="1" dirty="0"/>
                        <a:t>مثال:</a:t>
                      </a:r>
                    </a:p>
                    <a:p>
                      <a:pPr algn="ctr" rtl="1"/>
                      <a:r>
                        <a:rPr lang="ar-EG" sz="2400" b="1" dirty="0"/>
                        <a:t>إن المتهم كان يزور شقيقته وقت الجريمة ولا يمكن أن يكون مع شقيقته وفي مكان الجريمة في الوقت نفسه.</a:t>
                      </a:r>
                    </a:p>
                  </a:txBody>
                  <a:tcPr anchor="ctr"/>
                </a:tc>
                <a:tc>
                  <a:txBody>
                    <a:bodyPr/>
                    <a:lstStyle/>
                    <a:p>
                      <a:pPr algn="ctr" rtl="1"/>
                      <a:r>
                        <a:rPr lang="ar-EG" sz="2400" b="1" dirty="0"/>
                        <a:t>مثال:</a:t>
                      </a:r>
                    </a:p>
                    <a:p>
                      <a:pPr algn="ctr" rtl="1"/>
                      <a:r>
                        <a:rPr lang="ar-EG" sz="2400" b="1" dirty="0"/>
                        <a:t>إما أن سعاد كانت تقول الحقيقة أو أنها كانت تكذب، ولا يوجد بديل ثالث.</a:t>
                      </a:r>
                    </a:p>
                  </a:txBody>
                  <a:tcPr anchor="ctr"/>
                </a:tc>
                <a:extLst>
                  <a:ext uri="{0D108BD9-81ED-4DB2-BD59-A6C34878D82A}">
                    <a16:rowId xmlns:a16="http://schemas.microsoft.com/office/drawing/2014/main" val="3014547732"/>
                  </a:ext>
                </a:extLst>
              </a:tr>
              <a:tr h="780842">
                <a:tc>
                  <a:txBody>
                    <a:bodyPr/>
                    <a:lstStyle/>
                    <a:p>
                      <a:pPr algn="ctr" rtl="1"/>
                      <a:endParaRPr lang="ar-EG" sz="2400" b="1" dirty="0"/>
                    </a:p>
                  </a:txBody>
                  <a:tcPr anchor="ctr"/>
                </a:tc>
                <a:tc>
                  <a:txBody>
                    <a:bodyPr/>
                    <a:lstStyle/>
                    <a:p>
                      <a:pPr algn="ctr" rtl="1"/>
                      <a:endParaRPr lang="ar-EG" sz="2400" b="1"/>
                    </a:p>
                  </a:txBody>
                  <a:tcPr anchor="ctr"/>
                </a:tc>
                <a:tc>
                  <a:txBody>
                    <a:bodyPr/>
                    <a:lstStyle/>
                    <a:p>
                      <a:pPr algn="ctr" rtl="1"/>
                      <a:endParaRPr lang="ar-EG" sz="2400" b="1" dirty="0"/>
                    </a:p>
                  </a:txBody>
                  <a:tcPr anchor="ctr"/>
                </a:tc>
                <a:extLst>
                  <a:ext uri="{0D108BD9-81ED-4DB2-BD59-A6C34878D82A}">
                    <a16:rowId xmlns:a16="http://schemas.microsoft.com/office/drawing/2014/main" val="2398019895"/>
                  </a:ext>
                </a:extLst>
              </a:tr>
              <a:tr h="780842">
                <a:tc>
                  <a:txBody>
                    <a:bodyPr/>
                    <a:lstStyle/>
                    <a:p>
                      <a:pPr algn="ctr" rtl="1"/>
                      <a:endParaRPr lang="ar-EG" sz="2400" b="1"/>
                    </a:p>
                  </a:txBody>
                  <a:tcPr anchor="ctr"/>
                </a:tc>
                <a:tc>
                  <a:txBody>
                    <a:bodyPr/>
                    <a:lstStyle/>
                    <a:p>
                      <a:pPr algn="ctr" rtl="1"/>
                      <a:endParaRPr lang="ar-EG" sz="2400" b="1"/>
                    </a:p>
                  </a:txBody>
                  <a:tcPr anchor="ctr"/>
                </a:tc>
                <a:tc>
                  <a:txBody>
                    <a:bodyPr/>
                    <a:lstStyle/>
                    <a:p>
                      <a:pPr algn="ctr" rtl="1"/>
                      <a:endParaRPr lang="ar-EG" sz="2400" b="1" dirty="0"/>
                    </a:p>
                  </a:txBody>
                  <a:tcPr anchor="ctr"/>
                </a:tc>
                <a:extLst>
                  <a:ext uri="{0D108BD9-81ED-4DB2-BD59-A6C34878D82A}">
                    <a16:rowId xmlns:a16="http://schemas.microsoft.com/office/drawing/2014/main" val="3650870303"/>
                  </a:ext>
                </a:extLst>
              </a:tr>
              <a:tr h="780842">
                <a:tc>
                  <a:txBody>
                    <a:bodyPr/>
                    <a:lstStyle/>
                    <a:p>
                      <a:pPr algn="ctr" rtl="1"/>
                      <a:endParaRPr lang="ar-EG" sz="2400" b="1"/>
                    </a:p>
                  </a:txBody>
                  <a:tcPr anchor="ctr"/>
                </a:tc>
                <a:tc>
                  <a:txBody>
                    <a:bodyPr/>
                    <a:lstStyle/>
                    <a:p>
                      <a:pPr algn="ctr" rtl="1"/>
                      <a:endParaRPr lang="ar-EG" sz="2400" b="1"/>
                    </a:p>
                  </a:txBody>
                  <a:tcPr anchor="ctr"/>
                </a:tc>
                <a:tc>
                  <a:txBody>
                    <a:bodyPr/>
                    <a:lstStyle/>
                    <a:p>
                      <a:pPr algn="ctr" rtl="1"/>
                      <a:endParaRPr lang="ar-EG" sz="2400" b="1" dirty="0"/>
                    </a:p>
                  </a:txBody>
                  <a:tcPr anchor="ctr"/>
                </a:tc>
                <a:extLst>
                  <a:ext uri="{0D108BD9-81ED-4DB2-BD59-A6C34878D82A}">
                    <a16:rowId xmlns:a16="http://schemas.microsoft.com/office/drawing/2014/main" val="3811718373"/>
                  </a:ext>
                </a:extLst>
              </a:tr>
            </a:tbl>
          </a:graphicData>
        </a:graphic>
      </p:graphicFrame>
    </p:spTree>
    <p:extLst>
      <p:ext uri="{BB962C8B-B14F-4D97-AF65-F5344CB8AC3E}">
        <p14:creationId xmlns:p14="http://schemas.microsoft.com/office/powerpoint/2010/main" val="158009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1C5396F-D895-482E-94FD-C71C65D670E2}"/>
              </a:ext>
            </a:extLst>
          </p:cNvPr>
          <p:cNvSpPr txBox="1"/>
          <p:nvPr/>
        </p:nvSpPr>
        <p:spPr>
          <a:xfrm>
            <a:off x="611560" y="836712"/>
            <a:ext cx="7920880" cy="954107"/>
          </a:xfrm>
          <a:prstGeom prst="rect">
            <a:avLst/>
          </a:prstGeom>
          <a:noFill/>
        </p:spPr>
        <p:txBody>
          <a:bodyPr wrap="square" rtlCol="1">
            <a:spAutoFit/>
          </a:bodyPr>
          <a:lstStyle/>
          <a:p>
            <a:r>
              <a:rPr lang="ar-EG" sz="2800" b="1" dirty="0">
                <a:solidFill>
                  <a:srgbClr val="FF0000"/>
                </a:solidFill>
              </a:rPr>
              <a:t>3- أحدد قانون الفكر (أو ما يناقض هذه القوانين) الذي تعبر عنه كل عبارة مما يلي بوضع علامة (</a:t>
            </a:r>
            <a:r>
              <a:rPr lang="ar-EG" sz="2800" b="1" dirty="0">
                <a:solidFill>
                  <a:srgbClr val="FF0000"/>
                </a:solidFill>
                <a:sym typeface="Wingdings 2" panose="05020102010507070707" pitchFamily="18" charset="2"/>
              </a:rPr>
              <a:t></a:t>
            </a:r>
            <a:r>
              <a:rPr lang="ar-EG" sz="2800" b="1" dirty="0">
                <a:solidFill>
                  <a:srgbClr val="FF0000"/>
                </a:solidFill>
              </a:rPr>
              <a:t>) في الخانة المناسبة.</a:t>
            </a:r>
          </a:p>
        </p:txBody>
      </p:sp>
    </p:spTree>
    <p:extLst>
      <p:ext uri="{BB962C8B-B14F-4D97-AF65-F5344CB8AC3E}">
        <p14:creationId xmlns:p14="http://schemas.microsoft.com/office/powerpoint/2010/main" val="24827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1FC8AA7-CB79-4F3A-8DC6-C4871F668540}"/>
              </a:ext>
            </a:extLst>
          </p:cNvPr>
          <p:cNvSpPr txBox="1"/>
          <p:nvPr/>
        </p:nvSpPr>
        <p:spPr>
          <a:xfrm>
            <a:off x="971600" y="2924944"/>
            <a:ext cx="7164507" cy="2554545"/>
          </a:xfrm>
          <a:prstGeom prst="rect">
            <a:avLst/>
          </a:prstGeom>
          <a:noFill/>
        </p:spPr>
        <p:txBody>
          <a:bodyPr wrap="square" rtlCol="1">
            <a:spAutoFit/>
          </a:bodyPr>
          <a:lstStyle/>
          <a:p>
            <a:pPr marL="285750" indent="-285750">
              <a:buFont typeface="Arial" panose="020B0604020202020204" pitchFamily="34" charset="0"/>
              <a:buChar char="•"/>
            </a:pPr>
            <a:r>
              <a:rPr lang="ar-EG" sz="4000" b="1" dirty="0">
                <a:solidFill>
                  <a:srgbClr val="002060"/>
                </a:solidFill>
              </a:rPr>
              <a:t>أتبين قوانين الفكر الأساسية.</a:t>
            </a:r>
          </a:p>
          <a:p>
            <a:pPr marL="285750" indent="-285750">
              <a:buFont typeface="Arial" panose="020B0604020202020204" pitchFamily="34" charset="0"/>
              <a:buChar char="•"/>
            </a:pPr>
            <a:r>
              <a:rPr lang="ar-EG" sz="4000" b="1" dirty="0">
                <a:solidFill>
                  <a:srgbClr val="002060"/>
                </a:solidFill>
              </a:rPr>
              <a:t>أستخلص أهم خصائص قوانين الفكر.</a:t>
            </a:r>
          </a:p>
          <a:p>
            <a:pPr marL="285750" indent="-285750">
              <a:buFont typeface="Arial" panose="020B0604020202020204" pitchFamily="34" charset="0"/>
              <a:buChar char="•"/>
            </a:pPr>
            <a:r>
              <a:rPr lang="ar-EG" sz="4000" b="1" dirty="0">
                <a:solidFill>
                  <a:srgbClr val="002060"/>
                </a:solidFill>
              </a:rPr>
              <a:t>أحلل استخدام قوانين الفكر الأساسية في حياتنا اليومية.</a:t>
            </a:r>
            <a:endParaRPr lang="en-US" sz="4000" b="1" dirty="0">
              <a:solidFill>
                <a:srgbClr val="002060"/>
              </a:solidFill>
            </a:endParaRPr>
          </a:p>
        </p:txBody>
      </p:sp>
      <p:grpSp>
        <p:nvGrpSpPr>
          <p:cNvPr id="8" name="مجموعة 7">
            <a:extLst>
              <a:ext uri="{FF2B5EF4-FFF2-40B4-BE49-F238E27FC236}">
                <a16:creationId xmlns:a16="http://schemas.microsoft.com/office/drawing/2014/main" id="{DBA5F7CF-413F-452E-B988-400F34A32F8C}"/>
              </a:ext>
            </a:extLst>
          </p:cNvPr>
          <p:cNvGrpSpPr/>
          <p:nvPr/>
        </p:nvGrpSpPr>
        <p:grpSpPr>
          <a:xfrm>
            <a:off x="1979712" y="692696"/>
            <a:ext cx="4356484" cy="1731087"/>
            <a:chOff x="1763688" y="380009"/>
            <a:chExt cx="4356484" cy="1731087"/>
          </a:xfrm>
        </p:grpSpPr>
        <p:sp>
          <p:nvSpPr>
            <p:cNvPr id="10" name="Rounded Rectangle 2">
              <a:extLst>
                <a:ext uri="{FF2B5EF4-FFF2-40B4-BE49-F238E27FC236}">
                  <a16:creationId xmlns:a16="http://schemas.microsoft.com/office/drawing/2014/main" id="{868D2C6C-5A71-4D95-87BD-04A5677CF1EB}"/>
                </a:ext>
              </a:extLst>
            </p:cNvPr>
            <p:cNvSpPr/>
            <p:nvPr/>
          </p:nvSpPr>
          <p:spPr bwMode="auto">
            <a:xfrm>
              <a:off x="3023828" y="792383"/>
              <a:ext cx="3096344" cy="930275"/>
            </a:xfrm>
            <a:prstGeom prst="roundRect">
              <a:avLst>
                <a:gd name="adj" fmla="val 33618"/>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defRPr/>
              </a:pPr>
              <a:r>
                <a:rPr lang="ar-EG" sz="6000" b="1" dirty="0">
                  <a:solidFill>
                    <a:schemeClr val="tx1"/>
                  </a:solidFill>
                </a:rPr>
                <a:t>الأهداف</a:t>
              </a:r>
              <a:endParaRPr lang="en-US" sz="6000" b="1" dirty="0">
                <a:solidFill>
                  <a:schemeClr val="tx1"/>
                </a:solidFill>
                <a:latin typeface="Calibri" pitchFamily="34" charset="0"/>
              </a:endParaRPr>
            </a:p>
          </p:txBody>
        </p:sp>
        <p:pic>
          <p:nvPicPr>
            <p:cNvPr id="11" name="صورة 10">
              <a:extLst>
                <a:ext uri="{FF2B5EF4-FFF2-40B4-BE49-F238E27FC236}">
                  <a16:creationId xmlns:a16="http://schemas.microsoft.com/office/drawing/2014/main" id="{2E5BB300-812F-45F7-9D38-BAF631CCF424}"/>
                </a:ext>
              </a:extLst>
            </p:cNvPr>
            <p:cNvPicPr>
              <a:picLocks noChangeAspect="1"/>
            </p:cNvPicPr>
            <p:nvPr/>
          </p:nvPicPr>
          <p:blipFill rotWithShape="1">
            <a:blip r:embed="rId3" cstate="print">
              <a:clrChange>
                <a:clrFrom>
                  <a:srgbClr val="F6FBFF"/>
                </a:clrFrom>
                <a:clrTo>
                  <a:srgbClr val="F6FBFF">
                    <a:alpha val="0"/>
                  </a:srgbClr>
                </a:clrTo>
              </a:clrChange>
              <a:extLst>
                <a:ext uri="{28A0092B-C50C-407E-A947-70E740481C1C}">
                  <a14:useLocalDpi xmlns:a14="http://schemas.microsoft.com/office/drawing/2010/main" val="0"/>
                </a:ext>
              </a:extLst>
            </a:blip>
            <a:srcRect l="17451" t="18501" r="17451" b="18501"/>
            <a:stretch/>
          </p:blipFill>
          <p:spPr>
            <a:xfrm>
              <a:off x="1763688" y="380009"/>
              <a:ext cx="1788790" cy="1731087"/>
            </a:xfrm>
            <a:prstGeom prst="rect">
              <a:avLst/>
            </a:prstGeom>
          </p:spPr>
        </p:pic>
      </p:grpSp>
    </p:spTree>
    <p:extLst>
      <p:ext uri="{BB962C8B-B14F-4D97-AF65-F5344CB8AC3E}">
        <p14:creationId xmlns:p14="http://schemas.microsoft.com/office/powerpoint/2010/main" val="25009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B66737FE-EFE3-47A7-9350-E255E450B46F}"/>
              </a:ext>
            </a:extLst>
          </p:cNvPr>
          <p:cNvGraphicFramePr>
            <a:graphicFrameLocks noGrp="1"/>
          </p:cNvGraphicFramePr>
          <p:nvPr>
            <p:extLst>
              <p:ext uri="{D42A27DB-BD31-4B8C-83A1-F6EECF244321}">
                <p14:modId xmlns:p14="http://schemas.microsoft.com/office/powerpoint/2010/main" val="4202711305"/>
              </p:ext>
            </p:extLst>
          </p:nvPr>
        </p:nvGraphicFramePr>
        <p:xfrm>
          <a:off x="755576" y="552140"/>
          <a:ext cx="7632847" cy="5686890"/>
        </p:xfrm>
        <a:graphic>
          <a:graphicData uri="http://schemas.openxmlformats.org/drawingml/2006/table">
            <a:tbl>
              <a:tblPr rtl="1" firstRow="1" bandRow="1">
                <a:tableStyleId>{5C22544A-7EE6-4342-B048-85BDC9FD1C3A}</a:tableStyleId>
              </a:tblPr>
              <a:tblGrid>
                <a:gridCol w="538209">
                  <a:extLst>
                    <a:ext uri="{9D8B030D-6E8A-4147-A177-3AD203B41FA5}">
                      <a16:colId xmlns:a16="http://schemas.microsoft.com/office/drawing/2014/main" val="242083062"/>
                    </a:ext>
                  </a:extLst>
                </a:gridCol>
                <a:gridCol w="4139402">
                  <a:extLst>
                    <a:ext uri="{9D8B030D-6E8A-4147-A177-3AD203B41FA5}">
                      <a16:colId xmlns:a16="http://schemas.microsoft.com/office/drawing/2014/main" val="3638998435"/>
                    </a:ext>
                  </a:extLst>
                </a:gridCol>
                <a:gridCol w="892696">
                  <a:extLst>
                    <a:ext uri="{9D8B030D-6E8A-4147-A177-3AD203B41FA5}">
                      <a16:colId xmlns:a16="http://schemas.microsoft.com/office/drawing/2014/main" val="3634190715"/>
                    </a:ext>
                  </a:extLst>
                </a:gridCol>
                <a:gridCol w="993216">
                  <a:extLst>
                    <a:ext uri="{9D8B030D-6E8A-4147-A177-3AD203B41FA5}">
                      <a16:colId xmlns:a16="http://schemas.microsoft.com/office/drawing/2014/main" val="3496651807"/>
                    </a:ext>
                  </a:extLst>
                </a:gridCol>
                <a:gridCol w="1069324">
                  <a:extLst>
                    <a:ext uri="{9D8B030D-6E8A-4147-A177-3AD203B41FA5}">
                      <a16:colId xmlns:a16="http://schemas.microsoft.com/office/drawing/2014/main" val="3396444806"/>
                    </a:ext>
                  </a:extLst>
                </a:gridCol>
              </a:tblGrid>
              <a:tr h="524030">
                <a:tc>
                  <a:txBody>
                    <a:bodyPr/>
                    <a:lstStyle/>
                    <a:p>
                      <a:pPr algn="ctr" rtl="1"/>
                      <a:r>
                        <a:rPr lang="ar-EG" sz="2400" b="1" dirty="0"/>
                        <a:t>م</a:t>
                      </a:r>
                    </a:p>
                  </a:txBody>
                  <a:tcPr anchor="ctr"/>
                </a:tc>
                <a:tc>
                  <a:txBody>
                    <a:bodyPr/>
                    <a:lstStyle/>
                    <a:p>
                      <a:pPr algn="ctr" rtl="1"/>
                      <a:r>
                        <a:rPr lang="ar-EG" sz="2400" b="1" dirty="0"/>
                        <a:t>العبارة</a:t>
                      </a:r>
                    </a:p>
                  </a:txBody>
                  <a:tcPr anchor="ctr"/>
                </a:tc>
                <a:tc>
                  <a:txBody>
                    <a:bodyPr/>
                    <a:lstStyle/>
                    <a:p>
                      <a:pPr algn="ctr" rtl="1"/>
                      <a:r>
                        <a:rPr lang="ar-EG" sz="2400" b="1" dirty="0"/>
                        <a:t>قانون الهوية</a:t>
                      </a:r>
                    </a:p>
                  </a:txBody>
                  <a:tcPr anchor="ctr"/>
                </a:tc>
                <a:tc>
                  <a:txBody>
                    <a:bodyPr/>
                    <a:lstStyle/>
                    <a:p>
                      <a:pPr algn="ctr" rtl="1"/>
                      <a:r>
                        <a:rPr lang="ar-EG" sz="2400" b="1" dirty="0"/>
                        <a:t>عدم التناقض</a:t>
                      </a:r>
                    </a:p>
                  </a:txBody>
                  <a:tcPr anchor="ctr"/>
                </a:tc>
                <a:tc>
                  <a:txBody>
                    <a:bodyPr/>
                    <a:lstStyle/>
                    <a:p>
                      <a:pPr algn="ctr" rtl="1"/>
                      <a:r>
                        <a:rPr lang="ar-EG" sz="2400" b="1" dirty="0"/>
                        <a:t>الثالث</a:t>
                      </a:r>
                    </a:p>
                    <a:p>
                      <a:pPr algn="ctr" rtl="1"/>
                      <a:r>
                        <a:rPr lang="ar-EG" sz="2400" b="1" dirty="0"/>
                        <a:t>المرفوع</a:t>
                      </a:r>
                    </a:p>
                  </a:txBody>
                  <a:tcPr anchor="ctr"/>
                </a:tc>
                <a:extLst>
                  <a:ext uri="{0D108BD9-81ED-4DB2-BD59-A6C34878D82A}">
                    <a16:rowId xmlns:a16="http://schemas.microsoft.com/office/drawing/2014/main" val="32067246"/>
                  </a:ext>
                </a:extLst>
              </a:tr>
              <a:tr h="524030">
                <a:tc>
                  <a:txBody>
                    <a:bodyPr/>
                    <a:lstStyle/>
                    <a:p>
                      <a:pPr rtl="1"/>
                      <a:r>
                        <a:rPr lang="ar-EG" sz="2400" b="1" dirty="0"/>
                        <a:t>1</a:t>
                      </a:r>
                    </a:p>
                  </a:txBody>
                  <a:tcPr anchor="ctr"/>
                </a:tc>
                <a:tc>
                  <a:txBody>
                    <a:bodyPr/>
                    <a:lstStyle/>
                    <a:p>
                      <a:pPr rtl="1"/>
                      <a:r>
                        <a:rPr lang="ar-EG" sz="2400" b="1" dirty="0"/>
                        <a:t>الجو إما أن يكون حارًا أو غير حارًا.</a:t>
                      </a:r>
                    </a:p>
                  </a:txBody>
                  <a:tcPr anchor="ctr"/>
                </a:tc>
                <a:tc>
                  <a:txBody>
                    <a:bodyPr/>
                    <a:lstStyle/>
                    <a:p>
                      <a:pPr rtl="1"/>
                      <a:endParaRPr lang="ar-EG" sz="2400" b="1" dirty="0"/>
                    </a:p>
                  </a:txBody>
                  <a:tcPr anchor="ctr"/>
                </a:tc>
                <a:tc>
                  <a:txBody>
                    <a:bodyPr/>
                    <a:lstStyle/>
                    <a:p>
                      <a:pPr rtl="1"/>
                      <a:endParaRPr lang="ar-EG" sz="2400" b="1" dirty="0"/>
                    </a:p>
                  </a:txBody>
                  <a:tcPr anchor="ctr"/>
                </a:tc>
                <a:tc>
                  <a:txBody>
                    <a:bodyPr/>
                    <a:lstStyle/>
                    <a:p>
                      <a:pPr rtl="1"/>
                      <a:endParaRPr lang="ar-EG" sz="2400" b="1"/>
                    </a:p>
                  </a:txBody>
                  <a:tcPr anchor="ctr"/>
                </a:tc>
                <a:extLst>
                  <a:ext uri="{0D108BD9-81ED-4DB2-BD59-A6C34878D82A}">
                    <a16:rowId xmlns:a16="http://schemas.microsoft.com/office/drawing/2014/main" val="2161738598"/>
                  </a:ext>
                </a:extLst>
              </a:tr>
              <a:tr h="524030">
                <a:tc>
                  <a:txBody>
                    <a:bodyPr/>
                    <a:lstStyle/>
                    <a:p>
                      <a:pPr rtl="1"/>
                      <a:r>
                        <a:rPr lang="ar-EG" sz="2400" b="1" dirty="0"/>
                        <a:t>2</a:t>
                      </a:r>
                    </a:p>
                  </a:txBody>
                  <a:tcPr anchor="ctr"/>
                </a:tc>
                <a:tc>
                  <a:txBody>
                    <a:bodyPr/>
                    <a:lstStyle/>
                    <a:p>
                      <a:pPr rtl="1"/>
                      <a:r>
                        <a:rPr lang="ar-EG" sz="2400" b="1" dirty="0"/>
                        <a:t>لا يمكن أن يكون الجو حارًا وغير حارًا في آن واحد.</a:t>
                      </a:r>
                    </a:p>
                  </a:txBody>
                  <a:tcPr anchor="ctr"/>
                </a:tc>
                <a:tc>
                  <a:txBody>
                    <a:bodyPr/>
                    <a:lstStyle/>
                    <a:p>
                      <a:pPr rtl="1"/>
                      <a:endParaRPr lang="ar-EG" sz="2400" b="1" dirty="0"/>
                    </a:p>
                  </a:txBody>
                  <a:tcPr anchor="ctr"/>
                </a:tc>
                <a:tc>
                  <a:txBody>
                    <a:bodyPr/>
                    <a:lstStyle/>
                    <a:p>
                      <a:pPr rtl="1"/>
                      <a:endParaRPr lang="ar-EG" sz="2400" b="1" dirty="0"/>
                    </a:p>
                  </a:txBody>
                  <a:tcPr anchor="ctr"/>
                </a:tc>
                <a:tc>
                  <a:txBody>
                    <a:bodyPr/>
                    <a:lstStyle/>
                    <a:p>
                      <a:pPr rtl="1"/>
                      <a:endParaRPr lang="ar-EG" sz="2400" b="1" dirty="0"/>
                    </a:p>
                  </a:txBody>
                  <a:tcPr anchor="ctr"/>
                </a:tc>
                <a:extLst>
                  <a:ext uri="{0D108BD9-81ED-4DB2-BD59-A6C34878D82A}">
                    <a16:rowId xmlns:a16="http://schemas.microsoft.com/office/drawing/2014/main" val="125579590"/>
                  </a:ext>
                </a:extLst>
              </a:tr>
              <a:tr h="524030">
                <a:tc>
                  <a:txBody>
                    <a:bodyPr/>
                    <a:lstStyle/>
                    <a:p>
                      <a:pPr rtl="1"/>
                      <a:r>
                        <a:rPr lang="ar-EG" sz="2400" b="1" dirty="0"/>
                        <a:t>3</a:t>
                      </a:r>
                    </a:p>
                  </a:txBody>
                  <a:tcPr anchor="ctr"/>
                </a:tc>
                <a:tc>
                  <a:txBody>
                    <a:bodyPr/>
                    <a:lstStyle/>
                    <a:p>
                      <a:pPr rtl="1"/>
                      <a:r>
                        <a:rPr lang="ar-EG" sz="2400" b="1" dirty="0"/>
                        <a:t>الإنسان هو الإنسان.</a:t>
                      </a:r>
                    </a:p>
                  </a:txBody>
                  <a:tcPr anchor="ctr"/>
                </a:tc>
                <a:tc>
                  <a:txBody>
                    <a:bodyPr/>
                    <a:lstStyle/>
                    <a:p>
                      <a:pPr rtl="1"/>
                      <a:endParaRPr lang="ar-EG" sz="2400" b="1"/>
                    </a:p>
                  </a:txBody>
                  <a:tcPr anchor="ctr"/>
                </a:tc>
                <a:tc>
                  <a:txBody>
                    <a:bodyPr/>
                    <a:lstStyle/>
                    <a:p>
                      <a:pPr rtl="1"/>
                      <a:endParaRPr lang="ar-EG" sz="2400" b="1" dirty="0"/>
                    </a:p>
                  </a:txBody>
                  <a:tcPr anchor="ctr"/>
                </a:tc>
                <a:tc>
                  <a:txBody>
                    <a:bodyPr/>
                    <a:lstStyle/>
                    <a:p>
                      <a:pPr rtl="1"/>
                      <a:endParaRPr lang="ar-EG" sz="2400" b="1" dirty="0"/>
                    </a:p>
                  </a:txBody>
                  <a:tcPr anchor="ctr"/>
                </a:tc>
                <a:extLst>
                  <a:ext uri="{0D108BD9-81ED-4DB2-BD59-A6C34878D82A}">
                    <a16:rowId xmlns:a16="http://schemas.microsoft.com/office/drawing/2014/main" val="3985631253"/>
                  </a:ext>
                </a:extLst>
              </a:tr>
              <a:tr h="524030">
                <a:tc>
                  <a:txBody>
                    <a:bodyPr/>
                    <a:lstStyle/>
                    <a:p>
                      <a:pPr rtl="1"/>
                      <a:r>
                        <a:rPr lang="ar-EG" sz="2400" b="1" dirty="0"/>
                        <a:t>4</a:t>
                      </a:r>
                    </a:p>
                  </a:txBody>
                  <a:tcPr anchor="ctr"/>
                </a:tc>
                <a:tc>
                  <a:txBody>
                    <a:bodyPr/>
                    <a:lstStyle/>
                    <a:p>
                      <a:pPr rtl="1"/>
                      <a:r>
                        <a:rPr lang="ar-EG" sz="2400" b="1" dirty="0"/>
                        <a:t>الفاكهة لا يمكن أن تكون ناضجة وغير ناضجة في وقت واحد.</a:t>
                      </a:r>
                    </a:p>
                  </a:txBody>
                  <a:tcPr anchor="ctr"/>
                </a:tc>
                <a:tc>
                  <a:txBody>
                    <a:bodyPr/>
                    <a:lstStyle/>
                    <a:p>
                      <a:pPr rtl="1"/>
                      <a:endParaRPr lang="ar-EG" sz="2400" b="1"/>
                    </a:p>
                  </a:txBody>
                  <a:tcPr anchor="ctr"/>
                </a:tc>
                <a:tc>
                  <a:txBody>
                    <a:bodyPr/>
                    <a:lstStyle/>
                    <a:p>
                      <a:pPr rtl="1"/>
                      <a:endParaRPr lang="ar-EG" sz="2400" b="1" dirty="0"/>
                    </a:p>
                  </a:txBody>
                  <a:tcPr anchor="ctr"/>
                </a:tc>
                <a:tc>
                  <a:txBody>
                    <a:bodyPr/>
                    <a:lstStyle/>
                    <a:p>
                      <a:pPr rtl="1"/>
                      <a:endParaRPr lang="ar-EG" sz="2400" b="1" dirty="0"/>
                    </a:p>
                  </a:txBody>
                  <a:tcPr anchor="ctr"/>
                </a:tc>
                <a:extLst>
                  <a:ext uri="{0D108BD9-81ED-4DB2-BD59-A6C34878D82A}">
                    <a16:rowId xmlns:a16="http://schemas.microsoft.com/office/drawing/2014/main" val="2343293334"/>
                  </a:ext>
                </a:extLst>
              </a:tr>
              <a:tr h="524030">
                <a:tc>
                  <a:txBody>
                    <a:bodyPr/>
                    <a:lstStyle/>
                    <a:p>
                      <a:pPr rtl="1"/>
                      <a:r>
                        <a:rPr lang="ar-EG" sz="2400" b="1" dirty="0"/>
                        <a:t>5</a:t>
                      </a:r>
                    </a:p>
                  </a:txBody>
                  <a:tcPr anchor="ctr"/>
                </a:tc>
                <a:tc>
                  <a:txBody>
                    <a:bodyPr/>
                    <a:lstStyle/>
                    <a:p>
                      <a:pPr rtl="1"/>
                      <a:r>
                        <a:rPr lang="ar-EG" sz="2400" b="1" dirty="0"/>
                        <a:t>حاتم الطائي كريم ولكنه بخيل.</a:t>
                      </a:r>
                    </a:p>
                  </a:txBody>
                  <a:tcPr anchor="ctr"/>
                </a:tc>
                <a:tc>
                  <a:txBody>
                    <a:bodyPr/>
                    <a:lstStyle/>
                    <a:p>
                      <a:pPr rtl="1"/>
                      <a:endParaRPr lang="ar-EG" sz="2400" b="1"/>
                    </a:p>
                  </a:txBody>
                  <a:tcPr anchor="ctr"/>
                </a:tc>
                <a:tc>
                  <a:txBody>
                    <a:bodyPr/>
                    <a:lstStyle/>
                    <a:p>
                      <a:pPr rtl="1"/>
                      <a:endParaRPr lang="ar-EG" sz="2400" b="1"/>
                    </a:p>
                  </a:txBody>
                  <a:tcPr anchor="ctr"/>
                </a:tc>
                <a:tc>
                  <a:txBody>
                    <a:bodyPr/>
                    <a:lstStyle/>
                    <a:p>
                      <a:pPr rtl="1"/>
                      <a:endParaRPr lang="ar-EG" sz="2400" b="1" dirty="0"/>
                    </a:p>
                  </a:txBody>
                  <a:tcPr anchor="ctr"/>
                </a:tc>
                <a:extLst>
                  <a:ext uri="{0D108BD9-81ED-4DB2-BD59-A6C34878D82A}">
                    <a16:rowId xmlns:a16="http://schemas.microsoft.com/office/drawing/2014/main" val="453699383"/>
                  </a:ext>
                </a:extLst>
              </a:tr>
              <a:tr h="524030">
                <a:tc>
                  <a:txBody>
                    <a:bodyPr/>
                    <a:lstStyle/>
                    <a:p>
                      <a:pPr rtl="1"/>
                      <a:r>
                        <a:rPr lang="ar-EG" sz="2400" b="1" dirty="0"/>
                        <a:t>6</a:t>
                      </a:r>
                    </a:p>
                  </a:txBody>
                  <a:tcPr anchor="ctr"/>
                </a:tc>
                <a:tc>
                  <a:txBody>
                    <a:bodyPr/>
                    <a:lstStyle/>
                    <a:p>
                      <a:pPr rtl="1"/>
                      <a:r>
                        <a:rPr lang="ar-EG" sz="2400" b="1" dirty="0"/>
                        <a:t>لا يمكن أن يكون زيد حيًا وميتًا في نفس الوقت.</a:t>
                      </a:r>
                    </a:p>
                  </a:txBody>
                  <a:tcPr anchor="ctr"/>
                </a:tc>
                <a:tc>
                  <a:txBody>
                    <a:bodyPr/>
                    <a:lstStyle/>
                    <a:p>
                      <a:pPr rtl="1"/>
                      <a:endParaRPr lang="ar-EG" sz="2400" b="1"/>
                    </a:p>
                  </a:txBody>
                  <a:tcPr anchor="ctr"/>
                </a:tc>
                <a:tc>
                  <a:txBody>
                    <a:bodyPr/>
                    <a:lstStyle/>
                    <a:p>
                      <a:pPr rtl="1"/>
                      <a:endParaRPr lang="ar-EG" sz="2400" b="1"/>
                    </a:p>
                  </a:txBody>
                  <a:tcPr anchor="ctr"/>
                </a:tc>
                <a:tc>
                  <a:txBody>
                    <a:bodyPr/>
                    <a:lstStyle/>
                    <a:p>
                      <a:pPr rtl="1"/>
                      <a:endParaRPr lang="ar-EG" sz="2400" b="1" dirty="0"/>
                    </a:p>
                  </a:txBody>
                  <a:tcPr anchor="ctr"/>
                </a:tc>
                <a:extLst>
                  <a:ext uri="{0D108BD9-81ED-4DB2-BD59-A6C34878D82A}">
                    <a16:rowId xmlns:a16="http://schemas.microsoft.com/office/drawing/2014/main" val="1139089009"/>
                  </a:ext>
                </a:extLst>
              </a:tr>
              <a:tr h="524030">
                <a:tc>
                  <a:txBody>
                    <a:bodyPr/>
                    <a:lstStyle/>
                    <a:p>
                      <a:pPr rtl="1"/>
                      <a:r>
                        <a:rPr lang="ar-EG" sz="2400" b="1" dirty="0"/>
                        <a:t>7</a:t>
                      </a:r>
                    </a:p>
                  </a:txBody>
                  <a:tcPr anchor="ctr"/>
                </a:tc>
                <a:tc>
                  <a:txBody>
                    <a:bodyPr/>
                    <a:lstStyle/>
                    <a:p>
                      <a:pPr rtl="1"/>
                      <a:r>
                        <a:rPr lang="ar-EG" sz="2400" b="1" dirty="0"/>
                        <a:t>هذا الدواء إما أن يكون مفيدًا أو غير مفيد.</a:t>
                      </a:r>
                    </a:p>
                  </a:txBody>
                  <a:tcPr anchor="ctr"/>
                </a:tc>
                <a:tc>
                  <a:txBody>
                    <a:bodyPr/>
                    <a:lstStyle/>
                    <a:p>
                      <a:pPr rtl="1"/>
                      <a:endParaRPr lang="ar-EG" sz="2400" b="1"/>
                    </a:p>
                  </a:txBody>
                  <a:tcPr anchor="ctr"/>
                </a:tc>
                <a:tc>
                  <a:txBody>
                    <a:bodyPr/>
                    <a:lstStyle/>
                    <a:p>
                      <a:pPr rtl="1"/>
                      <a:endParaRPr lang="ar-EG" sz="2400" b="1"/>
                    </a:p>
                  </a:txBody>
                  <a:tcPr anchor="ctr"/>
                </a:tc>
                <a:tc>
                  <a:txBody>
                    <a:bodyPr/>
                    <a:lstStyle/>
                    <a:p>
                      <a:pPr rtl="1"/>
                      <a:endParaRPr lang="ar-EG" sz="2400" b="1" dirty="0"/>
                    </a:p>
                  </a:txBody>
                  <a:tcPr anchor="ctr"/>
                </a:tc>
                <a:extLst>
                  <a:ext uri="{0D108BD9-81ED-4DB2-BD59-A6C34878D82A}">
                    <a16:rowId xmlns:a16="http://schemas.microsoft.com/office/drawing/2014/main" val="1128068840"/>
                  </a:ext>
                </a:extLst>
              </a:tr>
            </a:tbl>
          </a:graphicData>
        </a:graphic>
      </p:graphicFrame>
    </p:spTree>
    <p:extLst>
      <p:ext uri="{BB962C8B-B14F-4D97-AF65-F5344CB8AC3E}">
        <p14:creationId xmlns:p14="http://schemas.microsoft.com/office/powerpoint/2010/main" val="1450059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B66737FE-EFE3-47A7-9350-E255E450B46F}"/>
              </a:ext>
            </a:extLst>
          </p:cNvPr>
          <p:cNvGraphicFramePr>
            <a:graphicFrameLocks noGrp="1"/>
          </p:cNvGraphicFramePr>
          <p:nvPr>
            <p:extLst>
              <p:ext uri="{D42A27DB-BD31-4B8C-83A1-F6EECF244321}">
                <p14:modId xmlns:p14="http://schemas.microsoft.com/office/powerpoint/2010/main" val="2945619780"/>
              </p:ext>
            </p:extLst>
          </p:nvPr>
        </p:nvGraphicFramePr>
        <p:xfrm>
          <a:off x="630475" y="478875"/>
          <a:ext cx="7883050" cy="5900250"/>
        </p:xfrm>
        <a:graphic>
          <a:graphicData uri="http://schemas.openxmlformats.org/drawingml/2006/table">
            <a:tbl>
              <a:tblPr rtl="1" firstRow="1" bandRow="1">
                <a:tableStyleId>{5C22544A-7EE6-4342-B048-85BDC9FD1C3A}</a:tableStyleId>
              </a:tblPr>
              <a:tblGrid>
                <a:gridCol w="519356">
                  <a:extLst>
                    <a:ext uri="{9D8B030D-6E8A-4147-A177-3AD203B41FA5}">
                      <a16:colId xmlns:a16="http://schemas.microsoft.com/office/drawing/2014/main" val="242083062"/>
                    </a:ext>
                  </a:extLst>
                </a:gridCol>
                <a:gridCol w="4332526">
                  <a:extLst>
                    <a:ext uri="{9D8B030D-6E8A-4147-A177-3AD203B41FA5}">
                      <a16:colId xmlns:a16="http://schemas.microsoft.com/office/drawing/2014/main" val="3638998435"/>
                    </a:ext>
                  </a:extLst>
                </a:gridCol>
                <a:gridCol w="1002424">
                  <a:extLst>
                    <a:ext uri="{9D8B030D-6E8A-4147-A177-3AD203B41FA5}">
                      <a16:colId xmlns:a16="http://schemas.microsoft.com/office/drawing/2014/main" val="3634190715"/>
                    </a:ext>
                  </a:extLst>
                </a:gridCol>
                <a:gridCol w="1041288">
                  <a:extLst>
                    <a:ext uri="{9D8B030D-6E8A-4147-A177-3AD203B41FA5}">
                      <a16:colId xmlns:a16="http://schemas.microsoft.com/office/drawing/2014/main" val="3496651807"/>
                    </a:ext>
                  </a:extLst>
                </a:gridCol>
                <a:gridCol w="987456">
                  <a:extLst>
                    <a:ext uri="{9D8B030D-6E8A-4147-A177-3AD203B41FA5}">
                      <a16:colId xmlns:a16="http://schemas.microsoft.com/office/drawing/2014/main" val="3396444806"/>
                    </a:ext>
                  </a:extLst>
                </a:gridCol>
              </a:tblGrid>
              <a:tr h="524030">
                <a:tc>
                  <a:txBody>
                    <a:bodyPr/>
                    <a:lstStyle/>
                    <a:p>
                      <a:pPr algn="ctr" rtl="1"/>
                      <a:r>
                        <a:rPr lang="ar-EG" sz="2400" b="1" dirty="0"/>
                        <a:t>م</a:t>
                      </a:r>
                    </a:p>
                  </a:txBody>
                  <a:tcPr anchor="ctr"/>
                </a:tc>
                <a:tc>
                  <a:txBody>
                    <a:bodyPr/>
                    <a:lstStyle/>
                    <a:p>
                      <a:pPr algn="ctr" rtl="1"/>
                      <a:r>
                        <a:rPr lang="ar-EG" sz="2400" b="1" dirty="0"/>
                        <a:t>العبارة</a:t>
                      </a:r>
                    </a:p>
                  </a:txBody>
                  <a:tcPr anchor="ctr"/>
                </a:tc>
                <a:tc>
                  <a:txBody>
                    <a:bodyPr/>
                    <a:lstStyle/>
                    <a:p>
                      <a:pPr algn="ctr" rtl="1"/>
                      <a:r>
                        <a:rPr lang="ar-EG" sz="2400" b="1" dirty="0"/>
                        <a:t>قانون الهوية</a:t>
                      </a:r>
                    </a:p>
                  </a:txBody>
                  <a:tcPr anchor="ctr"/>
                </a:tc>
                <a:tc>
                  <a:txBody>
                    <a:bodyPr/>
                    <a:lstStyle/>
                    <a:p>
                      <a:pPr algn="ctr" rtl="1"/>
                      <a:r>
                        <a:rPr lang="ar-EG" sz="2400" b="1" dirty="0"/>
                        <a:t>عدم التناقض</a:t>
                      </a:r>
                    </a:p>
                  </a:txBody>
                  <a:tcPr anchor="ctr"/>
                </a:tc>
                <a:tc>
                  <a:txBody>
                    <a:bodyPr/>
                    <a:lstStyle/>
                    <a:p>
                      <a:pPr algn="ctr" rtl="1"/>
                      <a:r>
                        <a:rPr lang="ar-EG" sz="2400" b="1" dirty="0"/>
                        <a:t>الثالث</a:t>
                      </a:r>
                    </a:p>
                    <a:p>
                      <a:pPr algn="ctr" rtl="1"/>
                      <a:r>
                        <a:rPr lang="ar-EG" sz="2400" b="1" dirty="0"/>
                        <a:t>المرفوع</a:t>
                      </a:r>
                    </a:p>
                  </a:txBody>
                  <a:tcPr anchor="ctr"/>
                </a:tc>
                <a:extLst>
                  <a:ext uri="{0D108BD9-81ED-4DB2-BD59-A6C34878D82A}">
                    <a16:rowId xmlns:a16="http://schemas.microsoft.com/office/drawing/2014/main" val="2686137891"/>
                  </a:ext>
                </a:extLst>
              </a:tr>
              <a:tr h="524030">
                <a:tc>
                  <a:txBody>
                    <a:bodyPr/>
                    <a:lstStyle/>
                    <a:p>
                      <a:pPr rtl="1"/>
                      <a:r>
                        <a:rPr lang="ar-EG" sz="2000" b="1" dirty="0"/>
                        <a:t>8</a:t>
                      </a:r>
                    </a:p>
                  </a:txBody>
                  <a:tcPr/>
                </a:tc>
                <a:tc>
                  <a:txBody>
                    <a:bodyPr/>
                    <a:lstStyle/>
                    <a:p>
                      <a:pPr rtl="1"/>
                      <a:r>
                        <a:rPr lang="ar-EG" sz="2000" b="1" dirty="0"/>
                        <a:t>لا يمكن أن لا يكون زيد حيًا ولا ميتًا في الوقت نفسه.</a:t>
                      </a:r>
                    </a:p>
                  </a:txBody>
                  <a:tcPr/>
                </a:tc>
                <a:tc>
                  <a:txBody>
                    <a:bodyPr/>
                    <a:lstStyle/>
                    <a:p>
                      <a:pPr rtl="1"/>
                      <a:endParaRPr lang="ar-EG" sz="2000" b="1" dirty="0"/>
                    </a:p>
                  </a:txBody>
                  <a:tcPr/>
                </a:tc>
                <a:tc>
                  <a:txBody>
                    <a:bodyPr/>
                    <a:lstStyle/>
                    <a:p>
                      <a:pPr rtl="1"/>
                      <a:endParaRPr lang="ar-EG" sz="2000" b="1" dirty="0"/>
                    </a:p>
                  </a:txBody>
                  <a:tcPr/>
                </a:tc>
                <a:tc>
                  <a:txBody>
                    <a:bodyPr/>
                    <a:lstStyle/>
                    <a:p>
                      <a:pPr rtl="1"/>
                      <a:endParaRPr lang="ar-EG" sz="2000" b="1" dirty="0"/>
                    </a:p>
                  </a:txBody>
                  <a:tcPr/>
                </a:tc>
                <a:extLst>
                  <a:ext uri="{0D108BD9-81ED-4DB2-BD59-A6C34878D82A}">
                    <a16:rowId xmlns:a16="http://schemas.microsoft.com/office/drawing/2014/main" val="32067246"/>
                  </a:ext>
                </a:extLst>
              </a:tr>
              <a:tr h="524030">
                <a:tc>
                  <a:txBody>
                    <a:bodyPr/>
                    <a:lstStyle/>
                    <a:p>
                      <a:pPr rtl="1"/>
                      <a:r>
                        <a:rPr lang="ar-EG" sz="2000" b="1" dirty="0"/>
                        <a:t>9</a:t>
                      </a:r>
                    </a:p>
                  </a:txBody>
                  <a:tcPr/>
                </a:tc>
                <a:tc>
                  <a:txBody>
                    <a:bodyPr/>
                    <a:lstStyle/>
                    <a:p>
                      <a:pPr rtl="1"/>
                      <a:r>
                        <a:rPr lang="ar-EG" sz="2000" b="1" dirty="0"/>
                        <a:t>هذا الرجل إما أن يقول الصدق أو أنه كاذب ولا شيء غير ذلك.</a:t>
                      </a:r>
                    </a:p>
                  </a:txBody>
                  <a:tcPr/>
                </a:tc>
                <a:tc>
                  <a:txBody>
                    <a:bodyPr/>
                    <a:lstStyle/>
                    <a:p>
                      <a:pPr rtl="1"/>
                      <a:endParaRPr lang="ar-EG" sz="2000" b="1"/>
                    </a:p>
                  </a:txBody>
                  <a:tcPr/>
                </a:tc>
                <a:tc>
                  <a:txBody>
                    <a:bodyPr/>
                    <a:lstStyle/>
                    <a:p>
                      <a:pPr rtl="1"/>
                      <a:endParaRPr lang="ar-EG" sz="2000" b="1"/>
                    </a:p>
                  </a:txBody>
                  <a:tcPr/>
                </a:tc>
                <a:tc>
                  <a:txBody>
                    <a:bodyPr/>
                    <a:lstStyle/>
                    <a:p>
                      <a:pPr rtl="1"/>
                      <a:endParaRPr lang="ar-EG" sz="2000" b="1"/>
                    </a:p>
                  </a:txBody>
                  <a:tcPr/>
                </a:tc>
                <a:extLst>
                  <a:ext uri="{0D108BD9-81ED-4DB2-BD59-A6C34878D82A}">
                    <a16:rowId xmlns:a16="http://schemas.microsoft.com/office/drawing/2014/main" val="2161738598"/>
                  </a:ext>
                </a:extLst>
              </a:tr>
              <a:tr h="524030">
                <a:tc>
                  <a:txBody>
                    <a:bodyPr/>
                    <a:lstStyle/>
                    <a:p>
                      <a:pPr rtl="1"/>
                      <a:r>
                        <a:rPr lang="ar-EG" sz="2000" b="1" dirty="0"/>
                        <a:t>10</a:t>
                      </a:r>
                    </a:p>
                  </a:txBody>
                  <a:tcPr/>
                </a:tc>
                <a:tc>
                  <a:txBody>
                    <a:bodyPr/>
                    <a:lstStyle/>
                    <a:p>
                      <a:pPr rtl="1"/>
                      <a:r>
                        <a:rPr lang="ar-EG" sz="2000" b="1" dirty="0"/>
                        <a:t>هذا الشخص ذكي لكنه أيضًا غبي.</a:t>
                      </a:r>
                    </a:p>
                  </a:txBody>
                  <a:tcPr/>
                </a:tc>
                <a:tc>
                  <a:txBody>
                    <a:bodyPr/>
                    <a:lstStyle/>
                    <a:p>
                      <a:pPr rtl="1"/>
                      <a:endParaRPr lang="ar-EG" sz="2000" b="1" dirty="0"/>
                    </a:p>
                  </a:txBody>
                  <a:tcPr/>
                </a:tc>
                <a:tc>
                  <a:txBody>
                    <a:bodyPr/>
                    <a:lstStyle/>
                    <a:p>
                      <a:pPr rtl="1"/>
                      <a:endParaRPr lang="ar-EG" sz="2000" b="1"/>
                    </a:p>
                  </a:txBody>
                  <a:tcPr/>
                </a:tc>
                <a:tc>
                  <a:txBody>
                    <a:bodyPr/>
                    <a:lstStyle/>
                    <a:p>
                      <a:pPr rtl="1"/>
                      <a:endParaRPr lang="ar-EG" sz="2000" b="1"/>
                    </a:p>
                  </a:txBody>
                  <a:tcPr/>
                </a:tc>
                <a:extLst>
                  <a:ext uri="{0D108BD9-81ED-4DB2-BD59-A6C34878D82A}">
                    <a16:rowId xmlns:a16="http://schemas.microsoft.com/office/drawing/2014/main" val="125579590"/>
                  </a:ext>
                </a:extLst>
              </a:tr>
              <a:tr h="524030">
                <a:tc>
                  <a:txBody>
                    <a:bodyPr/>
                    <a:lstStyle/>
                    <a:p>
                      <a:pPr rtl="1"/>
                      <a:r>
                        <a:rPr lang="ar-EG" sz="2000" b="1" dirty="0"/>
                        <a:t>11</a:t>
                      </a:r>
                    </a:p>
                  </a:txBody>
                  <a:tcPr/>
                </a:tc>
                <a:tc>
                  <a:txBody>
                    <a:bodyPr/>
                    <a:lstStyle/>
                    <a:p>
                      <a:pPr rtl="1"/>
                      <a:r>
                        <a:rPr lang="ar-EG" sz="2000" b="1" dirty="0"/>
                        <a:t>لأجل أن تفكر نقديًا في موضوع فلا بد أن تكون مفكرًا ناقدًا.</a:t>
                      </a:r>
                    </a:p>
                  </a:txBody>
                  <a:tcPr/>
                </a:tc>
                <a:tc>
                  <a:txBody>
                    <a:bodyPr/>
                    <a:lstStyle/>
                    <a:p>
                      <a:pPr rtl="1"/>
                      <a:endParaRPr lang="ar-EG" sz="2000" b="1" dirty="0"/>
                    </a:p>
                  </a:txBody>
                  <a:tcPr/>
                </a:tc>
                <a:tc>
                  <a:txBody>
                    <a:bodyPr/>
                    <a:lstStyle/>
                    <a:p>
                      <a:pPr rtl="1"/>
                      <a:endParaRPr lang="ar-EG" sz="2000" b="1"/>
                    </a:p>
                  </a:txBody>
                  <a:tcPr/>
                </a:tc>
                <a:tc>
                  <a:txBody>
                    <a:bodyPr/>
                    <a:lstStyle/>
                    <a:p>
                      <a:pPr rtl="1"/>
                      <a:endParaRPr lang="ar-EG" sz="2000" b="1"/>
                    </a:p>
                  </a:txBody>
                  <a:tcPr/>
                </a:tc>
                <a:extLst>
                  <a:ext uri="{0D108BD9-81ED-4DB2-BD59-A6C34878D82A}">
                    <a16:rowId xmlns:a16="http://schemas.microsoft.com/office/drawing/2014/main" val="3985631253"/>
                  </a:ext>
                </a:extLst>
              </a:tr>
              <a:tr h="524030">
                <a:tc>
                  <a:txBody>
                    <a:bodyPr/>
                    <a:lstStyle/>
                    <a:p>
                      <a:pPr rtl="1"/>
                      <a:r>
                        <a:rPr lang="ar-EG" sz="2000" b="1" dirty="0"/>
                        <a:t>12</a:t>
                      </a:r>
                    </a:p>
                  </a:txBody>
                  <a:tcPr/>
                </a:tc>
                <a:tc>
                  <a:txBody>
                    <a:bodyPr/>
                    <a:lstStyle/>
                    <a:p>
                      <a:pPr rtl="1"/>
                      <a:r>
                        <a:rPr lang="ar-EG" sz="2000" b="1" dirty="0"/>
                        <a:t>تناول الأطفال جميع البسكويت، وعلبة البسكويت ليست فارغة.</a:t>
                      </a:r>
                    </a:p>
                  </a:txBody>
                  <a:tcPr/>
                </a:tc>
                <a:tc>
                  <a:txBody>
                    <a:bodyPr/>
                    <a:lstStyle/>
                    <a:p>
                      <a:pPr rtl="1"/>
                      <a:endParaRPr lang="ar-EG" sz="2000" b="1"/>
                    </a:p>
                  </a:txBody>
                  <a:tcPr/>
                </a:tc>
                <a:tc>
                  <a:txBody>
                    <a:bodyPr/>
                    <a:lstStyle/>
                    <a:p>
                      <a:pPr rtl="1"/>
                      <a:endParaRPr lang="ar-EG" sz="2000" b="1" dirty="0"/>
                    </a:p>
                  </a:txBody>
                  <a:tcPr/>
                </a:tc>
                <a:tc>
                  <a:txBody>
                    <a:bodyPr/>
                    <a:lstStyle/>
                    <a:p>
                      <a:pPr rtl="1"/>
                      <a:endParaRPr lang="ar-EG" sz="2000" b="1"/>
                    </a:p>
                  </a:txBody>
                  <a:tcPr/>
                </a:tc>
                <a:extLst>
                  <a:ext uri="{0D108BD9-81ED-4DB2-BD59-A6C34878D82A}">
                    <a16:rowId xmlns:a16="http://schemas.microsoft.com/office/drawing/2014/main" val="2343293334"/>
                  </a:ext>
                </a:extLst>
              </a:tr>
              <a:tr h="524030">
                <a:tc>
                  <a:txBody>
                    <a:bodyPr/>
                    <a:lstStyle/>
                    <a:p>
                      <a:pPr rtl="1"/>
                      <a:r>
                        <a:rPr lang="ar-EG" sz="2000" b="1" dirty="0"/>
                        <a:t>13</a:t>
                      </a:r>
                    </a:p>
                  </a:txBody>
                  <a:tcPr/>
                </a:tc>
                <a:tc>
                  <a:txBody>
                    <a:bodyPr/>
                    <a:lstStyle/>
                    <a:p>
                      <a:pPr rtl="1"/>
                      <a:r>
                        <a:rPr lang="ar-EG" sz="2000" b="1" dirty="0"/>
                        <a:t>المربع  شكل مستو له أربعة أضلاع.</a:t>
                      </a:r>
                    </a:p>
                  </a:txBody>
                  <a:tcPr/>
                </a:tc>
                <a:tc>
                  <a:txBody>
                    <a:bodyPr/>
                    <a:lstStyle/>
                    <a:p>
                      <a:pPr rtl="1"/>
                      <a:endParaRPr lang="ar-EG" sz="2000" b="1"/>
                    </a:p>
                  </a:txBody>
                  <a:tcPr/>
                </a:tc>
                <a:tc>
                  <a:txBody>
                    <a:bodyPr/>
                    <a:lstStyle/>
                    <a:p>
                      <a:pPr rtl="1"/>
                      <a:endParaRPr lang="ar-EG" sz="2000" b="1" dirty="0"/>
                    </a:p>
                  </a:txBody>
                  <a:tcPr/>
                </a:tc>
                <a:tc>
                  <a:txBody>
                    <a:bodyPr/>
                    <a:lstStyle/>
                    <a:p>
                      <a:pPr rtl="1"/>
                      <a:endParaRPr lang="ar-EG" sz="2000" b="1" dirty="0"/>
                    </a:p>
                  </a:txBody>
                  <a:tcPr/>
                </a:tc>
                <a:extLst>
                  <a:ext uri="{0D108BD9-81ED-4DB2-BD59-A6C34878D82A}">
                    <a16:rowId xmlns:a16="http://schemas.microsoft.com/office/drawing/2014/main" val="453699383"/>
                  </a:ext>
                </a:extLst>
              </a:tr>
              <a:tr h="524030">
                <a:tc>
                  <a:txBody>
                    <a:bodyPr/>
                    <a:lstStyle/>
                    <a:p>
                      <a:pPr rtl="1"/>
                      <a:r>
                        <a:rPr lang="ar-EG" sz="2000" b="1" dirty="0"/>
                        <a:t>14</a:t>
                      </a:r>
                    </a:p>
                  </a:txBody>
                  <a:tcPr/>
                </a:tc>
                <a:tc>
                  <a:txBody>
                    <a:bodyPr/>
                    <a:lstStyle/>
                    <a:p>
                      <a:pPr rtl="1"/>
                      <a:r>
                        <a:rPr lang="ar-EG" sz="2000" b="1" dirty="0"/>
                        <a:t>هذا الشخص يفكر بطريقة نقدية، وغالبًا فهو يمتلك مهارات التفكير الناقد.</a:t>
                      </a:r>
                    </a:p>
                  </a:txBody>
                  <a:tcPr/>
                </a:tc>
                <a:tc>
                  <a:txBody>
                    <a:bodyPr/>
                    <a:lstStyle/>
                    <a:p>
                      <a:pPr rtl="1"/>
                      <a:endParaRPr lang="ar-EG" sz="2000" b="1"/>
                    </a:p>
                  </a:txBody>
                  <a:tcPr/>
                </a:tc>
                <a:tc>
                  <a:txBody>
                    <a:bodyPr/>
                    <a:lstStyle/>
                    <a:p>
                      <a:pPr rtl="1"/>
                      <a:endParaRPr lang="ar-EG" sz="2000" b="1"/>
                    </a:p>
                  </a:txBody>
                  <a:tcPr/>
                </a:tc>
                <a:tc>
                  <a:txBody>
                    <a:bodyPr/>
                    <a:lstStyle/>
                    <a:p>
                      <a:pPr rtl="1"/>
                      <a:endParaRPr lang="ar-EG" sz="2000" b="1" dirty="0"/>
                    </a:p>
                  </a:txBody>
                  <a:tcPr/>
                </a:tc>
                <a:extLst>
                  <a:ext uri="{0D108BD9-81ED-4DB2-BD59-A6C34878D82A}">
                    <a16:rowId xmlns:a16="http://schemas.microsoft.com/office/drawing/2014/main" val="1139089009"/>
                  </a:ext>
                </a:extLst>
              </a:tr>
              <a:tr h="524030">
                <a:tc>
                  <a:txBody>
                    <a:bodyPr/>
                    <a:lstStyle/>
                    <a:p>
                      <a:pPr rtl="1"/>
                      <a:r>
                        <a:rPr lang="ar-EG" sz="2000" b="1" dirty="0"/>
                        <a:t>15</a:t>
                      </a:r>
                    </a:p>
                  </a:txBody>
                  <a:tcPr/>
                </a:tc>
                <a:tc>
                  <a:txBody>
                    <a:bodyPr/>
                    <a:lstStyle/>
                    <a:p>
                      <a:pPr rtl="1"/>
                      <a:r>
                        <a:rPr lang="ar-EG" sz="2000" b="1" dirty="0"/>
                        <a:t>أكون أو لا أكون تلك هي المسألة.</a:t>
                      </a:r>
                    </a:p>
                  </a:txBody>
                  <a:tcPr/>
                </a:tc>
                <a:tc>
                  <a:txBody>
                    <a:bodyPr/>
                    <a:lstStyle/>
                    <a:p>
                      <a:pPr rtl="1"/>
                      <a:endParaRPr lang="ar-EG" sz="2000" b="1"/>
                    </a:p>
                  </a:txBody>
                  <a:tcPr/>
                </a:tc>
                <a:tc>
                  <a:txBody>
                    <a:bodyPr/>
                    <a:lstStyle/>
                    <a:p>
                      <a:pPr rtl="1"/>
                      <a:endParaRPr lang="ar-EG" sz="2000" b="1"/>
                    </a:p>
                  </a:txBody>
                  <a:tcPr/>
                </a:tc>
                <a:tc>
                  <a:txBody>
                    <a:bodyPr/>
                    <a:lstStyle/>
                    <a:p>
                      <a:pPr rtl="1"/>
                      <a:endParaRPr lang="ar-EG" sz="2000" b="1" dirty="0"/>
                    </a:p>
                  </a:txBody>
                  <a:tcPr/>
                </a:tc>
                <a:extLst>
                  <a:ext uri="{0D108BD9-81ED-4DB2-BD59-A6C34878D82A}">
                    <a16:rowId xmlns:a16="http://schemas.microsoft.com/office/drawing/2014/main" val="3175274519"/>
                  </a:ext>
                </a:extLst>
              </a:tr>
            </a:tbl>
          </a:graphicData>
        </a:graphic>
      </p:graphicFrame>
    </p:spTree>
    <p:extLst>
      <p:ext uri="{BB962C8B-B14F-4D97-AF65-F5344CB8AC3E}">
        <p14:creationId xmlns:p14="http://schemas.microsoft.com/office/powerpoint/2010/main" val="2899932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9D67F7F-1381-429B-994E-A706DAE55D57}"/>
              </a:ext>
            </a:extLst>
          </p:cNvPr>
          <p:cNvGrpSpPr/>
          <p:nvPr/>
        </p:nvGrpSpPr>
        <p:grpSpPr>
          <a:xfrm>
            <a:off x="2036503" y="1052736"/>
            <a:ext cx="5070994" cy="4235698"/>
            <a:chOff x="2123728" y="620688"/>
            <a:chExt cx="5070994" cy="4235698"/>
          </a:xfrm>
        </p:grpSpPr>
        <p:pic>
          <p:nvPicPr>
            <p:cNvPr id="5" name="صورة 4">
              <a:extLst>
                <a:ext uri="{FF2B5EF4-FFF2-40B4-BE49-F238E27FC236}">
                  <a16:creationId xmlns:a16="http://schemas.microsoft.com/office/drawing/2014/main" id="{3844A8CE-3E7E-4904-9C42-BE877AFBE1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1839" y="620688"/>
              <a:ext cx="4062883" cy="4062883"/>
            </a:xfrm>
            <a:prstGeom prst="rect">
              <a:avLst/>
            </a:prstGeom>
          </p:spPr>
        </p:pic>
        <p:sp>
          <p:nvSpPr>
            <p:cNvPr id="7" name="عنوان 1">
              <a:extLst>
                <a:ext uri="{FF2B5EF4-FFF2-40B4-BE49-F238E27FC236}">
                  <a16:creationId xmlns:a16="http://schemas.microsoft.com/office/drawing/2014/main" id="{B0A0A044-5B07-4061-8FD6-BC7548CE9DA0}"/>
                </a:ext>
              </a:extLst>
            </p:cNvPr>
            <p:cNvSpPr txBox="1">
              <a:spLocks/>
            </p:cNvSpPr>
            <p:nvPr/>
          </p:nvSpPr>
          <p:spPr>
            <a:xfrm>
              <a:off x="2123728" y="3933056"/>
              <a:ext cx="3959464" cy="923330"/>
            </a:xfrm>
            <a:prstGeom prst="rect">
              <a:avLst/>
            </a:prstGeom>
            <a:solidFill>
              <a:schemeClr val="accent5">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أفهم وأحلل (2)</a:t>
              </a:r>
            </a:p>
          </p:txBody>
        </p:sp>
      </p:grpSp>
    </p:spTree>
    <p:extLst>
      <p:ext uri="{BB962C8B-B14F-4D97-AF65-F5344CB8AC3E}">
        <p14:creationId xmlns:p14="http://schemas.microsoft.com/office/powerpoint/2010/main" val="4375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1C5396F-D895-482E-94FD-C71C65D670E2}"/>
              </a:ext>
            </a:extLst>
          </p:cNvPr>
          <p:cNvSpPr txBox="1"/>
          <p:nvPr/>
        </p:nvSpPr>
        <p:spPr>
          <a:xfrm>
            <a:off x="611560" y="764704"/>
            <a:ext cx="7920880" cy="5016758"/>
          </a:xfrm>
          <a:prstGeom prst="rect">
            <a:avLst/>
          </a:prstGeom>
          <a:noFill/>
        </p:spPr>
        <p:txBody>
          <a:bodyPr wrap="square" rtlCol="1">
            <a:spAutoFit/>
          </a:bodyPr>
          <a:lstStyle/>
          <a:p>
            <a:pPr algn="ctr"/>
            <a:r>
              <a:rPr lang="ar-EG" sz="3200" b="1" dirty="0"/>
              <a:t>إن إنجاز الأعمال المطلوبة من الطلاب في المرحلة المتوسطة تتم في الصف أو خارج الصف ولا يوجد بديل آخر. وللحصول على درجات عالية في هذه المرحلة، فإنه يتعين على الطلاب إنجاز معظم العمل المطلوب منهم داخل الصف، وبقيته خارج الصف. وكذلك على الطلاب إما أن يعتمدوا اعتمادًا كاملاً على شرح المعلمين أو لا يعتمدوا على الشرح ويستذكروا دروسهم بصورة مستقلة مع المعلمين. على الطلاب أن ينصتوا جيدًا إلى توجيهات المعلمين ويلتزموا بها التزامًا كاملاً، لكن إن لم يلتزموا بدقة بتعليمات المعلمين فلن يحصلوا على درجات عالية.</a:t>
            </a:r>
          </a:p>
        </p:txBody>
      </p:sp>
    </p:spTree>
    <p:extLst>
      <p:ext uri="{BB962C8B-B14F-4D97-AF65-F5344CB8AC3E}">
        <p14:creationId xmlns:p14="http://schemas.microsoft.com/office/powerpoint/2010/main" val="119115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1C5396F-D895-482E-94FD-C71C65D670E2}"/>
              </a:ext>
            </a:extLst>
          </p:cNvPr>
          <p:cNvSpPr txBox="1"/>
          <p:nvPr/>
        </p:nvSpPr>
        <p:spPr>
          <a:xfrm>
            <a:off x="611560" y="889843"/>
            <a:ext cx="7920880" cy="5078313"/>
          </a:xfrm>
          <a:prstGeom prst="rect">
            <a:avLst/>
          </a:prstGeom>
          <a:noFill/>
        </p:spPr>
        <p:txBody>
          <a:bodyPr wrap="square" rtlCol="1">
            <a:spAutoFit/>
          </a:bodyPr>
          <a:lstStyle/>
          <a:p>
            <a:pPr algn="ctr"/>
            <a:r>
              <a:rPr lang="ar-EG" sz="3600" b="1" dirty="0"/>
              <a:t>إن الالتحاق بمدرسة مميزة يتطلب الحصول على درجات عالية ولا يمكن دخولها بدرجات غير مرتفعة، لذا فالطلاب المتفوقون – من حصلوا على درجات مرتفعة جدًا – أكثر الطلاب قبولاً بالمدارس المميزة.</a:t>
            </a:r>
          </a:p>
          <a:p>
            <a:pPr algn="ctr"/>
            <a:r>
              <a:rPr lang="ar-EG" sz="3600" b="1" dirty="0"/>
              <a:t>لن يكون الأمر مفاجئًا إن عانى هؤلاء الطلاب من صعوبات في تحفيز أنفسهم وتنظيم أوقاتهم عندما ينتقلون إلى الجامعة، فالتعليم الجامعي يتطلب أن يقوم الطلاب بمعظم عملية التعليم بأنفسهم، وليس اعتمادًا على أستاذهم بشكل كامل.</a:t>
            </a:r>
          </a:p>
        </p:txBody>
      </p:sp>
    </p:spTree>
    <p:extLst>
      <p:ext uri="{BB962C8B-B14F-4D97-AF65-F5344CB8AC3E}">
        <p14:creationId xmlns:p14="http://schemas.microsoft.com/office/powerpoint/2010/main" val="332542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1C5396F-D895-482E-94FD-C71C65D670E2}"/>
              </a:ext>
            </a:extLst>
          </p:cNvPr>
          <p:cNvSpPr txBox="1"/>
          <p:nvPr/>
        </p:nvSpPr>
        <p:spPr>
          <a:xfrm>
            <a:off x="611560" y="889843"/>
            <a:ext cx="7920880" cy="5078313"/>
          </a:xfrm>
          <a:prstGeom prst="rect">
            <a:avLst/>
          </a:prstGeom>
          <a:noFill/>
        </p:spPr>
        <p:txBody>
          <a:bodyPr wrap="square" rtlCol="1">
            <a:spAutoFit/>
          </a:bodyPr>
          <a:lstStyle/>
          <a:p>
            <a:pPr algn="ctr"/>
            <a:r>
              <a:rPr lang="ar-EG" sz="3600" b="1" dirty="0"/>
              <a:t>ينبغي أيضًا ألا يتوقعوا تحسناً كبيرًا في درجاتهم من خلال الاعتماد فقط علي محاضرات المعلمين.</a:t>
            </a:r>
          </a:p>
          <a:p>
            <a:pPr algn="ctr"/>
            <a:r>
              <a:rPr lang="ar-EG" sz="3600" b="1" dirty="0"/>
              <a:t>فالطلاب غالبًا يعتمدون في الجامعة علي محاضرات الأساتذة أو يعتمدون على أنفسهم وقراءتهم الخاصة وليس أمامهم سبيل آخر. فالنجاح الجامعي يقتضي اعتماد الطالب على نفسه في عملية التعلم، ولذا ينبغي الاهتمام بتنمية مهارات التعلم الذاتي عند الطلاب في مرحلة التعليم العام لكي ينجحوا في حياتهم الدراسية الحالية، والجامعية المستقبلية.</a:t>
            </a:r>
          </a:p>
        </p:txBody>
      </p:sp>
    </p:spTree>
    <p:extLst>
      <p:ext uri="{BB962C8B-B14F-4D97-AF65-F5344CB8AC3E}">
        <p14:creationId xmlns:p14="http://schemas.microsoft.com/office/powerpoint/2010/main" val="81120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778A862-62C6-40EF-A63B-C73C692CB7EA}"/>
              </a:ext>
            </a:extLst>
          </p:cNvPr>
          <p:cNvSpPr txBox="1"/>
          <p:nvPr/>
        </p:nvSpPr>
        <p:spPr>
          <a:xfrm>
            <a:off x="1043608" y="1052736"/>
            <a:ext cx="6984776" cy="2062103"/>
          </a:xfrm>
          <a:prstGeom prst="rect">
            <a:avLst/>
          </a:prstGeom>
          <a:noFill/>
        </p:spPr>
        <p:txBody>
          <a:bodyPr wrap="square" rtlCol="1">
            <a:spAutoFit/>
          </a:bodyPr>
          <a:lstStyle/>
          <a:p>
            <a:r>
              <a:rPr lang="ar-EG" sz="3200" b="1" dirty="0">
                <a:solidFill>
                  <a:srgbClr val="FF0000"/>
                </a:solidFill>
              </a:rPr>
              <a:t>1- أقرأ النص السابق وأستخلص منه العبارات الي تشير إلى قوانين الفكر الأساسية أو التي تعارض هذه القوانين، وأكتب العبارة ثم </a:t>
            </a:r>
            <a:r>
              <a:rPr lang="ar-EG" sz="3200" b="1" dirty="0" err="1">
                <a:solidFill>
                  <a:srgbClr val="FF0000"/>
                </a:solidFill>
              </a:rPr>
              <a:t>أصوغها</a:t>
            </a:r>
            <a:r>
              <a:rPr lang="ar-EG" sz="3200" b="1" dirty="0">
                <a:solidFill>
                  <a:srgbClr val="FF0000"/>
                </a:solidFill>
              </a:rPr>
              <a:t>، وأحدد القانون الذي تنتمي إليه.</a:t>
            </a:r>
          </a:p>
        </p:txBody>
      </p:sp>
    </p:spTree>
    <p:extLst>
      <p:ext uri="{BB962C8B-B14F-4D97-AF65-F5344CB8AC3E}">
        <p14:creationId xmlns:p14="http://schemas.microsoft.com/office/powerpoint/2010/main" val="31778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3" name="جدول 5">
            <a:extLst>
              <a:ext uri="{FF2B5EF4-FFF2-40B4-BE49-F238E27FC236}">
                <a16:creationId xmlns:a16="http://schemas.microsoft.com/office/drawing/2014/main" id="{892EF0A2-D1BF-42B3-BBA6-7508CA94F529}"/>
              </a:ext>
            </a:extLst>
          </p:cNvPr>
          <p:cNvGraphicFramePr>
            <a:graphicFrameLocks noGrp="1"/>
          </p:cNvGraphicFramePr>
          <p:nvPr>
            <p:extLst>
              <p:ext uri="{D42A27DB-BD31-4B8C-83A1-F6EECF244321}">
                <p14:modId xmlns:p14="http://schemas.microsoft.com/office/powerpoint/2010/main" val="4269771762"/>
              </p:ext>
            </p:extLst>
          </p:nvPr>
        </p:nvGraphicFramePr>
        <p:xfrm>
          <a:off x="863587" y="1152860"/>
          <a:ext cx="7416825" cy="4615385"/>
        </p:xfrm>
        <a:graphic>
          <a:graphicData uri="http://schemas.openxmlformats.org/drawingml/2006/table">
            <a:tbl>
              <a:tblPr rtl="1" firstRow="1" bandRow="1">
                <a:tableStyleId>{5C22544A-7EE6-4342-B048-85BDC9FD1C3A}</a:tableStyleId>
              </a:tblPr>
              <a:tblGrid>
                <a:gridCol w="2472275">
                  <a:extLst>
                    <a:ext uri="{9D8B030D-6E8A-4147-A177-3AD203B41FA5}">
                      <a16:colId xmlns:a16="http://schemas.microsoft.com/office/drawing/2014/main" val="1965492649"/>
                    </a:ext>
                  </a:extLst>
                </a:gridCol>
                <a:gridCol w="2472275">
                  <a:extLst>
                    <a:ext uri="{9D8B030D-6E8A-4147-A177-3AD203B41FA5}">
                      <a16:colId xmlns:a16="http://schemas.microsoft.com/office/drawing/2014/main" val="2388446362"/>
                    </a:ext>
                  </a:extLst>
                </a:gridCol>
                <a:gridCol w="2472275">
                  <a:extLst>
                    <a:ext uri="{9D8B030D-6E8A-4147-A177-3AD203B41FA5}">
                      <a16:colId xmlns:a16="http://schemas.microsoft.com/office/drawing/2014/main" val="3086775650"/>
                    </a:ext>
                  </a:extLst>
                </a:gridCol>
              </a:tblGrid>
              <a:tr h="636159">
                <a:tc>
                  <a:txBody>
                    <a:bodyPr/>
                    <a:lstStyle/>
                    <a:p>
                      <a:pPr algn="ctr" rtl="1"/>
                      <a:r>
                        <a:rPr lang="ar-EG" sz="2400" b="1" dirty="0"/>
                        <a:t>العبارة</a:t>
                      </a:r>
                    </a:p>
                  </a:txBody>
                  <a:tcPr anchor="ctr"/>
                </a:tc>
                <a:tc>
                  <a:txBody>
                    <a:bodyPr/>
                    <a:lstStyle/>
                    <a:p>
                      <a:pPr algn="ctr" rtl="1"/>
                      <a:r>
                        <a:rPr lang="ar-EG" sz="2400" b="1" dirty="0"/>
                        <a:t>القانون الذي تنتمي إليه</a:t>
                      </a:r>
                    </a:p>
                  </a:txBody>
                  <a:tcPr anchor="ctr"/>
                </a:tc>
                <a:tc>
                  <a:txBody>
                    <a:bodyPr/>
                    <a:lstStyle/>
                    <a:p>
                      <a:pPr algn="ctr" rtl="1"/>
                      <a:r>
                        <a:rPr lang="ar-EG" sz="2400" b="1" dirty="0"/>
                        <a:t>الصياغة المنطقية للعبارات وفقًا للقانون الخاص بها</a:t>
                      </a:r>
                    </a:p>
                  </a:txBody>
                  <a:tcPr anchor="ctr"/>
                </a:tc>
                <a:extLst>
                  <a:ext uri="{0D108BD9-81ED-4DB2-BD59-A6C34878D82A}">
                    <a16:rowId xmlns:a16="http://schemas.microsoft.com/office/drawing/2014/main" val="58638118"/>
                  </a:ext>
                </a:extLst>
              </a:tr>
              <a:tr h="3426665">
                <a:tc>
                  <a:txBody>
                    <a:bodyPr/>
                    <a:lstStyle/>
                    <a:p>
                      <a:pPr algn="ctr" rtl="1"/>
                      <a:endParaRPr lang="ar-EG" sz="2400" b="1"/>
                    </a:p>
                  </a:txBody>
                  <a:tcPr anchor="ctr"/>
                </a:tc>
                <a:tc>
                  <a:txBody>
                    <a:bodyPr/>
                    <a:lstStyle/>
                    <a:p>
                      <a:pPr algn="ctr" rtl="1"/>
                      <a:endParaRPr lang="ar-EG" sz="2400" b="1"/>
                    </a:p>
                  </a:txBody>
                  <a:tcPr anchor="ctr"/>
                </a:tc>
                <a:tc>
                  <a:txBody>
                    <a:bodyPr/>
                    <a:lstStyle/>
                    <a:p>
                      <a:pPr algn="ctr" rtl="1"/>
                      <a:endParaRPr lang="ar-EG" sz="2400" b="1" dirty="0"/>
                    </a:p>
                  </a:txBody>
                  <a:tcPr anchor="ctr"/>
                </a:tc>
                <a:extLst>
                  <a:ext uri="{0D108BD9-81ED-4DB2-BD59-A6C34878D82A}">
                    <a16:rowId xmlns:a16="http://schemas.microsoft.com/office/drawing/2014/main" val="3578918529"/>
                  </a:ext>
                </a:extLst>
              </a:tr>
            </a:tbl>
          </a:graphicData>
        </a:graphic>
      </p:graphicFrame>
    </p:spTree>
    <p:extLst>
      <p:ext uri="{BB962C8B-B14F-4D97-AF65-F5344CB8AC3E}">
        <p14:creationId xmlns:p14="http://schemas.microsoft.com/office/powerpoint/2010/main" val="121281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D3A01E3-76E2-4F12-99BB-C15F21096E29}"/>
              </a:ext>
            </a:extLst>
          </p:cNvPr>
          <p:cNvGrpSpPr/>
          <p:nvPr/>
        </p:nvGrpSpPr>
        <p:grpSpPr>
          <a:xfrm>
            <a:off x="2776592" y="1484784"/>
            <a:ext cx="3590815" cy="3505822"/>
            <a:chOff x="2776592" y="1196752"/>
            <a:chExt cx="3590815" cy="350582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6592" y="1196752"/>
              <a:ext cx="3590815" cy="350582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987824" y="1196752"/>
              <a:ext cx="2977048" cy="1464231"/>
            </a:xfrm>
            <a:prstGeom prst="roundRect">
              <a:avLst/>
            </a:prstGeom>
            <a:solidFill>
              <a:schemeClr val="tx1"/>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4000" dirty="0"/>
                <a:t>أتدرب وأقيم مكتسباتي</a:t>
              </a:r>
            </a:p>
          </p:txBody>
        </p:sp>
      </p:grpSp>
    </p:spTree>
    <p:extLst>
      <p:ext uri="{BB962C8B-B14F-4D97-AF65-F5344CB8AC3E}">
        <p14:creationId xmlns:p14="http://schemas.microsoft.com/office/powerpoint/2010/main" val="27743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1C5396F-D895-482E-94FD-C71C65D670E2}"/>
              </a:ext>
            </a:extLst>
          </p:cNvPr>
          <p:cNvSpPr txBox="1"/>
          <p:nvPr/>
        </p:nvSpPr>
        <p:spPr>
          <a:xfrm>
            <a:off x="1115616" y="908720"/>
            <a:ext cx="6912768" cy="5232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rgbClr val="002060"/>
                </a:solidFill>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1- شيء أريد أن أعرف المزيد عنه هو:</a:t>
            </a:r>
          </a:p>
        </p:txBody>
      </p:sp>
    </p:spTree>
    <p:extLst>
      <p:ext uri="{BB962C8B-B14F-4D97-AF65-F5344CB8AC3E}">
        <p14:creationId xmlns:p14="http://schemas.microsoft.com/office/powerpoint/2010/main" val="40720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l="2778" t="15980" r="9722" b="22603"/>
          <a:stretch/>
        </p:blipFill>
        <p:spPr>
          <a:xfrm>
            <a:off x="1691680" y="1257330"/>
            <a:ext cx="5472608" cy="4343340"/>
          </a:xfrm>
          <a:prstGeom prst="rect">
            <a:avLst/>
          </a:prstGeom>
        </p:spPr>
      </p:pic>
      <p:sp>
        <p:nvSpPr>
          <p:cNvPr id="6" name="عنوان 1">
            <a:extLst>
              <a:ext uri="{FF2B5EF4-FFF2-40B4-BE49-F238E27FC236}">
                <a16:creationId xmlns:a16="http://schemas.microsoft.com/office/drawing/2014/main" id="{33634818-CCB1-4B01-9AE4-101BDDF24770}"/>
              </a:ext>
            </a:extLst>
          </p:cNvPr>
          <p:cNvSpPr txBox="1">
            <a:spLocks/>
          </p:cNvSpPr>
          <p:nvPr/>
        </p:nvSpPr>
        <p:spPr>
          <a:xfrm>
            <a:off x="2483768" y="2564904"/>
            <a:ext cx="4176464" cy="1080121"/>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9600" b="1" dirty="0">
                <a:solidFill>
                  <a:srgbClr val="FFC000"/>
                </a:solidFill>
                <a:effectLst>
                  <a:outerShdw blurRad="38100" dist="38100" dir="2700000" algn="tl">
                    <a:srgbClr val="000000">
                      <a:alpha val="43137"/>
                    </a:srgbClr>
                  </a:outerShdw>
                </a:effectLst>
              </a:rPr>
              <a:t>تمهيد</a:t>
            </a:r>
          </a:p>
        </p:txBody>
      </p:sp>
    </p:spTree>
    <p:extLst>
      <p:ext uri="{BB962C8B-B14F-4D97-AF65-F5344CB8AC3E}">
        <p14:creationId xmlns:p14="http://schemas.microsoft.com/office/powerpoint/2010/main" val="33438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67FC57FF-1D79-4871-B0C9-4A668763F227}"/>
              </a:ext>
            </a:extLst>
          </p:cNvPr>
          <p:cNvSpPr/>
          <p:nvPr/>
        </p:nvSpPr>
        <p:spPr>
          <a:xfrm>
            <a:off x="791580" y="1052736"/>
            <a:ext cx="7560840" cy="864096"/>
          </a:xfrm>
          <a:prstGeom prst="round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rgbClr val="002060"/>
                </a:solidFill>
              </a:rPr>
              <a:t>2- فكرة وجدت أنها مثيرة للاهتمام في الدرس هي:</a:t>
            </a:r>
          </a:p>
        </p:txBody>
      </p:sp>
    </p:spTree>
    <p:extLst>
      <p:ext uri="{BB962C8B-B14F-4D97-AF65-F5344CB8AC3E}">
        <p14:creationId xmlns:p14="http://schemas.microsoft.com/office/powerpoint/2010/main" val="198696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67FC57FF-1D79-4871-B0C9-4A668763F227}"/>
              </a:ext>
            </a:extLst>
          </p:cNvPr>
          <p:cNvSpPr/>
          <p:nvPr/>
        </p:nvSpPr>
        <p:spPr>
          <a:xfrm>
            <a:off x="737574" y="980728"/>
            <a:ext cx="7668852" cy="792088"/>
          </a:xfrm>
          <a:prstGeom prst="round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rgbClr val="002060"/>
                </a:solidFill>
              </a:rPr>
              <a:t>3- في درس اليوم تعلمت:</a:t>
            </a:r>
          </a:p>
        </p:txBody>
      </p:sp>
    </p:spTree>
    <p:extLst>
      <p:ext uri="{BB962C8B-B14F-4D97-AF65-F5344CB8AC3E}">
        <p14:creationId xmlns:p14="http://schemas.microsoft.com/office/powerpoint/2010/main" val="408193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1012954"/>
            <a:ext cx="7200800" cy="687854"/>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rgbClr val="00206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4- الشيء المميز جدًا مما تعلمته اليوم هو:</a:t>
            </a:r>
          </a:p>
        </p:txBody>
      </p:sp>
    </p:spTree>
    <p:extLst>
      <p:ext uri="{BB962C8B-B14F-4D97-AF65-F5344CB8AC3E}">
        <p14:creationId xmlns:p14="http://schemas.microsoft.com/office/powerpoint/2010/main" val="426588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1012954"/>
            <a:ext cx="7200800" cy="5232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rgbClr val="00206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5- شيء لم أكن متأكدًا منه تمامًا هو:</a:t>
            </a:r>
          </a:p>
        </p:txBody>
      </p:sp>
    </p:spTree>
    <p:extLst>
      <p:ext uri="{BB962C8B-B14F-4D97-AF65-F5344CB8AC3E}">
        <p14:creationId xmlns:p14="http://schemas.microsoft.com/office/powerpoint/2010/main" val="16251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1012954"/>
            <a:ext cx="7344816" cy="5232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rgbClr val="00206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6- السؤال الكبير المتبقي لدي هو:</a:t>
            </a:r>
          </a:p>
        </p:txBody>
      </p:sp>
    </p:spTree>
    <p:extLst>
      <p:ext uri="{BB962C8B-B14F-4D97-AF65-F5344CB8AC3E}">
        <p14:creationId xmlns:p14="http://schemas.microsoft.com/office/powerpoint/2010/main" val="230313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968F37D-7043-4E80-B686-59325A4BB01D}"/>
              </a:ext>
            </a:extLst>
          </p:cNvPr>
          <p:cNvSpPr txBox="1"/>
          <p:nvPr/>
        </p:nvSpPr>
        <p:spPr>
          <a:xfrm>
            <a:off x="1871700" y="908720"/>
            <a:ext cx="5400600" cy="1077218"/>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rgbClr val="00206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8- أحد المفاهيم الأساسية التي تعلمتها اليوم هو:</a:t>
            </a:r>
          </a:p>
        </p:txBody>
      </p:sp>
    </p:spTree>
    <p:extLst>
      <p:ext uri="{BB962C8B-B14F-4D97-AF65-F5344CB8AC3E}">
        <p14:creationId xmlns:p14="http://schemas.microsoft.com/office/powerpoint/2010/main" val="238658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1012954"/>
            <a:ext cx="7200800" cy="5232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rgbClr val="00206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8- شيء واحد من درس اليوم جعلني أفكر هو:</a:t>
            </a:r>
          </a:p>
        </p:txBody>
      </p:sp>
    </p:spTree>
    <p:extLst>
      <p:ext uri="{BB962C8B-B14F-4D97-AF65-F5344CB8AC3E}">
        <p14:creationId xmlns:p14="http://schemas.microsoft.com/office/powerpoint/2010/main" val="17180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797510"/>
            <a:ext cx="7200800" cy="461665"/>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rgbClr val="00206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9- أهم شيء يجب أن أتذكره في درس اليوم هو:</a:t>
            </a:r>
          </a:p>
        </p:txBody>
      </p:sp>
    </p:spTree>
    <p:extLst>
      <p:ext uri="{BB962C8B-B14F-4D97-AF65-F5344CB8AC3E}">
        <p14:creationId xmlns:p14="http://schemas.microsoft.com/office/powerpoint/2010/main" val="176145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E4DB94A-6070-4B73-B5B8-D661588EDA7B}"/>
              </a:ext>
            </a:extLst>
          </p:cNvPr>
          <p:cNvSpPr txBox="1"/>
          <p:nvPr/>
        </p:nvSpPr>
        <p:spPr>
          <a:xfrm>
            <a:off x="971600" y="1012954"/>
            <a:ext cx="7200800" cy="954107"/>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rgbClr val="00206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10- إن كان بوسعي تلخيص تعلمي في مجموعة محددة من العبارات فإنها ستكون:</a:t>
            </a:r>
          </a:p>
        </p:txBody>
      </p:sp>
    </p:spTree>
    <p:extLst>
      <p:ext uri="{BB962C8B-B14F-4D97-AF65-F5344CB8AC3E}">
        <p14:creationId xmlns:p14="http://schemas.microsoft.com/office/powerpoint/2010/main" val="347446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971600" y="612844"/>
            <a:ext cx="7200800" cy="5078313"/>
          </a:xfrm>
          <a:prstGeom prst="rect">
            <a:avLst/>
          </a:prstGeom>
          <a:noFill/>
          <a:ln w="57150">
            <a:solidFill>
              <a:srgbClr val="FF0000"/>
            </a:solidFill>
            <a:prstDash val="dashDot"/>
          </a:ln>
        </p:spPr>
        <p:txBody>
          <a:bodyPr wrap="square" rtlCol="0">
            <a:spAutoFit/>
          </a:bodyPr>
          <a:lstStyle/>
          <a:p>
            <a:r>
              <a:rPr lang="ar-EG" sz="3600" b="1" dirty="0"/>
              <a:t>قوانين الفكر الأساسي هي القوانين الأولية الضرورية التي يسير الفكر بمقتضاها ولا تحتاج إلى برهان لإثباتها، ولا ينبغي للفرد أن يحيد عنها في أثناء تفكيره واستدلاله حتي لا يقع في الأخطاء. بمعني أنه لا يمكن لأحد أن يفكر عمدا بطريقة مخالفة لها، وهي مبادئ أولية سابقة على كل تفكير، أي أنها ليست مجرد تعميمات توصلنا إليها عن طريق التجربة- كما هو الحال في قانون سقوط الأجسام مثلاً-</a:t>
            </a:r>
            <a:endParaRPr lang="en-US" sz="3600" b="1" dirty="0"/>
          </a:p>
        </p:txBody>
      </p:sp>
    </p:spTree>
    <p:extLst>
      <p:ext uri="{BB962C8B-B14F-4D97-AF65-F5344CB8AC3E}">
        <p14:creationId xmlns:p14="http://schemas.microsoft.com/office/powerpoint/2010/main" val="258335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971600" y="1124744"/>
            <a:ext cx="7200800" cy="4832092"/>
          </a:xfrm>
          <a:prstGeom prst="rect">
            <a:avLst/>
          </a:prstGeom>
          <a:noFill/>
          <a:ln w="57150">
            <a:solidFill>
              <a:srgbClr val="FF0000"/>
            </a:solidFill>
            <a:prstDash val="dashDot"/>
          </a:ln>
        </p:spPr>
        <p:txBody>
          <a:bodyPr wrap="square" rtlCol="0">
            <a:spAutoFit/>
          </a:bodyPr>
          <a:lstStyle/>
          <a:p>
            <a:r>
              <a:rPr lang="ar-EG" sz="4400" b="1" dirty="0"/>
              <a:t>بل هي قواعد بديهية توجد في الذهن وتؤسس لتأطير نظري لأي ممارسة فكرية. هذه القوانين صدقها عام بشكل مطلق، ومستقل تماما عن مادة الموضوعات الجزئية التي نفكر فيها. فما هي هذه المبادئ الأساسية للفكر؟ وكيف نطبقها في حياتنا اليومية؟</a:t>
            </a:r>
            <a:endParaRPr lang="en-US" sz="4400" b="1" dirty="0"/>
          </a:p>
        </p:txBody>
      </p:sp>
    </p:spTree>
    <p:extLst>
      <p:ext uri="{BB962C8B-B14F-4D97-AF65-F5344CB8AC3E}">
        <p14:creationId xmlns:p14="http://schemas.microsoft.com/office/powerpoint/2010/main" val="95312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62EAA1F-089B-46DC-9E13-8A289216A86F}"/>
              </a:ext>
            </a:extLst>
          </p:cNvPr>
          <p:cNvGrpSpPr/>
          <p:nvPr/>
        </p:nvGrpSpPr>
        <p:grpSpPr>
          <a:xfrm>
            <a:off x="1835697" y="620688"/>
            <a:ext cx="5359026" cy="5359026"/>
            <a:chOff x="1835697" y="620688"/>
            <a:chExt cx="5359026" cy="5359026"/>
          </a:xfrm>
        </p:grpSpPr>
        <p:pic>
          <p:nvPicPr>
            <p:cNvPr id="6" name="صورة 5">
              <a:extLst>
                <a:ext uri="{FF2B5EF4-FFF2-40B4-BE49-F238E27FC236}">
                  <a16:creationId xmlns:a16="http://schemas.microsoft.com/office/drawing/2014/main" id="{F77AA6D7-7E74-4BBB-BF94-BB6399011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7" y="620688"/>
              <a:ext cx="5359026" cy="5359026"/>
            </a:xfrm>
            <a:prstGeom prst="rect">
              <a:avLst/>
            </a:prstGeom>
          </p:spPr>
        </p:pic>
        <p:sp>
          <p:nvSpPr>
            <p:cNvPr id="5" name="عنوان 1">
              <a:extLst>
                <a:ext uri="{FF2B5EF4-FFF2-40B4-BE49-F238E27FC236}">
                  <a16:creationId xmlns:a16="http://schemas.microsoft.com/office/drawing/2014/main" id="{B4ACBC93-A8C5-4058-B816-D494C486E766}"/>
                </a:ext>
              </a:extLst>
            </p:cNvPr>
            <p:cNvSpPr txBox="1">
              <a:spLocks/>
            </p:cNvSpPr>
            <p:nvPr/>
          </p:nvSpPr>
          <p:spPr>
            <a:xfrm rot="21414708">
              <a:off x="3061653" y="3747672"/>
              <a:ext cx="2697223" cy="93610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8000" b="1" i="1" dirty="0">
                  <a:solidFill>
                    <a:schemeClr val="bg1"/>
                  </a:solidFill>
                  <a:effectLst>
                    <a:outerShdw blurRad="38100" dist="38100" dir="2700000" algn="tl">
                      <a:srgbClr val="000000">
                        <a:alpha val="43137"/>
                      </a:srgbClr>
                    </a:outerShdw>
                  </a:effectLst>
                  <a:cs typeface="PT Simple Bold Ruled" panose="02010400000000000000" pitchFamily="2" charset="-78"/>
                </a:rPr>
                <a:t>أقرأ</a:t>
              </a:r>
            </a:p>
          </p:txBody>
        </p:sp>
      </p:grpSp>
    </p:spTree>
    <p:extLst>
      <p:ext uri="{BB962C8B-B14F-4D97-AF65-F5344CB8AC3E}">
        <p14:creationId xmlns:p14="http://schemas.microsoft.com/office/powerpoint/2010/main" val="35302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612261"/>
            <a:ext cx="7776865" cy="5509200"/>
          </a:xfrm>
          <a:prstGeom prst="rect">
            <a:avLst/>
          </a:prstGeom>
          <a:noFill/>
          <a:ln w="57150">
            <a:noFill/>
            <a:prstDash val="dashDot"/>
          </a:ln>
        </p:spPr>
        <p:txBody>
          <a:bodyPr wrap="square" rtlCol="0">
            <a:spAutoFit/>
          </a:bodyPr>
          <a:lstStyle/>
          <a:p>
            <a:r>
              <a:rPr lang="ar-EG" sz="3200" b="1" dirty="0"/>
              <a:t>قوانين الفكر الأساسية متضمنة في كل تفكير عقلي متسق، وتعد هذه القوانين ضرورية، وأحيانا شرطا كاملا للتفكير الصحيح، وهي: قانون الهوية، وقانون التناقض، وقانون الثالث المرفوع.</a:t>
            </a:r>
          </a:p>
          <a:p>
            <a:r>
              <a:rPr lang="ar-EG" sz="3200" b="1" dirty="0">
                <a:solidFill>
                  <a:srgbClr val="0070C0"/>
                </a:solidFill>
              </a:rPr>
              <a:t>1- قانون الهوية (الذاتية):</a:t>
            </a:r>
          </a:p>
          <a:p>
            <a:r>
              <a:rPr lang="ar-EG" sz="3200" b="1" dirty="0"/>
              <a:t>ويعبر عنه رمزيا أن (أ هو أ)، أ = أ، ومعني ذلك أن الشيء هو ذاته أو يملك هوية خاصة يحتفظ بها، فهذا الكتاب هو الكتاب نفسه سواء أكان في المدرسة أو في المنزل، الإنسان هو الإنسان ومعني ذلك أن الهوية تفترض ثبات الشيء. ويعد هذا القانون أصل القوانين وصورة موجبة للبقية المتبقية.</a:t>
            </a:r>
          </a:p>
        </p:txBody>
      </p:sp>
    </p:spTree>
    <p:extLst>
      <p:ext uri="{BB962C8B-B14F-4D97-AF65-F5344CB8AC3E}">
        <p14:creationId xmlns:p14="http://schemas.microsoft.com/office/powerpoint/2010/main" val="12793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196752"/>
            <a:ext cx="7776865" cy="4031873"/>
          </a:xfrm>
          <a:prstGeom prst="rect">
            <a:avLst/>
          </a:prstGeom>
          <a:noFill/>
          <a:ln w="57150">
            <a:noFill/>
            <a:prstDash val="dashDot"/>
          </a:ln>
        </p:spPr>
        <p:txBody>
          <a:bodyPr wrap="square" rtlCol="0">
            <a:spAutoFit/>
          </a:bodyPr>
          <a:lstStyle/>
          <a:p>
            <a:r>
              <a:rPr lang="ar-EG" sz="3200" b="1" dirty="0">
                <a:solidFill>
                  <a:srgbClr val="0070C0"/>
                </a:solidFill>
              </a:rPr>
              <a:t>2- قانون عدم التناقض:</a:t>
            </a:r>
          </a:p>
          <a:p>
            <a:r>
              <a:rPr lang="ar-EG" sz="3200" b="1" dirty="0"/>
              <a:t>يصاغ قانون عدم التناقض بعدة صور أهمها: ("أ" لا يمكن أن يكون</a:t>
            </a:r>
            <a:r>
              <a:rPr lang="en-US" sz="3200" b="1" dirty="0"/>
              <a:t> </a:t>
            </a:r>
            <a:r>
              <a:rPr lang="ar-EG" sz="3200" b="1" dirty="0"/>
              <a:t>"ب" أولا "ب" معا في آن واحد)</a:t>
            </a:r>
          </a:p>
          <a:p>
            <a:r>
              <a:rPr lang="ar-EG" sz="3200" b="1" dirty="0"/>
              <a:t>لا يمكن أن يكون أ موجودًا وغير موجود، أي لا يمكن أن تكون الصفتان المتناقضتان صادقتين معًا... إلخ، فليس صحيحا القول مثلاً: بدر طالب وليس بطالب، ويستحيل أن يصدق القول أني في المنزل ولست فيه، ويعد هذا القانون صورة سالبة من قانون الهوية.</a:t>
            </a:r>
          </a:p>
        </p:txBody>
      </p:sp>
    </p:spTree>
    <p:extLst>
      <p:ext uri="{BB962C8B-B14F-4D97-AF65-F5344CB8AC3E}">
        <p14:creationId xmlns:p14="http://schemas.microsoft.com/office/powerpoint/2010/main" val="9772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196752"/>
            <a:ext cx="7776865" cy="4031873"/>
          </a:xfrm>
          <a:prstGeom prst="rect">
            <a:avLst/>
          </a:prstGeom>
          <a:noFill/>
          <a:ln w="57150">
            <a:noFill/>
            <a:prstDash val="dashDot"/>
          </a:ln>
        </p:spPr>
        <p:txBody>
          <a:bodyPr wrap="square" rtlCol="0">
            <a:spAutoFit/>
          </a:bodyPr>
          <a:lstStyle/>
          <a:p>
            <a:r>
              <a:rPr lang="ar-EG" sz="3200" b="1" dirty="0">
                <a:solidFill>
                  <a:srgbClr val="0070C0"/>
                </a:solidFill>
              </a:rPr>
              <a:t>3- قانون الثالث المرفوع:</a:t>
            </a:r>
          </a:p>
          <a:p>
            <a:r>
              <a:rPr lang="ar-EG" sz="3200" b="1" dirty="0"/>
              <a:t>وصيغته إما أن تكون ب أو لا ب ولا ثالث بينهما، وهذا يعني أن أحد المتناقضين لا بد أن يكون صادقًا، إذن ليس هناك احتمال ثالث بجانب المتناقضين يمكن أن يكذبهما معا. وهذا القانون هو صورة شرطية من قانون عدم التناقض. </a:t>
            </a:r>
          </a:p>
          <a:p>
            <a:r>
              <a:rPr lang="ar-EG" sz="3200" b="1" dirty="0"/>
              <a:t>مثال: محمد إما ناجح أو راسب ولا يوجد بديل ثالث، إما مقفل أو غير مقفل ولا يوجد خيار ثالث.</a:t>
            </a:r>
          </a:p>
        </p:txBody>
      </p:sp>
    </p:spTree>
    <p:extLst>
      <p:ext uri="{BB962C8B-B14F-4D97-AF65-F5344CB8AC3E}">
        <p14:creationId xmlns:p14="http://schemas.microsoft.com/office/powerpoint/2010/main" val="234733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4921</TotalTime>
  <Words>1232</Words>
  <Application>Microsoft Office PowerPoint</Application>
  <PresentationFormat>عرض على الشاشة (4:3)</PresentationFormat>
  <Paragraphs>121</Paragraphs>
  <Slides>38</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38</vt:i4>
      </vt:variant>
    </vt:vector>
  </HeadingPairs>
  <TitlesOfParts>
    <vt:vector size="41" baseType="lpstr">
      <vt:lpstr>Arial</vt:lpstr>
      <vt:lpstr>Calibri</vt:lpstr>
      <vt:lpstr>نسق Office</vt:lpstr>
      <vt:lpstr>الدرس السادس</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www.ien.edu.sa ٨ </dc:title>
  <dc:creator>sara ghabour</dc:creator>
  <cp:lastModifiedBy>Eman Adel</cp:lastModifiedBy>
  <cp:revision>149</cp:revision>
  <dcterms:created xsi:type="dcterms:W3CDTF">2020-12-01T14:21:27Z</dcterms:created>
  <dcterms:modified xsi:type="dcterms:W3CDTF">2021-09-03T07:51:59Z</dcterms:modified>
</cp:coreProperties>
</file>