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74" r:id="rId2"/>
    <p:sldId id="288" r:id="rId3"/>
    <p:sldId id="348" r:id="rId4"/>
    <p:sldId id="349" r:id="rId5"/>
    <p:sldId id="350" r:id="rId6"/>
    <p:sldId id="351" r:id="rId7"/>
    <p:sldId id="264" r:id="rId8"/>
    <p:sldId id="352" r:id="rId9"/>
    <p:sldId id="353" r:id="rId10"/>
    <p:sldId id="354" r:id="rId11"/>
    <p:sldId id="355" r:id="rId12"/>
    <p:sldId id="356" r:id="rId13"/>
    <p:sldId id="357" r:id="rId14"/>
    <p:sldId id="359" r:id="rId15"/>
    <p:sldId id="358" r:id="rId16"/>
    <p:sldId id="360" r:id="rId17"/>
    <p:sldId id="361" r:id="rId18"/>
    <p:sldId id="362" r:id="rId19"/>
    <p:sldId id="363" r:id="rId20"/>
    <p:sldId id="364" r:id="rId21"/>
    <p:sldId id="365" r:id="rId22"/>
    <p:sldId id="366" r:id="rId23"/>
    <p:sldId id="367" r:id="rId24"/>
    <p:sldId id="368" r:id="rId25"/>
    <p:sldId id="371" r:id="rId26"/>
    <p:sldId id="372" r:id="rId27"/>
    <p:sldId id="373" r:id="rId28"/>
    <p:sldId id="374" r:id="rId29"/>
    <p:sldId id="375" r:id="rId30"/>
    <p:sldId id="376" r:id="rId31"/>
    <p:sldId id="377" r:id="rId32"/>
    <p:sldId id="378" r:id="rId33"/>
    <p:sldId id="369" r:id="rId34"/>
    <p:sldId id="379" r:id="rId35"/>
    <p:sldId id="380" r:id="rId36"/>
    <p:sldId id="381" r:id="rId37"/>
    <p:sldId id="382" r:id="rId38"/>
    <p:sldId id="383" r:id="rId39"/>
    <p:sldId id="384" r:id="rId40"/>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66FF"/>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43" d="100"/>
          <a:sy n="43" d="100"/>
        </p:scale>
        <p:origin x="-2154" y="-5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9911091-C17E-4609-8822-35FE1E04672D}" type="datetimeFigureOut">
              <a:rPr lang="en-US"/>
              <a:pPr>
                <a:defRPr/>
              </a:pPr>
              <a:t>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FA602DF-42A3-46AC-9763-C131D10698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75C507-0E58-4506-8757-0B0A89778C9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A9701-1424-4F09-B782-F1C59A832B1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00A21-542F-46DD-A183-EB5E35BC09D5}"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5A5285-F3BC-40AC-A420-38FA6646CBAE}"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2E268F-C7B8-4C8B-8B72-3DDF829D4081}"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093785-9E7B-4281-B3A5-2FDE40E44EA1}" type="datetimeFigureOut">
              <a:rPr lang="en-US"/>
              <a:pPr>
                <a:defRPr/>
              </a:pPr>
              <a:t>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7D26E2-8565-4ABB-AFDD-F24BE0C3365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B88A27-6B9A-4598-ACCB-2D8D4836803D}" type="datetimeFigureOut">
              <a:rPr lang="en-US"/>
              <a:pPr>
                <a:defRPr/>
              </a:pPr>
              <a:t>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E5163-1868-4E23-8E24-817BF6E781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29A196-00E4-4285-93F9-85479AD2BE0B}" type="datetimeFigureOut">
              <a:rPr lang="en-US"/>
              <a:pPr>
                <a:defRPr/>
              </a:pPr>
              <a:t>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CD7C6E-74F2-4A51-BCB8-7867B6DAE0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E36B77-3DC1-4BD6-BE8E-FC01F21A9947}" type="datetimeFigureOut">
              <a:rPr lang="en-US"/>
              <a:pPr>
                <a:defRPr/>
              </a:pPr>
              <a:t>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78A2CA-D2EF-4C6B-93F4-F0B4C08B261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EA8310-5C30-435F-8006-B0CFAF791B38}" type="datetimeFigureOut">
              <a:rPr lang="en-US"/>
              <a:pPr>
                <a:defRPr/>
              </a:pPr>
              <a:t>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C9FF7-1EE5-4E46-8B8E-1424EBBC83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0D4B11-D2A2-4E66-A3ED-BA4B2D466DC1}" type="datetimeFigureOut">
              <a:rPr lang="en-US"/>
              <a:pPr>
                <a:defRPr/>
              </a:pPr>
              <a:t>11/4/2017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F6C0E7-CBE1-4B7A-BA59-CFB248300E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0BD811-DA6E-4084-B04D-A297816D47FD}" type="datetimeFigureOut">
              <a:rPr lang="en-US"/>
              <a:pPr>
                <a:defRPr/>
              </a:pPr>
              <a:t>11/4/2017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0FE844-556C-4AE2-A4F9-195715DC57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ED6874-5EB3-454C-843F-B73932473921}" type="datetimeFigureOut">
              <a:rPr lang="en-US"/>
              <a:pPr>
                <a:defRPr/>
              </a:pPr>
              <a:t>11/4/2017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2FE4E6-5894-4EAE-9C8F-C934A4E426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964E33-2C28-4DE3-B79E-05C4CB80C2BC}" type="datetimeFigureOut">
              <a:rPr lang="en-US"/>
              <a:pPr>
                <a:defRPr/>
              </a:pPr>
              <a:t>11/4/2017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1D7D06-6100-43C1-9FE6-1FD23430468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744213-26B1-41C9-AA1E-EAEDEAFD8346}" type="datetimeFigureOut">
              <a:rPr lang="en-US"/>
              <a:pPr>
                <a:defRPr/>
              </a:pPr>
              <a:t>11/4/2017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6D276C-D52A-4D47-9808-57F049A9B1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AF64BC-68C7-4CE5-AE98-0ED70220B5F9}" type="datetimeFigureOut">
              <a:rPr lang="en-US"/>
              <a:pPr>
                <a:defRPr/>
              </a:pPr>
              <a:t>11/4/2017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9544EC-C7B7-441B-B46F-C0931A918C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70D342D-F785-4902-8767-D7A23B594CDC}" type="datetimeFigureOut">
              <a:rPr lang="en-US"/>
              <a:pPr>
                <a:defRPr/>
              </a:pPr>
              <a:t>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DD95AA0-A554-4E6E-9DC7-AFB5B0CDE0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wmf"/><Relationship Id="rId4" Type="http://schemas.openxmlformats.org/officeDocument/2006/relationships/audio" Target="../media/audio12.wav"/></Relationships>
</file>

<file path=ppt/slides/_rels/slide1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5.wav"/></Relationships>
</file>

<file path=ppt/slides/_rels/slide12.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7.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audio" Target="../media/audio20.wav"/></Relationships>
</file>

<file path=ppt/slides/_rels/slide16.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7.wav"/><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audio" Target="../media/audio21.wav"/></Relationships>
</file>

<file path=ppt/slides/_rels/slide17.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7.wav"/><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audio" Target="../media/audio21.wav"/></Relationships>
</file>

<file path=ppt/slides/_rels/slide18.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hyperlink" Target="http://www.mandumah.com/" TargetMode="External"/><Relationship Id="rId2" Type="http://schemas.openxmlformats.org/officeDocument/2006/relationships/audio" Target="../media/audio17.wav"/><Relationship Id="rId1" Type="http://schemas.openxmlformats.org/officeDocument/2006/relationships/slideLayout" Target="../slideLayouts/slideLayout1.xml"/><Relationship Id="rId6" Type="http://schemas.openxmlformats.org/officeDocument/2006/relationships/image" Target="../media/image12.wmf"/><Relationship Id="rId5" Type="http://schemas.openxmlformats.org/officeDocument/2006/relationships/audio" Target="../media/audio21.wav"/><Relationship Id="rId4" Type="http://schemas.openxmlformats.org/officeDocument/2006/relationships/audio" Target="../media/audio20.wav"/></Relationships>
</file>

<file path=ppt/slides/_rels/slide19.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7.wav"/><Relationship Id="rId1" Type="http://schemas.openxmlformats.org/officeDocument/2006/relationships/slideLayout" Target="../slideLayouts/slideLayout1.xml"/><Relationship Id="rId6" Type="http://schemas.openxmlformats.org/officeDocument/2006/relationships/hyperlink" Target="http://search.ebscohost.com/" TargetMode="External"/><Relationship Id="rId5" Type="http://schemas.openxmlformats.org/officeDocument/2006/relationships/image" Target="../media/image12.wmf"/><Relationship Id="rId4" Type="http://schemas.openxmlformats.org/officeDocument/2006/relationships/audio" Target="../media/audio21.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audio" Target="../media/audio6.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7.wav"/><Relationship Id="rId1" Type="http://schemas.openxmlformats.org/officeDocument/2006/relationships/slideLayout" Target="../slideLayouts/slideLayout1.xml"/><Relationship Id="rId6" Type="http://schemas.openxmlformats.org/officeDocument/2006/relationships/hyperlink" Target="http://www.sciencedirect.com/science" TargetMode="External"/><Relationship Id="rId5" Type="http://schemas.openxmlformats.org/officeDocument/2006/relationships/image" Target="../media/image12.wmf"/><Relationship Id="rId4" Type="http://schemas.openxmlformats.org/officeDocument/2006/relationships/audio" Target="../media/audio21.wav"/></Relationships>
</file>

<file path=ppt/slides/_rels/slide2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7.wav"/><Relationship Id="rId1" Type="http://schemas.openxmlformats.org/officeDocument/2006/relationships/slideLayout" Target="../slideLayouts/slideLayout1.xml"/><Relationship Id="rId6" Type="http://schemas.openxmlformats.org/officeDocument/2006/relationships/hyperlink" Target="http://proquest.umi.com/pqduweb?cfc" TargetMode="External"/><Relationship Id="rId5" Type="http://schemas.openxmlformats.org/officeDocument/2006/relationships/image" Target="../media/image12.wmf"/><Relationship Id="rId4"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7.wav"/><Relationship Id="rId1" Type="http://schemas.openxmlformats.org/officeDocument/2006/relationships/slideLayout" Target="../slideLayouts/slideLayout1.xml"/><Relationship Id="rId6" Type="http://schemas.openxmlformats.org/officeDocument/2006/relationships/hyperlink" Target="http://search.ebscohost.com/" TargetMode="External"/><Relationship Id="rId5" Type="http://schemas.openxmlformats.org/officeDocument/2006/relationships/image" Target="../media/image12.wmf"/><Relationship Id="rId4" Type="http://schemas.openxmlformats.org/officeDocument/2006/relationships/audio" Target="../media/audio21.wav"/></Relationships>
</file>

<file path=ppt/slides/_rels/slide23.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7.wav"/><Relationship Id="rId1" Type="http://schemas.openxmlformats.org/officeDocument/2006/relationships/slideLayout" Target="../slideLayouts/slideLayout1.xml"/><Relationship Id="rId6" Type="http://schemas.openxmlformats.org/officeDocument/2006/relationships/hyperlink" Target="http://search.ebscohost.com/" TargetMode="External"/><Relationship Id="rId5" Type="http://schemas.openxmlformats.org/officeDocument/2006/relationships/image" Target="../media/image12.wmf"/><Relationship Id="rId4" Type="http://schemas.openxmlformats.org/officeDocument/2006/relationships/audio" Target="../media/audio21.wav"/></Relationships>
</file>

<file path=ppt/slides/_rels/slide24.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22.wav"/><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3.wav"/><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23.wav"/><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23.wav"/><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23.wav"/><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23.wav"/><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23.wav"/><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25.wav"/><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audio" Target="../media/audio27.wav"/></Relationships>
</file>

<file path=ppt/slides/_rels/slide32.xml.rels><?xml version="1.0" encoding="UTF-8" standalone="yes"?>
<Relationships xmlns="http://schemas.openxmlformats.org/package/2006/relationships"><Relationship Id="rId8" Type="http://schemas.openxmlformats.org/officeDocument/2006/relationships/hyperlink" Target="http://proquest.umi.com/pqduweb?cfc=1" TargetMode="External"/><Relationship Id="rId3" Type="http://schemas.openxmlformats.org/officeDocument/2006/relationships/audio" Target="../media/audio27.wav"/><Relationship Id="rId7" Type="http://schemas.openxmlformats.org/officeDocument/2006/relationships/hyperlink" Target="http://www.sciencedirect.com/science" TargetMode="External"/><Relationship Id="rId2" Type="http://schemas.openxmlformats.org/officeDocument/2006/relationships/audio" Target="../media/audio25.wav"/><Relationship Id="rId1" Type="http://schemas.openxmlformats.org/officeDocument/2006/relationships/slideLayout" Target="../slideLayouts/slideLayout1.xml"/><Relationship Id="rId6" Type="http://schemas.openxmlformats.org/officeDocument/2006/relationships/hyperlink" Target="http://www.mandumah.com/" TargetMode="External"/><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hyperlink" Target="http://search.ebscohost.com/" TargetMode="External"/></Relationships>
</file>

<file path=ppt/slides/_rels/slide33.xml.rels><?xml version="1.0" encoding="UTF-8" standalone="yes"?>
<Relationships xmlns="http://schemas.openxmlformats.org/package/2006/relationships"><Relationship Id="rId3" Type="http://schemas.openxmlformats.org/officeDocument/2006/relationships/audio" Target="../media/audio29.wav"/><Relationship Id="rId7" Type="http://schemas.openxmlformats.org/officeDocument/2006/relationships/image" Target="../media/image22.wmf"/><Relationship Id="rId2" Type="http://schemas.openxmlformats.org/officeDocument/2006/relationships/audio" Target="../media/audio28.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16.wav"/><Relationship Id="rId4" Type="http://schemas.openxmlformats.org/officeDocument/2006/relationships/audio" Target="../media/audio30.wav"/></Relationships>
</file>

<file path=ppt/slides/_rels/slide34.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28.wav"/><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audio" Target="../media/audio16.wav"/></Relationships>
</file>

<file path=ppt/slides/_rels/slide35.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28.wav"/><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audio" Target="../media/audio16.wav"/></Relationships>
</file>

<file path=ppt/slides/_rels/slide36.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28.wav"/><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audio" Target="../media/audio16.wav"/></Relationships>
</file>

<file path=ppt/slides/_rels/slide37.xml.rels><?xml version="1.0" encoding="UTF-8" standalone="yes"?>
<Relationships xmlns="http://schemas.openxmlformats.org/package/2006/relationships"><Relationship Id="rId3" Type="http://schemas.openxmlformats.org/officeDocument/2006/relationships/audio" Target="../media/audio30.wav"/><Relationship Id="rId7" Type="http://schemas.openxmlformats.org/officeDocument/2006/relationships/image" Target="../media/image22.wmf"/><Relationship Id="rId2" Type="http://schemas.openxmlformats.org/officeDocument/2006/relationships/audio" Target="../media/audio28.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16.wav"/><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28.wav"/><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audio" Target="../media/audio16.wav"/></Relationships>
</file>

<file path=ppt/slides/_rels/slide39.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28.wav"/><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audio" Target="../media/audio16.wav"/></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audio" Target="../media/audio10.wav"/><Relationship Id="rId4" Type="http://schemas.openxmlformats.org/officeDocument/2006/relationships/audio" Target="../media/audio9.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audio" Target="../media/audio10.wav"/></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audio" Target="../media/audio10.wav"/><Relationship Id="rId4"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wmf"/><Relationship Id="rId4" Type="http://schemas.openxmlformats.org/officeDocument/2006/relationships/audio" Target="../media/audio1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CKLC134.WMF"/>
          <p:cNvPicPr>
            <a:picLocks noChangeAspect="1"/>
          </p:cNvPicPr>
          <p:nvPr/>
        </p:nvPicPr>
        <p:blipFill>
          <a:blip r:embed="rId4" cstate="print"/>
          <a:srcRect/>
          <a:stretch>
            <a:fillRect/>
          </a:stretch>
        </p:blipFill>
        <p:spPr bwMode="auto">
          <a:xfrm>
            <a:off x="684213" y="1739900"/>
            <a:ext cx="7583487" cy="4425950"/>
          </a:xfrm>
          <a:prstGeom prst="rect">
            <a:avLst/>
          </a:prstGeom>
          <a:noFill/>
          <a:ln w="9525">
            <a:noFill/>
            <a:miter lim="800000"/>
            <a:headEnd/>
            <a:tailEnd/>
          </a:ln>
        </p:spPr>
      </p:pic>
      <p:sp>
        <p:nvSpPr>
          <p:cNvPr id="13" name="Rectangle 12"/>
          <p:cNvSpPr>
            <a:spLocks noChangeArrowheads="1"/>
          </p:cNvSpPr>
          <p:nvPr/>
        </p:nvSpPr>
        <p:spPr bwMode="auto">
          <a:xfrm>
            <a:off x="1143000" y="1852613"/>
            <a:ext cx="6453188" cy="2862262"/>
          </a:xfrm>
          <a:prstGeom prst="rect">
            <a:avLst/>
          </a:prstGeom>
          <a:noFill/>
          <a:ln w="9525">
            <a:noFill/>
            <a:miter lim="800000"/>
            <a:headEnd/>
            <a:tailEnd/>
          </a:ln>
        </p:spPr>
        <p:txBody>
          <a:bodyPr>
            <a:spAutoFit/>
          </a:bodyPr>
          <a:lstStyle/>
          <a:p>
            <a:pPr algn="ctr" rtl="1"/>
            <a:r>
              <a:rPr lang="ar-EG" sz="6000" b="1">
                <a:solidFill>
                  <a:srgbClr val="C00000"/>
                </a:solidFill>
                <a:latin typeface="Calibri" pitchFamily="34" charset="0"/>
              </a:rPr>
              <a:t>الدرس الخامس </a:t>
            </a:r>
            <a:endParaRPr lang="en-US" sz="6000">
              <a:solidFill>
                <a:srgbClr val="C00000"/>
              </a:solidFill>
              <a:latin typeface="Calibri" pitchFamily="34" charset="0"/>
            </a:endParaRPr>
          </a:p>
          <a:p>
            <a:pPr algn="ctr" rtl="1"/>
            <a:r>
              <a:rPr lang="ar-EG" sz="6000" b="1">
                <a:solidFill>
                  <a:srgbClr val="C00000"/>
                </a:solidFill>
                <a:latin typeface="Calibri" pitchFamily="34" charset="0"/>
              </a:rPr>
              <a:t>مهارة استخدام قواعد المعلومات الإلكترونية</a:t>
            </a:r>
            <a:endParaRPr lang="en-US" sz="6000">
              <a:solidFill>
                <a:srgbClr val="C00000"/>
              </a:solidFill>
              <a:latin typeface="Calibri" pitchFamily="34" charset="0"/>
            </a:endParaRPr>
          </a:p>
        </p:txBody>
      </p:sp>
    </p:spTree>
  </p:cSld>
  <p:clrMapOvr>
    <a:masterClrMapping/>
  </p:clrMapOvr>
  <p:transition>
    <p:dissolv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6.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BANNR041.WMF"/>
          <p:cNvPicPr>
            <a:picLocks noChangeAspect="1"/>
          </p:cNvPicPr>
          <p:nvPr/>
        </p:nvPicPr>
        <p:blipFill>
          <a:blip r:embed="rId5" cstate="print"/>
          <a:srcRect/>
          <a:stretch>
            <a:fillRect/>
          </a:stretch>
        </p:blipFill>
        <p:spPr bwMode="auto">
          <a:xfrm>
            <a:off x="3000375" y="82550"/>
            <a:ext cx="6143625" cy="1762125"/>
          </a:xfrm>
          <a:prstGeom prst="rect">
            <a:avLst/>
          </a:prstGeom>
          <a:noFill/>
          <a:ln w="9525">
            <a:noFill/>
            <a:miter lim="800000"/>
            <a:headEnd/>
            <a:tailEnd/>
          </a:ln>
        </p:spPr>
      </p:pic>
      <p:sp>
        <p:nvSpPr>
          <p:cNvPr id="3" name="Flowchart: Process 2"/>
          <p:cNvSpPr/>
          <p:nvPr/>
        </p:nvSpPr>
        <p:spPr>
          <a:xfrm>
            <a:off x="3943350" y="142875"/>
            <a:ext cx="4843463"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fontAlgn="auto">
              <a:spcBef>
                <a:spcPts val="0"/>
              </a:spcBef>
              <a:spcAft>
                <a:spcPts val="0"/>
              </a:spcAft>
              <a:defRPr/>
            </a:pPr>
            <a:r>
              <a:rPr lang="ar-EG" sz="4400" b="1" dirty="0">
                <a:solidFill>
                  <a:srgbClr val="C00000"/>
                </a:solidFill>
              </a:rPr>
              <a:t>أهمية قواعد المعلومات</a:t>
            </a:r>
            <a:endParaRPr lang="en-US" sz="4400" dirty="0">
              <a:solidFill>
                <a:srgbClr val="C00000"/>
              </a:solidFill>
            </a:endParaRPr>
          </a:p>
        </p:txBody>
      </p:sp>
      <p:sp>
        <p:nvSpPr>
          <p:cNvPr id="6" name="Flowchart: Card 5"/>
          <p:cNvSpPr/>
          <p:nvPr/>
        </p:nvSpPr>
        <p:spPr>
          <a:xfrm>
            <a:off x="2470150" y="1928813"/>
            <a:ext cx="6026150" cy="1535112"/>
          </a:xfrm>
          <a:prstGeom prst="flowChartPunchedCard">
            <a:avLst/>
          </a:prstGeom>
          <a:blipFill>
            <a:blip r:embed="rId6"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TextBox 6"/>
          <p:cNvSpPr txBox="1">
            <a:spLocks noChangeArrowheads="1"/>
          </p:cNvSpPr>
          <p:nvPr/>
        </p:nvSpPr>
        <p:spPr bwMode="auto">
          <a:xfrm>
            <a:off x="2857500" y="2143125"/>
            <a:ext cx="5567363" cy="1200150"/>
          </a:xfrm>
          <a:prstGeom prst="rect">
            <a:avLst/>
          </a:prstGeom>
          <a:noFill/>
          <a:ln w="9525">
            <a:noFill/>
            <a:miter lim="800000"/>
            <a:headEnd/>
            <a:tailEnd/>
          </a:ln>
        </p:spPr>
        <p:txBody>
          <a:bodyPr>
            <a:spAutoFit/>
          </a:bodyPr>
          <a:lstStyle/>
          <a:p>
            <a:pPr algn="ctr" rtl="1"/>
            <a:r>
              <a:rPr lang="ar-EG" sz="3600" b="1">
                <a:solidFill>
                  <a:srgbClr val="002060"/>
                </a:solidFill>
                <a:latin typeface="Calibri" pitchFamily="34" charset="0"/>
              </a:rPr>
              <a:t>- مصدر متجدد للمعلومات المتخصصة في كافة المجالات</a:t>
            </a:r>
            <a:endParaRPr lang="en-US" sz="3600">
              <a:solidFill>
                <a:srgbClr val="002060"/>
              </a:solidFill>
              <a:latin typeface="Calibri" pitchFamily="34" charset="0"/>
            </a:endParaRPr>
          </a:p>
        </p:txBody>
      </p:sp>
      <p:sp>
        <p:nvSpPr>
          <p:cNvPr id="8" name="Flowchart: Card 7"/>
          <p:cNvSpPr/>
          <p:nvPr/>
        </p:nvSpPr>
        <p:spPr>
          <a:xfrm>
            <a:off x="285750" y="4679950"/>
            <a:ext cx="6027738" cy="1535113"/>
          </a:xfrm>
          <a:prstGeom prst="flowChartPunchedCard">
            <a:avLst/>
          </a:prstGeom>
          <a:blipFill>
            <a:blip r:embed="rId6"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TextBox 8"/>
          <p:cNvSpPr txBox="1">
            <a:spLocks noChangeArrowheads="1"/>
          </p:cNvSpPr>
          <p:nvPr/>
        </p:nvSpPr>
        <p:spPr bwMode="auto">
          <a:xfrm>
            <a:off x="642938" y="5211763"/>
            <a:ext cx="5567362" cy="646112"/>
          </a:xfrm>
          <a:prstGeom prst="rect">
            <a:avLst/>
          </a:prstGeom>
          <a:noFill/>
          <a:ln w="9525">
            <a:noFill/>
            <a:miter lim="800000"/>
            <a:headEnd/>
            <a:tailEnd/>
          </a:ln>
        </p:spPr>
        <p:txBody>
          <a:bodyPr>
            <a:spAutoFit/>
          </a:bodyPr>
          <a:lstStyle/>
          <a:p>
            <a:pPr algn="ctr" rtl="1"/>
            <a:r>
              <a:rPr lang="ar-EG" sz="3600" b="1">
                <a:solidFill>
                  <a:srgbClr val="002060"/>
                </a:solidFill>
                <a:latin typeface="Calibri" pitchFamily="34" charset="0"/>
              </a:rPr>
              <a:t>- تنمية البحث العلمي والمعرفة</a:t>
            </a:r>
            <a:endParaRPr lang="en-US" sz="3600">
              <a:solidFill>
                <a:srgbClr val="002060"/>
              </a:solidFill>
              <a:latin typeface="Calibri" pitchFamily="34" charset="0"/>
            </a:endParaRPr>
          </a:p>
        </p:txBody>
      </p:sp>
    </p:spTree>
  </p:cSld>
  <p:clrMapOvr>
    <a:masterClrMapping/>
  </p:clrMapOvr>
  <p:transition>
    <p:pull dir="rd"/>
    <p:sndAc>
      <p:stSnd>
        <p:snd r:embed="rId3" name="cached_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4" name="camera.wav"/>
                                        </p:tgtEl>
                                      </p:cMediaNode>
                                    </p:audio>
                                  </p:sub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par>
                                <p:cTn id="16" presetID="21"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4)">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5" cstate="print"/>
          <a:srcRect/>
          <a:stretch>
            <a:fillRect/>
          </a:stretch>
        </p:blipFill>
        <p:spPr bwMode="auto">
          <a:xfrm>
            <a:off x="250825" y="1700213"/>
            <a:ext cx="8424863" cy="4800600"/>
          </a:xfrm>
          <a:prstGeom prst="rect">
            <a:avLst/>
          </a:prstGeom>
          <a:noFill/>
          <a:ln w="9525">
            <a:noFill/>
            <a:miter lim="800000"/>
            <a:headEnd/>
            <a:tailEnd/>
          </a:ln>
        </p:spPr>
      </p:pic>
      <p:sp>
        <p:nvSpPr>
          <p:cNvPr id="5" name="TextBox 4"/>
          <p:cNvSpPr txBox="1"/>
          <p:nvPr/>
        </p:nvSpPr>
        <p:spPr>
          <a:xfrm>
            <a:off x="1331913" y="2936875"/>
            <a:ext cx="6119812" cy="2800350"/>
          </a:xfrm>
          <a:prstGeom prst="rect">
            <a:avLst/>
          </a:prstGeom>
          <a:noFill/>
        </p:spPr>
        <p:txBody>
          <a:bodyPr rtlCol="1">
            <a:spAutoFit/>
          </a:bodyPr>
          <a:lstStyle/>
          <a:p>
            <a:pPr algn="ctr" rtl="1" fontAlgn="auto">
              <a:spcBef>
                <a:spcPts val="0"/>
              </a:spcBef>
              <a:spcAft>
                <a:spcPts val="0"/>
              </a:spcAft>
              <a:defRPr/>
            </a:pPr>
            <a:r>
              <a:rPr lang="ar-EG" sz="4400" b="1" dirty="0">
                <a:solidFill>
                  <a:schemeClr val="accent5">
                    <a:lumMod val="50000"/>
                  </a:schemeClr>
                </a:solidFill>
                <a:latin typeface="+mn-lt"/>
                <a:cs typeface="+mn-cs"/>
              </a:rPr>
              <a:t>لماذا تسعى المكتبات المحوسبة إلى توفير المعلومات الإلكترونية للمستفيدين في عملية البحث عن مصادر معلوماتها الإلكترونية؟</a:t>
            </a:r>
            <a:endParaRPr lang="en-US" sz="4400" dirty="0">
              <a:solidFill>
                <a:schemeClr val="accent5">
                  <a:lumMod val="50000"/>
                </a:schemeClr>
              </a:solidFill>
              <a:latin typeface="+mn-lt"/>
              <a:cs typeface="+mn-cs"/>
            </a:endParaRPr>
          </a:p>
        </p:txBody>
      </p:sp>
      <p:pic>
        <p:nvPicPr>
          <p:cNvPr id="6" name="Picture 5" descr="1550385026.png"/>
          <p:cNvPicPr>
            <a:picLocks noChangeAspect="1"/>
          </p:cNvPicPr>
          <p:nvPr/>
        </p:nvPicPr>
        <p:blipFill>
          <a:blip r:embed="rId6" cstate="print"/>
          <a:srcRect/>
          <a:stretch>
            <a:fillRect/>
          </a:stretch>
        </p:blipFill>
        <p:spPr bwMode="auto">
          <a:xfrm>
            <a:off x="6143625" y="500063"/>
            <a:ext cx="2324100" cy="2324100"/>
          </a:xfrm>
          <a:prstGeom prst="rect">
            <a:avLst/>
          </a:prstGeom>
          <a:noFill/>
          <a:ln w="9525">
            <a:noFill/>
            <a:miter lim="800000"/>
            <a:headEnd/>
            <a:tailEnd/>
          </a:ln>
        </p:spPr>
      </p:pic>
      <p:sp>
        <p:nvSpPr>
          <p:cNvPr id="7" name="TextBox 6"/>
          <p:cNvSpPr txBox="1">
            <a:spLocks noChangeArrowheads="1"/>
          </p:cNvSpPr>
          <p:nvPr/>
        </p:nvSpPr>
        <p:spPr bwMode="auto">
          <a:xfrm>
            <a:off x="6143625" y="1000125"/>
            <a:ext cx="2120900" cy="1108075"/>
          </a:xfrm>
          <a:prstGeom prst="rect">
            <a:avLst/>
          </a:prstGeom>
          <a:noFill/>
          <a:ln w="9525">
            <a:noFill/>
            <a:miter lim="800000"/>
            <a:headEnd/>
            <a:tailEnd/>
          </a:ln>
        </p:spPr>
        <p:txBody>
          <a:bodyPr>
            <a:spAutoFit/>
          </a:bodyPr>
          <a:lstStyle/>
          <a:p>
            <a:pPr algn="ctr" rtl="1"/>
            <a:r>
              <a:rPr lang="ar-EG" sz="6600" b="1">
                <a:latin typeface="Calibri" pitchFamily="34" charset="0"/>
              </a:rPr>
              <a:t>فكر</a:t>
            </a:r>
            <a:endParaRPr lang="en-US" sz="6600">
              <a:solidFill>
                <a:srgbClr val="0070C0"/>
              </a:solidFill>
              <a:latin typeface="Calibri" pitchFamily="34" charset="0"/>
            </a:endParaRPr>
          </a:p>
        </p:txBody>
      </p:sp>
    </p:spTree>
  </p:cSld>
  <p:clrMapOvr>
    <a:masterClrMapping/>
  </p:clrMapOvr>
  <p:transition>
    <p:plus/>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0061 - arcade game beep.wav"/>
                                        </p:tgtEl>
                                      </p:cMediaNode>
                                    </p:audio>
                                  </p:sub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4" name="0061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4" cstate="print"/>
          <a:srcRect/>
          <a:stretch>
            <a:fillRect/>
          </a:stretch>
        </p:blipFill>
        <p:spPr bwMode="auto">
          <a:xfrm>
            <a:off x="250825" y="1700213"/>
            <a:ext cx="8424863" cy="4800600"/>
          </a:xfrm>
          <a:prstGeom prst="rect">
            <a:avLst/>
          </a:prstGeom>
          <a:noFill/>
          <a:ln w="9525">
            <a:noFill/>
            <a:miter lim="800000"/>
            <a:headEnd/>
            <a:tailEnd/>
          </a:ln>
        </p:spPr>
      </p:pic>
      <p:sp>
        <p:nvSpPr>
          <p:cNvPr id="5" name="TextBox 4"/>
          <p:cNvSpPr txBox="1">
            <a:spLocks noChangeArrowheads="1"/>
          </p:cNvSpPr>
          <p:nvPr/>
        </p:nvSpPr>
        <p:spPr bwMode="auto">
          <a:xfrm>
            <a:off x="1331913" y="2936875"/>
            <a:ext cx="6119812" cy="3170238"/>
          </a:xfrm>
          <a:prstGeom prst="rect">
            <a:avLst/>
          </a:prstGeom>
          <a:noFill/>
          <a:ln w="9525">
            <a:noFill/>
            <a:miter lim="800000"/>
            <a:headEnd/>
            <a:tailEnd/>
          </a:ln>
        </p:spPr>
        <p:txBody>
          <a:bodyPr>
            <a:spAutoFit/>
          </a:bodyPr>
          <a:lstStyle/>
          <a:p>
            <a:pPr algn="ctr" rtl="1"/>
            <a:r>
              <a:rPr lang="ar-EG" sz="4000" b="1">
                <a:solidFill>
                  <a:srgbClr val="C00000"/>
                </a:solidFill>
                <a:latin typeface="Calibri" pitchFamily="34" charset="0"/>
              </a:rPr>
              <a:t>من أجل تحقيق أهدافها والتي من أبرزها جعل مصادر المعلومات في متناول الجميع والإفادة منها، </a:t>
            </a:r>
            <a:r>
              <a:rPr lang="ar-SA" sz="4000" b="1">
                <a:solidFill>
                  <a:srgbClr val="C00000"/>
                </a:solidFill>
                <a:latin typeface="Calibri" pitchFamily="34" charset="0"/>
              </a:rPr>
              <a:t>وجعلها أيسر منالاً وأسهل وصولاً إلى مصادرها ومعلوماتها.</a:t>
            </a:r>
            <a:endParaRPr lang="en-US" sz="4000">
              <a:solidFill>
                <a:srgbClr val="C00000"/>
              </a:solidFill>
              <a:latin typeface="Calibri" pitchFamily="34" charset="0"/>
            </a:endParaRPr>
          </a:p>
        </p:txBody>
      </p:sp>
      <p:pic>
        <p:nvPicPr>
          <p:cNvPr id="14340" name="Picture 5" descr="1550385026.png"/>
          <p:cNvPicPr>
            <a:picLocks noChangeAspect="1"/>
          </p:cNvPicPr>
          <p:nvPr/>
        </p:nvPicPr>
        <p:blipFill>
          <a:blip r:embed="rId5" cstate="print"/>
          <a:srcRect/>
          <a:stretch>
            <a:fillRect/>
          </a:stretch>
        </p:blipFill>
        <p:spPr bwMode="auto">
          <a:xfrm>
            <a:off x="6143625" y="500063"/>
            <a:ext cx="2324100" cy="2324100"/>
          </a:xfrm>
          <a:prstGeom prst="rect">
            <a:avLst/>
          </a:prstGeom>
          <a:noFill/>
          <a:ln w="9525">
            <a:noFill/>
            <a:miter lim="800000"/>
            <a:headEnd/>
            <a:tailEnd/>
          </a:ln>
        </p:spPr>
      </p:pic>
      <p:sp>
        <p:nvSpPr>
          <p:cNvPr id="14341" name="TextBox 6"/>
          <p:cNvSpPr txBox="1">
            <a:spLocks noChangeArrowheads="1"/>
          </p:cNvSpPr>
          <p:nvPr/>
        </p:nvSpPr>
        <p:spPr bwMode="auto">
          <a:xfrm>
            <a:off x="6143625" y="1000125"/>
            <a:ext cx="2120900" cy="1108075"/>
          </a:xfrm>
          <a:prstGeom prst="rect">
            <a:avLst/>
          </a:prstGeom>
          <a:noFill/>
          <a:ln w="9525">
            <a:noFill/>
            <a:miter lim="800000"/>
            <a:headEnd/>
            <a:tailEnd/>
          </a:ln>
        </p:spPr>
        <p:txBody>
          <a:bodyPr>
            <a:spAutoFit/>
          </a:bodyPr>
          <a:lstStyle/>
          <a:p>
            <a:pPr algn="ctr" rtl="1"/>
            <a:r>
              <a:rPr lang="ar-EG" sz="6600" b="1">
                <a:latin typeface="Calibri" pitchFamily="34" charset="0"/>
              </a:rPr>
              <a:t>فكر</a:t>
            </a:r>
            <a:endParaRPr lang="en-US" sz="6600">
              <a:solidFill>
                <a:srgbClr val="0070C0"/>
              </a:solidFill>
              <a:latin typeface="Calibri" pitchFamily="34" charset="0"/>
            </a:endParaRPr>
          </a:p>
        </p:txBody>
      </p:sp>
    </p:spTree>
  </p:cSld>
  <p:clrMapOvr>
    <a:masterClrMapping/>
  </p:clrMapOvr>
  <p:transition>
    <p:plus/>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C:\Documents and Settings\eman\Local Settings\Temporary Internet Files\Content.IE5\MFT2QL0V\MC900048419[1].wmf"/>
          <p:cNvPicPr>
            <a:picLocks noChangeAspect="1" noChangeArrowheads="1"/>
          </p:cNvPicPr>
          <p:nvPr/>
        </p:nvPicPr>
        <p:blipFill>
          <a:blip r:embed="rId4" cstate="print"/>
          <a:srcRect/>
          <a:stretch>
            <a:fillRect/>
          </a:stretch>
        </p:blipFill>
        <p:spPr bwMode="auto">
          <a:xfrm>
            <a:off x="500063" y="2714625"/>
            <a:ext cx="7989887" cy="1528763"/>
          </a:xfrm>
          <a:prstGeom prst="rect">
            <a:avLst/>
          </a:prstGeom>
          <a:noFill/>
          <a:ln w="9525">
            <a:noFill/>
            <a:miter lim="800000"/>
            <a:headEnd/>
            <a:tailEnd/>
          </a:ln>
        </p:spPr>
      </p:pic>
      <p:sp>
        <p:nvSpPr>
          <p:cNvPr id="13" name="Rectangle 1"/>
          <p:cNvSpPr>
            <a:spLocks noChangeArrowheads="1"/>
          </p:cNvSpPr>
          <p:nvPr/>
        </p:nvSpPr>
        <p:spPr bwMode="auto">
          <a:xfrm>
            <a:off x="1146175" y="3065463"/>
            <a:ext cx="6696075" cy="831850"/>
          </a:xfrm>
          <a:prstGeom prst="rect">
            <a:avLst/>
          </a:prstGeom>
          <a:noFill/>
          <a:ln w="9525">
            <a:noFill/>
            <a:miter lim="800000"/>
            <a:headEnd/>
            <a:tailEnd/>
          </a:ln>
        </p:spPr>
        <p:txBody>
          <a:bodyPr anchor="ctr">
            <a:spAutoFit/>
          </a:bodyPr>
          <a:lstStyle/>
          <a:p>
            <a:pPr algn="ctr"/>
            <a:r>
              <a:rPr lang="ar-EG" sz="4800" b="1">
                <a:solidFill>
                  <a:schemeClr val="bg1"/>
                </a:solidFill>
                <a:latin typeface="Calibri" pitchFamily="34" charset="0"/>
              </a:rPr>
              <a:t>مميزات قواعد المعلومات</a:t>
            </a:r>
            <a:endParaRPr lang="en-US" sz="4800">
              <a:solidFill>
                <a:schemeClr val="bg1"/>
              </a:solidFill>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70 - arcade game miss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070 - arcade game miss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1000125" y="357188"/>
            <a:ext cx="7000875" cy="5786437"/>
          </a:xfrm>
          <a:prstGeom prst="flowChartConnector">
            <a:avLst/>
          </a:prstGeom>
          <a:solidFill>
            <a:srgbClr val="FF66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4" idx="7"/>
            <a:endCxn id="4" idx="3"/>
          </p:cNvCxnSpPr>
          <p:nvPr/>
        </p:nvCxnSpPr>
        <p:spPr>
          <a:xfrm rot="16200000" flipH="1" flipV="1">
            <a:off x="2455069" y="775494"/>
            <a:ext cx="4090987" cy="49498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1"/>
          </p:cNvCxnSpPr>
          <p:nvPr/>
        </p:nvCxnSpPr>
        <p:spPr>
          <a:xfrm rot="16200000" flipH="1">
            <a:off x="2865437" y="365126"/>
            <a:ext cx="3724275" cy="54038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4" idx="4"/>
          </p:cNvCxnSpPr>
          <p:nvPr/>
        </p:nvCxnSpPr>
        <p:spPr>
          <a:xfrm rot="5400000">
            <a:off x="3071813" y="4500563"/>
            <a:ext cx="3071812" cy="2143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noChangeArrowheads="1"/>
          </p:cNvSpPr>
          <p:nvPr/>
        </p:nvSpPr>
        <p:spPr bwMode="auto">
          <a:xfrm>
            <a:off x="4214813" y="1285875"/>
            <a:ext cx="962025" cy="708025"/>
          </a:xfrm>
          <a:prstGeom prst="rect">
            <a:avLst/>
          </a:prstGeom>
          <a:noFill/>
          <a:ln w="9525">
            <a:noFill/>
            <a:miter lim="800000"/>
            <a:headEnd/>
            <a:tailEnd/>
          </a:ln>
        </p:spPr>
        <p:txBody>
          <a:bodyPr wrap="none">
            <a:spAutoFit/>
          </a:bodyPr>
          <a:lstStyle/>
          <a:p>
            <a:r>
              <a:rPr lang="ar-EG" sz="4000" b="1">
                <a:solidFill>
                  <a:srgbClr val="002060"/>
                </a:solidFill>
                <a:latin typeface="Calibri" pitchFamily="34" charset="0"/>
              </a:rPr>
              <a:t>الدقة</a:t>
            </a:r>
            <a:endParaRPr lang="en-US" sz="4000">
              <a:solidFill>
                <a:srgbClr val="002060"/>
              </a:solidFill>
              <a:latin typeface="Calibri" pitchFamily="34" charset="0"/>
            </a:endParaRPr>
          </a:p>
        </p:txBody>
      </p:sp>
      <p:sp>
        <p:nvSpPr>
          <p:cNvPr id="34" name="Rectangle 33"/>
          <p:cNvSpPr>
            <a:spLocks noChangeArrowheads="1"/>
          </p:cNvSpPr>
          <p:nvPr/>
        </p:nvSpPr>
        <p:spPr bwMode="auto">
          <a:xfrm>
            <a:off x="6215063" y="3071813"/>
            <a:ext cx="1582737" cy="708025"/>
          </a:xfrm>
          <a:prstGeom prst="rect">
            <a:avLst/>
          </a:prstGeom>
          <a:noFill/>
          <a:ln w="9525">
            <a:noFill/>
            <a:miter lim="800000"/>
            <a:headEnd/>
            <a:tailEnd/>
          </a:ln>
        </p:spPr>
        <p:txBody>
          <a:bodyPr wrap="none">
            <a:spAutoFit/>
          </a:bodyPr>
          <a:lstStyle/>
          <a:p>
            <a:r>
              <a:rPr lang="ar-EG" sz="4000" b="1">
                <a:solidFill>
                  <a:srgbClr val="002060"/>
                </a:solidFill>
                <a:latin typeface="Calibri" pitchFamily="34" charset="0"/>
              </a:rPr>
              <a:t>السرعة </a:t>
            </a:r>
            <a:endParaRPr lang="en-US" sz="4000">
              <a:solidFill>
                <a:srgbClr val="002060"/>
              </a:solidFill>
              <a:latin typeface="Calibri" pitchFamily="34" charset="0"/>
            </a:endParaRPr>
          </a:p>
        </p:txBody>
      </p:sp>
      <p:sp>
        <p:nvSpPr>
          <p:cNvPr id="35" name="Rectangle 34"/>
          <p:cNvSpPr>
            <a:spLocks noChangeArrowheads="1"/>
          </p:cNvSpPr>
          <p:nvPr/>
        </p:nvSpPr>
        <p:spPr bwMode="auto">
          <a:xfrm>
            <a:off x="4857750" y="3857625"/>
            <a:ext cx="1500188" cy="1938338"/>
          </a:xfrm>
          <a:prstGeom prst="rect">
            <a:avLst/>
          </a:prstGeom>
          <a:noFill/>
          <a:ln w="9525">
            <a:noFill/>
            <a:miter lim="800000"/>
            <a:headEnd/>
            <a:tailEnd/>
          </a:ln>
        </p:spPr>
        <p:txBody>
          <a:bodyPr>
            <a:spAutoFit/>
          </a:bodyPr>
          <a:lstStyle/>
          <a:p>
            <a:r>
              <a:rPr lang="ar-EG" sz="4000" b="1">
                <a:solidFill>
                  <a:srgbClr val="002060"/>
                </a:solidFill>
                <a:latin typeface="Calibri" pitchFamily="34" charset="0"/>
              </a:rPr>
              <a:t>تغطية الإنتاج الفكري </a:t>
            </a:r>
            <a:endParaRPr lang="en-US" sz="4000">
              <a:solidFill>
                <a:srgbClr val="002060"/>
              </a:solidFill>
              <a:latin typeface="Calibri" pitchFamily="34" charset="0"/>
            </a:endParaRPr>
          </a:p>
        </p:txBody>
      </p:sp>
      <p:sp>
        <p:nvSpPr>
          <p:cNvPr id="36" name="Rectangle 35"/>
          <p:cNvSpPr>
            <a:spLocks noChangeArrowheads="1"/>
          </p:cNvSpPr>
          <p:nvPr/>
        </p:nvSpPr>
        <p:spPr bwMode="auto">
          <a:xfrm>
            <a:off x="3071813" y="4643438"/>
            <a:ext cx="1323975" cy="708025"/>
          </a:xfrm>
          <a:prstGeom prst="rect">
            <a:avLst/>
          </a:prstGeom>
          <a:noFill/>
          <a:ln w="9525">
            <a:noFill/>
            <a:miter lim="800000"/>
            <a:headEnd/>
            <a:tailEnd/>
          </a:ln>
        </p:spPr>
        <p:txBody>
          <a:bodyPr wrap="none">
            <a:spAutoFit/>
          </a:bodyPr>
          <a:lstStyle/>
          <a:p>
            <a:r>
              <a:rPr lang="ar-EG" sz="4000" b="1">
                <a:solidFill>
                  <a:srgbClr val="002060"/>
                </a:solidFill>
                <a:latin typeface="Calibri" pitchFamily="34" charset="0"/>
              </a:rPr>
              <a:t>الحداثة</a:t>
            </a:r>
            <a:endParaRPr lang="en-US" sz="4000">
              <a:solidFill>
                <a:srgbClr val="002060"/>
              </a:solidFill>
              <a:latin typeface="Calibri" pitchFamily="34" charset="0"/>
            </a:endParaRPr>
          </a:p>
        </p:txBody>
      </p:sp>
      <p:sp>
        <p:nvSpPr>
          <p:cNvPr id="39" name="Rectangle 38"/>
          <p:cNvSpPr>
            <a:spLocks noChangeArrowheads="1"/>
          </p:cNvSpPr>
          <p:nvPr/>
        </p:nvSpPr>
        <p:spPr bwMode="auto">
          <a:xfrm>
            <a:off x="1357313" y="2786063"/>
            <a:ext cx="2862262" cy="708025"/>
          </a:xfrm>
          <a:prstGeom prst="rect">
            <a:avLst/>
          </a:prstGeom>
          <a:noFill/>
          <a:ln w="9525">
            <a:noFill/>
            <a:miter lim="800000"/>
            <a:headEnd/>
            <a:tailEnd/>
          </a:ln>
        </p:spPr>
        <p:txBody>
          <a:bodyPr wrap="none">
            <a:spAutoFit/>
          </a:bodyPr>
          <a:lstStyle/>
          <a:p>
            <a:r>
              <a:rPr lang="ar-EG" sz="4000" b="1">
                <a:solidFill>
                  <a:srgbClr val="002060"/>
                </a:solidFill>
                <a:latin typeface="Calibri" pitchFamily="34" charset="0"/>
              </a:rPr>
              <a:t>توفير المعلومات</a:t>
            </a:r>
            <a:endParaRPr lang="en-US" sz="4000">
              <a:solidFill>
                <a:srgbClr val="002060"/>
              </a:solidFill>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randombar(horizontal)">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p:bldP spid="35" grpId="0"/>
      <p:bldP spid="36"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571500" y="2286000"/>
            <a:ext cx="7462838" cy="3540125"/>
          </a:xfrm>
          <a:prstGeom prst="rect">
            <a:avLst/>
          </a:prstGeom>
          <a:noFill/>
          <a:ln w="9525">
            <a:noFill/>
            <a:miter lim="800000"/>
            <a:headEnd/>
            <a:tailEnd/>
          </a:ln>
        </p:spPr>
        <p:txBody>
          <a:bodyPr>
            <a:spAutoFit/>
          </a:bodyPr>
          <a:lstStyle/>
          <a:p>
            <a:pPr algn="ctr" rtl="1"/>
            <a:r>
              <a:rPr lang="ar-EG" sz="3200" b="1">
                <a:latin typeface="Calibri" pitchFamily="34" charset="0"/>
              </a:rPr>
              <a:t>لقد تنوعت قواعد المعلومات واختلف استخداماتها وأشكالها وطبيعة البيانات المخزنة فيها حيث يمكن أن تكون محلية أو عن بعد والكثير من هذه القواعد تتيح استخدام معلوماتها للجمهور مجاناً خصوصاً البيانات الببليوجرافية والبعض الآخر من قواعد المعلومات لا تسمح بالبحث فيها والحصول على المعلومات إلا بموجب اشتراك مادي.</a:t>
            </a:r>
            <a:endParaRPr lang="en-US" sz="3200">
              <a:latin typeface="Calibri" pitchFamily="34" charset="0"/>
            </a:endParaRPr>
          </a:p>
        </p:txBody>
      </p:sp>
      <p:pic>
        <p:nvPicPr>
          <p:cNvPr id="11"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4500563" y="114300"/>
            <a:ext cx="4365625" cy="1528763"/>
          </a:xfrm>
          <a:prstGeom prst="rect">
            <a:avLst/>
          </a:prstGeom>
          <a:noFill/>
          <a:ln w="9525">
            <a:noFill/>
            <a:miter lim="800000"/>
            <a:headEnd/>
            <a:tailEnd/>
          </a:ln>
        </p:spPr>
      </p:pic>
      <p:sp>
        <p:nvSpPr>
          <p:cNvPr id="13" name="Rectangle 1"/>
          <p:cNvSpPr>
            <a:spLocks noChangeArrowheads="1"/>
          </p:cNvSpPr>
          <p:nvPr/>
        </p:nvSpPr>
        <p:spPr bwMode="auto">
          <a:xfrm>
            <a:off x="4854575" y="558800"/>
            <a:ext cx="3860800" cy="646113"/>
          </a:xfrm>
          <a:prstGeom prst="rect">
            <a:avLst/>
          </a:prstGeom>
          <a:noFill/>
          <a:ln w="9525">
            <a:noFill/>
            <a:miter lim="800000"/>
            <a:headEnd/>
            <a:tailEnd/>
          </a:ln>
        </p:spPr>
        <p:txBody>
          <a:bodyPr anchor="ctr">
            <a:spAutoFit/>
          </a:bodyPr>
          <a:lstStyle/>
          <a:p>
            <a:pPr algn="ctr"/>
            <a:r>
              <a:rPr lang="ar-EG" sz="3600" b="1">
                <a:solidFill>
                  <a:schemeClr val="bg1"/>
                </a:solidFill>
                <a:latin typeface="Calibri" pitchFamily="34" charset="0"/>
              </a:rPr>
              <a:t>أنواع قواعد المعلومات</a:t>
            </a:r>
            <a:endParaRPr lang="en-US" sz="3600">
              <a:solidFill>
                <a:schemeClr val="bg1"/>
              </a:solidFill>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70 - arcade game miss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070 - arcade game miss sound.wav"/>
                                        </p:tgtEl>
                                      </p:cMediaNode>
                                    </p:audio>
                                  </p:sub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4" name="SOUND16.WAV"/>
                                        </p:tgtEl>
                                      </p:cMediaNode>
                                    </p:audio>
                                  </p:sub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4" name="SOUND16.WAV"/>
                                        </p:tgtEl>
                                      </p:cMediaNode>
                                    </p:audio>
                                  </p:sub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SOUND1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2143125" y="1928813"/>
            <a:ext cx="5676900" cy="708025"/>
          </a:xfrm>
          <a:prstGeom prst="rect">
            <a:avLst/>
          </a:prstGeom>
          <a:noFill/>
          <a:ln w="9525">
            <a:noFill/>
            <a:miter lim="800000"/>
            <a:headEnd/>
            <a:tailEnd/>
          </a:ln>
        </p:spPr>
        <p:txBody>
          <a:bodyPr>
            <a:spAutoFit/>
          </a:bodyPr>
          <a:lstStyle/>
          <a:p>
            <a:pPr algn="r" rtl="1"/>
            <a:r>
              <a:rPr lang="ar-EG" sz="4000" b="1">
                <a:solidFill>
                  <a:srgbClr val="C00000"/>
                </a:solidFill>
                <a:latin typeface="Calibri" pitchFamily="34" charset="0"/>
              </a:rPr>
              <a:t>أنواعها على النحو التالي:</a:t>
            </a:r>
            <a:endParaRPr lang="en-US" sz="4000">
              <a:solidFill>
                <a:srgbClr val="C00000"/>
              </a:solidFill>
              <a:latin typeface="Calibri" pitchFamily="34" charset="0"/>
            </a:endParaRPr>
          </a:p>
        </p:txBody>
      </p:sp>
      <p:pic>
        <p:nvPicPr>
          <p:cNvPr id="18437"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4500563" y="114300"/>
            <a:ext cx="4365625" cy="1528763"/>
          </a:xfrm>
          <a:prstGeom prst="rect">
            <a:avLst/>
          </a:prstGeom>
          <a:noFill/>
          <a:ln w="9525">
            <a:noFill/>
            <a:miter lim="800000"/>
            <a:headEnd/>
            <a:tailEnd/>
          </a:ln>
        </p:spPr>
      </p:pic>
      <p:sp>
        <p:nvSpPr>
          <p:cNvPr id="18438" name="Rectangle 1"/>
          <p:cNvSpPr>
            <a:spLocks noChangeArrowheads="1"/>
          </p:cNvSpPr>
          <p:nvPr/>
        </p:nvSpPr>
        <p:spPr bwMode="auto">
          <a:xfrm>
            <a:off x="4854575" y="558800"/>
            <a:ext cx="3860800" cy="646113"/>
          </a:xfrm>
          <a:prstGeom prst="rect">
            <a:avLst/>
          </a:prstGeom>
          <a:noFill/>
          <a:ln w="9525">
            <a:noFill/>
            <a:miter lim="800000"/>
            <a:headEnd/>
            <a:tailEnd/>
          </a:ln>
        </p:spPr>
        <p:txBody>
          <a:bodyPr anchor="ctr">
            <a:spAutoFit/>
          </a:bodyPr>
          <a:lstStyle/>
          <a:p>
            <a:pPr algn="ctr"/>
            <a:r>
              <a:rPr lang="ar-EG" sz="3600" b="1">
                <a:solidFill>
                  <a:schemeClr val="bg1"/>
                </a:solidFill>
                <a:latin typeface="Calibri" pitchFamily="34" charset="0"/>
              </a:rPr>
              <a:t>أنواع قواعد المعلومات</a:t>
            </a:r>
            <a:endParaRPr lang="en-US" sz="3600">
              <a:solidFill>
                <a:schemeClr val="bg1"/>
              </a:solidFill>
              <a:latin typeface="Calibri" pitchFamily="34" charset="0"/>
            </a:endParaRPr>
          </a:p>
        </p:txBody>
      </p:sp>
      <p:sp>
        <p:nvSpPr>
          <p:cNvPr id="8" name="Rectangle 7"/>
          <p:cNvSpPr>
            <a:spLocks noChangeArrowheads="1"/>
          </p:cNvSpPr>
          <p:nvPr/>
        </p:nvSpPr>
        <p:spPr bwMode="auto">
          <a:xfrm>
            <a:off x="2500313" y="2701925"/>
            <a:ext cx="5105400" cy="708025"/>
          </a:xfrm>
          <a:prstGeom prst="rect">
            <a:avLst/>
          </a:prstGeom>
          <a:noFill/>
          <a:ln w="9525">
            <a:noFill/>
            <a:miter lim="800000"/>
            <a:headEnd/>
            <a:tailEnd/>
          </a:ln>
        </p:spPr>
        <p:txBody>
          <a:bodyPr>
            <a:spAutoFit/>
          </a:bodyPr>
          <a:lstStyle/>
          <a:p>
            <a:pPr rtl="1"/>
            <a:r>
              <a:rPr lang="ar-EG" sz="4000" b="1">
                <a:solidFill>
                  <a:srgbClr val="7030A0"/>
                </a:solidFill>
                <a:latin typeface="Calibri" pitchFamily="34" charset="0"/>
              </a:rPr>
              <a:t>1- قواعد معلومات عامة:</a:t>
            </a:r>
            <a:endParaRPr lang="en-US" sz="4000">
              <a:solidFill>
                <a:srgbClr val="7030A0"/>
              </a:solidFill>
              <a:latin typeface="Calibri" pitchFamily="34" charset="0"/>
            </a:endParaRPr>
          </a:p>
        </p:txBody>
      </p:sp>
      <p:sp>
        <p:nvSpPr>
          <p:cNvPr id="10" name="Rectangle 9"/>
          <p:cNvSpPr>
            <a:spLocks noChangeArrowheads="1"/>
          </p:cNvSpPr>
          <p:nvPr/>
        </p:nvSpPr>
        <p:spPr bwMode="auto">
          <a:xfrm>
            <a:off x="1071563" y="3916363"/>
            <a:ext cx="6819900" cy="1568450"/>
          </a:xfrm>
          <a:prstGeom prst="rect">
            <a:avLst/>
          </a:prstGeom>
          <a:noFill/>
          <a:ln w="9525">
            <a:noFill/>
            <a:miter lim="800000"/>
            <a:headEnd/>
            <a:tailEnd/>
          </a:ln>
        </p:spPr>
        <p:txBody>
          <a:bodyPr>
            <a:spAutoFit/>
          </a:bodyPr>
          <a:lstStyle/>
          <a:p>
            <a:pPr algn="ctr" rtl="1"/>
            <a:r>
              <a:rPr lang="ar-EG" sz="3200" b="1">
                <a:solidFill>
                  <a:srgbClr val="000066"/>
                </a:solidFill>
                <a:latin typeface="Calibri" pitchFamily="34" charset="0"/>
              </a:rPr>
              <a:t>هي قواعد بيانات تستخدم كمرجع أساسي في مختلف الموضوعات والتخصصات ولمختلف المؤسسات والأفراد في شتى أنحاء العالم.</a:t>
            </a:r>
            <a:endParaRPr lang="en-US" sz="3200">
              <a:solidFill>
                <a:srgbClr val="000066"/>
              </a:solidFill>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6.WAV"/>
                                        </p:tgtEl>
                                      </p:cMediaNode>
                                    </p:audio>
                                  </p:sub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6.WAV"/>
                                        </p:tgtEl>
                                      </p:cMediaNode>
                                    </p:audio>
                                  </p:sub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SOUND16.WAV"/>
                                        </p:tgtEl>
                                      </p:cMediaNode>
                                    </p:audio>
                                  </p:sub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9460" name="Rectangle 8"/>
          <p:cNvSpPr>
            <a:spLocks noChangeArrowheads="1"/>
          </p:cNvSpPr>
          <p:nvPr/>
        </p:nvSpPr>
        <p:spPr bwMode="auto">
          <a:xfrm>
            <a:off x="2143125" y="1928813"/>
            <a:ext cx="5676900" cy="708025"/>
          </a:xfrm>
          <a:prstGeom prst="rect">
            <a:avLst/>
          </a:prstGeom>
          <a:noFill/>
          <a:ln w="9525">
            <a:noFill/>
            <a:miter lim="800000"/>
            <a:headEnd/>
            <a:tailEnd/>
          </a:ln>
        </p:spPr>
        <p:txBody>
          <a:bodyPr>
            <a:spAutoFit/>
          </a:bodyPr>
          <a:lstStyle/>
          <a:p>
            <a:pPr algn="r" rtl="1"/>
            <a:r>
              <a:rPr lang="ar-EG" sz="4000" b="1">
                <a:solidFill>
                  <a:srgbClr val="C00000"/>
                </a:solidFill>
                <a:latin typeface="Calibri" pitchFamily="34" charset="0"/>
              </a:rPr>
              <a:t>أنواعها على النحو التالي:</a:t>
            </a:r>
            <a:endParaRPr lang="en-US" sz="4000">
              <a:solidFill>
                <a:srgbClr val="C00000"/>
              </a:solidFill>
              <a:latin typeface="Calibri" pitchFamily="34" charset="0"/>
            </a:endParaRPr>
          </a:p>
        </p:txBody>
      </p:sp>
      <p:sp>
        <p:nvSpPr>
          <p:cNvPr id="8" name="Rectangle 7"/>
          <p:cNvSpPr>
            <a:spLocks noChangeArrowheads="1"/>
          </p:cNvSpPr>
          <p:nvPr/>
        </p:nvSpPr>
        <p:spPr bwMode="auto">
          <a:xfrm>
            <a:off x="2071688" y="2701925"/>
            <a:ext cx="5534025" cy="708025"/>
          </a:xfrm>
          <a:prstGeom prst="rect">
            <a:avLst/>
          </a:prstGeom>
          <a:noFill/>
          <a:ln w="9525">
            <a:noFill/>
            <a:miter lim="800000"/>
            <a:headEnd/>
            <a:tailEnd/>
          </a:ln>
        </p:spPr>
        <p:txBody>
          <a:bodyPr>
            <a:spAutoFit/>
          </a:bodyPr>
          <a:lstStyle/>
          <a:p>
            <a:pPr rtl="1"/>
            <a:r>
              <a:rPr lang="ar-EG" sz="4000" b="1">
                <a:solidFill>
                  <a:srgbClr val="7030A0"/>
                </a:solidFill>
                <a:latin typeface="Calibri" pitchFamily="34" charset="0"/>
              </a:rPr>
              <a:t>2- قواعد معلومات متخصصة:</a:t>
            </a:r>
            <a:endParaRPr lang="en-US" sz="4000">
              <a:solidFill>
                <a:srgbClr val="7030A0"/>
              </a:solidFill>
              <a:latin typeface="Calibri" pitchFamily="34" charset="0"/>
            </a:endParaRPr>
          </a:p>
        </p:txBody>
      </p:sp>
      <p:sp>
        <p:nvSpPr>
          <p:cNvPr id="10" name="Rectangle 9"/>
          <p:cNvSpPr>
            <a:spLocks noChangeArrowheads="1"/>
          </p:cNvSpPr>
          <p:nvPr/>
        </p:nvSpPr>
        <p:spPr bwMode="auto">
          <a:xfrm>
            <a:off x="857250" y="3916363"/>
            <a:ext cx="6819900" cy="1568450"/>
          </a:xfrm>
          <a:prstGeom prst="rect">
            <a:avLst/>
          </a:prstGeom>
          <a:noFill/>
          <a:ln w="9525">
            <a:noFill/>
            <a:miter lim="800000"/>
            <a:headEnd/>
            <a:tailEnd/>
          </a:ln>
        </p:spPr>
        <p:txBody>
          <a:bodyPr>
            <a:spAutoFit/>
          </a:bodyPr>
          <a:lstStyle/>
          <a:p>
            <a:pPr algn="ctr" rtl="1"/>
            <a:r>
              <a:rPr lang="ar-EG" sz="3200" b="1">
                <a:solidFill>
                  <a:srgbClr val="002060"/>
                </a:solidFill>
                <a:latin typeface="Calibri" pitchFamily="34" charset="0"/>
              </a:rPr>
              <a:t>هي قواعد بيانات تستخدم كمرجع أساسي في كثير من العلوم والموضوعات المتخصصة في مختلف مجالات المعرفة البشرية.</a:t>
            </a:r>
            <a:endParaRPr lang="en-US" sz="3200">
              <a:solidFill>
                <a:srgbClr val="002060"/>
              </a:solidFill>
              <a:latin typeface="Calibri" pitchFamily="34" charset="0"/>
            </a:endParaRPr>
          </a:p>
        </p:txBody>
      </p:sp>
      <p:pic>
        <p:nvPicPr>
          <p:cNvPr id="19463"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4500563" y="114300"/>
            <a:ext cx="4365625" cy="1528763"/>
          </a:xfrm>
          <a:prstGeom prst="rect">
            <a:avLst/>
          </a:prstGeom>
          <a:noFill/>
          <a:ln w="9525">
            <a:noFill/>
            <a:miter lim="800000"/>
            <a:headEnd/>
            <a:tailEnd/>
          </a:ln>
        </p:spPr>
      </p:pic>
      <p:sp>
        <p:nvSpPr>
          <p:cNvPr id="19464" name="Rectangle 1"/>
          <p:cNvSpPr>
            <a:spLocks noChangeArrowheads="1"/>
          </p:cNvSpPr>
          <p:nvPr/>
        </p:nvSpPr>
        <p:spPr bwMode="auto">
          <a:xfrm>
            <a:off x="4854575" y="558800"/>
            <a:ext cx="3860800" cy="646113"/>
          </a:xfrm>
          <a:prstGeom prst="rect">
            <a:avLst/>
          </a:prstGeom>
          <a:noFill/>
          <a:ln w="9525">
            <a:noFill/>
            <a:miter lim="800000"/>
            <a:headEnd/>
            <a:tailEnd/>
          </a:ln>
        </p:spPr>
        <p:txBody>
          <a:bodyPr anchor="ctr">
            <a:spAutoFit/>
          </a:bodyPr>
          <a:lstStyle/>
          <a:p>
            <a:pPr algn="ctr"/>
            <a:r>
              <a:rPr lang="ar-EG" sz="3600" b="1">
                <a:solidFill>
                  <a:schemeClr val="bg1"/>
                </a:solidFill>
                <a:latin typeface="Calibri" pitchFamily="34" charset="0"/>
              </a:rPr>
              <a:t>أنواع قواعد المعلومات</a:t>
            </a:r>
            <a:endParaRPr lang="en-US" sz="3600">
              <a:solidFill>
                <a:schemeClr val="bg1"/>
              </a:solidFill>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571500" y="2000250"/>
            <a:ext cx="7643813" cy="584200"/>
          </a:xfrm>
          <a:prstGeom prst="rect">
            <a:avLst/>
          </a:prstGeom>
          <a:noFill/>
          <a:ln w="9525">
            <a:noFill/>
            <a:miter lim="800000"/>
            <a:headEnd/>
            <a:tailEnd/>
          </a:ln>
        </p:spPr>
        <p:txBody>
          <a:bodyPr>
            <a:spAutoFit/>
          </a:bodyPr>
          <a:lstStyle/>
          <a:p>
            <a:pPr rtl="1"/>
            <a:r>
              <a:rPr lang="ar-EG" sz="3200" b="1">
                <a:solidFill>
                  <a:srgbClr val="C00000"/>
                </a:solidFill>
                <a:latin typeface="Calibri" pitchFamily="34" charset="0"/>
              </a:rPr>
              <a:t>1- قاعدة معلومات "دار المنظومة" </a:t>
            </a:r>
            <a:r>
              <a:rPr lang="en-US" sz="3200" b="1">
                <a:solidFill>
                  <a:srgbClr val="C00000"/>
                </a:solidFill>
                <a:latin typeface="Calibri" pitchFamily="34" charset="0"/>
              </a:rPr>
              <a:t>mandumah</a:t>
            </a:r>
            <a:r>
              <a:rPr lang="ar-EG" sz="3200" b="1">
                <a:solidFill>
                  <a:srgbClr val="C00000"/>
                </a:solidFill>
                <a:latin typeface="Calibri" pitchFamily="34" charset="0"/>
              </a:rPr>
              <a:t>.</a:t>
            </a:r>
            <a:endParaRPr lang="en-US" sz="3200">
              <a:solidFill>
                <a:srgbClr val="C00000"/>
              </a:solidFill>
              <a:latin typeface="Calibri" pitchFamily="34" charset="0"/>
            </a:endParaRPr>
          </a:p>
        </p:txBody>
      </p:sp>
      <p:pic>
        <p:nvPicPr>
          <p:cNvPr id="11" name="Picture 8" descr="C:\Documents and Settings\eman\Local Settings\Temporary Internet Files\Content.IE5\MFT2QL0V\MC900048419[1].wmf"/>
          <p:cNvPicPr>
            <a:picLocks noChangeAspect="1" noChangeArrowheads="1"/>
          </p:cNvPicPr>
          <p:nvPr/>
        </p:nvPicPr>
        <p:blipFill>
          <a:blip r:embed="rId6" cstate="print"/>
          <a:srcRect/>
          <a:stretch>
            <a:fillRect/>
          </a:stretch>
        </p:blipFill>
        <p:spPr bwMode="auto">
          <a:xfrm>
            <a:off x="3357563" y="114300"/>
            <a:ext cx="5508625" cy="1528763"/>
          </a:xfrm>
          <a:prstGeom prst="rect">
            <a:avLst/>
          </a:prstGeom>
          <a:noFill/>
          <a:ln w="9525">
            <a:noFill/>
            <a:miter lim="800000"/>
            <a:headEnd/>
            <a:tailEnd/>
          </a:ln>
        </p:spPr>
      </p:pic>
      <p:sp>
        <p:nvSpPr>
          <p:cNvPr id="13" name="Rectangle 1"/>
          <p:cNvSpPr>
            <a:spLocks noChangeArrowheads="1"/>
          </p:cNvSpPr>
          <p:nvPr/>
        </p:nvSpPr>
        <p:spPr bwMode="auto">
          <a:xfrm>
            <a:off x="3714750" y="527050"/>
            <a:ext cx="4872038" cy="708025"/>
          </a:xfrm>
          <a:prstGeom prst="rect">
            <a:avLst/>
          </a:prstGeom>
          <a:noFill/>
          <a:ln w="9525">
            <a:noFill/>
            <a:miter lim="800000"/>
            <a:headEnd/>
            <a:tailEnd/>
          </a:ln>
        </p:spPr>
        <p:txBody>
          <a:bodyPr anchor="ctr">
            <a:spAutoFit/>
          </a:bodyPr>
          <a:lstStyle/>
          <a:p>
            <a:pPr algn="ctr"/>
            <a:r>
              <a:rPr lang="ar-EG" sz="4000" b="1">
                <a:solidFill>
                  <a:srgbClr val="FFFF00"/>
                </a:solidFill>
                <a:latin typeface="Calibri" pitchFamily="34" charset="0"/>
              </a:rPr>
              <a:t>أمثلة على قواعد المعلومات</a:t>
            </a:r>
            <a:endParaRPr lang="en-US" sz="4000">
              <a:solidFill>
                <a:srgbClr val="FFFF00"/>
              </a:solidFill>
              <a:latin typeface="Calibri" pitchFamily="34" charset="0"/>
            </a:endParaRPr>
          </a:p>
        </p:txBody>
      </p:sp>
      <p:sp>
        <p:nvSpPr>
          <p:cNvPr id="8" name="Rectangle 7"/>
          <p:cNvSpPr>
            <a:spLocks noChangeArrowheads="1"/>
          </p:cNvSpPr>
          <p:nvPr/>
        </p:nvSpPr>
        <p:spPr bwMode="auto">
          <a:xfrm>
            <a:off x="538163" y="2660650"/>
            <a:ext cx="7177087" cy="3046413"/>
          </a:xfrm>
          <a:prstGeom prst="rect">
            <a:avLst/>
          </a:prstGeom>
          <a:noFill/>
          <a:ln w="9525">
            <a:noFill/>
            <a:miter lim="800000"/>
            <a:headEnd/>
            <a:tailEnd/>
          </a:ln>
        </p:spPr>
        <p:txBody>
          <a:bodyPr>
            <a:spAutoFit/>
          </a:bodyPr>
          <a:lstStyle/>
          <a:p>
            <a:pPr algn="ctr" rtl="1"/>
            <a:r>
              <a:rPr lang="ar-EG" sz="3200" b="1" dirty="0">
                <a:solidFill>
                  <a:srgbClr val="002060"/>
                </a:solidFill>
                <a:latin typeface="Calibri" pitchFamily="34" charset="0"/>
              </a:rPr>
              <a:t>قاعدة عربية متخصصة في المجالات البحثية والأكاديمية وتضم عدد من قواعد المعلومات </a:t>
            </a:r>
            <a:r>
              <a:rPr lang="ar-EG" sz="3200" b="1" dirty="0" err="1">
                <a:solidFill>
                  <a:srgbClr val="002060"/>
                </a:solidFill>
                <a:latin typeface="Calibri" pitchFamily="34" charset="0"/>
              </a:rPr>
              <a:t>العربية.</a:t>
            </a:r>
            <a:r>
              <a:rPr lang="ar-EG" sz="3200" b="1" dirty="0">
                <a:solidFill>
                  <a:srgbClr val="002060"/>
                </a:solidFill>
                <a:latin typeface="Calibri" pitchFamily="34" charset="0"/>
              </a:rPr>
              <a:t> وتتعامل مع عدد من الناشرين الأكاديميين والجمعيات العلمية المتخصصة في مجال النشر العلمي للرقي بالمحتوى العربي ليصل إلى مستوى قواعد المعلومات العلمية العالمية.</a:t>
            </a:r>
            <a:endParaRPr lang="en-US" sz="3200" dirty="0">
              <a:solidFill>
                <a:srgbClr val="002060"/>
              </a:solidFill>
              <a:latin typeface="Calibri" pitchFamily="34" charset="0"/>
            </a:endParaRPr>
          </a:p>
        </p:txBody>
      </p:sp>
      <p:sp>
        <p:nvSpPr>
          <p:cNvPr id="10" name="Rectangle 9"/>
          <p:cNvSpPr>
            <a:spLocks noChangeArrowheads="1"/>
          </p:cNvSpPr>
          <p:nvPr/>
        </p:nvSpPr>
        <p:spPr bwMode="auto">
          <a:xfrm>
            <a:off x="752475" y="5559425"/>
            <a:ext cx="7177088" cy="584200"/>
          </a:xfrm>
          <a:prstGeom prst="rect">
            <a:avLst/>
          </a:prstGeom>
          <a:noFill/>
          <a:ln w="9525">
            <a:noFill/>
            <a:miter lim="800000"/>
            <a:headEnd/>
            <a:tailEnd/>
          </a:ln>
        </p:spPr>
        <p:txBody>
          <a:bodyPr>
            <a:spAutoFit/>
          </a:bodyPr>
          <a:lstStyle/>
          <a:p>
            <a:pPr rtl="1"/>
            <a:r>
              <a:rPr lang="ar-EG" sz="3200" b="1" dirty="0">
                <a:latin typeface="Calibri" pitchFamily="34" charset="0"/>
              </a:rPr>
              <a:t>رابط </a:t>
            </a:r>
            <a:r>
              <a:rPr lang="ar-EG" sz="3200" b="1" dirty="0" smtClean="0">
                <a:latin typeface="Calibri" pitchFamily="34" charset="0"/>
              </a:rPr>
              <a:t>القاعدة:</a:t>
            </a:r>
            <a:r>
              <a:rPr lang="en-US" sz="3200" b="1" dirty="0" smtClean="0">
                <a:latin typeface="Calibri" pitchFamily="34" charset="0"/>
                <a:hlinkClick r:id="rId7"/>
              </a:rPr>
              <a:t>http://www.mandumah.com</a:t>
            </a:r>
            <a:endParaRPr lang="en-US" sz="3200" dirty="0">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70 - arcade game miss sound.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0070 - arcade game miss sound.wav"/>
                                        </p:tgtEl>
                                      </p:cMediaNode>
                                    </p:audio>
                                  </p:sub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4" name="SOUND16.WAV"/>
                                        </p:tgtEl>
                                      </p:cMediaNode>
                                    </p:audio>
                                  </p:sub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4" name="SOUND16.WAV"/>
                                        </p:tgtEl>
                                      </p:cMediaNode>
                                    </p:audio>
                                  </p:sub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SOUND16.WAV"/>
                                        </p:tgtEl>
                                      </p:cMediaNode>
                                    </p:audio>
                                  </p:sub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571500" y="2000250"/>
            <a:ext cx="7358063" cy="584200"/>
          </a:xfrm>
          <a:prstGeom prst="rect">
            <a:avLst/>
          </a:prstGeom>
          <a:noFill/>
          <a:ln w="9525">
            <a:noFill/>
            <a:miter lim="800000"/>
            <a:headEnd/>
            <a:tailEnd/>
          </a:ln>
        </p:spPr>
        <p:txBody>
          <a:bodyPr>
            <a:spAutoFit/>
          </a:bodyPr>
          <a:lstStyle/>
          <a:p>
            <a:pPr algn="r" rtl="1"/>
            <a:r>
              <a:rPr lang="ar-EG" sz="3200" b="1">
                <a:solidFill>
                  <a:srgbClr val="C00000"/>
                </a:solidFill>
                <a:latin typeface="Calibri" pitchFamily="34" charset="0"/>
              </a:rPr>
              <a:t>2- قاعدة بيانات </a:t>
            </a:r>
            <a:r>
              <a:rPr lang="en-US" sz="3200" b="1">
                <a:solidFill>
                  <a:srgbClr val="C00000"/>
                </a:solidFill>
                <a:latin typeface="Calibri" pitchFamily="34" charset="0"/>
              </a:rPr>
              <a:t>Medline</a:t>
            </a:r>
            <a:r>
              <a:rPr lang="ar-EG" sz="3200" b="1">
                <a:solidFill>
                  <a:srgbClr val="C00000"/>
                </a:solidFill>
                <a:latin typeface="Calibri" pitchFamily="34" charset="0"/>
              </a:rPr>
              <a:t> ميدلاين.</a:t>
            </a:r>
            <a:endParaRPr lang="en-US" sz="3200">
              <a:solidFill>
                <a:srgbClr val="C00000"/>
              </a:solidFill>
              <a:latin typeface="Calibri" pitchFamily="34" charset="0"/>
            </a:endParaRPr>
          </a:p>
        </p:txBody>
      </p:sp>
      <p:pic>
        <p:nvPicPr>
          <p:cNvPr id="21509"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3357563" y="114300"/>
            <a:ext cx="5508625" cy="1528763"/>
          </a:xfrm>
          <a:prstGeom prst="rect">
            <a:avLst/>
          </a:prstGeom>
          <a:noFill/>
          <a:ln w="9525">
            <a:noFill/>
            <a:miter lim="800000"/>
            <a:headEnd/>
            <a:tailEnd/>
          </a:ln>
        </p:spPr>
      </p:pic>
      <p:sp>
        <p:nvSpPr>
          <p:cNvPr id="21510" name="Rectangle 1"/>
          <p:cNvSpPr>
            <a:spLocks noChangeArrowheads="1"/>
          </p:cNvSpPr>
          <p:nvPr/>
        </p:nvSpPr>
        <p:spPr bwMode="auto">
          <a:xfrm>
            <a:off x="3714750" y="527050"/>
            <a:ext cx="4872038" cy="708025"/>
          </a:xfrm>
          <a:prstGeom prst="rect">
            <a:avLst/>
          </a:prstGeom>
          <a:noFill/>
          <a:ln w="9525">
            <a:noFill/>
            <a:miter lim="800000"/>
            <a:headEnd/>
            <a:tailEnd/>
          </a:ln>
        </p:spPr>
        <p:txBody>
          <a:bodyPr anchor="ctr">
            <a:spAutoFit/>
          </a:bodyPr>
          <a:lstStyle/>
          <a:p>
            <a:pPr algn="ctr"/>
            <a:r>
              <a:rPr lang="ar-EG" sz="4000" b="1">
                <a:solidFill>
                  <a:srgbClr val="FFFF00"/>
                </a:solidFill>
                <a:latin typeface="Calibri" pitchFamily="34" charset="0"/>
              </a:rPr>
              <a:t>أمثلة على قواعد المعلومات</a:t>
            </a:r>
            <a:endParaRPr lang="en-US" sz="4000">
              <a:solidFill>
                <a:srgbClr val="FFFF00"/>
              </a:solidFill>
              <a:latin typeface="Calibri" pitchFamily="34" charset="0"/>
            </a:endParaRPr>
          </a:p>
        </p:txBody>
      </p:sp>
      <p:sp>
        <p:nvSpPr>
          <p:cNvPr id="8" name="Rectangle 7"/>
          <p:cNvSpPr>
            <a:spLocks noChangeArrowheads="1"/>
          </p:cNvSpPr>
          <p:nvPr/>
        </p:nvSpPr>
        <p:spPr bwMode="auto">
          <a:xfrm>
            <a:off x="538163" y="3001963"/>
            <a:ext cx="7177087" cy="1570037"/>
          </a:xfrm>
          <a:prstGeom prst="rect">
            <a:avLst/>
          </a:prstGeom>
          <a:noFill/>
          <a:ln w="9525">
            <a:noFill/>
            <a:miter lim="800000"/>
            <a:headEnd/>
            <a:tailEnd/>
          </a:ln>
        </p:spPr>
        <p:txBody>
          <a:bodyPr>
            <a:spAutoFit/>
          </a:bodyPr>
          <a:lstStyle/>
          <a:p>
            <a:pPr algn="ctr" rtl="1"/>
            <a:r>
              <a:rPr lang="ar-EG" sz="3200" b="1">
                <a:solidFill>
                  <a:srgbClr val="002060"/>
                </a:solidFill>
                <a:latin typeface="Calibri" pitchFamily="34" charset="0"/>
              </a:rPr>
              <a:t>تقدم بيانات ببلوجرافية وملخصات لأكثر من 4800 دورية طبية إلى جانب النصوص الكاملة لأكثر من 400 دورية إلكترونية.</a:t>
            </a:r>
            <a:endParaRPr lang="en-US" sz="3200">
              <a:solidFill>
                <a:srgbClr val="002060"/>
              </a:solidFill>
              <a:latin typeface="Calibri" pitchFamily="34" charset="0"/>
            </a:endParaRPr>
          </a:p>
        </p:txBody>
      </p:sp>
      <p:sp>
        <p:nvSpPr>
          <p:cNvPr id="10" name="Rectangle 9"/>
          <p:cNvSpPr>
            <a:spLocks noChangeArrowheads="1"/>
          </p:cNvSpPr>
          <p:nvPr/>
        </p:nvSpPr>
        <p:spPr bwMode="auto">
          <a:xfrm>
            <a:off x="752475" y="5429250"/>
            <a:ext cx="7177088" cy="584200"/>
          </a:xfrm>
          <a:prstGeom prst="rect">
            <a:avLst/>
          </a:prstGeom>
          <a:noFill/>
          <a:ln w="9525">
            <a:noFill/>
            <a:miter lim="800000"/>
            <a:headEnd/>
            <a:tailEnd/>
          </a:ln>
        </p:spPr>
        <p:txBody>
          <a:bodyPr>
            <a:spAutoFit/>
          </a:bodyPr>
          <a:lstStyle/>
          <a:p>
            <a:pPr rtl="1"/>
            <a:r>
              <a:rPr lang="ar-EG" sz="3200" b="1">
                <a:latin typeface="Calibri" pitchFamily="34" charset="0"/>
              </a:rPr>
              <a:t>رابط القاعدة: </a:t>
            </a:r>
            <a:r>
              <a:rPr lang="en-US" sz="3200" b="1" u="sng">
                <a:latin typeface="Calibri" pitchFamily="34" charset="0"/>
                <a:hlinkClick r:id="rId6"/>
              </a:rPr>
              <a:t>http://search.ebscohost.com</a:t>
            </a:r>
            <a:r>
              <a:rPr lang="en-US" sz="3200" b="1">
                <a:latin typeface="Calibri" pitchFamily="34" charset="0"/>
              </a:rPr>
              <a:t> </a:t>
            </a:r>
            <a:endParaRPr lang="en-US" sz="3200">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6.WAV"/>
                                        </p:tgtEl>
                                      </p:cMediaNode>
                                    </p:audio>
                                  </p:sub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6.WAV"/>
                                        </p:tgtEl>
                                      </p:cMediaNode>
                                    </p:audio>
                                  </p:sub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type.wav"/>
                                        </p:tgtEl>
                                      </p:cMediaNode>
                                    </p:audio>
                                  </p:sub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3325" y="206375"/>
            <a:ext cx="3773488" cy="1079500"/>
          </a:xfrm>
          <a:prstGeom prst="rect">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TextBox 6"/>
          <p:cNvSpPr txBox="1">
            <a:spLocks noChangeArrowheads="1"/>
          </p:cNvSpPr>
          <p:nvPr/>
        </p:nvSpPr>
        <p:spPr bwMode="auto">
          <a:xfrm>
            <a:off x="5083175" y="277813"/>
            <a:ext cx="3500438" cy="923925"/>
          </a:xfrm>
          <a:prstGeom prst="rect">
            <a:avLst/>
          </a:prstGeom>
          <a:noFill/>
          <a:ln w="9525">
            <a:noFill/>
            <a:miter lim="800000"/>
            <a:headEnd/>
            <a:tailEnd/>
          </a:ln>
        </p:spPr>
        <p:txBody>
          <a:bodyPr>
            <a:spAutoFit/>
          </a:bodyPr>
          <a:lstStyle/>
          <a:p>
            <a:pPr algn="ctr" rtl="1"/>
            <a:r>
              <a:rPr lang="ar-EG" sz="5400" b="1">
                <a:solidFill>
                  <a:srgbClr val="C00000"/>
                </a:solidFill>
                <a:latin typeface="Calibri" pitchFamily="34" charset="0"/>
              </a:rPr>
              <a:t>أهداف الدرس</a:t>
            </a:r>
            <a:endParaRPr lang="en-US" sz="5400">
              <a:solidFill>
                <a:srgbClr val="C00000"/>
              </a:solidFill>
              <a:latin typeface="Calibri" pitchFamily="34" charset="0"/>
            </a:endParaRPr>
          </a:p>
        </p:txBody>
      </p:sp>
      <p:sp>
        <p:nvSpPr>
          <p:cNvPr id="8" name="Snip Diagonal Corner Rectangle 7"/>
          <p:cNvSpPr/>
          <p:nvPr/>
        </p:nvSpPr>
        <p:spPr>
          <a:xfrm>
            <a:off x="338138" y="1857375"/>
            <a:ext cx="8482012" cy="4572000"/>
          </a:xfrm>
          <a:prstGeom prst="snip2DiagRect">
            <a:avLst>
              <a:gd name="adj1" fmla="val 0"/>
              <a:gd name="adj2" fmla="val 9067"/>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428625" y="2000250"/>
            <a:ext cx="8154988" cy="584200"/>
          </a:xfrm>
          <a:prstGeom prst="rect">
            <a:avLst/>
          </a:prstGeom>
          <a:noFill/>
          <a:ln w="9525">
            <a:noFill/>
            <a:miter lim="800000"/>
            <a:headEnd/>
            <a:tailEnd/>
          </a:ln>
        </p:spPr>
        <p:txBody>
          <a:bodyPr>
            <a:spAutoFit/>
          </a:bodyPr>
          <a:lstStyle/>
          <a:p>
            <a:pPr algn="ctr" rtl="1"/>
            <a:r>
              <a:rPr lang="ar-EG" sz="3200" b="1">
                <a:solidFill>
                  <a:srgbClr val="000066"/>
                </a:solidFill>
                <a:latin typeface="Calibri" pitchFamily="34" charset="0"/>
              </a:rPr>
              <a:t>من المتوقع بعد نهاية الدرس أن يكون المتعلم قادراً على أن:</a:t>
            </a:r>
            <a:endParaRPr lang="en-US" sz="3200">
              <a:solidFill>
                <a:srgbClr val="000066"/>
              </a:solidFill>
              <a:latin typeface="Calibri" pitchFamily="34" charset="0"/>
            </a:endParaRPr>
          </a:p>
        </p:txBody>
      </p:sp>
      <p:sp>
        <p:nvSpPr>
          <p:cNvPr id="10" name="Rectangle 9"/>
          <p:cNvSpPr>
            <a:spLocks noChangeArrowheads="1"/>
          </p:cNvSpPr>
          <p:nvPr/>
        </p:nvSpPr>
        <p:spPr bwMode="auto">
          <a:xfrm>
            <a:off x="428625" y="3000375"/>
            <a:ext cx="8154988" cy="584200"/>
          </a:xfrm>
          <a:prstGeom prst="rect">
            <a:avLst/>
          </a:prstGeom>
          <a:noFill/>
          <a:ln w="9525">
            <a:noFill/>
            <a:miter lim="800000"/>
            <a:headEnd/>
            <a:tailEnd/>
          </a:ln>
        </p:spPr>
        <p:txBody>
          <a:bodyPr>
            <a:spAutoFit/>
          </a:bodyPr>
          <a:lstStyle/>
          <a:p>
            <a:pPr algn="r" rtl="1"/>
            <a:r>
              <a:rPr lang="ar-EG" sz="3200" b="1">
                <a:latin typeface="Calibri" pitchFamily="34" charset="0"/>
              </a:rPr>
              <a:t>- يوضح مفهوم قواعد المعلومات الإلكترونية.</a:t>
            </a:r>
            <a:endParaRPr lang="en-US" sz="3200">
              <a:latin typeface="Calibri" pitchFamily="34" charset="0"/>
            </a:endParaRPr>
          </a:p>
        </p:txBody>
      </p:sp>
      <p:sp>
        <p:nvSpPr>
          <p:cNvPr id="11" name="Rectangle 10"/>
          <p:cNvSpPr>
            <a:spLocks noChangeArrowheads="1"/>
          </p:cNvSpPr>
          <p:nvPr/>
        </p:nvSpPr>
        <p:spPr bwMode="auto">
          <a:xfrm>
            <a:off x="428625" y="3702050"/>
            <a:ext cx="8154988" cy="584200"/>
          </a:xfrm>
          <a:prstGeom prst="rect">
            <a:avLst/>
          </a:prstGeom>
          <a:noFill/>
          <a:ln w="9525">
            <a:noFill/>
            <a:miter lim="800000"/>
            <a:headEnd/>
            <a:tailEnd/>
          </a:ln>
        </p:spPr>
        <p:txBody>
          <a:bodyPr>
            <a:spAutoFit/>
          </a:bodyPr>
          <a:lstStyle/>
          <a:p>
            <a:pPr algn="r" rtl="1"/>
            <a:r>
              <a:rPr lang="ar-EG" sz="3200" b="1">
                <a:latin typeface="Calibri" pitchFamily="34" charset="0"/>
              </a:rPr>
              <a:t>- يستنتج أهمية قواعد المعلومات الإلكترونية.</a:t>
            </a:r>
            <a:endParaRPr lang="en-US" sz="3200">
              <a:latin typeface="Calibri" pitchFamily="34" charset="0"/>
            </a:endParaRPr>
          </a:p>
        </p:txBody>
      </p:sp>
      <p:sp>
        <p:nvSpPr>
          <p:cNvPr id="12" name="Rectangle 11"/>
          <p:cNvSpPr>
            <a:spLocks noChangeArrowheads="1"/>
          </p:cNvSpPr>
          <p:nvPr/>
        </p:nvSpPr>
        <p:spPr bwMode="auto">
          <a:xfrm>
            <a:off x="428625" y="4429125"/>
            <a:ext cx="8154988" cy="584200"/>
          </a:xfrm>
          <a:prstGeom prst="rect">
            <a:avLst/>
          </a:prstGeom>
          <a:noFill/>
          <a:ln w="9525">
            <a:noFill/>
            <a:miter lim="800000"/>
            <a:headEnd/>
            <a:tailEnd/>
          </a:ln>
        </p:spPr>
        <p:txBody>
          <a:bodyPr>
            <a:spAutoFit/>
          </a:bodyPr>
          <a:lstStyle/>
          <a:p>
            <a:pPr algn="r" rtl="1"/>
            <a:r>
              <a:rPr lang="ar-EG" sz="3200" b="1">
                <a:latin typeface="Calibri" pitchFamily="34" charset="0"/>
              </a:rPr>
              <a:t>- يميز بين أنواع قواعد المعلومات الالكترونية.</a:t>
            </a:r>
            <a:endParaRPr lang="en-US" sz="3200">
              <a:latin typeface="Calibri" pitchFamily="34" charset="0"/>
            </a:endParaRPr>
          </a:p>
        </p:txBody>
      </p:sp>
      <p:sp>
        <p:nvSpPr>
          <p:cNvPr id="13" name="Rectangle 12"/>
          <p:cNvSpPr>
            <a:spLocks noChangeArrowheads="1"/>
          </p:cNvSpPr>
          <p:nvPr/>
        </p:nvSpPr>
        <p:spPr bwMode="auto">
          <a:xfrm>
            <a:off x="428625" y="5130800"/>
            <a:ext cx="8154988" cy="584200"/>
          </a:xfrm>
          <a:prstGeom prst="rect">
            <a:avLst/>
          </a:prstGeom>
          <a:noFill/>
          <a:ln w="9525">
            <a:noFill/>
            <a:miter lim="800000"/>
            <a:headEnd/>
            <a:tailEnd/>
          </a:ln>
        </p:spPr>
        <p:txBody>
          <a:bodyPr>
            <a:spAutoFit/>
          </a:bodyPr>
          <a:lstStyle/>
          <a:p>
            <a:pPr algn="r" rtl="1"/>
            <a:r>
              <a:rPr lang="ar-EG" sz="3200" b="1">
                <a:latin typeface="Calibri" pitchFamily="34" charset="0"/>
              </a:rPr>
              <a:t>- يمارس مهارة البحث في قواعد المعلومات الإلكترونية.</a:t>
            </a:r>
            <a:endParaRPr lang="en-US" sz="3200">
              <a:latin typeface="Calibri" pitchFamily="34" charset="0"/>
            </a:endParaRPr>
          </a:p>
        </p:txBody>
      </p:sp>
    </p:spTree>
  </p:cSld>
  <p:clrMapOvr>
    <a:masterClrMapping/>
  </p:clrMapOvr>
  <p:transition>
    <p:diamond/>
    <p:sndAc>
      <p:stSnd>
        <p:snd r:embed="rId2" name="cached_accuracy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ind.wav"/>
                                        </p:tgtEl>
                                      </p:cMediaNode>
                                    </p:audio>
                                  </p:sub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مقص.wav"/>
                                        </p:tgtEl>
                                      </p:cMediaNode>
                                    </p:audio>
                                  </p:subTnLst>
                                </p:cTn>
                              </p:par>
                              <p:par>
                                <p:cTn id="18" presetID="2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edg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4" name="مقص.wav"/>
                                        </p:tgtEl>
                                      </p:cMediaNode>
                                    </p:audio>
                                  </p:sub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5" name="طب.wav"/>
                                        </p:tgtEl>
                                      </p:cMediaNode>
                                    </p:audio>
                                  </p:sub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5" name="طب.wav"/>
                                        </p:tgtEl>
                                      </p:cMediaNode>
                                    </p:audio>
                                  </p:sub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style.rotation</p:attrName>
                                        </p:attrNameLst>
                                      </p:cBhvr>
                                      <p:tavLst>
                                        <p:tav tm="0">
                                          <p:val>
                                            <p:fltVal val="360"/>
                                          </p:val>
                                        </p:tav>
                                        <p:tav tm="100000">
                                          <p:val>
                                            <p:fltVal val="0"/>
                                          </p:val>
                                        </p:tav>
                                      </p:tavLst>
                                    </p:anim>
                                    <p:animEffect transition="in" filter="fade">
                                      <p:cBhvr>
                                        <p:cTn id="44" dur="5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5" name="طب.wav"/>
                                        </p:tgtEl>
                                      </p:cMediaNode>
                                    </p:audio>
                                  </p:sub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360"/>
                                          </p:val>
                                        </p:tav>
                                        <p:tav tm="100000">
                                          <p:val>
                                            <p:fltVal val="0"/>
                                          </p:val>
                                        </p:tav>
                                      </p:tavLst>
                                    </p:anim>
                                    <p:animEffect transition="in" filter="fade">
                                      <p:cBhvr>
                                        <p:cTn id="52" dur="500"/>
                                        <p:tgtEl>
                                          <p:spTgt spid="13"/>
                                        </p:tgtEl>
                                      </p:cBhvr>
                                    </p:animEffect>
                                  </p:childTnLst>
                                  <p:subTnLst>
                                    <p:audio>
                                      <p:cMediaNode>
                                        <p:cTn display="0" masterRel="sameClick">
                                          <p:stCondLst>
                                            <p:cond evt="begin" delay="0">
                                              <p:tn val="47"/>
                                            </p:cond>
                                          </p:stCondLst>
                                          <p:endCondLst>
                                            <p:cond evt="onStopAudio" delay="0">
                                              <p:tgtEl>
                                                <p:sldTgt/>
                                              </p:tgtEl>
                                            </p:cond>
                                          </p:endCondLst>
                                        </p:cTn>
                                        <p:tgtEl>
                                          <p:sndTgt r:embed="rId5" name="ط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571500" y="2000250"/>
            <a:ext cx="7358063" cy="584200"/>
          </a:xfrm>
          <a:prstGeom prst="rect">
            <a:avLst/>
          </a:prstGeom>
          <a:noFill/>
          <a:ln w="9525">
            <a:noFill/>
            <a:miter lim="800000"/>
            <a:headEnd/>
            <a:tailEnd/>
          </a:ln>
        </p:spPr>
        <p:txBody>
          <a:bodyPr>
            <a:spAutoFit/>
          </a:bodyPr>
          <a:lstStyle/>
          <a:p>
            <a:pPr algn="r" rtl="1"/>
            <a:r>
              <a:rPr lang="ar-EG" sz="3200" b="1">
                <a:solidFill>
                  <a:srgbClr val="C00000"/>
                </a:solidFill>
                <a:latin typeface="Calibri" pitchFamily="34" charset="0"/>
              </a:rPr>
              <a:t>3- قاعدة بيانات </a:t>
            </a:r>
            <a:r>
              <a:rPr lang="en-US" sz="3200" b="1">
                <a:solidFill>
                  <a:srgbClr val="C00000"/>
                </a:solidFill>
                <a:latin typeface="Calibri" pitchFamily="34" charset="0"/>
              </a:rPr>
              <a:t>science direct</a:t>
            </a:r>
            <a:r>
              <a:rPr lang="ar-EG" sz="3200" b="1">
                <a:solidFill>
                  <a:srgbClr val="C00000"/>
                </a:solidFill>
                <a:latin typeface="Calibri" pitchFamily="34" charset="0"/>
              </a:rPr>
              <a:t> ساينس دايركت:</a:t>
            </a:r>
            <a:endParaRPr lang="en-US" sz="3200">
              <a:solidFill>
                <a:srgbClr val="C00000"/>
              </a:solidFill>
              <a:latin typeface="Calibri" pitchFamily="34" charset="0"/>
            </a:endParaRPr>
          </a:p>
        </p:txBody>
      </p:sp>
      <p:pic>
        <p:nvPicPr>
          <p:cNvPr id="22533"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3357563" y="114300"/>
            <a:ext cx="5508625" cy="1528763"/>
          </a:xfrm>
          <a:prstGeom prst="rect">
            <a:avLst/>
          </a:prstGeom>
          <a:noFill/>
          <a:ln w="9525">
            <a:noFill/>
            <a:miter lim="800000"/>
            <a:headEnd/>
            <a:tailEnd/>
          </a:ln>
        </p:spPr>
      </p:pic>
      <p:sp>
        <p:nvSpPr>
          <p:cNvPr id="22534" name="Rectangle 1"/>
          <p:cNvSpPr>
            <a:spLocks noChangeArrowheads="1"/>
          </p:cNvSpPr>
          <p:nvPr/>
        </p:nvSpPr>
        <p:spPr bwMode="auto">
          <a:xfrm>
            <a:off x="3714750" y="527050"/>
            <a:ext cx="4872038" cy="708025"/>
          </a:xfrm>
          <a:prstGeom prst="rect">
            <a:avLst/>
          </a:prstGeom>
          <a:noFill/>
          <a:ln w="9525">
            <a:noFill/>
            <a:miter lim="800000"/>
            <a:headEnd/>
            <a:tailEnd/>
          </a:ln>
        </p:spPr>
        <p:txBody>
          <a:bodyPr anchor="ctr">
            <a:spAutoFit/>
          </a:bodyPr>
          <a:lstStyle/>
          <a:p>
            <a:pPr algn="ctr"/>
            <a:r>
              <a:rPr lang="ar-EG" sz="4000" b="1">
                <a:solidFill>
                  <a:srgbClr val="FFFF00"/>
                </a:solidFill>
                <a:latin typeface="Calibri" pitchFamily="34" charset="0"/>
              </a:rPr>
              <a:t>أمثلة على قواعد المعلومات</a:t>
            </a:r>
            <a:endParaRPr lang="en-US" sz="4000">
              <a:solidFill>
                <a:srgbClr val="FFFF00"/>
              </a:solidFill>
              <a:latin typeface="Calibri" pitchFamily="34" charset="0"/>
            </a:endParaRPr>
          </a:p>
        </p:txBody>
      </p:sp>
      <p:sp>
        <p:nvSpPr>
          <p:cNvPr id="8" name="Rectangle 7"/>
          <p:cNvSpPr>
            <a:spLocks noChangeArrowheads="1"/>
          </p:cNvSpPr>
          <p:nvPr/>
        </p:nvSpPr>
        <p:spPr bwMode="auto">
          <a:xfrm>
            <a:off x="538163" y="3279775"/>
            <a:ext cx="7177087" cy="1077913"/>
          </a:xfrm>
          <a:prstGeom prst="rect">
            <a:avLst/>
          </a:prstGeom>
          <a:noFill/>
          <a:ln w="9525">
            <a:noFill/>
            <a:miter lim="800000"/>
            <a:headEnd/>
            <a:tailEnd/>
          </a:ln>
        </p:spPr>
        <p:txBody>
          <a:bodyPr>
            <a:spAutoFit/>
          </a:bodyPr>
          <a:lstStyle/>
          <a:p>
            <a:pPr algn="ctr" rtl="1"/>
            <a:r>
              <a:rPr lang="ar-EG" sz="3200" b="1">
                <a:solidFill>
                  <a:srgbClr val="002060"/>
                </a:solidFill>
                <a:latin typeface="Calibri" pitchFamily="34" charset="0"/>
              </a:rPr>
              <a:t>تغطي هذه القاعدة أغلب الموضوعات المتعلقة بمجالات المعرفة البشرية.</a:t>
            </a:r>
            <a:endParaRPr lang="en-US" sz="3200">
              <a:solidFill>
                <a:srgbClr val="002060"/>
              </a:solidFill>
              <a:latin typeface="Calibri" pitchFamily="34" charset="0"/>
            </a:endParaRPr>
          </a:p>
        </p:txBody>
      </p:sp>
      <p:sp>
        <p:nvSpPr>
          <p:cNvPr id="10" name="Rectangle 9"/>
          <p:cNvSpPr>
            <a:spLocks noChangeArrowheads="1"/>
          </p:cNvSpPr>
          <p:nvPr/>
        </p:nvSpPr>
        <p:spPr bwMode="auto">
          <a:xfrm>
            <a:off x="752475" y="4857750"/>
            <a:ext cx="7177088" cy="1077913"/>
          </a:xfrm>
          <a:prstGeom prst="rect">
            <a:avLst/>
          </a:prstGeom>
          <a:noFill/>
          <a:ln w="9525">
            <a:noFill/>
            <a:miter lim="800000"/>
            <a:headEnd/>
            <a:tailEnd/>
          </a:ln>
        </p:spPr>
        <p:txBody>
          <a:bodyPr>
            <a:spAutoFit/>
          </a:bodyPr>
          <a:lstStyle/>
          <a:p>
            <a:pPr algn="r" rtl="1"/>
            <a:r>
              <a:rPr lang="ar-EG" sz="3200" b="1">
                <a:latin typeface="Calibri" pitchFamily="34" charset="0"/>
              </a:rPr>
              <a:t>رابط القاعدة: </a:t>
            </a:r>
            <a:r>
              <a:rPr lang="en-US" sz="3200" b="1" u="sng">
                <a:latin typeface="Calibri" pitchFamily="34" charset="0"/>
                <a:hlinkClick r:id="rId6"/>
              </a:rPr>
              <a:t>http://www.sciencedirect.com/science</a:t>
            </a:r>
            <a:r>
              <a:rPr lang="en-US" sz="3200" b="1">
                <a:latin typeface="Calibri" pitchFamily="34" charset="0"/>
              </a:rPr>
              <a:t> </a:t>
            </a:r>
            <a:endParaRPr lang="en-US" sz="3200">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6.WAV"/>
                                        </p:tgtEl>
                                      </p:cMediaNode>
                                    </p:audio>
                                  </p:sub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6.WAV"/>
                                        </p:tgtEl>
                                      </p:cMediaNode>
                                    </p:audio>
                                  </p:sub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type.wav"/>
                                        </p:tgtEl>
                                      </p:cMediaNode>
                                    </p:audio>
                                  </p:sub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571500" y="2000250"/>
            <a:ext cx="7358063" cy="584200"/>
          </a:xfrm>
          <a:prstGeom prst="rect">
            <a:avLst/>
          </a:prstGeom>
          <a:noFill/>
          <a:ln w="9525">
            <a:noFill/>
            <a:miter lim="800000"/>
            <a:headEnd/>
            <a:tailEnd/>
          </a:ln>
        </p:spPr>
        <p:txBody>
          <a:bodyPr>
            <a:spAutoFit/>
          </a:bodyPr>
          <a:lstStyle/>
          <a:p>
            <a:pPr algn="r" rtl="1"/>
            <a:r>
              <a:rPr lang="ar-EG" sz="3200" b="1">
                <a:solidFill>
                  <a:srgbClr val="C00000"/>
                </a:solidFill>
                <a:latin typeface="Calibri" pitchFamily="34" charset="0"/>
              </a:rPr>
              <a:t>4- قاعدة بيانات </a:t>
            </a:r>
            <a:r>
              <a:rPr lang="en-US" sz="3200" b="1">
                <a:solidFill>
                  <a:srgbClr val="C00000"/>
                </a:solidFill>
                <a:latin typeface="Calibri" pitchFamily="34" charset="0"/>
              </a:rPr>
              <a:t>Lisa</a:t>
            </a:r>
            <a:r>
              <a:rPr lang="ar-EG" sz="3200" b="1">
                <a:solidFill>
                  <a:srgbClr val="C00000"/>
                </a:solidFill>
                <a:latin typeface="Calibri" pitchFamily="34" charset="0"/>
              </a:rPr>
              <a:t> ليزا</a:t>
            </a:r>
            <a:endParaRPr lang="en-US" sz="3200">
              <a:solidFill>
                <a:srgbClr val="C00000"/>
              </a:solidFill>
              <a:latin typeface="Calibri" pitchFamily="34" charset="0"/>
            </a:endParaRPr>
          </a:p>
        </p:txBody>
      </p:sp>
      <p:pic>
        <p:nvPicPr>
          <p:cNvPr id="23557"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3357563" y="114300"/>
            <a:ext cx="5508625" cy="1528763"/>
          </a:xfrm>
          <a:prstGeom prst="rect">
            <a:avLst/>
          </a:prstGeom>
          <a:noFill/>
          <a:ln w="9525">
            <a:noFill/>
            <a:miter lim="800000"/>
            <a:headEnd/>
            <a:tailEnd/>
          </a:ln>
        </p:spPr>
      </p:pic>
      <p:sp>
        <p:nvSpPr>
          <p:cNvPr id="23558" name="Rectangle 1"/>
          <p:cNvSpPr>
            <a:spLocks noChangeArrowheads="1"/>
          </p:cNvSpPr>
          <p:nvPr/>
        </p:nvSpPr>
        <p:spPr bwMode="auto">
          <a:xfrm>
            <a:off x="3714750" y="527050"/>
            <a:ext cx="4872038" cy="708025"/>
          </a:xfrm>
          <a:prstGeom prst="rect">
            <a:avLst/>
          </a:prstGeom>
          <a:noFill/>
          <a:ln w="9525">
            <a:noFill/>
            <a:miter lim="800000"/>
            <a:headEnd/>
            <a:tailEnd/>
          </a:ln>
        </p:spPr>
        <p:txBody>
          <a:bodyPr anchor="ctr">
            <a:spAutoFit/>
          </a:bodyPr>
          <a:lstStyle/>
          <a:p>
            <a:pPr algn="ctr"/>
            <a:r>
              <a:rPr lang="ar-EG" sz="4000" b="1">
                <a:solidFill>
                  <a:srgbClr val="FFFF00"/>
                </a:solidFill>
                <a:latin typeface="Calibri" pitchFamily="34" charset="0"/>
              </a:rPr>
              <a:t>أمثلة على قواعد المعلومات</a:t>
            </a:r>
            <a:endParaRPr lang="en-US" sz="4000">
              <a:solidFill>
                <a:srgbClr val="FFFF00"/>
              </a:solidFill>
              <a:latin typeface="Calibri" pitchFamily="34" charset="0"/>
            </a:endParaRPr>
          </a:p>
        </p:txBody>
      </p:sp>
      <p:sp>
        <p:nvSpPr>
          <p:cNvPr id="8" name="Rectangle 7"/>
          <p:cNvSpPr>
            <a:spLocks noChangeArrowheads="1"/>
          </p:cNvSpPr>
          <p:nvPr/>
        </p:nvSpPr>
        <p:spPr bwMode="auto">
          <a:xfrm>
            <a:off x="642938" y="3071813"/>
            <a:ext cx="7177087" cy="1570037"/>
          </a:xfrm>
          <a:prstGeom prst="rect">
            <a:avLst/>
          </a:prstGeom>
          <a:noFill/>
          <a:ln w="9525">
            <a:noFill/>
            <a:miter lim="800000"/>
            <a:headEnd/>
            <a:tailEnd/>
          </a:ln>
        </p:spPr>
        <p:txBody>
          <a:bodyPr>
            <a:spAutoFit/>
          </a:bodyPr>
          <a:lstStyle/>
          <a:p>
            <a:pPr algn="ctr" rtl="1"/>
            <a:r>
              <a:rPr lang="ar-EG" sz="3200" b="1">
                <a:solidFill>
                  <a:srgbClr val="002060"/>
                </a:solidFill>
                <a:latin typeface="Calibri" pitchFamily="34" charset="0"/>
              </a:rPr>
              <a:t>تحتوي على حوالي 600 دورية بالإضافة إلى كتب وأبحاث في مجال المكتبات والمعلومات وما يرتبط بها من فهرسة وتصنيف واسترجاع للمعلومات.</a:t>
            </a:r>
            <a:endParaRPr lang="en-US" sz="3200">
              <a:solidFill>
                <a:srgbClr val="002060"/>
              </a:solidFill>
              <a:latin typeface="Calibri" pitchFamily="34" charset="0"/>
            </a:endParaRPr>
          </a:p>
        </p:txBody>
      </p:sp>
      <p:sp>
        <p:nvSpPr>
          <p:cNvPr id="10" name="Rectangle 9"/>
          <p:cNvSpPr>
            <a:spLocks noChangeArrowheads="1"/>
          </p:cNvSpPr>
          <p:nvPr/>
        </p:nvSpPr>
        <p:spPr bwMode="auto">
          <a:xfrm>
            <a:off x="357188" y="4857750"/>
            <a:ext cx="7572375" cy="1077913"/>
          </a:xfrm>
          <a:prstGeom prst="rect">
            <a:avLst/>
          </a:prstGeom>
          <a:noFill/>
          <a:ln w="9525">
            <a:noFill/>
            <a:miter lim="800000"/>
            <a:headEnd/>
            <a:tailEnd/>
          </a:ln>
        </p:spPr>
        <p:txBody>
          <a:bodyPr>
            <a:spAutoFit/>
          </a:bodyPr>
          <a:lstStyle/>
          <a:p>
            <a:pPr algn="r" rtl="1"/>
            <a:r>
              <a:rPr lang="ar-EG" sz="3200" b="1">
                <a:latin typeface="Calibri" pitchFamily="34" charset="0"/>
              </a:rPr>
              <a:t>رابط القاعدة: </a:t>
            </a:r>
            <a:r>
              <a:rPr lang="en-US" sz="3200" b="1" u="sng">
                <a:latin typeface="Calibri" pitchFamily="34" charset="0"/>
                <a:hlinkClick r:id="rId6"/>
              </a:rPr>
              <a:t>http://proquest.umi.com/pqduweb?cfc</a:t>
            </a:r>
            <a:r>
              <a:rPr lang="en-US" sz="3200" b="1">
                <a:latin typeface="Calibri" pitchFamily="34" charset="0"/>
              </a:rPr>
              <a:t>= </a:t>
            </a:r>
            <a:endParaRPr lang="en-US" sz="3200">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6.WAV"/>
                                        </p:tgtEl>
                                      </p:cMediaNode>
                                    </p:audio>
                                  </p:sub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6.WAV"/>
                                        </p:tgtEl>
                                      </p:cMediaNode>
                                    </p:audio>
                                  </p:sub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type.wav"/>
                                        </p:tgtEl>
                                      </p:cMediaNode>
                                    </p:audio>
                                  </p:sub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571500" y="2000250"/>
            <a:ext cx="7358063" cy="584200"/>
          </a:xfrm>
          <a:prstGeom prst="rect">
            <a:avLst/>
          </a:prstGeom>
          <a:noFill/>
          <a:ln w="9525">
            <a:noFill/>
            <a:miter lim="800000"/>
            <a:headEnd/>
            <a:tailEnd/>
          </a:ln>
        </p:spPr>
        <p:txBody>
          <a:bodyPr>
            <a:spAutoFit/>
          </a:bodyPr>
          <a:lstStyle/>
          <a:p>
            <a:pPr algn="r" rtl="1"/>
            <a:r>
              <a:rPr lang="ar-EG" sz="3200" b="1">
                <a:solidFill>
                  <a:srgbClr val="C00000"/>
                </a:solidFill>
                <a:latin typeface="Calibri" pitchFamily="34" charset="0"/>
              </a:rPr>
              <a:t>5- قاعدة بيانات </a:t>
            </a:r>
            <a:r>
              <a:rPr lang="en-US" sz="3200" b="1">
                <a:solidFill>
                  <a:srgbClr val="C00000"/>
                </a:solidFill>
                <a:latin typeface="Calibri" pitchFamily="34" charset="0"/>
              </a:rPr>
              <a:t>ERIC </a:t>
            </a:r>
            <a:r>
              <a:rPr lang="ar-EG" sz="3200" b="1">
                <a:solidFill>
                  <a:srgbClr val="C00000"/>
                </a:solidFill>
                <a:latin typeface="Calibri" pitchFamily="34" charset="0"/>
              </a:rPr>
              <a:t> إيريك</a:t>
            </a:r>
            <a:endParaRPr lang="en-US" sz="3200">
              <a:solidFill>
                <a:srgbClr val="C00000"/>
              </a:solidFill>
              <a:latin typeface="Calibri" pitchFamily="34" charset="0"/>
            </a:endParaRPr>
          </a:p>
        </p:txBody>
      </p:sp>
      <p:pic>
        <p:nvPicPr>
          <p:cNvPr id="24581"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3357563" y="114300"/>
            <a:ext cx="5508625" cy="1528763"/>
          </a:xfrm>
          <a:prstGeom prst="rect">
            <a:avLst/>
          </a:prstGeom>
          <a:noFill/>
          <a:ln w="9525">
            <a:noFill/>
            <a:miter lim="800000"/>
            <a:headEnd/>
            <a:tailEnd/>
          </a:ln>
        </p:spPr>
      </p:pic>
      <p:sp>
        <p:nvSpPr>
          <p:cNvPr id="24582" name="Rectangle 1"/>
          <p:cNvSpPr>
            <a:spLocks noChangeArrowheads="1"/>
          </p:cNvSpPr>
          <p:nvPr/>
        </p:nvSpPr>
        <p:spPr bwMode="auto">
          <a:xfrm>
            <a:off x="3714750" y="527050"/>
            <a:ext cx="4872038" cy="708025"/>
          </a:xfrm>
          <a:prstGeom prst="rect">
            <a:avLst/>
          </a:prstGeom>
          <a:noFill/>
          <a:ln w="9525">
            <a:noFill/>
            <a:miter lim="800000"/>
            <a:headEnd/>
            <a:tailEnd/>
          </a:ln>
        </p:spPr>
        <p:txBody>
          <a:bodyPr anchor="ctr">
            <a:spAutoFit/>
          </a:bodyPr>
          <a:lstStyle/>
          <a:p>
            <a:pPr algn="ctr"/>
            <a:r>
              <a:rPr lang="ar-EG" sz="4000" b="1">
                <a:solidFill>
                  <a:srgbClr val="FFFF00"/>
                </a:solidFill>
                <a:latin typeface="Calibri" pitchFamily="34" charset="0"/>
              </a:rPr>
              <a:t>أمثلة على قواعد المعلومات</a:t>
            </a:r>
            <a:endParaRPr lang="en-US" sz="4000">
              <a:solidFill>
                <a:srgbClr val="FFFF00"/>
              </a:solidFill>
              <a:latin typeface="Calibri" pitchFamily="34" charset="0"/>
            </a:endParaRPr>
          </a:p>
        </p:txBody>
      </p:sp>
      <p:sp>
        <p:nvSpPr>
          <p:cNvPr id="8" name="Rectangle 7"/>
          <p:cNvSpPr>
            <a:spLocks noChangeArrowheads="1"/>
          </p:cNvSpPr>
          <p:nvPr/>
        </p:nvSpPr>
        <p:spPr bwMode="auto">
          <a:xfrm>
            <a:off x="642938" y="3071813"/>
            <a:ext cx="7177087" cy="1077912"/>
          </a:xfrm>
          <a:prstGeom prst="rect">
            <a:avLst/>
          </a:prstGeom>
          <a:noFill/>
          <a:ln w="9525">
            <a:noFill/>
            <a:miter lim="800000"/>
            <a:headEnd/>
            <a:tailEnd/>
          </a:ln>
        </p:spPr>
        <p:txBody>
          <a:bodyPr>
            <a:spAutoFit/>
          </a:bodyPr>
          <a:lstStyle/>
          <a:p>
            <a:pPr algn="ctr" rtl="1"/>
            <a:r>
              <a:rPr lang="ar-EG" sz="3200" b="1">
                <a:solidFill>
                  <a:srgbClr val="002060"/>
                </a:solidFill>
                <a:latin typeface="Calibri" pitchFamily="34" charset="0"/>
              </a:rPr>
              <a:t>تحتوي على أكبر مكتبة رقمية في مجال الآداب والعلوم التربوية</a:t>
            </a:r>
            <a:endParaRPr lang="en-US" sz="3200">
              <a:solidFill>
                <a:srgbClr val="002060"/>
              </a:solidFill>
              <a:latin typeface="Calibri" pitchFamily="34" charset="0"/>
            </a:endParaRPr>
          </a:p>
        </p:txBody>
      </p:sp>
      <p:sp>
        <p:nvSpPr>
          <p:cNvPr id="10" name="Rectangle 9"/>
          <p:cNvSpPr>
            <a:spLocks noChangeArrowheads="1"/>
          </p:cNvSpPr>
          <p:nvPr/>
        </p:nvSpPr>
        <p:spPr bwMode="auto">
          <a:xfrm>
            <a:off x="357188" y="5130800"/>
            <a:ext cx="7572375" cy="584200"/>
          </a:xfrm>
          <a:prstGeom prst="rect">
            <a:avLst/>
          </a:prstGeom>
          <a:noFill/>
          <a:ln w="9525">
            <a:noFill/>
            <a:miter lim="800000"/>
            <a:headEnd/>
            <a:tailEnd/>
          </a:ln>
        </p:spPr>
        <p:txBody>
          <a:bodyPr>
            <a:spAutoFit/>
          </a:bodyPr>
          <a:lstStyle/>
          <a:p>
            <a:pPr algn="r" rtl="1"/>
            <a:r>
              <a:rPr lang="ar-EG" sz="3200" b="1">
                <a:latin typeface="Calibri" pitchFamily="34" charset="0"/>
              </a:rPr>
              <a:t>رابط القاعدة: </a:t>
            </a:r>
            <a:r>
              <a:rPr lang="en-US" sz="3200" b="1" u="sng">
                <a:latin typeface="Calibri" pitchFamily="34" charset="0"/>
                <a:hlinkClick r:id="rId6"/>
              </a:rPr>
              <a:t>http://search.ebscohost.com</a:t>
            </a:r>
            <a:endParaRPr lang="en-US" sz="3200">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6.WAV"/>
                                        </p:tgtEl>
                                      </p:cMediaNode>
                                    </p:audio>
                                  </p:sub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6.WAV"/>
                                        </p:tgtEl>
                                      </p:cMediaNode>
                                    </p:audio>
                                  </p:sub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type.wav"/>
                                        </p:tgtEl>
                                      </p:cMediaNode>
                                    </p:audio>
                                  </p:sub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425" y="2138363"/>
            <a:ext cx="7640638" cy="443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p:nvPr/>
        </p:nvSpPr>
        <p:spPr>
          <a:xfrm>
            <a:off x="357188" y="1778000"/>
            <a:ext cx="7640637" cy="4435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Rectangle 8"/>
          <p:cNvSpPr>
            <a:spLocks noChangeArrowheads="1"/>
          </p:cNvSpPr>
          <p:nvPr/>
        </p:nvSpPr>
        <p:spPr bwMode="auto">
          <a:xfrm>
            <a:off x="571500" y="2000250"/>
            <a:ext cx="7358063" cy="584200"/>
          </a:xfrm>
          <a:prstGeom prst="rect">
            <a:avLst/>
          </a:prstGeom>
          <a:noFill/>
          <a:ln w="9525">
            <a:noFill/>
            <a:miter lim="800000"/>
            <a:headEnd/>
            <a:tailEnd/>
          </a:ln>
        </p:spPr>
        <p:txBody>
          <a:bodyPr>
            <a:spAutoFit/>
          </a:bodyPr>
          <a:lstStyle/>
          <a:p>
            <a:pPr algn="r" rtl="1"/>
            <a:r>
              <a:rPr lang="ar-EG" sz="3200" b="1">
                <a:solidFill>
                  <a:srgbClr val="C00000"/>
                </a:solidFill>
                <a:latin typeface="Calibri" pitchFamily="34" charset="0"/>
              </a:rPr>
              <a:t>6- قاعدة بيانات </a:t>
            </a:r>
            <a:r>
              <a:rPr lang="en-US" sz="3200" b="1">
                <a:solidFill>
                  <a:srgbClr val="C00000"/>
                </a:solidFill>
                <a:latin typeface="Calibri" pitchFamily="34" charset="0"/>
              </a:rPr>
              <a:t>EBSCO </a:t>
            </a:r>
            <a:r>
              <a:rPr lang="ar-EG" sz="3200" b="1">
                <a:solidFill>
                  <a:srgbClr val="C00000"/>
                </a:solidFill>
                <a:latin typeface="Calibri" pitchFamily="34" charset="0"/>
              </a:rPr>
              <a:t> إبسكو</a:t>
            </a:r>
            <a:endParaRPr lang="en-US" sz="3200">
              <a:solidFill>
                <a:srgbClr val="C00000"/>
              </a:solidFill>
              <a:latin typeface="Calibri" pitchFamily="34" charset="0"/>
            </a:endParaRPr>
          </a:p>
        </p:txBody>
      </p:sp>
      <p:pic>
        <p:nvPicPr>
          <p:cNvPr id="25605" name="Picture 8" descr="C:\Documents and Settings\eman\Local Settings\Temporary Internet Files\Content.IE5\MFT2QL0V\MC900048419[1].wmf"/>
          <p:cNvPicPr>
            <a:picLocks noChangeAspect="1" noChangeArrowheads="1"/>
          </p:cNvPicPr>
          <p:nvPr/>
        </p:nvPicPr>
        <p:blipFill>
          <a:blip r:embed="rId5" cstate="print"/>
          <a:srcRect/>
          <a:stretch>
            <a:fillRect/>
          </a:stretch>
        </p:blipFill>
        <p:spPr bwMode="auto">
          <a:xfrm>
            <a:off x="3357563" y="114300"/>
            <a:ext cx="5508625" cy="1528763"/>
          </a:xfrm>
          <a:prstGeom prst="rect">
            <a:avLst/>
          </a:prstGeom>
          <a:noFill/>
          <a:ln w="9525">
            <a:noFill/>
            <a:miter lim="800000"/>
            <a:headEnd/>
            <a:tailEnd/>
          </a:ln>
        </p:spPr>
      </p:pic>
      <p:sp>
        <p:nvSpPr>
          <p:cNvPr id="25606" name="Rectangle 1"/>
          <p:cNvSpPr>
            <a:spLocks noChangeArrowheads="1"/>
          </p:cNvSpPr>
          <p:nvPr/>
        </p:nvSpPr>
        <p:spPr bwMode="auto">
          <a:xfrm>
            <a:off x="3714750" y="527050"/>
            <a:ext cx="4872038" cy="708025"/>
          </a:xfrm>
          <a:prstGeom prst="rect">
            <a:avLst/>
          </a:prstGeom>
          <a:noFill/>
          <a:ln w="9525">
            <a:noFill/>
            <a:miter lim="800000"/>
            <a:headEnd/>
            <a:tailEnd/>
          </a:ln>
        </p:spPr>
        <p:txBody>
          <a:bodyPr anchor="ctr">
            <a:spAutoFit/>
          </a:bodyPr>
          <a:lstStyle/>
          <a:p>
            <a:pPr algn="ctr"/>
            <a:r>
              <a:rPr lang="ar-EG" sz="4000" b="1">
                <a:solidFill>
                  <a:srgbClr val="FFFF00"/>
                </a:solidFill>
                <a:latin typeface="Calibri" pitchFamily="34" charset="0"/>
              </a:rPr>
              <a:t>أمثلة على قواعد المعلومات</a:t>
            </a:r>
            <a:endParaRPr lang="en-US" sz="4000">
              <a:solidFill>
                <a:srgbClr val="FFFF00"/>
              </a:solidFill>
              <a:latin typeface="Calibri" pitchFamily="34" charset="0"/>
            </a:endParaRPr>
          </a:p>
        </p:txBody>
      </p:sp>
      <p:sp>
        <p:nvSpPr>
          <p:cNvPr id="8" name="Rectangle 7"/>
          <p:cNvSpPr>
            <a:spLocks noChangeArrowheads="1"/>
          </p:cNvSpPr>
          <p:nvPr/>
        </p:nvSpPr>
        <p:spPr bwMode="auto">
          <a:xfrm>
            <a:off x="642938" y="2857500"/>
            <a:ext cx="7177087" cy="2062163"/>
          </a:xfrm>
          <a:prstGeom prst="rect">
            <a:avLst/>
          </a:prstGeom>
          <a:noFill/>
          <a:ln w="9525">
            <a:noFill/>
            <a:miter lim="800000"/>
            <a:headEnd/>
            <a:tailEnd/>
          </a:ln>
        </p:spPr>
        <p:txBody>
          <a:bodyPr>
            <a:spAutoFit/>
          </a:bodyPr>
          <a:lstStyle/>
          <a:p>
            <a:pPr algn="ctr" rtl="1"/>
            <a:r>
              <a:rPr lang="ar-EG" sz="3200" b="1">
                <a:solidFill>
                  <a:srgbClr val="002060"/>
                </a:solidFill>
                <a:latin typeface="Calibri" pitchFamily="34" charset="0"/>
              </a:rPr>
              <a:t>تعتبر من أضخم قواعد المعلومات العالمية التي تم تصميمها لخدمة المكتبات العامة. حيث تغطي القاعدة أغلب المجالات العلمية، الاجتماعية، الإنسانية، التعليمية، العلوم الطبيعية، العلوم الطبية</a:t>
            </a:r>
            <a:endParaRPr lang="en-US" sz="3200">
              <a:solidFill>
                <a:srgbClr val="002060"/>
              </a:solidFill>
              <a:latin typeface="Calibri" pitchFamily="34" charset="0"/>
            </a:endParaRPr>
          </a:p>
        </p:txBody>
      </p:sp>
      <p:sp>
        <p:nvSpPr>
          <p:cNvPr id="10" name="Rectangle 9"/>
          <p:cNvSpPr>
            <a:spLocks noChangeArrowheads="1"/>
          </p:cNvSpPr>
          <p:nvPr/>
        </p:nvSpPr>
        <p:spPr bwMode="auto">
          <a:xfrm>
            <a:off x="285750" y="5273675"/>
            <a:ext cx="7572375" cy="584200"/>
          </a:xfrm>
          <a:prstGeom prst="rect">
            <a:avLst/>
          </a:prstGeom>
          <a:noFill/>
          <a:ln w="9525">
            <a:noFill/>
            <a:miter lim="800000"/>
            <a:headEnd/>
            <a:tailEnd/>
          </a:ln>
        </p:spPr>
        <p:txBody>
          <a:bodyPr>
            <a:spAutoFit/>
          </a:bodyPr>
          <a:lstStyle/>
          <a:p>
            <a:pPr algn="r" rtl="1"/>
            <a:r>
              <a:rPr lang="ar-EG" sz="3200" b="1">
                <a:latin typeface="Calibri" pitchFamily="34" charset="0"/>
              </a:rPr>
              <a:t>رابط القاعدة: </a:t>
            </a:r>
            <a:r>
              <a:rPr lang="en-US" sz="3200" b="1" u="sng">
                <a:latin typeface="Calibri" pitchFamily="34" charset="0"/>
                <a:hlinkClick r:id="rId6"/>
              </a:rPr>
              <a:t>http://search.ebscohost.com</a:t>
            </a:r>
            <a:endParaRPr lang="en-US" sz="3200">
              <a:latin typeface="Calibri" pitchFamily="34" charset="0"/>
            </a:endParaRPr>
          </a:p>
        </p:txBody>
      </p:sp>
    </p:spTree>
  </p:cSld>
  <p:clrMapOvr>
    <a:masterClrMapping/>
  </p:clrMapOvr>
  <p:transition>
    <p:pull dir="r"/>
    <p:sndAc>
      <p:stSnd>
        <p:snd r:embed="rId2" name="cp_excl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16.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SOUND16.WAV"/>
                                        </p:tgtEl>
                                      </p:cMediaNode>
                                    </p:audio>
                                  </p:sub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3" name="SOUND16.WAV"/>
                                        </p:tgtEl>
                                      </p:cMediaNode>
                                    </p:audio>
                                  </p:sub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type.wav"/>
                                        </p:tgtEl>
                                      </p:cMediaNode>
                                    </p:audio>
                                  </p:sub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290256711920429771.png"/>
          <p:cNvPicPr>
            <a:picLocks noChangeAspect="1"/>
          </p:cNvPicPr>
          <p:nvPr/>
        </p:nvPicPr>
        <p:blipFill>
          <a:blip r:embed="rId4" cstate="print"/>
          <a:srcRect/>
          <a:stretch>
            <a:fillRect/>
          </a:stretch>
        </p:blipFill>
        <p:spPr bwMode="auto">
          <a:xfrm>
            <a:off x="1643063" y="1700213"/>
            <a:ext cx="5715000" cy="3811587"/>
          </a:xfrm>
          <a:prstGeom prst="rect">
            <a:avLst/>
          </a:prstGeom>
          <a:noFill/>
          <a:ln w="9525">
            <a:noFill/>
            <a:miter lim="800000"/>
            <a:headEnd/>
            <a:tailEnd/>
          </a:ln>
        </p:spPr>
      </p:pic>
      <p:sp>
        <p:nvSpPr>
          <p:cNvPr id="90113" name="Rectangle 1"/>
          <p:cNvSpPr>
            <a:spLocks noChangeArrowheads="1"/>
          </p:cNvSpPr>
          <p:nvPr/>
        </p:nvSpPr>
        <p:spPr bwMode="auto">
          <a:xfrm>
            <a:off x="2727325" y="2573338"/>
            <a:ext cx="3273425" cy="1016000"/>
          </a:xfrm>
          <a:prstGeom prst="rect">
            <a:avLst/>
          </a:prstGeom>
          <a:noFill/>
          <a:ln w="9525">
            <a:noFill/>
            <a:miter lim="800000"/>
            <a:headEnd/>
            <a:tailEnd/>
          </a:ln>
        </p:spPr>
        <p:txBody>
          <a:bodyPr wrap="none" anchor="ctr">
            <a:spAutoFit/>
          </a:bodyPr>
          <a:lstStyle/>
          <a:p>
            <a:pPr algn="ctr" rtl="1">
              <a:tabLst>
                <a:tab pos="344488" algn="l"/>
              </a:tabLst>
            </a:pPr>
            <a:r>
              <a:rPr lang="ar-EG" sz="6000" b="1">
                <a:latin typeface="Calibri" pitchFamily="34" charset="0"/>
              </a:rPr>
              <a:t>تدريب عملي</a:t>
            </a:r>
            <a:endParaRPr lang="ar-SA" sz="7200">
              <a:solidFill>
                <a:srgbClr val="C00000"/>
              </a:solidFill>
            </a:endParaRPr>
          </a:p>
        </p:txBody>
      </p:sp>
    </p:spTree>
  </p:cSld>
  <p:clrMapOvr>
    <a:masterClrMapping/>
  </p:clrMapOvr>
  <p:transition>
    <p:wedge/>
    <p:sndAc>
      <p:stSnd>
        <p:snd r:embed="rId2" name="0029 - Windows error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90113"/>
                                        </p:tgtEl>
                                        <p:attrNameLst>
                                          <p:attrName>style.visibility</p:attrName>
                                        </p:attrNameLst>
                                      </p:cBhvr>
                                      <p:to>
                                        <p:strVal val="visible"/>
                                      </p:to>
                                    </p:set>
                                    <p:anim calcmode="lin" valueType="num">
                                      <p:cBhvr>
                                        <p:cTn id="11" dur="500" fill="hold"/>
                                        <p:tgtEl>
                                          <p:spTgt spid="90113"/>
                                        </p:tgtEl>
                                        <p:attrNameLst>
                                          <p:attrName>ppt_w</p:attrName>
                                        </p:attrNameLst>
                                      </p:cBhvr>
                                      <p:tavLst>
                                        <p:tav tm="0">
                                          <p:val>
                                            <p:fltVal val="0"/>
                                          </p:val>
                                        </p:tav>
                                        <p:tav tm="100000">
                                          <p:val>
                                            <p:strVal val="#ppt_w"/>
                                          </p:val>
                                        </p:tav>
                                      </p:tavLst>
                                    </p:anim>
                                    <p:anim calcmode="lin" valueType="num">
                                      <p:cBhvr>
                                        <p:cTn id="12" dur="500" fill="hold"/>
                                        <p:tgtEl>
                                          <p:spTgt spid="901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395288" y="2571750"/>
            <a:ext cx="8386762" cy="2214563"/>
          </a:xfrm>
          <a:prstGeom prst="flowChartTerminator">
            <a:avLst/>
          </a:prstGeom>
          <a:blipFill>
            <a:blip r:embed="rId4" cstate="print"/>
            <a:stretch>
              <a:fillRect/>
            </a:stretch>
          </a:blip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Rectangle 6"/>
          <p:cNvSpPr>
            <a:spLocks noChangeArrowheads="1"/>
          </p:cNvSpPr>
          <p:nvPr/>
        </p:nvSpPr>
        <p:spPr bwMode="auto">
          <a:xfrm>
            <a:off x="611188" y="3014663"/>
            <a:ext cx="7993062" cy="1323975"/>
          </a:xfrm>
          <a:prstGeom prst="rect">
            <a:avLst/>
          </a:prstGeom>
          <a:noFill/>
          <a:ln w="9525">
            <a:noFill/>
            <a:miter lim="800000"/>
            <a:headEnd/>
            <a:tailEnd/>
          </a:ln>
        </p:spPr>
        <p:txBody>
          <a:bodyPr>
            <a:spAutoFit/>
          </a:bodyPr>
          <a:lstStyle/>
          <a:p>
            <a:pPr algn="ctr" rtl="1"/>
            <a:r>
              <a:rPr lang="ar-EG" sz="4000" b="1">
                <a:solidFill>
                  <a:srgbClr val="000066"/>
                </a:solidFill>
                <a:latin typeface="Calibri" pitchFamily="34" charset="0"/>
              </a:rPr>
              <a:t>مثال عملي على استخدام قاعدة معلومات دار المنظومة</a:t>
            </a:r>
            <a:endParaRPr lang="en-US" sz="4000">
              <a:solidFill>
                <a:srgbClr val="000066"/>
              </a:solidFill>
              <a:latin typeface="Calibri" pitchFamily="34" charset="0"/>
            </a:endParaRPr>
          </a:p>
        </p:txBody>
      </p:sp>
    </p:spTree>
  </p:cSld>
  <p:clrMapOvr>
    <a:masterClrMapping/>
  </p:clrMapOvr>
  <p:transition>
    <p:zoom/>
    <p:sndAc>
      <p:stSnd>
        <p:snd r:embed="rId2" name="cp_empt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0" y="142875"/>
            <a:ext cx="9144000" cy="664368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8" name="TextBox 7"/>
          <p:cNvSpPr txBox="1">
            <a:spLocks noChangeArrowheads="1"/>
          </p:cNvSpPr>
          <p:nvPr/>
        </p:nvSpPr>
        <p:spPr bwMode="auto">
          <a:xfrm>
            <a:off x="7164388" y="2787650"/>
            <a:ext cx="1714500" cy="1570038"/>
          </a:xfrm>
          <a:prstGeom prst="rect">
            <a:avLst/>
          </a:prstGeom>
          <a:noFill/>
          <a:ln w="9525">
            <a:noFill/>
            <a:miter lim="800000"/>
            <a:headEnd/>
            <a:tailEnd/>
          </a:ln>
        </p:spPr>
        <p:txBody>
          <a:bodyPr>
            <a:spAutoFit/>
          </a:bodyPr>
          <a:lstStyle/>
          <a:p>
            <a:pPr algn="ctr"/>
            <a:r>
              <a:rPr lang="ar-EG" sz="2400" b="1">
                <a:solidFill>
                  <a:srgbClr val="C00000"/>
                </a:solidFill>
                <a:latin typeface="Calibri" pitchFamily="34" charset="0"/>
              </a:rPr>
              <a:t>الخطوة الأولى: كتابة  اسم الرابط في أحد محركات البحث</a:t>
            </a:r>
            <a:endParaRPr lang="en-US" sz="2400" b="1">
              <a:solidFill>
                <a:srgbClr val="C00000"/>
              </a:solidFill>
              <a:latin typeface="Calibri" pitchFamily="34" charset="0"/>
            </a:endParaRPr>
          </a:p>
        </p:txBody>
      </p:sp>
    </p:spTree>
  </p:cSld>
  <p:clrMapOvr>
    <a:masterClrMapping/>
  </p:clrMapOvr>
  <p:transition>
    <p:zoom/>
    <p:sndAc>
      <p:stSnd>
        <p:snd r:embed="rId2" name="cp_empt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14"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randombar(horizontal)">
                                      <p:cBhvr>
                                        <p:cTn id="10" dur="500"/>
                                        <p:tgtEl>
                                          <p:spTgt spid="1027"/>
                                        </p:tgtEl>
                                      </p:cBhvr>
                                    </p:animEffect>
                                  </p:childTnLst>
                                  <p:subTnLst>
                                    <p:audio>
                                      <p:cMediaNode>
                                        <p:cTn display="0" masterRel="sameClick">
                                          <p:stCondLst>
                                            <p:cond evt="begin" delay="0">
                                              <p:tn val="8"/>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95250" y="0"/>
            <a:ext cx="8958263" cy="685800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5" name="TextBox 4"/>
          <p:cNvSpPr txBox="1">
            <a:spLocks noChangeArrowheads="1"/>
          </p:cNvSpPr>
          <p:nvPr/>
        </p:nvSpPr>
        <p:spPr bwMode="auto">
          <a:xfrm>
            <a:off x="695325" y="4257675"/>
            <a:ext cx="2000250" cy="1938338"/>
          </a:xfrm>
          <a:prstGeom prst="rect">
            <a:avLst/>
          </a:prstGeom>
          <a:noFill/>
          <a:ln w="9525">
            <a:noFill/>
            <a:miter lim="800000"/>
            <a:headEnd/>
            <a:tailEnd/>
          </a:ln>
        </p:spPr>
        <p:txBody>
          <a:bodyPr>
            <a:spAutoFit/>
          </a:bodyPr>
          <a:lstStyle/>
          <a:p>
            <a:pPr algn="ctr"/>
            <a:r>
              <a:rPr lang="ar-EG" sz="2400" b="1">
                <a:solidFill>
                  <a:srgbClr val="C00000"/>
                </a:solidFill>
                <a:latin typeface="Calibri" pitchFamily="34" charset="0"/>
              </a:rPr>
              <a:t>الخطوة الثانية: بعد ظهور واجهة قاعدة المعلومات قم باختيار أيقونة الدخول</a:t>
            </a:r>
            <a:endParaRPr lang="en-US" sz="2400" b="1">
              <a:solidFill>
                <a:srgbClr val="C00000"/>
              </a:solidFill>
              <a:latin typeface="Calibri" pitchFamily="34" charset="0"/>
            </a:endParaRPr>
          </a:p>
        </p:txBody>
      </p:sp>
    </p:spTree>
  </p:cSld>
  <p:clrMapOvr>
    <a:masterClrMapping/>
  </p:clrMapOvr>
  <p:transition>
    <p:zoom/>
    <p:sndAc>
      <p:stSnd>
        <p:snd r:embed="rId2" name="cp_empt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srcRect/>
          <a:stretch>
            <a:fillRect/>
          </a:stretch>
        </p:blipFill>
        <p:spPr bwMode="auto">
          <a:xfrm>
            <a:off x="71438" y="71438"/>
            <a:ext cx="8929687" cy="657225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6" name="TextBox 5"/>
          <p:cNvSpPr txBox="1">
            <a:spLocks noChangeArrowheads="1"/>
          </p:cNvSpPr>
          <p:nvPr/>
        </p:nvSpPr>
        <p:spPr bwMode="auto">
          <a:xfrm>
            <a:off x="285750" y="1490663"/>
            <a:ext cx="2000250" cy="2308225"/>
          </a:xfrm>
          <a:prstGeom prst="rect">
            <a:avLst/>
          </a:prstGeom>
          <a:noFill/>
          <a:ln w="9525">
            <a:noFill/>
            <a:miter lim="800000"/>
            <a:headEnd/>
            <a:tailEnd/>
          </a:ln>
        </p:spPr>
        <p:txBody>
          <a:bodyPr>
            <a:spAutoFit/>
          </a:bodyPr>
          <a:lstStyle/>
          <a:p>
            <a:pPr algn="ctr"/>
            <a:r>
              <a:rPr lang="ar-EG" sz="2400" b="1">
                <a:solidFill>
                  <a:srgbClr val="C00000"/>
                </a:solidFill>
                <a:latin typeface="Calibri" pitchFamily="34" charset="0"/>
              </a:rPr>
              <a:t>الخطوة الثالثة: بعد الدخول على قاعدة المعلومات قم بتسجيل اسم المستخدم وكلمة السر</a:t>
            </a:r>
            <a:endParaRPr lang="en-US" sz="2400" b="1">
              <a:solidFill>
                <a:srgbClr val="C00000"/>
              </a:solidFill>
              <a:latin typeface="Calibri" pitchFamily="34" charset="0"/>
            </a:endParaRPr>
          </a:p>
        </p:txBody>
      </p:sp>
    </p:spTree>
  </p:cSld>
  <p:clrMapOvr>
    <a:masterClrMapping/>
  </p:clrMapOvr>
  <p:transition>
    <p:zoom/>
    <p:sndAc>
      <p:stSnd>
        <p:snd r:embed="rId2" name="cp_empt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4" cstate="print"/>
          <a:srcRect/>
          <a:stretch>
            <a:fillRect/>
          </a:stretch>
        </p:blipFill>
        <p:spPr bwMode="auto">
          <a:xfrm>
            <a:off x="142875" y="285750"/>
            <a:ext cx="8858250" cy="635793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6" name="TextBox 5"/>
          <p:cNvSpPr txBox="1">
            <a:spLocks noChangeArrowheads="1"/>
          </p:cNvSpPr>
          <p:nvPr/>
        </p:nvSpPr>
        <p:spPr bwMode="auto">
          <a:xfrm>
            <a:off x="357188" y="1704975"/>
            <a:ext cx="2000250" cy="1938338"/>
          </a:xfrm>
          <a:prstGeom prst="rect">
            <a:avLst/>
          </a:prstGeom>
          <a:noFill/>
          <a:ln w="9525">
            <a:noFill/>
            <a:miter lim="800000"/>
            <a:headEnd/>
            <a:tailEnd/>
          </a:ln>
        </p:spPr>
        <p:txBody>
          <a:bodyPr>
            <a:spAutoFit/>
          </a:bodyPr>
          <a:lstStyle/>
          <a:p>
            <a:pPr algn="ctr"/>
            <a:r>
              <a:rPr lang="ar-EG" sz="2400" b="1">
                <a:solidFill>
                  <a:srgbClr val="C00000"/>
                </a:solidFill>
                <a:latin typeface="Calibri" pitchFamily="34" charset="0"/>
              </a:rPr>
              <a:t>الخطوة الرابعة: بعد ظهور واجهة البحث سجل المصطلح المراد البحث عنه</a:t>
            </a:r>
            <a:endParaRPr lang="en-US" sz="2400" b="1">
              <a:solidFill>
                <a:srgbClr val="C00000"/>
              </a:solidFill>
              <a:latin typeface="Calibri" pitchFamily="34" charset="0"/>
            </a:endParaRPr>
          </a:p>
        </p:txBody>
      </p:sp>
    </p:spTree>
  </p:cSld>
  <p:clrMapOvr>
    <a:masterClrMapping/>
  </p:clrMapOvr>
  <p:transition>
    <p:zoom/>
    <p:sndAc>
      <p:stSnd>
        <p:snd r:embed="rId2" name="cp_empt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14" presetClass="entr" presetSubtype="1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randombar(horizontal)">
                                      <p:cBhvr>
                                        <p:cTn id="1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428625" y="1000125"/>
            <a:ext cx="8248650" cy="4597400"/>
          </a:xfrm>
          <a:prstGeom prst="wave">
            <a:avLst>
              <a:gd name="adj1" fmla="val 0"/>
              <a:gd name="adj2" fmla="val -759"/>
            </a:avLst>
          </a:prstGeom>
          <a:blipFill>
            <a:blip r:embed="rId4" cstate="print"/>
            <a:stretch>
              <a:fillRect/>
            </a:stretch>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4337" name="Rectangle 1"/>
          <p:cNvSpPr>
            <a:spLocks noChangeArrowheads="1"/>
          </p:cNvSpPr>
          <p:nvPr/>
        </p:nvSpPr>
        <p:spPr bwMode="auto">
          <a:xfrm>
            <a:off x="857250" y="1387475"/>
            <a:ext cx="7500938" cy="3970338"/>
          </a:xfrm>
          <a:prstGeom prst="rect">
            <a:avLst/>
          </a:prstGeom>
          <a:noFill/>
          <a:ln w="9525">
            <a:noFill/>
            <a:miter lim="800000"/>
            <a:headEnd/>
            <a:tailEnd/>
          </a:ln>
        </p:spPr>
        <p:txBody>
          <a:bodyPr anchor="ctr">
            <a:spAutoFit/>
          </a:bodyPr>
          <a:lstStyle/>
          <a:p>
            <a:pPr algn="ctr" rtl="1"/>
            <a:r>
              <a:rPr lang="ar-EG" sz="3600" b="1">
                <a:solidFill>
                  <a:srgbClr val="000066"/>
                </a:solidFill>
                <a:latin typeface="Calibri" pitchFamily="34" charset="0"/>
              </a:rPr>
              <a:t>تعمل المكتبات ومراكز المعلومات على إيجاد أفضل الوسائل التي تسهل البحث عن المعلومات خدمة للمستفيدين وتلبية لاحتياجاتهم المختلفة إذ أصبح بإمكان المستفيد أن يحصل على المعلومات أو مستخلص لها أو النص الكامل للوثائق أو المواد الأخرى التي يرغب في الحصول عليها عن طريق قواعد المعلومات </a:t>
            </a:r>
            <a:endParaRPr lang="en-US" sz="3600">
              <a:solidFill>
                <a:srgbClr val="000066"/>
              </a:solidFill>
              <a:latin typeface="Calibri" pitchFamily="34" charset="0"/>
            </a:endParaRPr>
          </a:p>
        </p:txBody>
      </p:sp>
    </p:spTree>
  </p:cSld>
  <p:clrMapOvr>
    <a:masterClrMapping/>
  </p:clrMapOvr>
  <p:transition>
    <p:diamond/>
    <p:sndAc>
      <p:stSnd>
        <p:snd r:embed="rId2" name="cached_accuracy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14337"/>
                                        </p:tgtEl>
                                        <p:attrNameLst>
                                          <p:attrName>style.visibility</p:attrName>
                                        </p:attrNameLst>
                                      </p:cBhvr>
                                      <p:to>
                                        <p:strVal val="visible"/>
                                      </p:to>
                                    </p:set>
                                    <p:animEffect transition="in" filter="fade">
                                      <p:cBhvr>
                                        <p:cTn id="14" dur="100"/>
                                        <p:tgtEl>
                                          <p:spTgt spid="14337"/>
                                        </p:tgtEl>
                                      </p:cBhvr>
                                    </p:animEffect>
                                    <p:anim calcmode="lin" valueType="num">
                                      <p:cBhvr>
                                        <p:cTn id="15" dur="400" fill="hold"/>
                                        <p:tgtEl>
                                          <p:spTgt spid="14337"/>
                                        </p:tgtEl>
                                        <p:attrNameLst>
                                          <p:attrName>ppt_x</p:attrName>
                                        </p:attrNameLst>
                                      </p:cBhvr>
                                      <p:tavLst>
                                        <p:tav tm="0">
                                          <p:val>
                                            <p:strVal val="#ppt_x"/>
                                          </p:val>
                                        </p:tav>
                                        <p:tav tm="100000">
                                          <p:val>
                                            <p:strVal val="#ppt_x"/>
                                          </p:val>
                                        </p:tav>
                                      </p:tavLst>
                                    </p:anim>
                                    <p:anim calcmode="lin" valueType="num">
                                      <p:cBhvr>
                                        <p:cTn id="16" dur="400" fill="hold"/>
                                        <p:tgtEl>
                                          <p:spTgt spid="1433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43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43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srcRect/>
          <a:stretch>
            <a:fillRect/>
          </a:stretch>
        </p:blipFill>
        <p:spPr bwMode="auto">
          <a:xfrm>
            <a:off x="142875" y="142875"/>
            <a:ext cx="8929688" cy="664368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6" name="TextBox 5"/>
          <p:cNvSpPr txBox="1">
            <a:spLocks noChangeArrowheads="1"/>
          </p:cNvSpPr>
          <p:nvPr/>
        </p:nvSpPr>
        <p:spPr bwMode="auto">
          <a:xfrm>
            <a:off x="357188" y="571500"/>
            <a:ext cx="2000250" cy="1570038"/>
          </a:xfrm>
          <a:prstGeom prst="rect">
            <a:avLst/>
          </a:prstGeom>
          <a:noFill/>
          <a:ln w="9525">
            <a:noFill/>
            <a:miter lim="800000"/>
            <a:headEnd/>
            <a:tailEnd/>
          </a:ln>
        </p:spPr>
        <p:txBody>
          <a:bodyPr>
            <a:spAutoFit/>
          </a:bodyPr>
          <a:lstStyle/>
          <a:p>
            <a:pPr algn="ctr"/>
            <a:r>
              <a:rPr lang="ar-EG" sz="2400" b="1">
                <a:solidFill>
                  <a:srgbClr val="C00000"/>
                </a:solidFill>
                <a:latin typeface="Calibri" pitchFamily="34" charset="0"/>
              </a:rPr>
              <a:t>الخطوة الخامسة: ستظهر نتائج البحث على النحو التالي</a:t>
            </a:r>
            <a:endParaRPr lang="en-US" sz="2400" b="1">
              <a:solidFill>
                <a:srgbClr val="C00000"/>
              </a:solidFill>
              <a:latin typeface="Calibri" pitchFamily="34" charset="0"/>
            </a:endParaRPr>
          </a:p>
        </p:txBody>
      </p:sp>
    </p:spTree>
  </p:cSld>
  <p:clrMapOvr>
    <a:masterClrMapping/>
  </p:clrMapOvr>
  <p:transition>
    <p:zoom/>
    <p:sndAc>
      <p:stSnd>
        <p:snd r:embed="rId2" name="cp_empty.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14"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randombar(horizontal)">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802027141180879182.png"/>
          <p:cNvPicPr>
            <a:picLocks noChangeAspect="1"/>
          </p:cNvPicPr>
          <p:nvPr/>
        </p:nvPicPr>
        <p:blipFill>
          <a:blip r:embed="rId5" cstate="print"/>
          <a:srcRect/>
          <a:stretch>
            <a:fillRect/>
          </a:stretch>
        </p:blipFill>
        <p:spPr bwMode="auto">
          <a:xfrm>
            <a:off x="4449763" y="0"/>
            <a:ext cx="4337050" cy="2571750"/>
          </a:xfrm>
          <a:prstGeom prst="rect">
            <a:avLst/>
          </a:prstGeom>
          <a:noFill/>
          <a:ln w="9525">
            <a:noFill/>
            <a:miter lim="800000"/>
            <a:headEnd/>
            <a:tailEnd/>
          </a:ln>
        </p:spPr>
      </p:pic>
      <p:sp>
        <p:nvSpPr>
          <p:cNvPr id="76801" name="Rectangle 1"/>
          <p:cNvSpPr>
            <a:spLocks noChangeArrowheads="1"/>
          </p:cNvSpPr>
          <p:nvPr/>
        </p:nvSpPr>
        <p:spPr bwMode="auto">
          <a:xfrm>
            <a:off x="4806950" y="357188"/>
            <a:ext cx="3287713" cy="923925"/>
          </a:xfrm>
          <a:prstGeom prst="rect">
            <a:avLst/>
          </a:prstGeom>
          <a:noFill/>
          <a:ln w="9525">
            <a:noFill/>
            <a:miter lim="800000"/>
            <a:headEnd/>
            <a:tailEnd/>
          </a:ln>
        </p:spPr>
        <p:txBody>
          <a:bodyPr wrap="none" anchor="ctr">
            <a:spAutoFit/>
          </a:bodyPr>
          <a:lstStyle/>
          <a:p>
            <a:pPr rtl="1"/>
            <a:r>
              <a:rPr lang="ar-EG" sz="5400" b="1">
                <a:solidFill>
                  <a:schemeClr val="bg1"/>
                </a:solidFill>
                <a:latin typeface="Calibri" pitchFamily="34" charset="0"/>
              </a:rPr>
              <a:t>نشاط 1 فردي</a:t>
            </a:r>
            <a:endParaRPr lang="en-US" sz="5400">
              <a:solidFill>
                <a:schemeClr val="bg1"/>
              </a:solidFill>
              <a:latin typeface="Calibri" pitchFamily="34" charset="0"/>
            </a:endParaRPr>
          </a:p>
        </p:txBody>
      </p:sp>
      <p:sp>
        <p:nvSpPr>
          <p:cNvPr id="6" name="Flowchart: Internal Storage 5"/>
          <p:cNvSpPr/>
          <p:nvPr/>
        </p:nvSpPr>
        <p:spPr>
          <a:xfrm>
            <a:off x="250825" y="2643188"/>
            <a:ext cx="8569325" cy="3810000"/>
          </a:xfrm>
          <a:prstGeom prst="flowChartInternalStorage">
            <a:avLst/>
          </a:prstGeom>
          <a:blipFill>
            <a:blip r:embed="rId6" cstate="prin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TextBox 8"/>
          <p:cNvSpPr txBox="1">
            <a:spLocks noChangeArrowheads="1"/>
          </p:cNvSpPr>
          <p:nvPr/>
        </p:nvSpPr>
        <p:spPr bwMode="auto">
          <a:xfrm>
            <a:off x="1214438" y="3357563"/>
            <a:ext cx="7572375" cy="2800350"/>
          </a:xfrm>
          <a:prstGeom prst="rect">
            <a:avLst/>
          </a:prstGeom>
          <a:noFill/>
          <a:ln w="9525">
            <a:noFill/>
            <a:miter lim="800000"/>
            <a:headEnd/>
            <a:tailEnd/>
          </a:ln>
        </p:spPr>
        <p:txBody>
          <a:bodyPr>
            <a:spAutoFit/>
          </a:bodyPr>
          <a:lstStyle/>
          <a:p>
            <a:pPr algn="ctr" rtl="1"/>
            <a:r>
              <a:rPr lang="ar-EG" sz="4400" b="1">
                <a:latin typeface="Calibri" pitchFamily="34" charset="0"/>
              </a:rPr>
              <a:t>قم بمحاولة الدخول على الواجهات الرئيسة لقواعد المعلومات من خلال الروابط التالية مع تدوين بعض المرئيات تجاه ذلك</a:t>
            </a:r>
            <a:endParaRPr lang="en-US" sz="4400">
              <a:latin typeface="Calibri" pitchFamily="34" charset="0"/>
            </a:endParaRPr>
          </a:p>
        </p:txBody>
      </p:sp>
    </p:spTree>
  </p:cSld>
  <p:clrMapOvr>
    <a:masterClrMapping/>
  </p:clrMapOvr>
  <p:transition>
    <p:wedge/>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0056 - arcade beep.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76801"/>
                                        </p:tgtEl>
                                        <p:attrNameLst>
                                          <p:attrName>style.visibility</p:attrName>
                                        </p:attrNameLst>
                                      </p:cBhvr>
                                      <p:to>
                                        <p:strVal val="visible"/>
                                      </p:to>
                                    </p:set>
                                    <p:animEffect transition="in" filter="box(in)">
                                      <p:cBhvr>
                                        <p:cTn id="10" dur="500"/>
                                        <p:tgtEl>
                                          <p:spTgt spid="76801"/>
                                        </p:tgtEl>
                                      </p:cBhvr>
                                    </p:animEffect>
                                  </p:childTnLst>
                                  <p:subTnLst>
                                    <p:audio>
                                      <p:cMediaNode>
                                        <p:cTn display="0" masterRel="sameClick">
                                          <p:stCondLst>
                                            <p:cond evt="begin" delay="0">
                                              <p:tn val="8"/>
                                            </p:cond>
                                          </p:stCondLst>
                                          <p:endCondLst>
                                            <p:cond evt="onStopAudio" delay="0">
                                              <p:tgtEl>
                                                <p:sldTgt/>
                                              </p:tgtEl>
                                            </p:cond>
                                          </p:endCondLst>
                                        </p:cTn>
                                        <p:tgtEl>
                                          <p:sndTgt r:embed="rId3" name="0056 - arcade beep.wav"/>
                                        </p:tgtEl>
                                      </p:cMediaNode>
                                    </p:audio>
                                  </p:sub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20" presetID="43"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
                                        <p:tgtEl>
                                          <p:spTgt spid="9"/>
                                        </p:tgtEl>
                                      </p:cBhvr>
                                    </p:animEffect>
                                    <p:anim calcmode="lin" valueType="num">
                                      <p:cBhvr>
                                        <p:cTn id="23" dur="400" fill="hold"/>
                                        <p:tgtEl>
                                          <p:spTgt spid="9"/>
                                        </p:tgtEl>
                                        <p:attrNameLst>
                                          <p:attrName>ppt_x</p:attrName>
                                        </p:attrNameLst>
                                      </p:cBhvr>
                                      <p:tavLst>
                                        <p:tav tm="0">
                                          <p:val>
                                            <p:strVal val="#ppt_x"/>
                                          </p:val>
                                        </p:tav>
                                        <p:tav tm="100000">
                                          <p:val>
                                            <p:strVal val="#ppt_x"/>
                                          </p:val>
                                        </p:tav>
                                      </p:tavLst>
                                    </p:anim>
                                    <p:anim calcmode="lin" valueType="num">
                                      <p:cBhvr>
                                        <p:cTn id="24" dur="400" fill="hold"/>
                                        <p:tgtEl>
                                          <p:spTgt spid="9"/>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 grpId="0"/>
      <p:bldP spid="6"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8802027141180879182.png"/>
          <p:cNvPicPr>
            <a:picLocks noChangeAspect="1"/>
          </p:cNvPicPr>
          <p:nvPr/>
        </p:nvPicPr>
        <p:blipFill>
          <a:blip r:embed="rId4" cstate="print"/>
          <a:srcRect/>
          <a:stretch>
            <a:fillRect/>
          </a:stretch>
        </p:blipFill>
        <p:spPr bwMode="auto">
          <a:xfrm>
            <a:off x="4449763" y="0"/>
            <a:ext cx="4337050" cy="2571750"/>
          </a:xfrm>
          <a:prstGeom prst="rect">
            <a:avLst/>
          </a:prstGeom>
          <a:noFill/>
          <a:ln w="9525">
            <a:noFill/>
            <a:miter lim="800000"/>
            <a:headEnd/>
            <a:tailEnd/>
          </a:ln>
        </p:spPr>
      </p:pic>
      <p:sp>
        <p:nvSpPr>
          <p:cNvPr id="34819" name="Rectangle 1"/>
          <p:cNvSpPr>
            <a:spLocks noChangeArrowheads="1"/>
          </p:cNvSpPr>
          <p:nvPr/>
        </p:nvSpPr>
        <p:spPr bwMode="auto">
          <a:xfrm>
            <a:off x="4806950" y="357188"/>
            <a:ext cx="3287713" cy="923925"/>
          </a:xfrm>
          <a:prstGeom prst="rect">
            <a:avLst/>
          </a:prstGeom>
          <a:noFill/>
          <a:ln w="9525">
            <a:noFill/>
            <a:miter lim="800000"/>
            <a:headEnd/>
            <a:tailEnd/>
          </a:ln>
        </p:spPr>
        <p:txBody>
          <a:bodyPr wrap="none" anchor="ctr">
            <a:spAutoFit/>
          </a:bodyPr>
          <a:lstStyle/>
          <a:p>
            <a:pPr rtl="1"/>
            <a:r>
              <a:rPr lang="ar-EG" sz="5400" b="1">
                <a:solidFill>
                  <a:schemeClr val="bg1"/>
                </a:solidFill>
                <a:latin typeface="Calibri" pitchFamily="34" charset="0"/>
              </a:rPr>
              <a:t>نشاط 1 فردي</a:t>
            </a:r>
            <a:endParaRPr lang="en-US" sz="5400">
              <a:solidFill>
                <a:schemeClr val="bg1"/>
              </a:solidFill>
              <a:latin typeface="Calibri" pitchFamily="34" charset="0"/>
            </a:endParaRPr>
          </a:p>
        </p:txBody>
      </p:sp>
      <p:sp>
        <p:nvSpPr>
          <p:cNvPr id="6" name="Flowchart: Internal Storage 5"/>
          <p:cNvSpPr/>
          <p:nvPr/>
        </p:nvSpPr>
        <p:spPr>
          <a:xfrm>
            <a:off x="250825" y="2643188"/>
            <a:ext cx="8569325" cy="3810000"/>
          </a:xfrm>
          <a:prstGeom prst="flowChartInternalStorage">
            <a:avLst/>
          </a:prstGeom>
          <a:blipFill>
            <a:blip r:embed="rId5" cstate="prin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TextBox 8"/>
          <p:cNvSpPr txBox="1">
            <a:spLocks noChangeArrowheads="1"/>
          </p:cNvSpPr>
          <p:nvPr/>
        </p:nvSpPr>
        <p:spPr bwMode="auto">
          <a:xfrm>
            <a:off x="1428750" y="3581400"/>
            <a:ext cx="7572375" cy="2062163"/>
          </a:xfrm>
          <a:prstGeom prst="rect">
            <a:avLst/>
          </a:prstGeom>
          <a:noFill/>
          <a:ln w="9525">
            <a:noFill/>
            <a:miter lim="800000"/>
            <a:headEnd/>
            <a:tailEnd/>
          </a:ln>
        </p:spPr>
        <p:txBody>
          <a:bodyPr>
            <a:spAutoFit/>
          </a:bodyPr>
          <a:lstStyle/>
          <a:p>
            <a:pPr rtl="1"/>
            <a:r>
              <a:rPr lang="en-US" sz="3200" b="1" u="sng">
                <a:latin typeface="Calibri" pitchFamily="34" charset="0"/>
                <a:hlinkClick r:id="rId6"/>
              </a:rPr>
              <a:t>http://www.mandumah.com</a:t>
            </a:r>
            <a:endParaRPr lang="en-US" sz="3200">
              <a:latin typeface="Calibri" pitchFamily="34" charset="0"/>
            </a:endParaRPr>
          </a:p>
          <a:p>
            <a:pPr rtl="1"/>
            <a:r>
              <a:rPr lang="en-US" sz="3200" b="1" u="sng">
                <a:latin typeface="Calibri" pitchFamily="34" charset="0"/>
                <a:hlinkClick r:id="rId7"/>
              </a:rPr>
              <a:t>http://www.sciencedirect.com/science</a:t>
            </a:r>
            <a:endParaRPr lang="en-US" sz="3200">
              <a:latin typeface="Calibri" pitchFamily="34" charset="0"/>
            </a:endParaRPr>
          </a:p>
          <a:p>
            <a:pPr rtl="1"/>
            <a:r>
              <a:rPr lang="en-US" sz="3200" b="1" u="sng">
                <a:latin typeface="Calibri" pitchFamily="34" charset="0"/>
                <a:hlinkClick r:id="rId8"/>
              </a:rPr>
              <a:t>http://proquest.umi.com/pqduweb?cfc=1</a:t>
            </a:r>
            <a:r>
              <a:rPr lang="en-US" sz="3200" b="1">
                <a:latin typeface="Calibri" pitchFamily="34" charset="0"/>
              </a:rPr>
              <a:t> </a:t>
            </a:r>
            <a:endParaRPr lang="en-US" sz="3200">
              <a:latin typeface="Calibri" pitchFamily="34" charset="0"/>
            </a:endParaRPr>
          </a:p>
          <a:p>
            <a:pPr rtl="1"/>
            <a:r>
              <a:rPr lang="en-US" sz="3200" b="1" u="sng">
                <a:latin typeface="Calibri" pitchFamily="34" charset="0"/>
                <a:hlinkClick r:id="rId9"/>
              </a:rPr>
              <a:t>http://search.ebscohost.com</a:t>
            </a:r>
            <a:endParaRPr lang="en-US" sz="3200">
              <a:latin typeface="Calibri" pitchFamily="34" charset="0"/>
            </a:endParaRPr>
          </a:p>
        </p:txBody>
      </p:sp>
    </p:spTree>
  </p:cSld>
  <p:clrMapOvr>
    <a:masterClrMapping/>
  </p:clrMapOvr>
  <p:transition>
    <p:wedge/>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53757316.png"/>
          <p:cNvPicPr>
            <a:picLocks noChangeAspect="1"/>
          </p:cNvPicPr>
          <p:nvPr/>
        </p:nvPicPr>
        <p:blipFill>
          <a:blip r:embed="rId6" cstate="print"/>
          <a:srcRect/>
          <a:stretch>
            <a:fillRect/>
          </a:stretch>
        </p:blipFill>
        <p:spPr bwMode="auto">
          <a:xfrm>
            <a:off x="6037263" y="0"/>
            <a:ext cx="2892425" cy="1857375"/>
          </a:xfrm>
          <a:prstGeom prst="rect">
            <a:avLst/>
          </a:prstGeom>
          <a:noFill/>
          <a:ln w="9525">
            <a:noFill/>
            <a:miter lim="800000"/>
            <a:headEnd/>
            <a:tailEnd/>
          </a:ln>
        </p:spPr>
      </p:pic>
      <p:sp>
        <p:nvSpPr>
          <p:cNvPr id="9" name="Rectangle 4"/>
          <p:cNvSpPr>
            <a:spLocks noChangeArrowheads="1"/>
          </p:cNvSpPr>
          <p:nvPr/>
        </p:nvSpPr>
        <p:spPr bwMode="auto">
          <a:xfrm>
            <a:off x="6623050" y="214313"/>
            <a:ext cx="1825625" cy="1016000"/>
          </a:xfrm>
          <a:prstGeom prst="rect">
            <a:avLst/>
          </a:prstGeom>
          <a:noFill/>
          <a:ln w="9525">
            <a:noFill/>
            <a:miter lim="800000"/>
            <a:headEnd/>
            <a:tailEnd/>
          </a:ln>
        </p:spPr>
        <p:txBody>
          <a:bodyPr anchor="ctr">
            <a:spAutoFit/>
          </a:bodyPr>
          <a:lstStyle/>
          <a:p>
            <a:pPr algn="ctr"/>
            <a:r>
              <a:rPr lang="ar-EG" sz="6000" b="1">
                <a:latin typeface="Calibri" pitchFamily="34" charset="0"/>
              </a:rPr>
              <a:t>التقويم</a:t>
            </a:r>
            <a:endParaRPr lang="en-US" sz="6000">
              <a:latin typeface="Calibri" pitchFamily="34" charset="0"/>
            </a:endParaRPr>
          </a:p>
        </p:txBody>
      </p:sp>
      <p:pic>
        <p:nvPicPr>
          <p:cNvPr id="10" name="Picture 9" descr="BCKQC021.WMF"/>
          <p:cNvPicPr>
            <a:picLocks noChangeAspect="1"/>
          </p:cNvPicPr>
          <p:nvPr/>
        </p:nvPicPr>
        <p:blipFill>
          <a:blip r:embed="rId7" cstate="print"/>
          <a:srcRect/>
          <a:stretch>
            <a:fillRect/>
          </a:stretch>
        </p:blipFill>
        <p:spPr bwMode="auto">
          <a:xfrm>
            <a:off x="144463" y="1785938"/>
            <a:ext cx="8820150" cy="5072062"/>
          </a:xfrm>
          <a:prstGeom prst="rect">
            <a:avLst/>
          </a:prstGeom>
          <a:noFill/>
          <a:ln w="9525">
            <a:noFill/>
            <a:miter lim="800000"/>
            <a:headEnd/>
            <a:tailEnd/>
          </a:ln>
        </p:spPr>
      </p:pic>
      <p:sp>
        <p:nvSpPr>
          <p:cNvPr id="17" name="TextBox 16"/>
          <p:cNvSpPr txBox="1">
            <a:spLocks noChangeArrowheads="1"/>
          </p:cNvSpPr>
          <p:nvPr/>
        </p:nvSpPr>
        <p:spPr bwMode="auto">
          <a:xfrm>
            <a:off x="1296988" y="2247900"/>
            <a:ext cx="6692900" cy="1077913"/>
          </a:xfrm>
          <a:prstGeom prst="rect">
            <a:avLst/>
          </a:prstGeom>
          <a:noFill/>
          <a:ln w="9525">
            <a:noFill/>
            <a:miter lim="800000"/>
            <a:headEnd/>
            <a:tailEnd/>
          </a:ln>
        </p:spPr>
        <p:txBody>
          <a:bodyPr>
            <a:spAutoFit/>
          </a:bodyPr>
          <a:lstStyle/>
          <a:p>
            <a:pPr algn="ctr" rtl="1"/>
            <a:r>
              <a:rPr lang="ar-EG" sz="3200" b="1">
                <a:solidFill>
                  <a:schemeClr val="bg1"/>
                </a:solidFill>
                <a:latin typeface="Calibri" pitchFamily="34" charset="0"/>
              </a:rPr>
              <a:t>س1 تحدث بأسلوب موجز عن مميزات قواعد المعلومات؟</a:t>
            </a:r>
            <a:endParaRPr lang="en-US" sz="3200">
              <a:solidFill>
                <a:schemeClr val="bg1"/>
              </a:solidFill>
              <a:latin typeface="Calibri" pitchFamily="34" charset="0"/>
            </a:endParaRPr>
          </a:p>
        </p:txBody>
      </p:sp>
      <p:sp>
        <p:nvSpPr>
          <p:cNvPr id="6" name="TextBox 5"/>
          <p:cNvSpPr txBox="1">
            <a:spLocks noChangeArrowheads="1"/>
          </p:cNvSpPr>
          <p:nvPr/>
        </p:nvSpPr>
        <p:spPr bwMode="auto">
          <a:xfrm>
            <a:off x="1357313" y="3303588"/>
            <a:ext cx="6691312" cy="2554287"/>
          </a:xfrm>
          <a:prstGeom prst="rect">
            <a:avLst/>
          </a:prstGeom>
          <a:noFill/>
          <a:ln w="9525">
            <a:noFill/>
            <a:miter lim="800000"/>
            <a:headEnd/>
            <a:tailEnd/>
          </a:ln>
        </p:spPr>
        <p:txBody>
          <a:bodyPr>
            <a:spAutoFit/>
          </a:bodyPr>
          <a:lstStyle/>
          <a:p>
            <a:pPr algn="r" rtl="1"/>
            <a:r>
              <a:rPr lang="ar-EG" sz="3200" b="1">
                <a:solidFill>
                  <a:srgbClr val="C00000"/>
                </a:solidFill>
                <a:latin typeface="Calibri" pitchFamily="34" charset="0"/>
              </a:rPr>
              <a:t>1- الدقة.</a:t>
            </a:r>
            <a:endParaRPr lang="en-US" sz="3200">
              <a:solidFill>
                <a:srgbClr val="C00000"/>
              </a:solidFill>
              <a:latin typeface="Calibri" pitchFamily="34" charset="0"/>
            </a:endParaRPr>
          </a:p>
          <a:p>
            <a:pPr algn="r" rtl="1"/>
            <a:r>
              <a:rPr lang="ar-EG" sz="3200" b="1">
                <a:solidFill>
                  <a:srgbClr val="C00000"/>
                </a:solidFill>
                <a:latin typeface="Calibri" pitchFamily="34" charset="0"/>
              </a:rPr>
              <a:t>2- السرعة.</a:t>
            </a:r>
            <a:endParaRPr lang="en-US" sz="3200">
              <a:solidFill>
                <a:srgbClr val="C00000"/>
              </a:solidFill>
              <a:latin typeface="Calibri" pitchFamily="34" charset="0"/>
            </a:endParaRPr>
          </a:p>
          <a:p>
            <a:pPr algn="r" rtl="1"/>
            <a:r>
              <a:rPr lang="ar-EG" sz="3200" b="1">
                <a:solidFill>
                  <a:srgbClr val="C00000"/>
                </a:solidFill>
                <a:latin typeface="Calibri" pitchFamily="34" charset="0"/>
              </a:rPr>
              <a:t>3- توفير المعلومات.</a:t>
            </a:r>
            <a:endParaRPr lang="en-US" sz="3200">
              <a:solidFill>
                <a:srgbClr val="C00000"/>
              </a:solidFill>
              <a:latin typeface="Calibri" pitchFamily="34" charset="0"/>
            </a:endParaRPr>
          </a:p>
          <a:p>
            <a:pPr algn="r" rtl="1"/>
            <a:r>
              <a:rPr lang="ar-EG" sz="3200" b="1">
                <a:solidFill>
                  <a:srgbClr val="C00000"/>
                </a:solidFill>
                <a:latin typeface="Calibri" pitchFamily="34" charset="0"/>
              </a:rPr>
              <a:t>4- الحداثة.</a:t>
            </a:r>
            <a:endParaRPr lang="en-US" sz="3200">
              <a:solidFill>
                <a:srgbClr val="C00000"/>
              </a:solidFill>
              <a:latin typeface="Calibri" pitchFamily="34" charset="0"/>
            </a:endParaRPr>
          </a:p>
          <a:p>
            <a:pPr algn="r" rtl="1"/>
            <a:r>
              <a:rPr lang="ar-EG" sz="3200" b="1">
                <a:solidFill>
                  <a:srgbClr val="C00000"/>
                </a:solidFill>
                <a:latin typeface="Calibri" pitchFamily="34" charset="0"/>
              </a:rPr>
              <a:t>5- تغطية الإنتاج الفكري.</a:t>
            </a:r>
            <a:endParaRPr lang="en-US" sz="3200">
              <a:solidFill>
                <a:srgbClr val="C00000"/>
              </a:solidFill>
              <a:latin typeface="Calibri" pitchFamily="34" charset="0"/>
            </a:endParaRPr>
          </a:p>
        </p:txBody>
      </p:sp>
    </p:spTree>
  </p:cSld>
  <p:clrMapOvr>
    <a:masterClrMapping/>
  </p:clrMapOvr>
  <p:transition>
    <p:pull dir="l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par>
                                <p:cTn id="10" presetID="5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8"/>
                                        </p:tgtEl>
                                        <p:attrNameLst>
                                          <p:attrName>ppt_x</p:attrName>
                                          <p:attrName>ppt_y</p:attrName>
                                        </p:attrNameLst>
                                      </p:cBhvr>
                                    </p:animMotion>
                                    <p:animEffect transition="in" filter="fade">
                                      <p:cBhvr>
                                        <p:cTn id="14"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drumroll.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4" name="Extra_Life_Blob.wav"/>
                                        </p:tgtEl>
                                      </p:cMediaNode>
                                    </p:audio>
                                  </p:subTnLst>
                                </p:cTn>
                              </p:par>
                              <p:par>
                                <p:cTn id="20" presetID="8"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4" name="Extra_Life_Blob.wav"/>
                                        </p:tgtEl>
                                      </p:cMediaNode>
                                    </p:audio>
                                  </p:sub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anim calcmode="lin" valueType="num">
                                      <p:cBhvr>
                                        <p:cTn id="2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whoosh.wav"/>
                                        </p:tgtEl>
                                      </p:cMediaNode>
                                    </p:audio>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anim calcmode="lin" valueType="num">
                                      <p:cBhvr>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whoosh.wav"/>
                                        </p:tgtEl>
                                      </p:cMediaNode>
                                    </p:audio>
                                  </p:sub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500"/>
                                        <p:tgtEl>
                                          <p:spTgt spid="6">
                                            <p:txEl>
                                              <p:pRg st="2" end="2"/>
                                            </p:txEl>
                                          </p:spTgt>
                                        </p:tgtEl>
                                      </p:cBhvr>
                                    </p:animEffect>
                                    <p:anim calcmode="lin" valueType="num">
                                      <p:cBhvr>
                                        <p:cTn id="4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6">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anim calcmode="lin" valueType="num">
                                      <p:cBhvr>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500" fill="hold"/>
                                        <p:tgtEl>
                                          <p:spTgt spid="6">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whoosh.wav"/>
                                        </p:tgtEl>
                                      </p:cMediaNode>
                                    </p:audio>
                                  </p:sub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anim calcmode="lin" valueType="num">
                                      <p:cBhvr>
                                        <p:cTn id="5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7" dur="500" fill="hold"/>
                                        <p:tgtEl>
                                          <p:spTgt spid="6">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6"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453757316.png"/>
          <p:cNvPicPr>
            <a:picLocks noChangeAspect="1"/>
          </p:cNvPicPr>
          <p:nvPr/>
        </p:nvPicPr>
        <p:blipFill>
          <a:blip r:embed="rId5" cstate="print"/>
          <a:srcRect/>
          <a:stretch>
            <a:fillRect/>
          </a:stretch>
        </p:blipFill>
        <p:spPr bwMode="auto">
          <a:xfrm>
            <a:off x="6037263" y="0"/>
            <a:ext cx="2892425" cy="1857375"/>
          </a:xfrm>
          <a:prstGeom prst="rect">
            <a:avLst/>
          </a:prstGeom>
          <a:noFill/>
          <a:ln w="9525">
            <a:noFill/>
            <a:miter lim="800000"/>
            <a:headEnd/>
            <a:tailEnd/>
          </a:ln>
        </p:spPr>
      </p:pic>
      <p:sp>
        <p:nvSpPr>
          <p:cNvPr id="36867" name="Rectangle 4"/>
          <p:cNvSpPr>
            <a:spLocks noChangeArrowheads="1"/>
          </p:cNvSpPr>
          <p:nvPr/>
        </p:nvSpPr>
        <p:spPr bwMode="auto">
          <a:xfrm>
            <a:off x="6623050" y="214313"/>
            <a:ext cx="1825625" cy="1016000"/>
          </a:xfrm>
          <a:prstGeom prst="rect">
            <a:avLst/>
          </a:prstGeom>
          <a:noFill/>
          <a:ln w="9525">
            <a:noFill/>
            <a:miter lim="800000"/>
            <a:headEnd/>
            <a:tailEnd/>
          </a:ln>
        </p:spPr>
        <p:txBody>
          <a:bodyPr anchor="ctr">
            <a:spAutoFit/>
          </a:bodyPr>
          <a:lstStyle/>
          <a:p>
            <a:pPr algn="ctr"/>
            <a:r>
              <a:rPr lang="ar-EG" sz="6000" b="1">
                <a:latin typeface="Calibri" pitchFamily="34" charset="0"/>
              </a:rPr>
              <a:t>التقويم</a:t>
            </a:r>
            <a:endParaRPr lang="en-US" sz="6000">
              <a:latin typeface="Calibri" pitchFamily="34" charset="0"/>
            </a:endParaRPr>
          </a:p>
        </p:txBody>
      </p:sp>
      <p:pic>
        <p:nvPicPr>
          <p:cNvPr id="10" name="Picture 9" descr="BCKQC021.WMF"/>
          <p:cNvPicPr>
            <a:picLocks noChangeAspect="1"/>
          </p:cNvPicPr>
          <p:nvPr/>
        </p:nvPicPr>
        <p:blipFill>
          <a:blip r:embed="rId6" cstate="print"/>
          <a:srcRect/>
          <a:stretch>
            <a:fillRect/>
          </a:stretch>
        </p:blipFill>
        <p:spPr bwMode="auto">
          <a:xfrm>
            <a:off x="144463" y="1785938"/>
            <a:ext cx="8820150" cy="5072062"/>
          </a:xfrm>
          <a:prstGeom prst="rect">
            <a:avLst/>
          </a:prstGeom>
          <a:noFill/>
          <a:ln w="9525">
            <a:noFill/>
            <a:miter lim="800000"/>
            <a:headEnd/>
            <a:tailEnd/>
          </a:ln>
        </p:spPr>
      </p:pic>
      <p:sp>
        <p:nvSpPr>
          <p:cNvPr id="17" name="TextBox 16"/>
          <p:cNvSpPr txBox="1">
            <a:spLocks noChangeArrowheads="1"/>
          </p:cNvSpPr>
          <p:nvPr/>
        </p:nvSpPr>
        <p:spPr bwMode="auto">
          <a:xfrm>
            <a:off x="1296988" y="2487613"/>
            <a:ext cx="6692900" cy="584200"/>
          </a:xfrm>
          <a:prstGeom prst="rect">
            <a:avLst/>
          </a:prstGeom>
          <a:noFill/>
          <a:ln w="9525">
            <a:noFill/>
            <a:miter lim="800000"/>
            <a:headEnd/>
            <a:tailEnd/>
          </a:ln>
        </p:spPr>
        <p:txBody>
          <a:bodyPr>
            <a:spAutoFit/>
          </a:bodyPr>
          <a:lstStyle/>
          <a:p>
            <a:pPr algn="ctr" rtl="1"/>
            <a:r>
              <a:rPr lang="ar-EG" sz="3200" b="1">
                <a:solidFill>
                  <a:schemeClr val="bg1"/>
                </a:solidFill>
                <a:latin typeface="Calibri" pitchFamily="34" charset="0"/>
              </a:rPr>
              <a:t>س2 ماذا يقصد بقواعد المعلومات العامة؟</a:t>
            </a:r>
            <a:endParaRPr lang="en-US" sz="3200">
              <a:solidFill>
                <a:schemeClr val="bg1"/>
              </a:solidFill>
              <a:latin typeface="Calibri" pitchFamily="34" charset="0"/>
            </a:endParaRPr>
          </a:p>
        </p:txBody>
      </p:sp>
      <p:sp>
        <p:nvSpPr>
          <p:cNvPr id="6" name="TextBox 5"/>
          <p:cNvSpPr txBox="1">
            <a:spLocks noChangeArrowheads="1"/>
          </p:cNvSpPr>
          <p:nvPr/>
        </p:nvSpPr>
        <p:spPr bwMode="auto">
          <a:xfrm>
            <a:off x="1357313" y="3573463"/>
            <a:ext cx="6691312" cy="1570037"/>
          </a:xfrm>
          <a:prstGeom prst="rect">
            <a:avLst/>
          </a:prstGeom>
          <a:noFill/>
          <a:ln w="9525">
            <a:noFill/>
            <a:miter lim="800000"/>
            <a:headEnd/>
            <a:tailEnd/>
          </a:ln>
        </p:spPr>
        <p:txBody>
          <a:bodyPr>
            <a:spAutoFit/>
          </a:bodyPr>
          <a:lstStyle/>
          <a:p>
            <a:pPr algn="ctr" rtl="1"/>
            <a:r>
              <a:rPr lang="ar-EG" sz="3200" b="1">
                <a:solidFill>
                  <a:srgbClr val="C00000"/>
                </a:solidFill>
                <a:latin typeface="Calibri" pitchFamily="34" charset="0"/>
              </a:rPr>
              <a:t>هي قواعد بيانات تستخدم كمرجع أساسي في مختلف الموضوعات والتخصصات ولمختلف المؤسسات والأفراد في شتى أنحاء العالم.</a:t>
            </a:r>
            <a:endParaRPr lang="en-US" sz="3200">
              <a:solidFill>
                <a:srgbClr val="C00000"/>
              </a:solidFill>
              <a:latin typeface="Calibri" pitchFamily="34" charset="0"/>
            </a:endParaRPr>
          </a:p>
        </p:txBody>
      </p:sp>
    </p:spTree>
  </p:cSld>
  <p:clrMapOvr>
    <a:masterClrMapping/>
  </p:clrMapOvr>
  <p:transition>
    <p:pull dir="l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Extra_Life_Blob.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50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Extra_Life_Blob.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453757316.png"/>
          <p:cNvPicPr>
            <a:picLocks noChangeAspect="1"/>
          </p:cNvPicPr>
          <p:nvPr/>
        </p:nvPicPr>
        <p:blipFill>
          <a:blip r:embed="rId5" cstate="print"/>
          <a:srcRect/>
          <a:stretch>
            <a:fillRect/>
          </a:stretch>
        </p:blipFill>
        <p:spPr bwMode="auto">
          <a:xfrm>
            <a:off x="6037263" y="0"/>
            <a:ext cx="2892425" cy="1857375"/>
          </a:xfrm>
          <a:prstGeom prst="rect">
            <a:avLst/>
          </a:prstGeom>
          <a:noFill/>
          <a:ln w="9525">
            <a:noFill/>
            <a:miter lim="800000"/>
            <a:headEnd/>
            <a:tailEnd/>
          </a:ln>
        </p:spPr>
      </p:pic>
      <p:sp>
        <p:nvSpPr>
          <p:cNvPr id="37891" name="Rectangle 4"/>
          <p:cNvSpPr>
            <a:spLocks noChangeArrowheads="1"/>
          </p:cNvSpPr>
          <p:nvPr/>
        </p:nvSpPr>
        <p:spPr bwMode="auto">
          <a:xfrm>
            <a:off x="6623050" y="214313"/>
            <a:ext cx="1825625" cy="1016000"/>
          </a:xfrm>
          <a:prstGeom prst="rect">
            <a:avLst/>
          </a:prstGeom>
          <a:noFill/>
          <a:ln w="9525">
            <a:noFill/>
            <a:miter lim="800000"/>
            <a:headEnd/>
            <a:tailEnd/>
          </a:ln>
        </p:spPr>
        <p:txBody>
          <a:bodyPr anchor="ctr">
            <a:spAutoFit/>
          </a:bodyPr>
          <a:lstStyle/>
          <a:p>
            <a:pPr algn="ctr"/>
            <a:r>
              <a:rPr lang="ar-EG" sz="6000" b="1">
                <a:latin typeface="Calibri" pitchFamily="34" charset="0"/>
              </a:rPr>
              <a:t>التقويم</a:t>
            </a:r>
            <a:endParaRPr lang="en-US" sz="6000">
              <a:latin typeface="Calibri" pitchFamily="34" charset="0"/>
            </a:endParaRPr>
          </a:p>
        </p:txBody>
      </p:sp>
      <p:pic>
        <p:nvPicPr>
          <p:cNvPr id="10" name="Picture 9" descr="BCKQC021.WMF"/>
          <p:cNvPicPr>
            <a:picLocks noChangeAspect="1"/>
          </p:cNvPicPr>
          <p:nvPr/>
        </p:nvPicPr>
        <p:blipFill>
          <a:blip r:embed="rId6" cstate="print"/>
          <a:srcRect/>
          <a:stretch>
            <a:fillRect/>
          </a:stretch>
        </p:blipFill>
        <p:spPr bwMode="auto">
          <a:xfrm>
            <a:off x="144463" y="1785938"/>
            <a:ext cx="8820150" cy="5072062"/>
          </a:xfrm>
          <a:prstGeom prst="rect">
            <a:avLst/>
          </a:prstGeom>
          <a:noFill/>
          <a:ln w="9525">
            <a:noFill/>
            <a:miter lim="800000"/>
            <a:headEnd/>
            <a:tailEnd/>
          </a:ln>
        </p:spPr>
      </p:pic>
      <p:sp>
        <p:nvSpPr>
          <p:cNvPr id="17" name="TextBox 16"/>
          <p:cNvSpPr txBox="1">
            <a:spLocks noChangeArrowheads="1"/>
          </p:cNvSpPr>
          <p:nvPr/>
        </p:nvSpPr>
        <p:spPr bwMode="auto">
          <a:xfrm>
            <a:off x="1296988" y="2247900"/>
            <a:ext cx="6692900" cy="1077913"/>
          </a:xfrm>
          <a:prstGeom prst="rect">
            <a:avLst/>
          </a:prstGeom>
          <a:noFill/>
          <a:ln w="9525">
            <a:noFill/>
            <a:miter lim="800000"/>
            <a:headEnd/>
            <a:tailEnd/>
          </a:ln>
        </p:spPr>
        <p:txBody>
          <a:bodyPr>
            <a:spAutoFit/>
          </a:bodyPr>
          <a:lstStyle/>
          <a:p>
            <a:pPr algn="ctr" rtl="1"/>
            <a:r>
              <a:rPr lang="ar-EG" sz="3200" b="1">
                <a:solidFill>
                  <a:schemeClr val="bg1"/>
                </a:solidFill>
                <a:latin typeface="Calibri" pitchFamily="34" charset="0"/>
              </a:rPr>
              <a:t>س3 عدد ثلاثاً من العوامل التي تدلل بهما على أهمية قواعد المعلومات؟</a:t>
            </a:r>
            <a:endParaRPr lang="en-US" sz="3200">
              <a:solidFill>
                <a:schemeClr val="bg1"/>
              </a:solidFill>
              <a:latin typeface="Calibri" pitchFamily="34" charset="0"/>
            </a:endParaRPr>
          </a:p>
        </p:txBody>
      </p:sp>
      <p:sp>
        <p:nvSpPr>
          <p:cNvPr id="6" name="TextBox 5"/>
          <p:cNvSpPr txBox="1">
            <a:spLocks noChangeArrowheads="1"/>
          </p:cNvSpPr>
          <p:nvPr/>
        </p:nvSpPr>
        <p:spPr bwMode="auto">
          <a:xfrm>
            <a:off x="1357313" y="3509963"/>
            <a:ext cx="6691312" cy="2062162"/>
          </a:xfrm>
          <a:prstGeom prst="rect">
            <a:avLst/>
          </a:prstGeom>
          <a:noFill/>
          <a:ln w="9525">
            <a:noFill/>
            <a:miter lim="800000"/>
            <a:headEnd/>
            <a:tailEnd/>
          </a:ln>
        </p:spPr>
        <p:txBody>
          <a:bodyPr>
            <a:spAutoFit/>
          </a:bodyPr>
          <a:lstStyle/>
          <a:p>
            <a:pPr algn="r" rtl="1"/>
            <a:r>
              <a:rPr lang="ar-EG" sz="3200" b="1">
                <a:solidFill>
                  <a:srgbClr val="C00000"/>
                </a:solidFill>
                <a:latin typeface="Calibri" pitchFamily="34" charset="0"/>
              </a:rPr>
              <a:t>1- مرجع أساسي للطلاب والباحثين في التحصيل العلمي.</a:t>
            </a:r>
            <a:endParaRPr lang="en-US" sz="3200">
              <a:solidFill>
                <a:srgbClr val="C00000"/>
              </a:solidFill>
              <a:latin typeface="Calibri" pitchFamily="34" charset="0"/>
            </a:endParaRPr>
          </a:p>
          <a:p>
            <a:pPr algn="r" rtl="1"/>
            <a:r>
              <a:rPr lang="ar-EG" sz="3200" b="1">
                <a:solidFill>
                  <a:srgbClr val="C00000"/>
                </a:solidFill>
                <a:latin typeface="Calibri" pitchFamily="34" charset="0"/>
              </a:rPr>
              <a:t>2- مصدر للتعليم المستمر للباحثين.</a:t>
            </a:r>
            <a:endParaRPr lang="en-US" sz="3200">
              <a:solidFill>
                <a:srgbClr val="C00000"/>
              </a:solidFill>
              <a:latin typeface="Calibri" pitchFamily="34" charset="0"/>
            </a:endParaRPr>
          </a:p>
          <a:p>
            <a:pPr algn="r" rtl="1"/>
            <a:r>
              <a:rPr lang="ar-EG" sz="3200" b="1">
                <a:solidFill>
                  <a:srgbClr val="C00000"/>
                </a:solidFill>
                <a:latin typeface="Calibri" pitchFamily="34" charset="0"/>
              </a:rPr>
              <a:t>3- تنمية البحث العلمي.</a:t>
            </a:r>
            <a:endParaRPr lang="en-US" sz="3200">
              <a:solidFill>
                <a:srgbClr val="C00000"/>
              </a:solidFill>
              <a:latin typeface="Calibri" pitchFamily="34" charset="0"/>
            </a:endParaRPr>
          </a:p>
        </p:txBody>
      </p:sp>
    </p:spTree>
  </p:cSld>
  <p:clrMapOvr>
    <a:masterClrMapping/>
  </p:clrMapOvr>
  <p:transition>
    <p:pull dir="l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Extra_Life_Blob.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50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Extra_Life_Blob.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anim calcmode="lin" valueType="num">
                                      <p:cBhvr>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anim calcmode="lin" valueType="num">
                                      <p:cBhvr>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453757316.png"/>
          <p:cNvPicPr>
            <a:picLocks noChangeAspect="1"/>
          </p:cNvPicPr>
          <p:nvPr/>
        </p:nvPicPr>
        <p:blipFill>
          <a:blip r:embed="rId5" cstate="print"/>
          <a:srcRect/>
          <a:stretch>
            <a:fillRect/>
          </a:stretch>
        </p:blipFill>
        <p:spPr bwMode="auto">
          <a:xfrm>
            <a:off x="6037263" y="0"/>
            <a:ext cx="2892425" cy="1857375"/>
          </a:xfrm>
          <a:prstGeom prst="rect">
            <a:avLst/>
          </a:prstGeom>
          <a:noFill/>
          <a:ln w="9525">
            <a:noFill/>
            <a:miter lim="800000"/>
            <a:headEnd/>
            <a:tailEnd/>
          </a:ln>
        </p:spPr>
      </p:pic>
      <p:sp>
        <p:nvSpPr>
          <p:cNvPr id="38915" name="Rectangle 4"/>
          <p:cNvSpPr>
            <a:spLocks noChangeArrowheads="1"/>
          </p:cNvSpPr>
          <p:nvPr/>
        </p:nvSpPr>
        <p:spPr bwMode="auto">
          <a:xfrm>
            <a:off x="6623050" y="214313"/>
            <a:ext cx="1825625" cy="1016000"/>
          </a:xfrm>
          <a:prstGeom prst="rect">
            <a:avLst/>
          </a:prstGeom>
          <a:noFill/>
          <a:ln w="9525">
            <a:noFill/>
            <a:miter lim="800000"/>
            <a:headEnd/>
            <a:tailEnd/>
          </a:ln>
        </p:spPr>
        <p:txBody>
          <a:bodyPr anchor="ctr">
            <a:spAutoFit/>
          </a:bodyPr>
          <a:lstStyle/>
          <a:p>
            <a:pPr algn="ctr"/>
            <a:r>
              <a:rPr lang="ar-EG" sz="6000" b="1">
                <a:latin typeface="Calibri" pitchFamily="34" charset="0"/>
              </a:rPr>
              <a:t>التقويم</a:t>
            </a:r>
            <a:endParaRPr lang="en-US" sz="6000">
              <a:latin typeface="Calibri" pitchFamily="34" charset="0"/>
            </a:endParaRPr>
          </a:p>
        </p:txBody>
      </p:sp>
      <p:pic>
        <p:nvPicPr>
          <p:cNvPr id="10" name="Picture 9" descr="BCKQC021.WMF"/>
          <p:cNvPicPr>
            <a:picLocks noChangeAspect="1"/>
          </p:cNvPicPr>
          <p:nvPr/>
        </p:nvPicPr>
        <p:blipFill>
          <a:blip r:embed="rId6" cstate="print"/>
          <a:srcRect/>
          <a:stretch>
            <a:fillRect/>
          </a:stretch>
        </p:blipFill>
        <p:spPr bwMode="auto">
          <a:xfrm>
            <a:off x="144463" y="1785938"/>
            <a:ext cx="8820150" cy="5072062"/>
          </a:xfrm>
          <a:prstGeom prst="rect">
            <a:avLst/>
          </a:prstGeom>
          <a:noFill/>
          <a:ln w="9525">
            <a:noFill/>
            <a:miter lim="800000"/>
            <a:headEnd/>
            <a:tailEnd/>
          </a:ln>
        </p:spPr>
      </p:pic>
      <p:sp>
        <p:nvSpPr>
          <p:cNvPr id="17" name="TextBox 16"/>
          <p:cNvSpPr txBox="1">
            <a:spLocks noChangeArrowheads="1"/>
          </p:cNvSpPr>
          <p:nvPr/>
        </p:nvSpPr>
        <p:spPr bwMode="auto">
          <a:xfrm>
            <a:off x="1296988" y="2247900"/>
            <a:ext cx="6692900" cy="1077913"/>
          </a:xfrm>
          <a:prstGeom prst="rect">
            <a:avLst/>
          </a:prstGeom>
          <a:noFill/>
          <a:ln w="9525">
            <a:noFill/>
            <a:miter lim="800000"/>
            <a:headEnd/>
            <a:tailEnd/>
          </a:ln>
        </p:spPr>
        <p:txBody>
          <a:bodyPr>
            <a:spAutoFit/>
          </a:bodyPr>
          <a:lstStyle/>
          <a:p>
            <a:pPr algn="ctr" rtl="1"/>
            <a:r>
              <a:rPr lang="ar-EG" sz="3200" b="1">
                <a:solidFill>
                  <a:schemeClr val="bg1"/>
                </a:solidFill>
                <a:latin typeface="Calibri" pitchFamily="34" charset="0"/>
              </a:rPr>
              <a:t>س4 بماذا تختلف قواعد المعلومات العامة عن المتخصصة؟</a:t>
            </a:r>
            <a:endParaRPr lang="en-US" sz="3200">
              <a:solidFill>
                <a:schemeClr val="bg1"/>
              </a:solidFill>
              <a:latin typeface="Calibri" pitchFamily="34" charset="0"/>
            </a:endParaRPr>
          </a:p>
        </p:txBody>
      </p:sp>
      <p:sp>
        <p:nvSpPr>
          <p:cNvPr id="6" name="TextBox 5"/>
          <p:cNvSpPr txBox="1">
            <a:spLocks noChangeArrowheads="1"/>
          </p:cNvSpPr>
          <p:nvPr/>
        </p:nvSpPr>
        <p:spPr bwMode="auto">
          <a:xfrm>
            <a:off x="1357313" y="3187700"/>
            <a:ext cx="6691312" cy="1384300"/>
          </a:xfrm>
          <a:prstGeom prst="rect">
            <a:avLst/>
          </a:prstGeom>
          <a:noFill/>
          <a:ln w="9525">
            <a:noFill/>
            <a:miter lim="800000"/>
            <a:headEnd/>
            <a:tailEnd/>
          </a:ln>
        </p:spPr>
        <p:txBody>
          <a:bodyPr>
            <a:spAutoFit/>
          </a:bodyPr>
          <a:lstStyle/>
          <a:p>
            <a:pPr algn="ctr" rtl="1"/>
            <a:r>
              <a:rPr lang="ar-EG" sz="2800" b="1">
                <a:solidFill>
                  <a:srgbClr val="FFFF00"/>
                </a:solidFill>
                <a:latin typeface="Calibri" pitchFamily="34" charset="0"/>
              </a:rPr>
              <a:t>قواعد المعلومات العامة: </a:t>
            </a:r>
            <a:r>
              <a:rPr lang="ar-EG" sz="2800" b="1">
                <a:solidFill>
                  <a:srgbClr val="C00000"/>
                </a:solidFill>
                <a:latin typeface="Calibri" pitchFamily="34" charset="0"/>
              </a:rPr>
              <a:t>هي قواعد بيانات تستخدم كمرجع أساسي في مختلف الموضوعات والتخصصات ولمختلف المؤسسات والأفراد في شتى أنحاء العالم.</a:t>
            </a:r>
            <a:endParaRPr lang="en-US" sz="2800">
              <a:solidFill>
                <a:srgbClr val="C00000"/>
              </a:solidFill>
              <a:latin typeface="Calibri" pitchFamily="34" charset="0"/>
            </a:endParaRPr>
          </a:p>
        </p:txBody>
      </p:sp>
      <p:sp>
        <p:nvSpPr>
          <p:cNvPr id="7" name="TextBox 6"/>
          <p:cNvSpPr txBox="1">
            <a:spLocks noChangeArrowheads="1"/>
          </p:cNvSpPr>
          <p:nvPr/>
        </p:nvSpPr>
        <p:spPr bwMode="auto">
          <a:xfrm>
            <a:off x="1357313" y="4687888"/>
            <a:ext cx="6691312" cy="1384300"/>
          </a:xfrm>
          <a:prstGeom prst="rect">
            <a:avLst/>
          </a:prstGeom>
          <a:noFill/>
          <a:ln w="9525">
            <a:noFill/>
            <a:miter lim="800000"/>
            <a:headEnd/>
            <a:tailEnd/>
          </a:ln>
        </p:spPr>
        <p:txBody>
          <a:bodyPr>
            <a:spAutoFit/>
          </a:bodyPr>
          <a:lstStyle/>
          <a:p>
            <a:pPr algn="ctr" rtl="1"/>
            <a:r>
              <a:rPr lang="ar-EG" sz="2800" b="1">
                <a:solidFill>
                  <a:srgbClr val="FFFF00"/>
                </a:solidFill>
                <a:latin typeface="Calibri" pitchFamily="34" charset="0"/>
              </a:rPr>
              <a:t>قواعد المعلومات المتخصصة: </a:t>
            </a:r>
            <a:r>
              <a:rPr lang="ar-EG" sz="2800" b="1">
                <a:solidFill>
                  <a:srgbClr val="C00000"/>
                </a:solidFill>
                <a:latin typeface="Calibri" pitchFamily="34" charset="0"/>
              </a:rPr>
              <a:t>هي قواعد بيانات تستخدم كمرجع أساسي في كثير من العلوم والموضوعات المتخصصة في مختلف مجالات المعرفة البشرية.</a:t>
            </a:r>
            <a:endParaRPr lang="en-US" sz="2800">
              <a:solidFill>
                <a:srgbClr val="C00000"/>
              </a:solidFill>
              <a:latin typeface="Calibri" pitchFamily="34" charset="0"/>
            </a:endParaRPr>
          </a:p>
        </p:txBody>
      </p:sp>
    </p:spTree>
  </p:cSld>
  <p:clrMapOvr>
    <a:masterClrMapping/>
  </p:clrMapOvr>
  <p:transition>
    <p:pull dir="l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Extra_Life_Blob.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50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Extra_Life_Blob.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453757316.png"/>
          <p:cNvPicPr>
            <a:picLocks noChangeAspect="1"/>
          </p:cNvPicPr>
          <p:nvPr/>
        </p:nvPicPr>
        <p:blipFill>
          <a:blip r:embed="rId6" cstate="print"/>
          <a:srcRect/>
          <a:stretch>
            <a:fillRect/>
          </a:stretch>
        </p:blipFill>
        <p:spPr bwMode="auto">
          <a:xfrm>
            <a:off x="6037263" y="0"/>
            <a:ext cx="2892425" cy="1857375"/>
          </a:xfrm>
          <a:prstGeom prst="rect">
            <a:avLst/>
          </a:prstGeom>
          <a:noFill/>
          <a:ln w="9525">
            <a:noFill/>
            <a:miter lim="800000"/>
            <a:headEnd/>
            <a:tailEnd/>
          </a:ln>
        </p:spPr>
      </p:pic>
      <p:sp>
        <p:nvSpPr>
          <p:cNvPr id="39939" name="Rectangle 4"/>
          <p:cNvSpPr>
            <a:spLocks noChangeArrowheads="1"/>
          </p:cNvSpPr>
          <p:nvPr/>
        </p:nvSpPr>
        <p:spPr bwMode="auto">
          <a:xfrm>
            <a:off x="6623050" y="214313"/>
            <a:ext cx="1825625" cy="1016000"/>
          </a:xfrm>
          <a:prstGeom prst="rect">
            <a:avLst/>
          </a:prstGeom>
          <a:noFill/>
          <a:ln w="9525">
            <a:noFill/>
            <a:miter lim="800000"/>
            <a:headEnd/>
            <a:tailEnd/>
          </a:ln>
        </p:spPr>
        <p:txBody>
          <a:bodyPr anchor="ctr">
            <a:spAutoFit/>
          </a:bodyPr>
          <a:lstStyle/>
          <a:p>
            <a:pPr algn="ctr"/>
            <a:r>
              <a:rPr lang="ar-EG" sz="6000" b="1">
                <a:latin typeface="Calibri" pitchFamily="34" charset="0"/>
              </a:rPr>
              <a:t>التقويم</a:t>
            </a:r>
            <a:endParaRPr lang="en-US" sz="6000">
              <a:latin typeface="Calibri" pitchFamily="34" charset="0"/>
            </a:endParaRPr>
          </a:p>
        </p:txBody>
      </p:sp>
      <p:pic>
        <p:nvPicPr>
          <p:cNvPr id="10" name="Picture 9" descr="BCKQC021.WMF"/>
          <p:cNvPicPr>
            <a:picLocks noChangeAspect="1"/>
          </p:cNvPicPr>
          <p:nvPr/>
        </p:nvPicPr>
        <p:blipFill>
          <a:blip r:embed="rId7" cstate="print"/>
          <a:srcRect/>
          <a:stretch>
            <a:fillRect/>
          </a:stretch>
        </p:blipFill>
        <p:spPr bwMode="auto">
          <a:xfrm>
            <a:off x="144463" y="1785938"/>
            <a:ext cx="8820150" cy="5072062"/>
          </a:xfrm>
          <a:prstGeom prst="rect">
            <a:avLst/>
          </a:prstGeom>
          <a:noFill/>
          <a:ln w="9525">
            <a:noFill/>
            <a:miter lim="800000"/>
            <a:headEnd/>
            <a:tailEnd/>
          </a:ln>
        </p:spPr>
      </p:pic>
      <p:sp>
        <p:nvSpPr>
          <p:cNvPr id="17" name="TextBox 16"/>
          <p:cNvSpPr txBox="1">
            <a:spLocks noChangeArrowheads="1"/>
          </p:cNvSpPr>
          <p:nvPr/>
        </p:nvSpPr>
        <p:spPr bwMode="auto">
          <a:xfrm>
            <a:off x="1296988" y="2351088"/>
            <a:ext cx="6692900" cy="1077912"/>
          </a:xfrm>
          <a:prstGeom prst="rect">
            <a:avLst/>
          </a:prstGeom>
          <a:noFill/>
          <a:ln w="9525">
            <a:noFill/>
            <a:miter lim="800000"/>
            <a:headEnd/>
            <a:tailEnd/>
          </a:ln>
        </p:spPr>
        <p:txBody>
          <a:bodyPr>
            <a:spAutoFit/>
          </a:bodyPr>
          <a:lstStyle/>
          <a:p>
            <a:pPr algn="ctr" rtl="1"/>
            <a:r>
              <a:rPr lang="ar-EG" sz="3200" b="1">
                <a:solidFill>
                  <a:schemeClr val="bg1"/>
                </a:solidFill>
                <a:latin typeface="Calibri" pitchFamily="34" charset="0"/>
              </a:rPr>
              <a:t>س5 ضع علامة (</a:t>
            </a:r>
            <a:r>
              <a:rPr lang="en-US" sz="3200" b="1">
                <a:solidFill>
                  <a:schemeClr val="bg1"/>
                </a:solidFill>
                <a:latin typeface="Calibri" pitchFamily="34" charset="0"/>
                <a:sym typeface="Wingdings 2" pitchFamily="18" charset="2"/>
              </a:rPr>
              <a:t></a:t>
            </a:r>
            <a:r>
              <a:rPr lang="ar-EG" sz="3200" b="1">
                <a:solidFill>
                  <a:schemeClr val="bg1"/>
                </a:solidFill>
                <a:latin typeface="Calibri" pitchFamily="34" charset="0"/>
              </a:rPr>
              <a:t>) أمام العبارة الصحيحة، وعلامة (</a:t>
            </a:r>
            <a:r>
              <a:rPr lang="en-US" sz="3200" b="1">
                <a:solidFill>
                  <a:schemeClr val="bg1"/>
                </a:solidFill>
                <a:latin typeface="Calibri" pitchFamily="34" charset="0"/>
                <a:sym typeface="Wingdings 2" pitchFamily="18" charset="2"/>
              </a:rPr>
              <a:t></a:t>
            </a:r>
            <a:r>
              <a:rPr lang="ar-EG" sz="3200" b="1">
                <a:solidFill>
                  <a:schemeClr val="bg1"/>
                </a:solidFill>
                <a:latin typeface="Calibri" pitchFamily="34" charset="0"/>
              </a:rPr>
              <a:t>) أمام العبارة الخاطئة مما يأتي:</a:t>
            </a:r>
            <a:endParaRPr lang="en-US" sz="3200">
              <a:solidFill>
                <a:schemeClr val="bg1"/>
              </a:solidFill>
              <a:latin typeface="Calibri" pitchFamily="34" charset="0"/>
            </a:endParaRPr>
          </a:p>
        </p:txBody>
      </p:sp>
      <p:sp>
        <p:nvSpPr>
          <p:cNvPr id="6" name="TextBox 5"/>
          <p:cNvSpPr txBox="1">
            <a:spLocks noChangeArrowheads="1"/>
          </p:cNvSpPr>
          <p:nvPr/>
        </p:nvSpPr>
        <p:spPr bwMode="auto">
          <a:xfrm>
            <a:off x="2000250" y="4391025"/>
            <a:ext cx="785813" cy="646113"/>
          </a:xfrm>
          <a:prstGeom prst="rect">
            <a:avLst/>
          </a:prstGeom>
          <a:noFill/>
          <a:ln w="9525">
            <a:noFill/>
            <a:miter lim="800000"/>
            <a:headEnd/>
            <a:tailEnd/>
          </a:ln>
        </p:spPr>
        <p:txBody>
          <a:bodyPr>
            <a:spAutoFit/>
          </a:bodyPr>
          <a:lstStyle/>
          <a:p>
            <a:pPr algn="ctr" rtl="1"/>
            <a:r>
              <a:rPr lang="en-US" sz="3600" b="1">
                <a:solidFill>
                  <a:srgbClr val="FFFF00"/>
                </a:solidFill>
                <a:latin typeface="Calibri" pitchFamily="34" charset="0"/>
                <a:sym typeface="Wingdings 2" pitchFamily="18" charset="2"/>
              </a:rPr>
              <a:t></a:t>
            </a:r>
            <a:endParaRPr lang="en-US" sz="3600">
              <a:solidFill>
                <a:srgbClr val="FFFF00"/>
              </a:solidFill>
              <a:latin typeface="Calibri" pitchFamily="34" charset="0"/>
            </a:endParaRPr>
          </a:p>
        </p:txBody>
      </p:sp>
      <p:sp>
        <p:nvSpPr>
          <p:cNvPr id="11" name="TextBox 10"/>
          <p:cNvSpPr txBox="1">
            <a:spLocks noChangeArrowheads="1"/>
          </p:cNvSpPr>
          <p:nvPr/>
        </p:nvSpPr>
        <p:spPr bwMode="auto">
          <a:xfrm>
            <a:off x="1357313" y="3851275"/>
            <a:ext cx="6691312" cy="1077913"/>
          </a:xfrm>
          <a:prstGeom prst="rect">
            <a:avLst/>
          </a:prstGeom>
          <a:noFill/>
          <a:ln w="9525">
            <a:noFill/>
            <a:miter lim="800000"/>
            <a:headEnd/>
            <a:tailEnd/>
          </a:ln>
        </p:spPr>
        <p:txBody>
          <a:bodyPr>
            <a:spAutoFit/>
          </a:bodyPr>
          <a:lstStyle/>
          <a:p>
            <a:pPr algn="ctr" rtl="1"/>
            <a:r>
              <a:rPr lang="ar-EG" sz="3200" b="1">
                <a:latin typeface="Calibri" pitchFamily="34" charset="0"/>
              </a:rPr>
              <a:t>أ- تعتبر قواعد المعلومات من أهم الأدوات المساعدة في توفير المعلومات.    (    )</a:t>
            </a:r>
            <a:endParaRPr lang="en-US" sz="3200">
              <a:latin typeface="Calibri" pitchFamily="34" charset="0"/>
            </a:endParaRPr>
          </a:p>
        </p:txBody>
      </p:sp>
    </p:spTree>
  </p:cSld>
  <p:clrMapOvr>
    <a:masterClrMapping/>
  </p:clrMapOvr>
  <p:transition>
    <p:pull dir="l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Extra_Life_Blob.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50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Extra_Life_Blob.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voltage.wav"/>
                                        </p:tgtEl>
                                      </p:cMediaNode>
                                    </p:audio>
                                  </p:sub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453757316.png"/>
          <p:cNvPicPr>
            <a:picLocks noChangeAspect="1"/>
          </p:cNvPicPr>
          <p:nvPr/>
        </p:nvPicPr>
        <p:blipFill>
          <a:blip r:embed="rId5" cstate="print"/>
          <a:srcRect/>
          <a:stretch>
            <a:fillRect/>
          </a:stretch>
        </p:blipFill>
        <p:spPr bwMode="auto">
          <a:xfrm>
            <a:off x="6037263" y="0"/>
            <a:ext cx="2892425" cy="1857375"/>
          </a:xfrm>
          <a:prstGeom prst="rect">
            <a:avLst/>
          </a:prstGeom>
          <a:noFill/>
          <a:ln w="9525">
            <a:noFill/>
            <a:miter lim="800000"/>
            <a:headEnd/>
            <a:tailEnd/>
          </a:ln>
        </p:spPr>
      </p:pic>
      <p:sp>
        <p:nvSpPr>
          <p:cNvPr id="40963" name="Rectangle 4"/>
          <p:cNvSpPr>
            <a:spLocks noChangeArrowheads="1"/>
          </p:cNvSpPr>
          <p:nvPr/>
        </p:nvSpPr>
        <p:spPr bwMode="auto">
          <a:xfrm>
            <a:off x="6623050" y="214313"/>
            <a:ext cx="1825625" cy="1016000"/>
          </a:xfrm>
          <a:prstGeom prst="rect">
            <a:avLst/>
          </a:prstGeom>
          <a:noFill/>
          <a:ln w="9525">
            <a:noFill/>
            <a:miter lim="800000"/>
            <a:headEnd/>
            <a:tailEnd/>
          </a:ln>
        </p:spPr>
        <p:txBody>
          <a:bodyPr anchor="ctr">
            <a:spAutoFit/>
          </a:bodyPr>
          <a:lstStyle/>
          <a:p>
            <a:pPr algn="ctr"/>
            <a:r>
              <a:rPr lang="ar-EG" sz="6000" b="1">
                <a:latin typeface="Calibri" pitchFamily="34" charset="0"/>
              </a:rPr>
              <a:t>التقويم</a:t>
            </a:r>
            <a:endParaRPr lang="en-US" sz="6000">
              <a:latin typeface="Calibri" pitchFamily="34" charset="0"/>
            </a:endParaRPr>
          </a:p>
        </p:txBody>
      </p:sp>
      <p:pic>
        <p:nvPicPr>
          <p:cNvPr id="40964" name="Picture 9" descr="BCKQC021.WMF"/>
          <p:cNvPicPr>
            <a:picLocks noChangeAspect="1"/>
          </p:cNvPicPr>
          <p:nvPr/>
        </p:nvPicPr>
        <p:blipFill>
          <a:blip r:embed="rId6" cstate="print"/>
          <a:srcRect/>
          <a:stretch>
            <a:fillRect/>
          </a:stretch>
        </p:blipFill>
        <p:spPr bwMode="auto">
          <a:xfrm>
            <a:off x="144463" y="1785938"/>
            <a:ext cx="8820150" cy="5072062"/>
          </a:xfrm>
          <a:prstGeom prst="rect">
            <a:avLst/>
          </a:prstGeom>
          <a:noFill/>
          <a:ln w="9525">
            <a:noFill/>
            <a:miter lim="800000"/>
            <a:headEnd/>
            <a:tailEnd/>
          </a:ln>
        </p:spPr>
      </p:pic>
      <p:sp>
        <p:nvSpPr>
          <p:cNvPr id="40965" name="TextBox 16"/>
          <p:cNvSpPr txBox="1">
            <a:spLocks noChangeArrowheads="1"/>
          </p:cNvSpPr>
          <p:nvPr/>
        </p:nvSpPr>
        <p:spPr bwMode="auto">
          <a:xfrm>
            <a:off x="1296988" y="2351088"/>
            <a:ext cx="6692900" cy="1077912"/>
          </a:xfrm>
          <a:prstGeom prst="rect">
            <a:avLst/>
          </a:prstGeom>
          <a:noFill/>
          <a:ln w="9525">
            <a:noFill/>
            <a:miter lim="800000"/>
            <a:headEnd/>
            <a:tailEnd/>
          </a:ln>
        </p:spPr>
        <p:txBody>
          <a:bodyPr>
            <a:spAutoFit/>
          </a:bodyPr>
          <a:lstStyle/>
          <a:p>
            <a:pPr algn="ctr" rtl="1"/>
            <a:r>
              <a:rPr lang="ar-EG" sz="3200" b="1">
                <a:solidFill>
                  <a:schemeClr val="bg1"/>
                </a:solidFill>
                <a:latin typeface="Calibri" pitchFamily="34" charset="0"/>
              </a:rPr>
              <a:t>س5 ضع علامة (</a:t>
            </a:r>
            <a:r>
              <a:rPr lang="en-US" sz="3200" b="1">
                <a:solidFill>
                  <a:schemeClr val="bg1"/>
                </a:solidFill>
                <a:latin typeface="Calibri" pitchFamily="34" charset="0"/>
                <a:sym typeface="Wingdings 2" pitchFamily="18" charset="2"/>
              </a:rPr>
              <a:t></a:t>
            </a:r>
            <a:r>
              <a:rPr lang="ar-EG" sz="3200" b="1">
                <a:solidFill>
                  <a:schemeClr val="bg1"/>
                </a:solidFill>
                <a:latin typeface="Calibri" pitchFamily="34" charset="0"/>
              </a:rPr>
              <a:t>) أمام العبارة الصحيحة، وعلامة (</a:t>
            </a:r>
            <a:r>
              <a:rPr lang="en-US" sz="3200" b="1">
                <a:solidFill>
                  <a:schemeClr val="bg1"/>
                </a:solidFill>
                <a:latin typeface="Calibri" pitchFamily="34" charset="0"/>
                <a:sym typeface="Wingdings 2" pitchFamily="18" charset="2"/>
              </a:rPr>
              <a:t></a:t>
            </a:r>
            <a:r>
              <a:rPr lang="ar-EG" sz="3200" b="1">
                <a:solidFill>
                  <a:schemeClr val="bg1"/>
                </a:solidFill>
                <a:latin typeface="Calibri" pitchFamily="34" charset="0"/>
              </a:rPr>
              <a:t>) أمام العبارة الخاطئة مما يأتي:</a:t>
            </a:r>
            <a:endParaRPr lang="en-US" sz="3200">
              <a:solidFill>
                <a:schemeClr val="bg1"/>
              </a:solidFill>
              <a:latin typeface="Calibri" pitchFamily="34" charset="0"/>
            </a:endParaRPr>
          </a:p>
        </p:txBody>
      </p:sp>
      <p:sp>
        <p:nvSpPr>
          <p:cNvPr id="11" name="TextBox 10"/>
          <p:cNvSpPr txBox="1">
            <a:spLocks noChangeArrowheads="1"/>
          </p:cNvSpPr>
          <p:nvPr/>
        </p:nvSpPr>
        <p:spPr bwMode="auto">
          <a:xfrm>
            <a:off x="1143000" y="3652838"/>
            <a:ext cx="6977063" cy="1570037"/>
          </a:xfrm>
          <a:prstGeom prst="rect">
            <a:avLst/>
          </a:prstGeom>
          <a:noFill/>
          <a:ln w="9525">
            <a:noFill/>
            <a:miter lim="800000"/>
            <a:headEnd/>
            <a:tailEnd/>
          </a:ln>
        </p:spPr>
        <p:txBody>
          <a:bodyPr>
            <a:spAutoFit/>
          </a:bodyPr>
          <a:lstStyle/>
          <a:p>
            <a:pPr algn="ctr" rtl="1"/>
            <a:r>
              <a:rPr lang="ar-EG" sz="3200" b="1">
                <a:latin typeface="Calibri" pitchFamily="34" charset="0"/>
              </a:rPr>
              <a:t>ب- تعد قواعد المعلومات المتخصصة مرجع أساسي لكثير من العلوم والموضوعات المتخصصة.                                                                               (    )</a:t>
            </a:r>
            <a:endParaRPr lang="en-US" sz="3200">
              <a:latin typeface="Calibri" pitchFamily="34" charset="0"/>
            </a:endParaRPr>
          </a:p>
        </p:txBody>
      </p:sp>
      <p:sp>
        <p:nvSpPr>
          <p:cNvPr id="12" name="TextBox 11"/>
          <p:cNvSpPr txBox="1">
            <a:spLocks noChangeArrowheads="1"/>
          </p:cNvSpPr>
          <p:nvPr/>
        </p:nvSpPr>
        <p:spPr bwMode="auto">
          <a:xfrm>
            <a:off x="4214813" y="4657725"/>
            <a:ext cx="785812" cy="646113"/>
          </a:xfrm>
          <a:prstGeom prst="rect">
            <a:avLst/>
          </a:prstGeom>
          <a:noFill/>
          <a:ln w="9525">
            <a:noFill/>
            <a:miter lim="800000"/>
            <a:headEnd/>
            <a:tailEnd/>
          </a:ln>
        </p:spPr>
        <p:txBody>
          <a:bodyPr>
            <a:spAutoFit/>
          </a:bodyPr>
          <a:lstStyle/>
          <a:p>
            <a:pPr algn="ctr" rtl="1"/>
            <a:r>
              <a:rPr lang="en-US" sz="3600" b="1">
                <a:solidFill>
                  <a:srgbClr val="FFFF00"/>
                </a:solidFill>
                <a:latin typeface="Calibri" pitchFamily="34" charset="0"/>
                <a:sym typeface="Wingdings 2" pitchFamily="18" charset="2"/>
              </a:rPr>
              <a:t></a:t>
            </a:r>
            <a:endParaRPr lang="en-US" sz="3600">
              <a:solidFill>
                <a:srgbClr val="FFFF00"/>
              </a:solidFill>
              <a:latin typeface="Calibri" pitchFamily="34" charset="0"/>
            </a:endParaRPr>
          </a:p>
        </p:txBody>
      </p:sp>
    </p:spTree>
  </p:cSld>
  <p:clrMapOvr>
    <a:masterClrMapping/>
  </p:clrMapOvr>
  <p:transition>
    <p:pull dir="l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453757316.png"/>
          <p:cNvPicPr>
            <a:picLocks noChangeAspect="1"/>
          </p:cNvPicPr>
          <p:nvPr/>
        </p:nvPicPr>
        <p:blipFill>
          <a:blip r:embed="rId5" cstate="print"/>
          <a:srcRect/>
          <a:stretch>
            <a:fillRect/>
          </a:stretch>
        </p:blipFill>
        <p:spPr bwMode="auto">
          <a:xfrm>
            <a:off x="6037263" y="0"/>
            <a:ext cx="2892425" cy="1857375"/>
          </a:xfrm>
          <a:prstGeom prst="rect">
            <a:avLst/>
          </a:prstGeom>
          <a:noFill/>
          <a:ln w="9525">
            <a:noFill/>
            <a:miter lim="800000"/>
            <a:headEnd/>
            <a:tailEnd/>
          </a:ln>
        </p:spPr>
      </p:pic>
      <p:sp>
        <p:nvSpPr>
          <p:cNvPr id="41987" name="Rectangle 4"/>
          <p:cNvSpPr>
            <a:spLocks noChangeArrowheads="1"/>
          </p:cNvSpPr>
          <p:nvPr/>
        </p:nvSpPr>
        <p:spPr bwMode="auto">
          <a:xfrm>
            <a:off x="6623050" y="214313"/>
            <a:ext cx="1825625" cy="1016000"/>
          </a:xfrm>
          <a:prstGeom prst="rect">
            <a:avLst/>
          </a:prstGeom>
          <a:noFill/>
          <a:ln w="9525">
            <a:noFill/>
            <a:miter lim="800000"/>
            <a:headEnd/>
            <a:tailEnd/>
          </a:ln>
        </p:spPr>
        <p:txBody>
          <a:bodyPr anchor="ctr">
            <a:spAutoFit/>
          </a:bodyPr>
          <a:lstStyle/>
          <a:p>
            <a:pPr algn="ctr"/>
            <a:r>
              <a:rPr lang="ar-EG" sz="6000" b="1">
                <a:latin typeface="Calibri" pitchFamily="34" charset="0"/>
              </a:rPr>
              <a:t>التقويم</a:t>
            </a:r>
            <a:endParaRPr lang="en-US" sz="6000">
              <a:latin typeface="Calibri" pitchFamily="34" charset="0"/>
            </a:endParaRPr>
          </a:p>
        </p:txBody>
      </p:sp>
      <p:pic>
        <p:nvPicPr>
          <p:cNvPr id="41988" name="Picture 9" descr="BCKQC021.WMF"/>
          <p:cNvPicPr>
            <a:picLocks noChangeAspect="1"/>
          </p:cNvPicPr>
          <p:nvPr/>
        </p:nvPicPr>
        <p:blipFill>
          <a:blip r:embed="rId6" cstate="print"/>
          <a:srcRect/>
          <a:stretch>
            <a:fillRect/>
          </a:stretch>
        </p:blipFill>
        <p:spPr bwMode="auto">
          <a:xfrm>
            <a:off x="144463" y="1785938"/>
            <a:ext cx="8820150" cy="5072062"/>
          </a:xfrm>
          <a:prstGeom prst="rect">
            <a:avLst/>
          </a:prstGeom>
          <a:noFill/>
          <a:ln w="9525">
            <a:noFill/>
            <a:miter lim="800000"/>
            <a:headEnd/>
            <a:tailEnd/>
          </a:ln>
        </p:spPr>
      </p:pic>
      <p:sp>
        <p:nvSpPr>
          <p:cNvPr id="41989" name="TextBox 16"/>
          <p:cNvSpPr txBox="1">
            <a:spLocks noChangeArrowheads="1"/>
          </p:cNvSpPr>
          <p:nvPr/>
        </p:nvSpPr>
        <p:spPr bwMode="auto">
          <a:xfrm>
            <a:off x="1296988" y="2351088"/>
            <a:ext cx="6692900" cy="1077912"/>
          </a:xfrm>
          <a:prstGeom prst="rect">
            <a:avLst/>
          </a:prstGeom>
          <a:noFill/>
          <a:ln w="9525">
            <a:noFill/>
            <a:miter lim="800000"/>
            <a:headEnd/>
            <a:tailEnd/>
          </a:ln>
        </p:spPr>
        <p:txBody>
          <a:bodyPr>
            <a:spAutoFit/>
          </a:bodyPr>
          <a:lstStyle/>
          <a:p>
            <a:pPr algn="ctr" rtl="1"/>
            <a:r>
              <a:rPr lang="ar-EG" sz="3200" b="1">
                <a:solidFill>
                  <a:schemeClr val="bg1"/>
                </a:solidFill>
                <a:latin typeface="Calibri" pitchFamily="34" charset="0"/>
              </a:rPr>
              <a:t>س5 ضع علامة (</a:t>
            </a:r>
            <a:r>
              <a:rPr lang="en-US" sz="3200" b="1">
                <a:solidFill>
                  <a:schemeClr val="bg1"/>
                </a:solidFill>
                <a:latin typeface="Calibri" pitchFamily="34" charset="0"/>
                <a:sym typeface="Wingdings 2" pitchFamily="18" charset="2"/>
              </a:rPr>
              <a:t></a:t>
            </a:r>
            <a:r>
              <a:rPr lang="ar-EG" sz="3200" b="1">
                <a:solidFill>
                  <a:schemeClr val="bg1"/>
                </a:solidFill>
                <a:latin typeface="Calibri" pitchFamily="34" charset="0"/>
              </a:rPr>
              <a:t>) أمام العبارة الصحيحة، وعلامة (</a:t>
            </a:r>
            <a:r>
              <a:rPr lang="en-US" sz="3200" b="1">
                <a:solidFill>
                  <a:schemeClr val="bg1"/>
                </a:solidFill>
                <a:latin typeface="Calibri" pitchFamily="34" charset="0"/>
                <a:sym typeface="Wingdings 2" pitchFamily="18" charset="2"/>
              </a:rPr>
              <a:t></a:t>
            </a:r>
            <a:r>
              <a:rPr lang="ar-EG" sz="3200" b="1">
                <a:solidFill>
                  <a:schemeClr val="bg1"/>
                </a:solidFill>
                <a:latin typeface="Calibri" pitchFamily="34" charset="0"/>
              </a:rPr>
              <a:t>) أمام العبارة الخاطئة مما يأتي:</a:t>
            </a:r>
            <a:endParaRPr lang="en-US" sz="3200">
              <a:solidFill>
                <a:schemeClr val="bg1"/>
              </a:solidFill>
              <a:latin typeface="Calibri" pitchFamily="34" charset="0"/>
            </a:endParaRPr>
          </a:p>
        </p:txBody>
      </p:sp>
      <p:sp>
        <p:nvSpPr>
          <p:cNvPr id="11" name="TextBox 10"/>
          <p:cNvSpPr txBox="1">
            <a:spLocks noChangeArrowheads="1"/>
          </p:cNvSpPr>
          <p:nvPr/>
        </p:nvSpPr>
        <p:spPr bwMode="auto">
          <a:xfrm>
            <a:off x="1357313" y="3851275"/>
            <a:ext cx="6500812" cy="1077913"/>
          </a:xfrm>
          <a:prstGeom prst="rect">
            <a:avLst/>
          </a:prstGeom>
          <a:noFill/>
          <a:ln w="9525">
            <a:noFill/>
            <a:miter lim="800000"/>
            <a:headEnd/>
            <a:tailEnd/>
          </a:ln>
        </p:spPr>
        <p:txBody>
          <a:bodyPr>
            <a:spAutoFit/>
          </a:bodyPr>
          <a:lstStyle/>
          <a:p>
            <a:pPr algn="ctr" rtl="1"/>
            <a:r>
              <a:rPr lang="ar-EG" sz="3200" b="1">
                <a:latin typeface="Calibri" pitchFamily="34" charset="0"/>
              </a:rPr>
              <a:t>ج- تعتبر "قاعدة معلومات دار المنظومة" من قواعد المعلومات العامة.         (   )</a:t>
            </a:r>
            <a:endParaRPr lang="en-US" sz="3200">
              <a:latin typeface="Calibri" pitchFamily="34" charset="0"/>
            </a:endParaRPr>
          </a:p>
        </p:txBody>
      </p:sp>
      <p:sp>
        <p:nvSpPr>
          <p:cNvPr id="12" name="TextBox 11"/>
          <p:cNvSpPr txBox="1">
            <a:spLocks noChangeArrowheads="1"/>
          </p:cNvSpPr>
          <p:nvPr/>
        </p:nvSpPr>
        <p:spPr bwMode="auto">
          <a:xfrm>
            <a:off x="2124075" y="4338638"/>
            <a:ext cx="785813" cy="646112"/>
          </a:xfrm>
          <a:prstGeom prst="rect">
            <a:avLst/>
          </a:prstGeom>
          <a:noFill/>
          <a:ln w="9525">
            <a:noFill/>
            <a:miter lim="800000"/>
            <a:headEnd/>
            <a:tailEnd/>
          </a:ln>
        </p:spPr>
        <p:txBody>
          <a:bodyPr>
            <a:spAutoFit/>
          </a:bodyPr>
          <a:lstStyle/>
          <a:p>
            <a:pPr algn="ctr" rtl="1"/>
            <a:r>
              <a:rPr lang="en-US" sz="3600" b="1">
                <a:solidFill>
                  <a:srgbClr val="FFFF00"/>
                </a:solidFill>
                <a:latin typeface="Calibri" pitchFamily="34" charset="0"/>
                <a:sym typeface="Wingdings 2" pitchFamily="18" charset="2"/>
              </a:rPr>
              <a:t></a:t>
            </a:r>
            <a:endParaRPr lang="en-US" sz="3600">
              <a:solidFill>
                <a:srgbClr val="FFFF00"/>
              </a:solidFill>
              <a:latin typeface="Calibri" pitchFamily="34" charset="0"/>
            </a:endParaRPr>
          </a:p>
        </p:txBody>
      </p:sp>
    </p:spTree>
  </p:cSld>
  <p:clrMapOvr>
    <a:masterClrMapping/>
  </p:clrMapOvr>
  <p:transition>
    <p:pull dir="l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428625" y="1000125"/>
            <a:ext cx="8248650" cy="4597400"/>
          </a:xfrm>
          <a:prstGeom prst="wave">
            <a:avLst>
              <a:gd name="adj1" fmla="val 0"/>
              <a:gd name="adj2" fmla="val -759"/>
            </a:avLst>
          </a:prstGeom>
          <a:blipFill>
            <a:blip r:embed="rId4" cstate="print"/>
            <a:stretch>
              <a:fillRect/>
            </a:stretch>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4337" name="Rectangle 1"/>
          <p:cNvSpPr>
            <a:spLocks noChangeArrowheads="1"/>
          </p:cNvSpPr>
          <p:nvPr/>
        </p:nvSpPr>
        <p:spPr bwMode="auto">
          <a:xfrm>
            <a:off x="857250" y="1665288"/>
            <a:ext cx="7500938" cy="3416300"/>
          </a:xfrm>
          <a:prstGeom prst="rect">
            <a:avLst/>
          </a:prstGeom>
          <a:noFill/>
          <a:ln w="9525">
            <a:noFill/>
            <a:miter lim="800000"/>
            <a:headEnd/>
            <a:tailEnd/>
          </a:ln>
        </p:spPr>
        <p:txBody>
          <a:bodyPr anchor="ctr">
            <a:spAutoFit/>
          </a:bodyPr>
          <a:lstStyle/>
          <a:p>
            <a:pPr algn="ctr" rtl="1"/>
            <a:r>
              <a:rPr lang="ar-EG" sz="3600" b="1">
                <a:solidFill>
                  <a:srgbClr val="000066"/>
                </a:solidFill>
                <a:latin typeface="Calibri" pitchFamily="34" charset="0"/>
              </a:rPr>
              <a:t>دون الحاجة إلى الذهاب إلى المكتبات والبحث عنها ثم تصويرها فكل ما عليه فعله هو البحث في قواعد المعلومات التي تتيحها المكتبات عن طريق مواقعها على الإنترنت وتحميلها أو الحصول على نسخة ورقية منها دون الحاجة إلى الحضور الشخصي لمقر المكتبة أو مركز المعلومات.</a:t>
            </a:r>
            <a:endParaRPr lang="en-US" sz="3600">
              <a:solidFill>
                <a:srgbClr val="000066"/>
              </a:solidFill>
              <a:latin typeface="Calibri" pitchFamily="34" charset="0"/>
            </a:endParaRPr>
          </a:p>
        </p:txBody>
      </p:sp>
    </p:spTree>
  </p:cSld>
  <p:clrMapOvr>
    <a:masterClrMapping/>
  </p:clrMapOvr>
  <p:transition>
    <p:diamond/>
    <p:sndAc>
      <p:stSnd>
        <p:snd r:embed="rId2" name="cached_accuracy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14337"/>
                                        </p:tgtEl>
                                        <p:attrNameLst>
                                          <p:attrName>style.visibility</p:attrName>
                                        </p:attrNameLst>
                                      </p:cBhvr>
                                      <p:to>
                                        <p:strVal val="visible"/>
                                      </p:to>
                                    </p:set>
                                    <p:animEffect transition="in" filter="fade">
                                      <p:cBhvr>
                                        <p:cTn id="14" dur="100"/>
                                        <p:tgtEl>
                                          <p:spTgt spid="14337"/>
                                        </p:tgtEl>
                                      </p:cBhvr>
                                    </p:animEffect>
                                    <p:anim calcmode="lin" valueType="num">
                                      <p:cBhvr>
                                        <p:cTn id="15" dur="400" fill="hold"/>
                                        <p:tgtEl>
                                          <p:spTgt spid="14337"/>
                                        </p:tgtEl>
                                        <p:attrNameLst>
                                          <p:attrName>ppt_x</p:attrName>
                                        </p:attrNameLst>
                                      </p:cBhvr>
                                      <p:tavLst>
                                        <p:tav tm="0">
                                          <p:val>
                                            <p:strVal val="#ppt_x"/>
                                          </p:val>
                                        </p:tav>
                                        <p:tav tm="100000">
                                          <p:val>
                                            <p:strVal val="#ppt_x"/>
                                          </p:val>
                                        </p:tav>
                                      </p:tavLst>
                                    </p:anim>
                                    <p:anim calcmode="lin" valueType="num">
                                      <p:cBhvr>
                                        <p:cTn id="16" dur="400" fill="hold"/>
                                        <p:tgtEl>
                                          <p:spTgt spid="1433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43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43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R041.WMF"/>
          <p:cNvPicPr>
            <a:picLocks noChangeAspect="1"/>
          </p:cNvPicPr>
          <p:nvPr/>
        </p:nvPicPr>
        <p:blipFill>
          <a:blip r:embed="rId6" cstate="print"/>
          <a:srcRect/>
          <a:stretch>
            <a:fillRect/>
          </a:stretch>
        </p:blipFill>
        <p:spPr bwMode="auto">
          <a:xfrm>
            <a:off x="3000375" y="82550"/>
            <a:ext cx="6143625" cy="1762125"/>
          </a:xfrm>
          <a:prstGeom prst="rect">
            <a:avLst/>
          </a:prstGeom>
          <a:noFill/>
          <a:ln w="9525">
            <a:noFill/>
            <a:miter lim="800000"/>
            <a:headEnd/>
            <a:tailEnd/>
          </a:ln>
        </p:spPr>
      </p:pic>
      <p:sp>
        <p:nvSpPr>
          <p:cNvPr id="3" name="Flowchart: Process 2"/>
          <p:cNvSpPr/>
          <p:nvPr/>
        </p:nvSpPr>
        <p:spPr>
          <a:xfrm>
            <a:off x="3871913" y="142875"/>
            <a:ext cx="4843462"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fontAlgn="auto">
              <a:spcBef>
                <a:spcPts val="0"/>
              </a:spcBef>
              <a:spcAft>
                <a:spcPts val="0"/>
              </a:spcAft>
              <a:defRPr/>
            </a:pPr>
            <a:r>
              <a:rPr lang="ar-EG" sz="4400" b="1" dirty="0">
                <a:solidFill>
                  <a:schemeClr val="accent2">
                    <a:lumMod val="50000"/>
                  </a:schemeClr>
                </a:solidFill>
              </a:rPr>
              <a:t>مفهوم قواعد المعلومات</a:t>
            </a:r>
            <a:endParaRPr lang="en-US" sz="4400" dirty="0">
              <a:solidFill>
                <a:schemeClr val="accent2">
                  <a:lumMod val="50000"/>
                </a:schemeClr>
              </a:solidFill>
            </a:endParaRPr>
          </a:p>
        </p:txBody>
      </p:sp>
      <p:pic>
        <p:nvPicPr>
          <p:cNvPr id="5" name="صورة 2463" descr="MMMMMM.WMF"/>
          <p:cNvPicPr>
            <a:picLocks noChangeAspect="1" noChangeArrowheads="1"/>
          </p:cNvPicPr>
          <p:nvPr/>
        </p:nvPicPr>
        <p:blipFill>
          <a:blip r:embed="rId7" cstate="print"/>
          <a:srcRect/>
          <a:stretch>
            <a:fillRect/>
          </a:stretch>
        </p:blipFill>
        <p:spPr bwMode="auto">
          <a:xfrm>
            <a:off x="323850" y="2071688"/>
            <a:ext cx="8477250" cy="4508500"/>
          </a:xfrm>
          <a:prstGeom prst="rect">
            <a:avLst/>
          </a:prstGeom>
          <a:noFill/>
          <a:ln w="9525">
            <a:noFill/>
            <a:miter lim="800000"/>
            <a:headEnd/>
            <a:tailEnd/>
          </a:ln>
        </p:spPr>
      </p:pic>
      <p:sp>
        <p:nvSpPr>
          <p:cNvPr id="16" name="Rectangle 1"/>
          <p:cNvSpPr>
            <a:spLocks noChangeArrowheads="1"/>
          </p:cNvSpPr>
          <p:nvPr/>
        </p:nvSpPr>
        <p:spPr bwMode="auto">
          <a:xfrm>
            <a:off x="973138" y="2436813"/>
            <a:ext cx="7313612" cy="3970337"/>
          </a:xfrm>
          <a:prstGeom prst="rect">
            <a:avLst/>
          </a:prstGeom>
          <a:noFill/>
          <a:ln w="9525">
            <a:noFill/>
            <a:miter lim="800000"/>
            <a:headEnd/>
            <a:tailEnd/>
          </a:ln>
        </p:spPr>
        <p:txBody>
          <a:bodyPr anchor="ctr">
            <a:spAutoFit/>
          </a:bodyPr>
          <a:lstStyle/>
          <a:p>
            <a:pPr algn="ctr" rtl="1"/>
            <a:r>
              <a:rPr lang="ar-EG" sz="3600" b="1">
                <a:solidFill>
                  <a:srgbClr val="00B050"/>
                </a:solidFill>
                <a:latin typeface="Calibri" pitchFamily="34" charset="0"/>
              </a:rPr>
              <a:t>تسعى المكتبات ومراكز المعلومات إلى توفير تقنيات المعلومات والاتصالات من أجل أهدافها المتعددة والتي من أبرزها جعل مصادر المعلومات في متناول الجميع والإفادة منها وذلك عن طريق بناء قواعد معلومات قادرة على تخزين الكم الهائل من مصادر المعلومات واسترجاعها وقت الحاجة.</a:t>
            </a:r>
            <a:endParaRPr lang="en-US" sz="3600">
              <a:solidFill>
                <a:srgbClr val="00B050"/>
              </a:solidFill>
              <a:latin typeface="Calibri" pitchFamily="34" charset="0"/>
            </a:endParaRPr>
          </a:p>
        </p:txBody>
      </p:sp>
    </p:spTree>
  </p:cSld>
  <p:clrMapOvr>
    <a:masterClrMapping/>
  </p:clrMapOvr>
  <p:transition>
    <p:pull dir="rd"/>
    <p:sndAc>
      <p:stSnd>
        <p:snd r:embed="rId3" name="cached_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SOUND713.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5" name="cached_pop.wav"/>
                                        </p:tgtEl>
                                      </p:cMediaNode>
                                    </p:audio>
                                  </p:sub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subTnLst>
                                    <p:audio>
                                      <p:cMediaNode>
                                        <p:cTn display="0" masterRel="sameClick">
                                          <p:stCondLst>
                                            <p:cond evt="begin" delay="0">
                                              <p:tn val="18"/>
                                            </p:cond>
                                          </p:stCondLst>
                                          <p:endCondLst>
                                            <p:cond evt="onStopAudio" delay="0">
                                              <p:tgtEl>
                                                <p:sldTgt/>
                                              </p:tgtEl>
                                            </p:cond>
                                          </p:endCondLst>
                                        </p:cTn>
                                        <p:tgtEl>
                                          <p:sndTgt r:embed="rId5" name="cached_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BANNR041.WMF"/>
          <p:cNvPicPr>
            <a:picLocks noChangeAspect="1"/>
          </p:cNvPicPr>
          <p:nvPr/>
        </p:nvPicPr>
        <p:blipFill>
          <a:blip r:embed="rId5" cstate="print"/>
          <a:srcRect/>
          <a:stretch>
            <a:fillRect/>
          </a:stretch>
        </p:blipFill>
        <p:spPr bwMode="auto">
          <a:xfrm>
            <a:off x="3000375" y="82550"/>
            <a:ext cx="6143625" cy="1762125"/>
          </a:xfrm>
          <a:prstGeom prst="rect">
            <a:avLst/>
          </a:prstGeom>
          <a:noFill/>
          <a:ln w="9525">
            <a:noFill/>
            <a:miter lim="800000"/>
            <a:headEnd/>
            <a:tailEnd/>
          </a:ln>
        </p:spPr>
      </p:pic>
      <p:sp>
        <p:nvSpPr>
          <p:cNvPr id="3" name="Flowchart: Process 2"/>
          <p:cNvSpPr/>
          <p:nvPr/>
        </p:nvSpPr>
        <p:spPr>
          <a:xfrm>
            <a:off x="3871913" y="142875"/>
            <a:ext cx="4843462"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fontAlgn="auto">
              <a:spcBef>
                <a:spcPts val="0"/>
              </a:spcBef>
              <a:spcAft>
                <a:spcPts val="0"/>
              </a:spcAft>
              <a:defRPr/>
            </a:pPr>
            <a:r>
              <a:rPr lang="ar-EG" sz="4400" b="1" dirty="0">
                <a:solidFill>
                  <a:schemeClr val="accent2">
                    <a:lumMod val="50000"/>
                  </a:schemeClr>
                </a:solidFill>
              </a:rPr>
              <a:t>مفهوم قواعد المعلومات</a:t>
            </a:r>
            <a:endParaRPr lang="en-US" sz="4400" dirty="0">
              <a:solidFill>
                <a:schemeClr val="accent2">
                  <a:lumMod val="50000"/>
                </a:schemeClr>
              </a:solidFill>
            </a:endParaRPr>
          </a:p>
        </p:txBody>
      </p:sp>
      <p:pic>
        <p:nvPicPr>
          <p:cNvPr id="5" name="صورة 2463" descr="MMMMMM.WMF"/>
          <p:cNvPicPr>
            <a:picLocks noChangeAspect="1" noChangeArrowheads="1"/>
          </p:cNvPicPr>
          <p:nvPr/>
        </p:nvPicPr>
        <p:blipFill>
          <a:blip r:embed="rId6" cstate="print"/>
          <a:srcRect/>
          <a:stretch>
            <a:fillRect/>
          </a:stretch>
        </p:blipFill>
        <p:spPr bwMode="auto">
          <a:xfrm>
            <a:off x="323850" y="1857375"/>
            <a:ext cx="8477250" cy="5000625"/>
          </a:xfrm>
          <a:prstGeom prst="rect">
            <a:avLst/>
          </a:prstGeom>
          <a:noFill/>
          <a:ln w="9525">
            <a:noFill/>
            <a:miter lim="800000"/>
            <a:headEnd/>
            <a:tailEnd/>
          </a:ln>
        </p:spPr>
      </p:pic>
      <p:sp>
        <p:nvSpPr>
          <p:cNvPr id="16" name="Rectangle 1"/>
          <p:cNvSpPr>
            <a:spLocks noChangeArrowheads="1"/>
          </p:cNvSpPr>
          <p:nvPr/>
        </p:nvSpPr>
        <p:spPr bwMode="auto">
          <a:xfrm>
            <a:off x="973138" y="2406650"/>
            <a:ext cx="7313612" cy="4032250"/>
          </a:xfrm>
          <a:prstGeom prst="rect">
            <a:avLst/>
          </a:prstGeom>
          <a:noFill/>
          <a:ln w="9525">
            <a:noFill/>
            <a:miter lim="800000"/>
            <a:headEnd/>
            <a:tailEnd/>
          </a:ln>
        </p:spPr>
        <p:txBody>
          <a:bodyPr anchor="ctr">
            <a:spAutoFit/>
          </a:bodyPr>
          <a:lstStyle/>
          <a:p>
            <a:pPr algn="ctr" rtl="1"/>
            <a:r>
              <a:rPr lang="ar-EG" sz="3200" b="1">
                <a:solidFill>
                  <a:srgbClr val="00B050"/>
                </a:solidFill>
                <a:latin typeface="Calibri" pitchFamily="34" charset="0"/>
              </a:rPr>
              <a:t>حيث تتضمن هذه القواعد ملايين الوثائق في مختلف مصادر المعلومات المتاحة على الإنترنت مثل مصادر المعلومات التقنية والعلمية والإنسانية ومقالات الدوريات والصحف والمراجع والتقارير والنشرات التجارية ونشرات الأسواق وبراءات الاختراع والبحوث العلمية والمخترعات التي تصدر في أنحاء العالم وكذلك بيانات إحصائية سكانية ومالية. وتعتمد هذه القواعد في جمع معلوماتها على مصادر عالمية معتمدة وموثوقة.</a:t>
            </a:r>
            <a:endParaRPr lang="en-US" sz="3200">
              <a:solidFill>
                <a:srgbClr val="00B050"/>
              </a:solidFill>
              <a:latin typeface="Calibri" pitchFamily="34" charset="0"/>
            </a:endParaRPr>
          </a:p>
        </p:txBody>
      </p:sp>
    </p:spTree>
  </p:cSld>
  <p:clrMapOvr>
    <a:masterClrMapping/>
  </p:clrMapOvr>
  <p:transition>
    <p:pull dir="rd"/>
    <p:sndAc>
      <p:stSnd>
        <p:snd r:embed="rId3" name="cached_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cached_pop.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subTnLst>
                                    <p:audio>
                                      <p:cMediaNode>
                                        <p:cTn display="0" masterRel="sameClick">
                                          <p:stCondLst>
                                            <p:cond evt="begin" delay="0">
                                              <p:tn val="8"/>
                                            </p:cond>
                                          </p:stCondLst>
                                          <p:endCondLst>
                                            <p:cond evt="onStopAudio" delay="0">
                                              <p:tgtEl>
                                                <p:sldTgt/>
                                              </p:tgtEl>
                                            </p:cond>
                                          </p:endCondLst>
                                        </p:cTn>
                                        <p:tgtEl>
                                          <p:sndTgt r:embed="rId4" name="cached_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NNR028.WMF"/>
          <p:cNvPicPr>
            <a:picLocks noChangeAspect="1"/>
          </p:cNvPicPr>
          <p:nvPr/>
        </p:nvPicPr>
        <p:blipFill>
          <a:blip r:embed="rId4" cstate="print">
            <a:duotone>
              <a:prstClr val="black"/>
              <a:srgbClr val="FF0066">
                <a:tint val="45000"/>
                <a:satMod val="400000"/>
              </a:srgbClr>
            </a:duotone>
            <a:lum bright="46000" contrast="93000"/>
          </a:blip>
          <a:stretch>
            <a:fillRect/>
          </a:stretch>
        </p:blipFill>
        <p:spPr bwMode="auto">
          <a:xfrm rot="10800000">
            <a:off x="251520" y="692696"/>
            <a:ext cx="8568952" cy="5760640"/>
          </a:xfrm>
          <a:prstGeom prst="rect">
            <a:avLst/>
          </a:prstGeom>
          <a:effectLst>
            <a:innerShdw blurRad="774700">
              <a:srgbClr val="FF0000"/>
            </a:innerShdw>
          </a:effectLst>
        </p:spPr>
      </p:pic>
      <p:sp>
        <p:nvSpPr>
          <p:cNvPr id="5" name="TextBox 4"/>
          <p:cNvSpPr txBox="1">
            <a:spLocks noChangeArrowheads="1"/>
          </p:cNvSpPr>
          <p:nvPr/>
        </p:nvSpPr>
        <p:spPr bwMode="auto">
          <a:xfrm>
            <a:off x="2000250" y="1571625"/>
            <a:ext cx="6262688" cy="708025"/>
          </a:xfrm>
          <a:prstGeom prst="rect">
            <a:avLst/>
          </a:prstGeom>
          <a:noFill/>
          <a:ln w="9525">
            <a:noFill/>
            <a:miter lim="800000"/>
            <a:headEnd/>
            <a:tailEnd/>
          </a:ln>
        </p:spPr>
        <p:txBody>
          <a:bodyPr>
            <a:spAutoFit/>
          </a:bodyPr>
          <a:lstStyle/>
          <a:p>
            <a:pPr algn="r" rtl="1"/>
            <a:r>
              <a:rPr lang="ar-EG" sz="4000" b="1">
                <a:solidFill>
                  <a:schemeClr val="bg1"/>
                </a:solidFill>
                <a:latin typeface="Calibri" pitchFamily="34" charset="0"/>
              </a:rPr>
              <a:t>وتعرف قواعد المعلومات بأنها:</a:t>
            </a:r>
            <a:endParaRPr lang="en-US" sz="4000">
              <a:solidFill>
                <a:schemeClr val="bg1"/>
              </a:solidFill>
              <a:latin typeface="Calibri" pitchFamily="34" charset="0"/>
            </a:endParaRPr>
          </a:p>
        </p:txBody>
      </p:sp>
      <p:sp>
        <p:nvSpPr>
          <p:cNvPr id="7" name="TextBox 6"/>
          <p:cNvSpPr txBox="1">
            <a:spLocks noChangeArrowheads="1"/>
          </p:cNvSpPr>
          <p:nvPr/>
        </p:nvSpPr>
        <p:spPr bwMode="auto">
          <a:xfrm>
            <a:off x="1071563" y="2571750"/>
            <a:ext cx="6977062" cy="3170238"/>
          </a:xfrm>
          <a:prstGeom prst="rect">
            <a:avLst/>
          </a:prstGeom>
          <a:noFill/>
          <a:ln w="9525">
            <a:noFill/>
            <a:miter lim="800000"/>
            <a:headEnd/>
            <a:tailEnd/>
          </a:ln>
        </p:spPr>
        <p:txBody>
          <a:bodyPr>
            <a:spAutoFit/>
          </a:bodyPr>
          <a:lstStyle/>
          <a:p>
            <a:pPr algn="ctr" rtl="1"/>
            <a:r>
              <a:rPr lang="ar-EG" sz="4000" b="1">
                <a:solidFill>
                  <a:srgbClr val="FFFF00"/>
                </a:solidFill>
                <a:latin typeface="Calibri" pitchFamily="34" charset="0"/>
              </a:rPr>
              <a:t>"مستودع للبيانات المخزنة في الحواسيب ترتب فيها البيانات وفق أسلوب علمي يضمن حفظها واسترجاعها ويُسهل مهمة تحديثها وتصديرها واستردادها إلكترونياً".</a:t>
            </a:r>
            <a:endParaRPr lang="en-US" sz="4000">
              <a:solidFill>
                <a:srgbClr val="FFFF00"/>
              </a:solidFill>
              <a:latin typeface="Calibri" pitchFamily="34" charset="0"/>
            </a:endParaRPr>
          </a:p>
        </p:txBody>
      </p:sp>
    </p:spTree>
  </p:cSld>
  <p:clrMapOvr>
    <a:masterClrMapping/>
  </p:clrMapOvr>
  <p:transition>
    <p:checker dir="vert"/>
    <p:sndAc>
      <p:stSnd>
        <p:snd r:embed="rId2" name="0099 - barru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R041.WMF"/>
          <p:cNvPicPr>
            <a:picLocks noChangeAspect="1"/>
          </p:cNvPicPr>
          <p:nvPr/>
        </p:nvPicPr>
        <p:blipFill>
          <a:blip r:embed="rId6" cstate="print"/>
          <a:srcRect/>
          <a:stretch>
            <a:fillRect/>
          </a:stretch>
        </p:blipFill>
        <p:spPr bwMode="auto">
          <a:xfrm>
            <a:off x="3000375" y="82550"/>
            <a:ext cx="6143625" cy="1762125"/>
          </a:xfrm>
          <a:prstGeom prst="rect">
            <a:avLst/>
          </a:prstGeom>
          <a:noFill/>
          <a:ln w="9525">
            <a:noFill/>
            <a:miter lim="800000"/>
            <a:headEnd/>
            <a:tailEnd/>
          </a:ln>
        </p:spPr>
      </p:pic>
      <p:sp>
        <p:nvSpPr>
          <p:cNvPr id="3" name="Flowchart: Process 2"/>
          <p:cNvSpPr/>
          <p:nvPr/>
        </p:nvSpPr>
        <p:spPr>
          <a:xfrm>
            <a:off x="3943350" y="142875"/>
            <a:ext cx="4843463"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fontAlgn="auto">
              <a:spcBef>
                <a:spcPts val="0"/>
              </a:spcBef>
              <a:spcAft>
                <a:spcPts val="0"/>
              </a:spcAft>
              <a:defRPr/>
            </a:pPr>
            <a:r>
              <a:rPr lang="ar-EG" sz="4400" b="1" dirty="0">
                <a:solidFill>
                  <a:srgbClr val="C00000"/>
                </a:solidFill>
              </a:rPr>
              <a:t>أهمية قواعد المعلومات</a:t>
            </a:r>
            <a:endParaRPr lang="en-US" sz="4400" dirty="0">
              <a:solidFill>
                <a:srgbClr val="C00000"/>
              </a:solidFill>
            </a:endParaRPr>
          </a:p>
        </p:txBody>
      </p:sp>
      <p:pic>
        <p:nvPicPr>
          <p:cNvPr id="5" name="صورة 2463" descr="MMMMMM.WMF"/>
          <p:cNvPicPr>
            <a:picLocks noChangeAspect="1" noChangeArrowheads="1"/>
          </p:cNvPicPr>
          <p:nvPr/>
        </p:nvPicPr>
        <p:blipFill>
          <a:blip r:embed="rId7" cstate="print"/>
          <a:srcRect/>
          <a:stretch>
            <a:fillRect/>
          </a:stretch>
        </p:blipFill>
        <p:spPr bwMode="auto">
          <a:xfrm>
            <a:off x="323850" y="2071688"/>
            <a:ext cx="8477250" cy="4508500"/>
          </a:xfrm>
          <a:prstGeom prst="rect">
            <a:avLst/>
          </a:prstGeom>
          <a:noFill/>
          <a:ln w="9525">
            <a:noFill/>
            <a:miter lim="800000"/>
            <a:headEnd/>
            <a:tailEnd/>
          </a:ln>
        </p:spPr>
      </p:pic>
      <p:sp>
        <p:nvSpPr>
          <p:cNvPr id="16" name="Rectangle 1"/>
          <p:cNvSpPr>
            <a:spLocks noChangeArrowheads="1"/>
          </p:cNvSpPr>
          <p:nvPr/>
        </p:nvSpPr>
        <p:spPr bwMode="auto">
          <a:xfrm>
            <a:off x="973138" y="2714625"/>
            <a:ext cx="7313612" cy="3416300"/>
          </a:xfrm>
          <a:prstGeom prst="rect">
            <a:avLst/>
          </a:prstGeom>
          <a:noFill/>
          <a:ln w="9525">
            <a:noFill/>
            <a:miter lim="800000"/>
            <a:headEnd/>
            <a:tailEnd/>
          </a:ln>
        </p:spPr>
        <p:txBody>
          <a:bodyPr anchor="ctr">
            <a:spAutoFit/>
          </a:bodyPr>
          <a:lstStyle/>
          <a:p>
            <a:pPr algn="ctr" rtl="1"/>
            <a:r>
              <a:rPr lang="ar-EG" sz="3600" b="1">
                <a:solidFill>
                  <a:srgbClr val="7030A0"/>
                </a:solidFill>
                <a:latin typeface="Calibri" pitchFamily="34" charset="0"/>
              </a:rPr>
              <a:t>اكتسبت قواعد المعلومات مكانة كبيرة لدى المتخصصين وغيرهم في المجالات الموضوعية المختلفة وذلك لأهميتها في تلبية احتياجات المستفيدين في الوصول إلى المعلومات ومن ثم الحصول عليها من خلال عملية استرجاعها ومن أهمها ما يلي:</a:t>
            </a:r>
            <a:endParaRPr lang="en-US" sz="3600">
              <a:solidFill>
                <a:srgbClr val="7030A0"/>
              </a:solidFill>
              <a:latin typeface="Calibri" pitchFamily="34" charset="0"/>
            </a:endParaRPr>
          </a:p>
        </p:txBody>
      </p:sp>
    </p:spTree>
  </p:cSld>
  <p:clrMapOvr>
    <a:masterClrMapping/>
  </p:clrMapOvr>
  <p:transition>
    <p:pull dir="rd"/>
    <p:sndAc>
      <p:stSnd>
        <p:snd r:embed="rId3" name="cached_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SOUND713.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5" name="cached_pop.wav"/>
                                        </p:tgtEl>
                                      </p:cMediaNode>
                                    </p:audio>
                                  </p:subTnLst>
                                </p:cTn>
                              </p:par>
                              <p:par>
                                <p:cTn id="18" presetID="14"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subTnLst>
                                    <p:audio>
                                      <p:cMediaNode>
                                        <p:cTn display="0" masterRel="sameClick">
                                          <p:stCondLst>
                                            <p:cond evt="begin" delay="0">
                                              <p:tn val="18"/>
                                            </p:cond>
                                          </p:stCondLst>
                                          <p:endCondLst>
                                            <p:cond evt="onStopAudio" delay="0">
                                              <p:tgtEl>
                                                <p:sldTgt/>
                                              </p:tgtEl>
                                            </p:cond>
                                          </p:endCondLst>
                                        </p:cTn>
                                        <p:tgtEl>
                                          <p:sndTgt r:embed="rId5" name="cached_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BANNR041.WMF"/>
          <p:cNvPicPr>
            <a:picLocks noChangeAspect="1"/>
          </p:cNvPicPr>
          <p:nvPr/>
        </p:nvPicPr>
        <p:blipFill>
          <a:blip r:embed="rId5" cstate="print"/>
          <a:srcRect/>
          <a:stretch>
            <a:fillRect/>
          </a:stretch>
        </p:blipFill>
        <p:spPr bwMode="auto">
          <a:xfrm>
            <a:off x="3000375" y="82550"/>
            <a:ext cx="6143625" cy="1762125"/>
          </a:xfrm>
          <a:prstGeom prst="rect">
            <a:avLst/>
          </a:prstGeom>
          <a:noFill/>
          <a:ln w="9525">
            <a:noFill/>
            <a:miter lim="800000"/>
            <a:headEnd/>
            <a:tailEnd/>
          </a:ln>
        </p:spPr>
      </p:pic>
      <p:sp>
        <p:nvSpPr>
          <p:cNvPr id="3" name="Flowchart: Process 2"/>
          <p:cNvSpPr/>
          <p:nvPr/>
        </p:nvSpPr>
        <p:spPr>
          <a:xfrm>
            <a:off x="3943350" y="142875"/>
            <a:ext cx="4843463"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fontAlgn="auto">
              <a:spcBef>
                <a:spcPts val="0"/>
              </a:spcBef>
              <a:spcAft>
                <a:spcPts val="0"/>
              </a:spcAft>
              <a:defRPr/>
            </a:pPr>
            <a:r>
              <a:rPr lang="ar-EG" sz="4400" b="1" dirty="0">
                <a:solidFill>
                  <a:srgbClr val="C00000"/>
                </a:solidFill>
              </a:rPr>
              <a:t>أهمية قواعد المعلومات</a:t>
            </a:r>
            <a:endParaRPr lang="en-US" sz="4400" dirty="0">
              <a:solidFill>
                <a:srgbClr val="C00000"/>
              </a:solidFill>
            </a:endParaRPr>
          </a:p>
        </p:txBody>
      </p:sp>
      <p:sp>
        <p:nvSpPr>
          <p:cNvPr id="6" name="Flowchart: Card 5"/>
          <p:cNvSpPr/>
          <p:nvPr/>
        </p:nvSpPr>
        <p:spPr>
          <a:xfrm>
            <a:off x="2470150" y="1928813"/>
            <a:ext cx="6026150" cy="1535112"/>
          </a:xfrm>
          <a:prstGeom prst="flowChartPunchedCard">
            <a:avLst/>
          </a:prstGeom>
          <a:blipFill>
            <a:blip r:embed="rId6"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7" name="TextBox 6"/>
          <p:cNvSpPr txBox="1">
            <a:spLocks noChangeArrowheads="1"/>
          </p:cNvSpPr>
          <p:nvPr/>
        </p:nvSpPr>
        <p:spPr bwMode="auto">
          <a:xfrm>
            <a:off x="2857500" y="2214563"/>
            <a:ext cx="5567363" cy="1200150"/>
          </a:xfrm>
          <a:prstGeom prst="rect">
            <a:avLst/>
          </a:prstGeom>
          <a:noFill/>
          <a:ln w="9525">
            <a:noFill/>
            <a:miter lim="800000"/>
            <a:headEnd/>
            <a:tailEnd/>
          </a:ln>
        </p:spPr>
        <p:txBody>
          <a:bodyPr>
            <a:spAutoFit/>
          </a:bodyPr>
          <a:lstStyle/>
          <a:p>
            <a:pPr algn="ctr" rtl="1"/>
            <a:r>
              <a:rPr lang="ar-EG" sz="3600" b="1">
                <a:solidFill>
                  <a:srgbClr val="002060"/>
                </a:solidFill>
                <a:latin typeface="Calibri" pitchFamily="34" charset="0"/>
              </a:rPr>
              <a:t>- مرجع أساسي للطلاب والباحثين في التحصيل العلمي</a:t>
            </a:r>
            <a:endParaRPr lang="en-US" sz="3600">
              <a:solidFill>
                <a:srgbClr val="002060"/>
              </a:solidFill>
              <a:latin typeface="Calibri" pitchFamily="34" charset="0"/>
            </a:endParaRPr>
          </a:p>
        </p:txBody>
      </p:sp>
      <p:sp>
        <p:nvSpPr>
          <p:cNvPr id="8" name="Flowchart: Card 7"/>
          <p:cNvSpPr/>
          <p:nvPr/>
        </p:nvSpPr>
        <p:spPr>
          <a:xfrm>
            <a:off x="285750" y="4679950"/>
            <a:ext cx="6027738" cy="1535113"/>
          </a:xfrm>
          <a:prstGeom prst="flowChartPunchedCard">
            <a:avLst/>
          </a:prstGeom>
          <a:blipFill>
            <a:blip r:embed="rId6"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TextBox 8"/>
          <p:cNvSpPr txBox="1">
            <a:spLocks noChangeArrowheads="1"/>
          </p:cNvSpPr>
          <p:nvPr/>
        </p:nvSpPr>
        <p:spPr bwMode="auto">
          <a:xfrm>
            <a:off x="647700" y="5143500"/>
            <a:ext cx="5567363" cy="646113"/>
          </a:xfrm>
          <a:prstGeom prst="rect">
            <a:avLst/>
          </a:prstGeom>
          <a:noFill/>
          <a:ln w="9525">
            <a:noFill/>
            <a:miter lim="800000"/>
            <a:headEnd/>
            <a:tailEnd/>
          </a:ln>
        </p:spPr>
        <p:txBody>
          <a:bodyPr>
            <a:spAutoFit/>
          </a:bodyPr>
          <a:lstStyle/>
          <a:p>
            <a:pPr algn="ctr" rtl="1"/>
            <a:r>
              <a:rPr lang="ar-EG" sz="3600" b="1">
                <a:solidFill>
                  <a:srgbClr val="002060"/>
                </a:solidFill>
                <a:latin typeface="Calibri" pitchFamily="34" charset="0"/>
              </a:rPr>
              <a:t>- مصدر للتعليم المستمر للباحثين</a:t>
            </a:r>
            <a:endParaRPr lang="en-US" sz="3600">
              <a:solidFill>
                <a:srgbClr val="002060"/>
              </a:solidFill>
              <a:latin typeface="Calibri" pitchFamily="34" charset="0"/>
            </a:endParaRPr>
          </a:p>
        </p:txBody>
      </p:sp>
    </p:spTree>
  </p:cSld>
  <p:clrMapOvr>
    <a:masterClrMapping/>
  </p:clrMapOvr>
  <p:transition>
    <p:pull dir="rd"/>
    <p:sndAc>
      <p:stSnd>
        <p:snd r:embed="rId3" name="cached_lighttrail2.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4" name="camera.wav"/>
                                        </p:tgtEl>
                                      </p:cMediaNode>
                                    </p:audio>
                                  </p:sub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par>
                                <p:cTn id="16" presetID="21"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4)">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ee49d8b3e7e11b557112b12e195558cf4e574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4146</TotalTime>
  <Words>1099</Words>
  <Application>Microsoft Office PowerPoint</Application>
  <PresentationFormat>عرض على الشاشة (3:4)‏</PresentationFormat>
  <Paragraphs>118</Paragraphs>
  <Slides>39</Slides>
  <Notes>5</Notes>
  <HiddenSlides>0</HiddenSlides>
  <MMClips>0</MMClips>
  <ScaleCrop>false</ScaleCrop>
  <HeadingPairs>
    <vt:vector size="4" baseType="variant">
      <vt:variant>
        <vt:lpstr>سمة</vt:lpstr>
      </vt:variant>
      <vt:variant>
        <vt:i4>1</vt:i4>
      </vt:variant>
      <vt:variant>
        <vt:lpstr>عناوين الشرائح</vt:lpstr>
      </vt:variant>
      <vt:variant>
        <vt:i4>39</vt:i4>
      </vt:variant>
    </vt:vector>
  </HeadingPairs>
  <TitlesOfParts>
    <vt:vector size="40"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مهارات البحث ومصادر المعلومات 3 المستوى الثالث – النظام الفصلي للتعليم الثانوي - الوحدة الاولى</dc:title>
  <dc:subject>5- الدرس الخامس مهارة استخدام قواعد المعلومات الإلكترونية</dc:subject>
  <dc:creator>أ/ بندر الحازمي</dc:creator>
  <cp:keywords>حقيبة إنجاز المعلم والمعلمة</cp:keywords>
  <cp:lastModifiedBy>الحريري</cp:lastModifiedBy>
  <cp:revision>212</cp:revision>
  <dcterms:created xsi:type="dcterms:W3CDTF">2012-04-27T19:27:25Z</dcterms:created>
  <dcterms:modified xsi:type="dcterms:W3CDTF">2017-11-04T07:48:35Z</dcterms:modified>
</cp:coreProperties>
</file>