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648" r:id="rId1"/>
  </p:sldMasterIdLst>
  <p:notesMasterIdLst>
    <p:notesMasterId r:id="rId45"/>
  </p:notesMasterIdLst>
  <p:sldIdLst>
    <p:sldId id="338" r:id="rId2"/>
    <p:sldId id="336" r:id="rId3"/>
    <p:sldId id="298" r:id="rId4"/>
    <p:sldId id="330" r:id="rId5"/>
    <p:sldId id="331" r:id="rId6"/>
    <p:sldId id="310" r:id="rId7"/>
    <p:sldId id="311" r:id="rId8"/>
    <p:sldId id="337" r:id="rId9"/>
    <p:sldId id="299" r:id="rId10"/>
    <p:sldId id="332" r:id="rId11"/>
    <p:sldId id="313" r:id="rId12"/>
    <p:sldId id="333" r:id="rId13"/>
    <p:sldId id="314" r:id="rId14"/>
    <p:sldId id="301" r:id="rId15"/>
    <p:sldId id="334" r:id="rId16"/>
    <p:sldId id="257" r:id="rId17"/>
    <p:sldId id="258" r:id="rId18"/>
    <p:sldId id="259" r:id="rId19"/>
    <p:sldId id="315" r:id="rId20"/>
    <p:sldId id="335" r:id="rId21"/>
    <p:sldId id="261" r:id="rId22"/>
    <p:sldId id="317" r:id="rId23"/>
    <p:sldId id="262" r:id="rId24"/>
    <p:sldId id="316" r:id="rId25"/>
    <p:sldId id="264" r:id="rId26"/>
    <p:sldId id="321" r:id="rId27"/>
    <p:sldId id="265" r:id="rId28"/>
    <p:sldId id="322" r:id="rId29"/>
    <p:sldId id="323" r:id="rId30"/>
    <p:sldId id="324" r:id="rId31"/>
    <p:sldId id="266" r:id="rId32"/>
    <p:sldId id="267" r:id="rId33"/>
    <p:sldId id="268" r:id="rId34"/>
    <p:sldId id="269" r:id="rId35"/>
    <p:sldId id="270" r:id="rId36"/>
    <p:sldId id="271" r:id="rId37"/>
    <p:sldId id="318" r:id="rId38"/>
    <p:sldId id="319" r:id="rId39"/>
    <p:sldId id="320" r:id="rId40"/>
    <p:sldId id="273" r:id="rId41"/>
    <p:sldId id="306" r:id="rId42"/>
    <p:sldId id="325" r:id="rId43"/>
    <p:sldId id="326" r:id="rId44"/>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AE15CD"/>
    <a:srgbClr val="0000FF"/>
    <a:srgbClr val="FFFFCC"/>
    <a:srgbClr val="66FFFF"/>
    <a:srgbClr val="FFFF00"/>
    <a:srgbClr val="740E88"/>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615" autoAdjust="0"/>
    <p:restoredTop sz="94660"/>
  </p:normalViewPr>
  <p:slideViewPr>
    <p:cSldViewPr>
      <p:cViewPr>
        <p:scale>
          <a:sx n="75" d="100"/>
          <a:sy n="75" d="100"/>
        </p:scale>
        <p:origin x="702" y="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34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atin typeface="Arial" pitchFamily="34" charset="0"/>
                <a:cs typeface="Arial" pitchFamily="34" charset="0"/>
              </a:defRPr>
            </a:lvl1pPr>
          </a:lstStyle>
          <a:p>
            <a:pPr>
              <a:defRPr/>
            </a:pPr>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atin typeface="Arial" pitchFamily="34" charset="0"/>
                <a:cs typeface="Arial" pitchFamily="34" charset="0"/>
              </a:defRPr>
            </a:lvl1pPr>
          </a:lstStyle>
          <a:p>
            <a:pPr>
              <a:defRPr/>
            </a:pPr>
            <a:fld id="{E9BCAEDD-C4D4-4524-8EA3-9A2DEB79FA9A}" type="datetimeFigureOut">
              <a:rPr lang="ar-SA"/>
              <a:pPr>
                <a:defRPr/>
              </a:pPr>
              <a:t>11/01/40</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SA" noProof="0" smtClean="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noProof="0" smtClean="0"/>
              <a:t>انقر لتحرير أنماط النص الرئيسي</a:t>
            </a:r>
          </a:p>
          <a:p>
            <a:pPr lvl="1"/>
            <a:r>
              <a:rPr lang="ar-SA" noProof="0" smtClean="0"/>
              <a:t>المستوى الثاني</a:t>
            </a:r>
          </a:p>
          <a:p>
            <a:pPr lvl="2"/>
            <a:r>
              <a:rPr lang="ar-SA" noProof="0" smtClean="0"/>
              <a:t>المستوى الثالث</a:t>
            </a:r>
          </a:p>
          <a:p>
            <a:pPr lvl="3"/>
            <a:r>
              <a:rPr lang="ar-SA" noProof="0" smtClean="0"/>
              <a:t>المستوى الرابع</a:t>
            </a:r>
          </a:p>
          <a:p>
            <a:pPr lvl="4"/>
            <a:r>
              <a:rPr lang="ar-SA" noProof="0" smtClean="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atin typeface="Arial" pitchFamily="34" charset="0"/>
                <a:cs typeface="Arial" pitchFamily="34" charset="0"/>
              </a:defRPr>
            </a:lvl1pPr>
          </a:lstStyle>
          <a:p>
            <a:pPr>
              <a:defRPr/>
            </a:pPr>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atin typeface="Arial" pitchFamily="34" charset="0"/>
                <a:cs typeface="Arial" pitchFamily="34" charset="0"/>
              </a:defRPr>
            </a:lvl1pPr>
          </a:lstStyle>
          <a:p>
            <a:pPr>
              <a:defRPr/>
            </a:pPr>
            <a:fld id="{F54F282D-53F8-4F6C-87F5-37911C2A3FF2}" type="slidenum">
              <a:rPr lang="ar-SA"/>
              <a:pPr>
                <a:defRPr/>
              </a:pPr>
              <a:t>‹#›</a:t>
            </a:fld>
            <a:endParaRPr lang="ar-SA"/>
          </a:p>
        </p:txBody>
      </p:sp>
    </p:spTree>
    <p:extLst>
      <p:ext uri="{BB962C8B-B14F-4D97-AF65-F5344CB8AC3E}">
        <p14:creationId xmlns:p14="http://schemas.microsoft.com/office/powerpoint/2010/main" val="1341204844"/>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47107"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endParaRPr lang="en-US" smtClean="0">
              <a:cs typeface="Arial" pitchFamily="34" charset="0"/>
            </a:endParaRPr>
          </a:p>
        </p:txBody>
      </p:sp>
      <p:sp>
        <p:nvSpPr>
          <p:cNvPr id="47108" name="عنصر نائب لرقم الشريحة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59332C-1898-465D-954A-CDCB8EB75B68}" type="slidenum">
              <a:rPr lang="ar-SA" smtClean="0"/>
              <a:pPr/>
              <a:t>20</a:t>
            </a:fld>
            <a:endParaRPr lang="ar-SA"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DA9043FA-80E6-431B-97D0-2B6BD52ADEA4}"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6FFD0092-2987-4F3A-82E1-F7A88646187D}"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0242F21C-6CEB-45E8-8385-24342383C7D1}"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1641D9B0-6456-4555-8436-BD8AEC6430EA}"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1BEA4433-83EA-4DB1-ACBA-2933F03D1526}"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63AECDB6-7CF2-425F-91C6-58503BACD274}"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83C93433-82CF-45FE-BE35-8B91C267E1F7}"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FDFCB4DE-1059-4BA4-9D1C-B45AF3D946E3}"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3E5BA56-26A4-4276-8674-224DAF2629A5}"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721F35DE-C460-4C3F-B445-7E6483E55CFD}"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3"/>
          <p:cNvSpPr>
            <a:spLocks noGrp="1"/>
          </p:cNvSpPr>
          <p:nvPr>
            <p:ph type="dt" sz="half" idx="10"/>
          </p:nvPr>
        </p:nvSpPr>
        <p:spPr/>
        <p:txBody>
          <a:bodyPr/>
          <a:lstStyle>
            <a:lvl1pPr>
              <a:defRPr/>
            </a:lvl1pPr>
          </a:lstStyle>
          <a:p>
            <a:pPr>
              <a:defRPr/>
            </a:pPr>
            <a:fld id="{F57BB3E1-D0B8-431F-8D94-4FF40577040B}" type="datetime1">
              <a:rPr lang="en-US" smtClean="0"/>
              <a:pPr>
                <a:defRPr/>
              </a:pPr>
              <a:t>9/21/2018</a:t>
            </a:fld>
            <a:endParaRPr lang="ar-EG"/>
          </a:p>
        </p:txBody>
      </p:sp>
      <p:sp>
        <p:nvSpPr>
          <p:cNvPr id="6"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7" name="Slide Number Placeholder 5"/>
          <p:cNvSpPr>
            <a:spLocks noGrp="1"/>
          </p:cNvSpPr>
          <p:nvPr>
            <p:ph type="sldNum" sz="quarter" idx="12"/>
          </p:nvPr>
        </p:nvSpPr>
        <p:spPr/>
        <p:txBody>
          <a:bodyPr/>
          <a:lstStyle>
            <a:lvl1pPr>
              <a:defRPr/>
            </a:lvl1pPr>
          </a:lstStyle>
          <a:p>
            <a:pPr>
              <a:defRPr/>
            </a:pPr>
            <a:fld id="{46079450-DA13-4EE9-AB70-21A580EF9CCE}"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3"/>
          <p:cNvSpPr>
            <a:spLocks noGrp="1"/>
          </p:cNvSpPr>
          <p:nvPr>
            <p:ph type="dt" sz="half" idx="10"/>
          </p:nvPr>
        </p:nvSpPr>
        <p:spPr/>
        <p:txBody>
          <a:bodyPr/>
          <a:lstStyle>
            <a:lvl1pPr>
              <a:defRPr/>
            </a:lvl1pPr>
          </a:lstStyle>
          <a:p>
            <a:pPr>
              <a:defRPr/>
            </a:pPr>
            <a:fld id="{CEEC0B3A-DF27-450D-ADB5-030A32502AB6}" type="datetime1">
              <a:rPr lang="en-US" smtClean="0"/>
              <a:pPr>
                <a:defRPr/>
              </a:pPr>
              <a:t>9/21/2018</a:t>
            </a:fld>
            <a:endParaRPr lang="ar-EG"/>
          </a:p>
        </p:txBody>
      </p:sp>
      <p:sp>
        <p:nvSpPr>
          <p:cNvPr id="8"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9" name="Slide Number Placeholder 5"/>
          <p:cNvSpPr>
            <a:spLocks noGrp="1"/>
          </p:cNvSpPr>
          <p:nvPr>
            <p:ph type="sldNum" sz="quarter" idx="12"/>
          </p:nvPr>
        </p:nvSpPr>
        <p:spPr/>
        <p:txBody>
          <a:bodyPr/>
          <a:lstStyle>
            <a:lvl1pPr>
              <a:defRPr/>
            </a:lvl1pPr>
          </a:lstStyle>
          <a:p>
            <a:pPr>
              <a:defRPr/>
            </a:pPr>
            <a:fld id="{E7BEE21A-6715-4450-BCF1-BB820E666545}"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31314075-0A27-439D-B08B-BC4509B5B991}" type="datetime1">
              <a:rPr lang="en-US" smtClean="0"/>
              <a:pPr>
                <a:defRPr/>
              </a:pPr>
              <a:t>9/21/2018</a:t>
            </a:fld>
            <a:endParaRPr lang="ar-EG"/>
          </a:p>
        </p:txBody>
      </p:sp>
      <p:sp>
        <p:nvSpPr>
          <p:cNvPr id="4"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5" name="Slide Number Placeholder 5"/>
          <p:cNvSpPr>
            <a:spLocks noGrp="1"/>
          </p:cNvSpPr>
          <p:nvPr>
            <p:ph type="sldNum" sz="quarter" idx="12"/>
          </p:nvPr>
        </p:nvSpPr>
        <p:spPr/>
        <p:txBody>
          <a:bodyPr/>
          <a:lstStyle>
            <a:lvl1pPr>
              <a:defRPr/>
            </a:lvl1pPr>
          </a:lstStyle>
          <a:p>
            <a:pPr>
              <a:defRPr/>
            </a:pPr>
            <a:fld id="{A328F9BF-2F39-43B5-8770-CD7F9D96ED93}"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6E62386-6F9C-4A08-82D5-A5894A196514}" type="datetime1">
              <a:rPr lang="en-US" smtClean="0"/>
              <a:pPr>
                <a:defRPr/>
              </a:pPr>
              <a:t>9/21/2018</a:t>
            </a:fld>
            <a:endParaRPr lang="ar-EG"/>
          </a:p>
        </p:txBody>
      </p:sp>
      <p:sp>
        <p:nvSpPr>
          <p:cNvPr id="3"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4" name="Slide Number Placeholder 5"/>
          <p:cNvSpPr>
            <a:spLocks noGrp="1"/>
          </p:cNvSpPr>
          <p:nvPr>
            <p:ph type="sldNum" sz="quarter" idx="12"/>
          </p:nvPr>
        </p:nvSpPr>
        <p:spPr/>
        <p:txBody>
          <a:bodyPr/>
          <a:lstStyle>
            <a:lvl1pPr>
              <a:defRPr/>
            </a:lvl1pPr>
          </a:lstStyle>
          <a:p>
            <a:pPr>
              <a:defRPr/>
            </a:pPr>
            <a:fld id="{7596A05D-982C-477A-9F16-81F664144A4A}"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841C1C-0731-43E2-8B90-595DDBB36B25}" type="datetime1">
              <a:rPr lang="en-US" smtClean="0"/>
              <a:pPr>
                <a:defRPr/>
              </a:pPr>
              <a:t>9/21/2018</a:t>
            </a:fld>
            <a:endParaRPr lang="ar-EG"/>
          </a:p>
        </p:txBody>
      </p:sp>
      <p:sp>
        <p:nvSpPr>
          <p:cNvPr id="6"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7" name="Slide Number Placeholder 5"/>
          <p:cNvSpPr>
            <a:spLocks noGrp="1"/>
          </p:cNvSpPr>
          <p:nvPr>
            <p:ph type="sldNum" sz="quarter" idx="12"/>
          </p:nvPr>
        </p:nvSpPr>
        <p:spPr/>
        <p:txBody>
          <a:bodyPr/>
          <a:lstStyle>
            <a:lvl1pPr>
              <a:defRPr/>
            </a:lvl1pPr>
          </a:lstStyle>
          <a:p>
            <a:pPr>
              <a:defRPr/>
            </a:pPr>
            <a:fld id="{4FB9EE9C-077A-4E6E-B9A7-E0E38E6C9D7E}"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2F541D7-ED4A-481E-A56B-4FF474428FB1}" type="datetime1">
              <a:rPr lang="en-US" smtClean="0"/>
              <a:pPr>
                <a:defRPr/>
              </a:pPr>
              <a:t>9/21/2018</a:t>
            </a:fld>
            <a:endParaRPr lang="ar-EG"/>
          </a:p>
        </p:txBody>
      </p:sp>
      <p:sp>
        <p:nvSpPr>
          <p:cNvPr id="6"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7" name="Slide Number Placeholder 5"/>
          <p:cNvSpPr>
            <a:spLocks noGrp="1"/>
          </p:cNvSpPr>
          <p:nvPr>
            <p:ph type="sldNum" sz="quarter" idx="12"/>
          </p:nvPr>
        </p:nvSpPr>
        <p:spPr/>
        <p:txBody>
          <a:bodyPr/>
          <a:lstStyle>
            <a:lvl1pPr>
              <a:defRPr/>
            </a:lvl1pPr>
          </a:lstStyle>
          <a:p>
            <a:pPr>
              <a:defRPr/>
            </a:pPr>
            <a:fld id="{0FA3CA3A-EF74-4266-9783-E3DC5E094F62}" type="slidenum">
              <a:rPr lang="ar-EG"/>
              <a:pPr>
                <a:defRPr/>
              </a:pPr>
              <a:t>‹#›</a:t>
            </a:fld>
            <a:endParaRPr lang="ar-EG"/>
          </a:p>
        </p:txBody>
      </p:sp>
    </p:spTree>
  </p:cSld>
  <p:clrMapOvr>
    <a:masterClrMapping/>
  </p:clrMapOvr>
  <p:transition>
    <p:strips dir="ru"/>
    <p:sndAc>
      <p:stSnd>
        <p:snd r:embed="rId1" name="camera.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alphaModFix amt="9800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1CDEAF7-D5DA-4B7B-B57B-CE3DD5491967}" type="datetime1">
              <a:rPr lang="en-US" smtClean="0"/>
              <a:pPr>
                <a:defRPr/>
              </a:pPr>
              <a:t>9/21/2018</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b="1">
                <a:solidFill>
                  <a:schemeClr val="tx1">
                    <a:lumMod val="95000"/>
                    <a:lumOff val="5000"/>
                  </a:schemeClr>
                </a:solidFill>
                <a:latin typeface="+mn-lt"/>
                <a:cs typeface="+mn-cs"/>
              </a:defRPr>
            </a:lvl1pPr>
          </a:lstStyle>
          <a:p>
            <a:pPr>
              <a:defRPr/>
            </a:pPr>
            <a:r>
              <a:rPr lang="ar-EG" dirty="0" smtClean="0"/>
              <a:t> </a:t>
            </a:r>
            <a:endParaRPr lang="ar-EG" dirty="0"/>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DA0EED0-9E8D-4FC3-A2BE-C5A776F5656C}"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strips dir="ru"/>
    <p:sndAc>
      <p:stSnd>
        <p:snd r:embed="rId13" name="camera.wav"/>
      </p:stSnd>
    </p:sndAc>
  </p:transition>
  <p:hf sldNum="0" hd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3.wav"/></Relationships>
</file>

<file path=ppt/slides/_rels/slide10.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audio" Target="../media/audio22.wav"/></Relationships>
</file>

<file path=ppt/slides/_rels/slide13.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audio" Target="../media/audio24.wav"/></Relationships>
</file>

<file path=ppt/slides/_rels/slide15.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27.wav"/></Relationships>
</file>

<file path=ppt/slides/_rels/slide17.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audio" Target="../media/audio29.wav"/></Relationships>
</file>

<file path=ppt/slides/_rels/slide18.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33.wav"/><Relationship Id="rId5" Type="http://schemas.openxmlformats.org/officeDocument/2006/relationships/audio" Target="../media/audio32.wav"/><Relationship Id="rId4" Type="http://schemas.openxmlformats.org/officeDocument/2006/relationships/audio" Target="../media/audio31.wav"/></Relationships>
</file>

<file path=ppt/slides/_rels/slide19.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14.jpeg"/><Relationship Id="rId3" Type="http://schemas.openxmlformats.org/officeDocument/2006/relationships/audio" Target="../media/audio34.wav"/><Relationship Id="rId7" Type="http://schemas.openxmlformats.org/officeDocument/2006/relationships/audio" Target="../media/audio38.wav"/><Relationship Id="rId12"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37.wav"/><Relationship Id="rId11" Type="http://schemas.openxmlformats.org/officeDocument/2006/relationships/image" Target="../media/image12.jpeg"/><Relationship Id="rId5" Type="http://schemas.openxmlformats.org/officeDocument/2006/relationships/audio" Target="../media/audio36.wav"/><Relationship Id="rId10" Type="http://schemas.openxmlformats.org/officeDocument/2006/relationships/image" Target="../media/image11.jpeg"/><Relationship Id="rId4" Type="http://schemas.openxmlformats.org/officeDocument/2006/relationships/audio" Target="../media/audio35.wav"/><Relationship Id="rId9" Type="http://schemas.openxmlformats.org/officeDocument/2006/relationships/audio" Target="../media/audio40.wav"/><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audio" Target="../media/audio4.wav"/></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audio" Target="../media/audio43.wav"/><Relationship Id="rId5" Type="http://schemas.openxmlformats.org/officeDocument/2006/relationships/audio" Target="../media/audio42.wav"/><Relationship Id="rId4" Type="http://schemas.openxmlformats.org/officeDocument/2006/relationships/audio" Target="../media/audio41.wav"/></Relationships>
</file>

<file path=ppt/slides/_rels/slide21.xml.rels><?xml version="1.0" encoding="UTF-8" standalone="yes"?>
<Relationships xmlns="http://schemas.openxmlformats.org/package/2006/relationships"><Relationship Id="rId3" Type="http://schemas.openxmlformats.org/officeDocument/2006/relationships/audio" Target="../media/audio44.wav"/><Relationship Id="rId7"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47.wav"/><Relationship Id="rId5" Type="http://schemas.openxmlformats.org/officeDocument/2006/relationships/audio" Target="../media/audio46.wav"/><Relationship Id="rId4" Type="http://schemas.openxmlformats.org/officeDocument/2006/relationships/audio" Target="../media/audio45.wav"/></Relationships>
</file>

<file path=ppt/slides/_rels/slide22.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48.wav"/></Relationships>
</file>

<file path=ppt/slides/_rels/slide23.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audio" Target="../media/audio49.wav"/></Relationships>
</file>

<file path=ppt/slides/_rels/slide24.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audio" Target="../media/audio50.wav"/></Relationships>
</file>

<file path=ppt/slides/_rels/slide25.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3.wav"/><Relationship Id="rId5" Type="http://schemas.openxmlformats.org/officeDocument/2006/relationships/audio" Target="../media/audio52.wav"/><Relationship Id="rId4" Type="http://schemas.openxmlformats.org/officeDocument/2006/relationships/audio" Target="../media/audio45.wav"/></Relationships>
</file>

<file path=ppt/slides/_rels/slide26.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55.wav"/><Relationship Id="rId4" Type="http://schemas.openxmlformats.org/officeDocument/2006/relationships/audio" Target="../media/audio54.wav"/></Relationships>
</file>

<file path=ppt/slides/_rels/slide27.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audio" Target="../media/audio57.wav"/></Relationships>
</file>

<file path=ppt/slides/_rels/slide28.xml.rels><?xml version="1.0" encoding="UTF-8" standalone="yes"?>
<Relationships xmlns="http://schemas.openxmlformats.org/package/2006/relationships"><Relationship Id="rId3" Type="http://schemas.openxmlformats.org/officeDocument/2006/relationships/audio" Target="../media/audio58.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59.wav"/></Relationships>
</file>

<file path=ppt/slides/_rels/slide29.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62.wav"/><Relationship Id="rId4" Type="http://schemas.openxmlformats.org/officeDocument/2006/relationships/audio" Target="../media/audio61.wav"/></Relationships>
</file>

<file path=ppt/slides/_rels/slide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6.wav"/></Relationships>
</file>

<file path=ppt/slides/_rels/slide30.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64.wav"/></Relationships>
</file>

<file path=ppt/slides/_rels/slide31.xml.rels><?xml version="1.0" encoding="UTF-8" standalone="yes"?>
<Relationships xmlns="http://schemas.openxmlformats.org/package/2006/relationships"><Relationship Id="rId3" Type="http://schemas.openxmlformats.org/officeDocument/2006/relationships/audio" Target="../media/audio65.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3.wav"/></Relationships>
</file>

<file path=ppt/slides/_rels/slide32.xml.rels><?xml version="1.0" encoding="UTF-8" standalone="yes"?>
<Relationships xmlns="http://schemas.openxmlformats.org/package/2006/relationships"><Relationship Id="rId8" Type="http://schemas.openxmlformats.org/officeDocument/2006/relationships/audio" Target="../media/audio69.wav"/><Relationship Id="rId3" Type="http://schemas.openxmlformats.org/officeDocument/2006/relationships/audio" Target="../media/audio17.wav"/><Relationship Id="rId7" Type="http://schemas.openxmlformats.org/officeDocument/2006/relationships/audio" Target="../media/audio20.wav"/><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68.wav"/><Relationship Id="rId11" Type="http://schemas.openxmlformats.org/officeDocument/2006/relationships/audio" Target="../media/audio72.wav"/><Relationship Id="rId5" Type="http://schemas.openxmlformats.org/officeDocument/2006/relationships/audio" Target="../media/audio67.wav"/><Relationship Id="rId10" Type="http://schemas.openxmlformats.org/officeDocument/2006/relationships/audio" Target="../media/audio71.wav"/><Relationship Id="rId4" Type="http://schemas.openxmlformats.org/officeDocument/2006/relationships/audio" Target="../media/audio66.wav"/><Relationship Id="rId9" Type="http://schemas.openxmlformats.org/officeDocument/2006/relationships/audio" Target="../media/audio70.wav"/></Relationships>
</file>

<file path=ppt/slides/_rels/slide33.xml.rels><?xml version="1.0" encoding="UTF-8" standalone="yes"?>
<Relationships xmlns="http://schemas.openxmlformats.org/package/2006/relationships"><Relationship Id="rId3" Type="http://schemas.openxmlformats.org/officeDocument/2006/relationships/audio" Target="../media/audio73.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74.wav"/></Relationships>
</file>

<file path=ppt/slides/_rels/slide34.xml.rels><?xml version="1.0" encoding="UTF-8" standalone="yes"?>
<Relationships xmlns="http://schemas.openxmlformats.org/package/2006/relationships"><Relationship Id="rId3" Type="http://schemas.openxmlformats.org/officeDocument/2006/relationships/audio" Target="../media/audio75.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76.wav"/></Relationships>
</file>

<file path=ppt/slides/_rels/slide3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77.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80.wav"/><Relationship Id="rId5" Type="http://schemas.openxmlformats.org/officeDocument/2006/relationships/audio" Target="../media/audio79.wav"/><Relationship Id="rId4" Type="http://schemas.openxmlformats.org/officeDocument/2006/relationships/audio" Target="../media/audio78.wav"/></Relationships>
</file>

<file path=ppt/slides/_rels/slide3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81.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80.wav"/><Relationship Id="rId5" Type="http://schemas.openxmlformats.org/officeDocument/2006/relationships/audio" Target="../media/audio79.wav"/><Relationship Id="rId4" Type="http://schemas.openxmlformats.org/officeDocument/2006/relationships/audio" Target="../media/audio82.wav"/></Relationships>
</file>

<file path=ppt/slides/_rels/slide37.xml.rels><?xml version="1.0" encoding="UTF-8" standalone="yes"?>
<Relationships xmlns="http://schemas.openxmlformats.org/package/2006/relationships"><Relationship Id="rId3" Type="http://schemas.openxmlformats.org/officeDocument/2006/relationships/audio" Target="../media/audio83.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38.xml.rels><?xml version="1.0" encoding="UTF-8" standalone="yes"?>
<Relationships xmlns="http://schemas.openxmlformats.org/package/2006/relationships"><Relationship Id="rId3" Type="http://schemas.openxmlformats.org/officeDocument/2006/relationships/audio" Target="../media/audio84.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audio" Target="../media/audio85.wav"/></Relationships>
</file>

<file path=ppt/slides/_rels/slide39.xml.rels><?xml version="1.0" encoding="UTF-8" standalone="yes"?>
<Relationships xmlns="http://schemas.openxmlformats.org/package/2006/relationships"><Relationship Id="rId3" Type="http://schemas.openxmlformats.org/officeDocument/2006/relationships/audio" Target="../media/audio86.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audio" Target="../media/audio88.wav"/><Relationship Id="rId4" Type="http://schemas.openxmlformats.org/officeDocument/2006/relationships/audio" Target="../media/audio87.wav"/></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s>
</file>

<file path=ppt/slides/_rels/slide4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audio" Target="../media/audio89.wav"/><Relationship Id="rId7" Type="http://schemas.openxmlformats.org/officeDocument/2006/relationships/audio" Target="../media/audio9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92.wav"/><Relationship Id="rId5" Type="http://schemas.openxmlformats.org/officeDocument/2006/relationships/audio" Target="../media/audio91.wav"/><Relationship Id="rId4" Type="http://schemas.openxmlformats.org/officeDocument/2006/relationships/audio" Target="../media/audio90.wav"/></Relationships>
</file>

<file path=ppt/slides/_rels/slide41.xml.rels><?xml version="1.0" encoding="UTF-8" standalone="yes"?>
<Relationships xmlns="http://schemas.openxmlformats.org/package/2006/relationships"><Relationship Id="rId3" Type="http://schemas.openxmlformats.org/officeDocument/2006/relationships/audio" Target="../media/audio94.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audio" Target="../media/audio95.wav"/></Relationships>
</file>

<file path=ppt/slides/_rels/slide42.xml.rels><?xml version="1.0" encoding="UTF-8" standalone="yes"?>
<Relationships xmlns="http://schemas.openxmlformats.org/package/2006/relationships"><Relationship Id="rId8" Type="http://schemas.openxmlformats.org/officeDocument/2006/relationships/audio" Target="../media/audio101.wav"/><Relationship Id="rId13" Type="http://schemas.openxmlformats.org/officeDocument/2006/relationships/audio" Target="../media/audio105.wav"/><Relationship Id="rId3" Type="http://schemas.openxmlformats.org/officeDocument/2006/relationships/audio" Target="../media/audio96.wav"/><Relationship Id="rId7" Type="http://schemas.openxmlformats.org/officeDocument/2006/relationships/audio" Target="../media/audio100.wav"/><Relationship Id="rId12" Type="http://schemas.openxmlformats.org/officeDocument/2006/relationships/audio" Target="../media/audio25.wav"/><Relationship Id="rId2" Type="http://schemas.openxmlformats.org/officeDocument/2006/relationships/audio" Target="../media/audio1.wav"/><Relationship Id="rId16" Type="http://schemas.openxmlformats.org/officeDocument/2006/relationships/audio" Target="../media/audio108.wav"/><Relationship Id="rId1" Type="http://schemas.openxmlformats.org/officeDocument/2006/relationships/slideLayout" Target="../slideLayouts/slideLayout7.xml"/><Relationship Id="rId6" Type="http://schemas.openxmlformats.org/officeDocument/2006/relationships/audio" Target="../media/audio99.wav"/><Relationship Id="rId11" Type="http://schemas.openxmlformats.org/officeDocument/2006/relationships/audio" Target="../media/audio104.wav"/><Relationship Id="rId5" Type="http://schemas.openxmlformats.org/officeDocument/2006/relationships/audio" Target="../media/audio98.wav"/><Relationship Id="rId15" Type="http://schemas.openxmlformats.org/officeDocument/2006/relationships/audio" Target="../media/audio107.wav"/><Relationship Id="rId10" Type="http://schemas.openxmlformats.org/officeDocument/2006/relationships/audio" Target="../media/audio103.wav"/><Relationship Id="rId4" Type="http://schemas.openxmlformats.org/officeDocument/2006/relationships/audio" Target="../media/audio97.wav"/><Relationship Id="rId9" Type="http://schemas.openxmlformats.org/officeDocument/2006/relationships/audio" Target="../media/audio102.wav"/><Relationship Id="rId14" Type="http://schemas.openxmlformats.org/officeDocument/2006/relationships/audio" Target="../media/audio106.wav"/></Relationships>
</file>

<file path=ppt/slides/_rels/slide43.xml.rels><?xml version="1.0" encoding="UTF-8" standalone="yes"?>
<Relationships xmlns="http://schemas.openxmlformats.org/package/2006/relationships"><Relationship Id="rId3" Type="http://schemas.openxmlformats.org/officeDocument/2006/relationships/audio" Target="../media/audio109.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12.wav"/><Relationship Id="rId5" Type="http://schemas.openxmlformats.org/officeDocument/2006/relationships/audio" Target="../media/audio111.wav"/><Relationship Id="rId4" Type="http://schemas.openxmlformats.org/officeDocument/2006/relationships/audio" Target="../media/audio110.wav"/></Relationships>
</file>

<file path=ppt/slides/_rels/slide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3.wav"/></Relationships>
</file>

<file path=ppt/slides/_rels/slide7.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5.wav"/></Relationships>
</file>

<file path=ppt/slides/_rels/slide8.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6.wav"/></Relationships>
</file>

<file path=ppt/slides/_rels/slide9.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1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خطط انسيابي: قرص ممغنط 3"/>
          <p:cNvSpPr/>
          <p:nvPr/>
        </p:nvSpPr>
        <p:spPr>
          <a:xfrm>
            <a:off x="4067944" y="836712"/>
            <a:ext cx="3660512" cy="1283910"/>
          </a:xfrm>
          <a:prstGeom prst="flowChartMagneticDisk">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latin typeface="Arial" pitchFamily="34" charset="0"/>
                <a:cs typeface="Arial" pitchFamily="34" charset="0"/>
              </a:rPr>
              <a:t>الْوَحْدَةُ الأُولى</a:t>
            </a:r>
          </a:p>
        </p:txBody>
      </p:sp>
      <p:sp>
        <p:nvSpPr>
          <p:cNvPr id="6" name="مستطيل 5"/>
          <p:cNvSpPr/>
          <p:nvPr/>
        </p:nvSpPr>
        <p:spPr>
          <a:xfrm>
            <a:off x="539552" y="4941168"/>
            <a:ext cx="7344816"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latin typeface="Arial" pitchFamily="34" charset="0"/>
                <a:cs typeface="Arial" pitchFamily="34" charset="0"/>
              </a:rPr>
              <a:t>الْمَخْلُوقَاتُ الْحَيَّةُ تَتَكوَّنُ مِنْ خَلايَا</a:t>
            </a:r>
          </a:p>
        </p:txBody>
      </p:sp>
      <p:sp>
        <p:nvSpPr>
          <p:cNvPr id="8" name="Cloud 7"/>
          <p:cNvSpPr/>
          <p:nvPr/>
        </p:nvSpPr>
        <p:spPr>
          <a:xfrm>
            <a:off x="2411760" y="3068960"/>
            <a:ext cx="4581891" cy="983873"/>
          </a:xfrm>
          <a:prstGeom prst="clou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smtClean="0">
                <a:solidFill>
                  <a:srgbClr val="0000FF"/>
                </a:solidFill>
              </a:rPr>
              <a:t>الْمَخْلُوقَاتُ الْحَيَّةُ</a:t>
            </a:r>
            <a:endParaRPr lang="ar-SA" sz="3600" dirty="0">
              <a:solidFill>
                <a:srgbClr val="0000FF"/>
              </a:solidFill>
            </a:endParaRPr>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وَحْدَةُ الأُولى.wav"/>
                                        </p:tgtEl>
                                      </p:cMediaNode>
                                    </p:audio>
                                  </p:sub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الْمَخْلُوقَاتُ الْحَيَّةُ تَتَكوَّنُ مِنْ خَلايَ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به منحرف 1"/>
          <p:cNvSpPr/>
          <p:nvPr/>
        </p:nvSpPr>
        <p:spPr>
          <a:xfrm>
            <a:off x="5580112" y="836712"/>
            <a:ext cx="2436812" cy="671334"/>
          </a:xfrm>
          <a:prstGeom prst="trapezoi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latin typeface="Arial" pitchFamily="34" charset="0"/>
                <a:cs typeface="Arial" pitchFamily="34" charset="0"/>
              </a:rPr>
              <a:t>اَلْمُفْرَداتُ</a:t>
            </a:r>
          </a:p>
        </p:txBody>
      </p:sp>
      <p:sp>
        <p:nvSpPr>
          <p:cNvPr id="3" name="مستطيل 2"/>
          <p:cNvSpPr/>
          <p:nvPr/>
        </p:nvSpPr>
        <p:spPr>
          <a:xfrm>
            <a:off x="1691680" y="1988840"/>
            <a:ext cx="5414963" cy="1200329"/>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النسيج</a:t>
            </a:r>
            <a:endParaRPr lang="ar-SA" sz="3600" dirty="0">
              <a:solidFill>
                <a:srgbClr val="0000FF"/>
              </a:solidFill>
            </a:endParaRPr>
          </a:p>
          <a:p>
            <a:pPr algn="ctr" fontAlgn="auto">
              <a:spcBef>
                <a:spcPts val="0"/>
              </a:spcBef>
              <a:spcAft>
                <a:spcPts val="0"/>
              </a:spcAft>
              <a:defRPr/>
            </a:pPr>
            <a:r>
              <a:rPr lang="ar-SA" sz="3600" dirty="0">
                <a:solidFill>
                  <a:srgbClr val="0000FF"/>
                </a:solidFill>
              </a:rPr>
              <a:t> </a:t>
            </a:r>
            <a:r>
              <a:rPr lang="ar-EG" sz="3600" dirty="0">
                <a:solidFill>
                  <a:srgbClr val="0000FF"/>
                </a:solidFill>
              </a:rPr>
              <a:t>مجموعة من الخلايا المتماثلة.</a:t>
            </a:r>
            <a:endParaRPr lang="ar-SA" sz="3600" dirty="0">
              <a:solidFill>
                <a:srgbClr val="0000FF"/>
              </a:solidFill>
            </a:endParaRPr>
          </a:p>
        </p:txBody>
      </p:sp>
      <p:pic>
        <p:nvPicPr>
          <p:cNvPr id="82946" name="Picture 2"/>
          <p:cNvPicPr>
            <a:picLocks noChangeAspect="1" noChangeArrowheads="1"/>
          </p:cNvPicPr>
          <p:nvPr/>
        </p:nvPicPr>
        <p:blipFill>
          <a:blip r:embed="rId4" cstate="print"/>
          <a:srcRect/>
          <a:stretch>
            <a:fillRect/>
          </a:stretch>
        </p:blipFill>
        <p:spPr bwMode="auto">
          <a:xfrm>
            <a:off x="250825" y="3429000"/>
            <a:ext cx="3705225" cy="2641600"/>
          </a:xfrm>
          <a:prstGeom prst="rect">
            <a:avLst/>
          </a:prstGeom>
          <a:noFill/>
          <a:ln w="34925">
            <a:solidFill>
              <a:srgbClr val="002060"/>
            </a:solidFill>
            <a:miter lim="800000"/>
            <a:headEnd/>
            <a:tailEnd/>
          </a:ln>
        </p:spPr>
      </p:pic>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
                                        <p:tgtEl>
                                          <p:spTgt spid="3">
                                            <p:bg/>
                                          </p:spTgt>
                                        </p:tgtEl>
                                      </p:cBhvr>
                                    </p:animEffect>
                                    <p:anim calcmode="lin" valueType="num">
                                      <p:cBhvr>
                                        <p:cTn id="8" dur="400" fill="hold"/>
                                        <p:tgtEl>
                                          <p:spTgt spid="3">
                                            <p:bg/>
                                          </p:spTgt>
                                        </p:tgtEl>
                                        <p:attrNameLst>
                                          <p:attrName>ppt_x</p:attrName>
                                        </p:attrNameLst>
                                      </p:cBhvr>
                                      <p:tavLst>
                                        <p:tav tm="0">
                                          <p:val>
                                            <p:strVal val="#ppt_x"/>
                                          </p:val>
                                        </p:tav>
                                        <p:tav tm="100000">
                                          <p:val>
                                            <p:strVal val="#ppt_x"/>
                                          </p:val>
                                        </p:tav>
                                      </p:tavLst>
                                    </p:anim>
                                    <p:anim calcmode="lin" valueType="num">
                                      <p:cBhvr>
                                        <p:cTn id="9" dur="400" fill="hold"/>
                                        <p:tgtEl>
                                          <p:spTgt spid="3">
                                            <p:bg/>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نسيج.wav"/>
                                        </p:tgtEl>
                                      </p:cMediaNode>
                                    </p:audio>
                                  </p:subTnLst>
                                </p:cTn>
                              </p:par>
                              <p:par>
                                <p:cTn id="12" presetID="43"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النسيج.wav"/>
                                        </p:tgtEl>
                                      </p:cMediaNode>
                                    </p:audio>
                                  </p:subTnLst>
                                </p:cTn>
                              </p:par>
                              <p:par>
                                <p:cTn id="19" presetID="43" presetClass="entr" presetSubtype="0" fill="hold" nodeType="withEffect">
                                  <p:stCondLst>
                                    <p:cond delay="0"/>
                                  </p:stCondLst>
                                  <p:childTnLst>
                                    <p:set>
                                      <p:cBhvr>
                                        <p:cTn id="20" dur="1" fill="hold">
                                          <p:stCondLst>
                                            <p:cond delay="0"/>
                                          </p:stCondLst>
                                        </p:cTn>
                                        <p:tgtEl>
                                          <p:spTgt spid="82946"/>
                                        </p:tgtEl>
                                        <p:attrNameLst>
                                          <p:attrName>style.visibility</p:attrName>
                                        </p:attrNameLst>
                                      </p:cBhvr>
                                      <p:to>
                                        <p:strVal val="visible"/>
                                      </p:to>
                                    </p:set>
                                    <p:animEffect transition="in" filter="fade">
                                      <p:cBhvr>
                                        <p:cTn id="21" dur="100"/>
                                        <p:tgtEl>
                                          <p:spTgt spid="82946"/>
                                        </p:tgtEl>
                                      </p:cBhvr>
                                    </p:animEffect>
                                    <p:anim calcmode="lin" valueType="num">
                                      <p:cBhvr>
                                        <p:cTn id="22" dur="400" fill="hold"/>
                                        <p:tgtEl>
                                          <p:spTgt spid="82946"/>
                                        </p:tgtEl>
                                        <p:attrNameLst>
                                          <p:attrName>ppt_x</p:attrName>
                                        </p:attrNameLst>
                                      </p:cBhvr>
                                      <p:tavLst>
                                        <p:tav tm="0">
                                          <p:val>
                                            <p:strVal val="#ppt_x"/>
                                          </p:val>
                                        </p:tav>
                                        <p:tav tm="100000">
                                          <p:val>
                                            <p:strVal val="#ppt_x"/>
                                          </p:val>
                                        </p:tav>
                                      </p:tavLst>
                                    </p:anim>
                                    <p:anim calcmode="lin" valueType="num">
                                      <p:cBhvr>
                                        <p:cTn id="23" dur="400" fill="hold"/>
                                        <p:tgtEl>
                                          <p:spTgt spid="82946"/>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8294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8294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النسيج.wav"/>
                                        </p:tgtEl>
                                      </p:cMediaNode>
                                    </p:audio>
                                  </p:subTnLst>
                                </p:cTn>
                              </p:par>
                              <p:par>
                                <p:cTn id="26" presetID="43" presetClass="entr" presetSubtype="0" fill="hold" grpId="0"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
                                        <p:tgtEl>
                                          <p:spTgt spid="3">
                                            <p:txEl>
                                              <p:pRg st="1" end="1"/>
                                            </p:txEl>
                                          </p:spTgt>
                                        </p:tgtEl>
                                      </p:cBhvr>
                                    </p:animEffect>
                                    <p:anim calcmode="lin" valueType="num">
                                      <p:cBhvr>
                                        <p:cTn id="29"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النسيج.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به منحرف 1"/>
          <p:cNvSpPr/>
          <p:nvPr/>
        </p:nvSpPr>
        <p:spPr>
          <a:xfrm>
            <a:off x="5436096" y="764704"/>
            <a:ext cx="2436812" cy="671334"/>
          </a:xfrm>
          <a:prstGeom prst="trapezoi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latin typeface="Arial" pitchFamily="34" charset="0"/>
                <a:cs typeface="Arial" pitchFamily="34" charset="0"/>
              </a:rPr>
              <a:t>اَلْمُفْرَداتُ</a:t>
            </a:r>
          </a:p>
        </p:txBody>
      </p:sp>
      <p:sp>
        <p:nvSpPr>
          <p:cNvPr id="3" name="مستطيل 2"/>
          <p:cNvSpPr/>
          <p:nvPr/>
        </p:nvSpPr>
        <p:spPr>
          <a:xfrm>
            <a:off x="3635896" y="2780928"/>
            <a:ext cx="4968552" cy="1754326"/>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latin typeface="Arial" pitchFamily="34" charset="0"/>
                <a:cs typeface="Arial" pitchFamily="34" charset="0"/>
              </a:rPr>
              <a:t>ال</a:t>
            </a:r>
            <a:r>
              <a:rPr lang="ar-EG" sz="3600" dirty="0">
                <a:solidFill>
                  <a:srgbClr val="0000FF"/>
                </a:solidFill>
                <a:latin typeface="Arial" pitchFamily="34" charset="0"/>
                <a:cs typeface="Arial" pitchFamily="34" charset="0"/>
              </a:rPr>
              <a:t>عضو</a:t>
            </a:r>
            <a:endParaRPr lang="ar-SA" sz="3600" dirty="0">
              <a:solidFill>
                <a:srgbClr val="0000FF"/>
              </a:solidFill>
              <a:latin typeface="Arial" pitchFamily="34" charset="0"/>
              <a:cs typeface="Arial" pitchFamily="34" charset="0"/>
            </a:endParaRPr>
          </a:p>
          <a:p>
            <a:pPr algn="ctr" fontAlgn="auto">
              <a:spcBef>
                <a:spcPts val="0"/>
              </a:spcBef>
              <a:spcAft>
                <a:spcPts val="0"/>
              </a:spcAft>
              <a:defRPr/>
            </a:pPr>
            <a:r>
              <a:rPr lang="ar-SA" sz="3600" dirty="0">
                <a:solidFill>
                  <a:srgbClr val="0000FF"/>
                </a:solidFill>
                <a:latin typeface="Arial" pitchFamily="34" charset="0"/>
                <a:cs typeface="Arial" pitchFamily="34" charset="0"/>
              </a:rPr>
              <a:t> </a:t>
            </a:r>
            <a:r>
              <a:rPr lang="ar-EG" sz="3600" dirty="0">
                <a:solidFill>
                  <a:srgbClr val="0000FF"/>
                </a:solidFill>
                <a:latin typeface="Arial" pitchFamily="34" charset="0"/>
                <a:cs typeface="Arial" pitchFamily="34" charset="0"/>
              </a:rPr>
              <a:t>مجموعة من الأنسجة تقوم معا بأداء وظيفة معينة.</a:t>
            </a:r>
            <a:endParaRPr lang="ar-SA" sz="3600" dirty="0">
              <a:solidFill>
                <a:srgbClr val="0000FF"/>
              </a:solidFill>
              <a:latin typeface="Arial" pitchFamily="34" charset="0"/>
              <a:cs typeface="Arial" pitchFamily="34" charset="0"/>
            </a:endParaRPr>
          </a:p>
        </p:txBody>
      </p:sp>
      <p:pic>
        <p:nvPicPr>
          <p:cNvPr id="9220" name="Picture 2"/>
          <p:cNvPicPr>
            <a:picLocks noChangeAspect="1" noChangeArrowheads="1"/>
          </p:cNvPicPr>
          <p:nvPr/>
        </p:nvPicPr>
        <p:blipFill>
          <a:blip r:embed="rId4" cstate="print"/>
          <a:srcRect/>
          <a:stretch>
            <a:fillRect/>
          </a:stretch>
        </p:blipFill>
        <p:spPr bwMode="auto">
          <a:xfrm>
            <a:off x="250825" y="1628775"/>
            <a:ext cx="2952750" cy="3671888"/>
          </a:xfrm>
          <a:prstGeom prst="rect">
            <a:avLst/>
          </a:prstGeom>
          <a:noFill/>
          <a:ln w="25400">
            <a:solidFill>
              <a:srgbClr val="003300"/>
            </a:solidFill>
            <a:miter lim="800000"/>
            <a:headEnd/>
            <a:tailEnd/>
          </a:ln>
        </p:spPr>
      </p:pic>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
                                        <p:tgtEl>
                                          <p:spTgt spid="3">
                                            <p:bg/>
                                          </p:spTgt>
                                        </p:tgtEl>
                                      </p:cBhvr>
                                    </p:animEffect>
                                    <p:anim calcmode="lin" valueType="num">
                                      <p:cBhvr>
                                        <p:cTn id="8" dur="400" fill="hold"/>
                                        <p:tgtEl>
                                          <p:spTgt spid="3">
                                            <p:bg/>
                                          </p:spTgt>
                                        </p:tgtEl>
                                        <p:attrNameLst>
                                          <p:attrName>ppt_x</p:attrName>
                                        </p:attrNameLst>
                                      </p:cBhvr>
                                      <p:tavLst>
                                        <p:tav tm="0">
                                          <p:val>
                                            <p:strVal val="#ppt_x"/>
                                          </p:val>
                                        </p:tav>
                                        <p:tav tm="100000">
                                          <p:val>
                                            <p:strVal val="#ppt_x"/>
                                          </p:val>
                                        </p:tav>
                                      </p:tavLst>
                                    </p:anim>
                                    <p:anim calcmode="lin" valueType="num">
                                      <p:cBhvr>
                                        <p:cTn id="9" dur="400" fill="hold"/>
                                        <p:tgtEl>
                                          <p:spTgt spid="3">
                                            <p:bg/>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عضو.wav"/>
                                        </p:tgtEl>
                                      </p:cMediaNode>
                                    </p:audio>
                                  </p:subTnLst>
                                </p:cTn>
                              </p:par>
                              <p:par>
                                <p:cTn id="12" presetID="43"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العضو.wav"/>
                                        </p:tgtEl>
                                      </p:cMediaNode>
                                    </p:audio>
                                  </p:subTnLst>
                                </p:cTn>
                              </p:par>
                              <p:par>
                                <p:cTn id="19" presetID="43" presetClass="entr" presetSubtype="0" fill="hold" nodeType="withEffect">
                                  <p:stCondLst>
                                    <p:cond delay="0"/>
                                  </p:stCondLst>
                                  <p:childTnLst>
                                    <p:set>
                                      <p:cBhvr>
                                        <p:cTn id="20" dur="1" fill="hold">
                                          <p:stCondLst>
                                            <p:cond delay="0"/>
                                          </p:stCondLst>
                                        </p:cTn>
                                        <p:tgtEl>
                                          <p:spTgt spid="9220"/>
                                        </p:tgtEl>
                                        <p:attrNameLst>
                                          <p:attrName>style.visibility</p:attrName>
                                        </p:attrNameLst>
                                      </p:cBhvr>
                                      <p:to>
                                        <p:strVal val="visible"/>
                                      </p:to>
                                    </p:set>
                                    <p:animEffect transition="in" filter="fade">
                                      <p:cBhvr>
                                        <p:cTn id="21" dur="100"/>
                                        <p:tgtEl>
                                          <p:spTgt spid="9220"/>
                                        </p:tgtEl>
                                      </p:cBhvr>
                                    </p:animEffect>
                                    <p:anim calcmode="lin" valueType="num">
                                      <p:cBhvr>
                                        <p:cTn id="22" dur="400" fill="hold"/>
                                        <p:tgtEl>
                                          <p:spTgt spid="9220"/>
                                        </p:tgtEl>
                                        <p:attrNameLst>
                                          <p:attrName>ppt_x</p:attrName>
                                        </p:attrNameLst>
                                      </p:cBhvr>
                                      <p:tavLst>
                                        <p:tav tm="0">
                                          <p:val>
                                            <p:strVal val="#ppt_x"/>
                                          </p:val>
                                        </p:tav>
                                        <p:tav tm="100000">
                                          <p:val>
                                            <p:strVal val="#ppt_x"/>
                                          </p:val>
                                        </p:tav>
                                      </p:tavLst>
                                    </p:anim>
                                    <p:anim calcmode="lin" valueType="num">
                                      <p:cBhvr>
                                        <p:cTn id="23" dur="400" fill="hold"/>
                                        <p:tgtEl>
                                          <p:spTgt spid="9220"/>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92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922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العضو.wav"/>
                                        </p:tgtEl>
                                      </p:cMediaNode>
                                    </p:audio>
                                  </p:subTnLst>
                                </p:cTn>
                              </p:par>
                              <p:par>
                                <p:cTn id="26" presetID="43" presetClass="entr" presetSubtype="0" fill="hold" grpId="0"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
                                        <p:tgtEl>
                                          <p:spTgt spid="3">
                                            <p:txEl>
                                              <p:pRg st="1" end="1"/>
                                            </p:txEl>
                                          </p:spTgt>
                                        </p:tgtEl>
                                      </p:cBhvr>
                                    </p:animEffect>
                                    <p:anim calcmode="lin" valueType="num">
                                      <p:cBhvr>
                                        <p:cTn id="29"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العضو.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به منحرف 1"/>
          <p:cNvSpPr/>
          <p:nvPr/>
        </p:nvSpPr>
        <p:spPr>
          <a:xfrm>
            <a:off x="5796136" y="620688"/>
            <a:ext cx="2436812" cy="671334"/>
          </a:xfrm>
          <a:prstGeom prst="trapezoi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latin typeface="Arial" pitchFamily="34" charset="0"/>
                <a:cs typeface="Arial" pitchFamily="34" charset="0"/>
              </a:rPr>
              <a:t>اَلْمُفْرَداتُ</a:t>
            </a:r>
          </a:p>
        </p:txBody>
      </p:sp>
      <p:sp>
        <p:nvSpPr>
          <p:cNvPr id="3" name="مستطيل 2"/>
          <p:cNvSpPr/>
          <p:nvPr/>
        </p:nvSpPr>
        <p:spPr>
          <a:xfrm>
            <a:off x="683568" y="1628800"/>
            <a:ext cx="7143750" cy="1754326"/>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الجهاز الحيوي</a:t>
            </a:r>
            <a:endParaRPr lang="ar-SA" sz="3600" dirty="0">
              <a:solidFill>
                <a:srgbClr val="0000FF"/>
              </a:solidFill>
              <a:latin typeface="Arial" pitchFamily="34" charset="0"/>
              <a:cs typeface="Arial" pitchFamily="34" charset="0"/>
            </a:endParaRPr>
          </a:p>
          <a:p>
            <a:pPr algn="ctr" fontAlgn="auto">
              <a:spcBef>
                <a:spcPts val="0"/>
              </a:spcBef>
              <a:spcAft>
                <a:spcPts val="0"/>
              </a:spcAft>
              <a:defRPr/>
            </a:pPr>
            <a:r>
              <a:rPr lang="ar-SA" sz="3600" dirty="0">
                <a:solidFill>
                  <a:srgbClr val="0000FF"/>
                </a:solidFill>
                <a:latin typeface="Arial" pitchFamily="34" charset="0"/>
                <a:cs typeface="Arial" pitchFamily="34" charset="0"/>
              </a:rPr>
              <a:t> </a:t>
            </a:r>
            <a:r>
              <a:rPr lang="ar-EG" sz="3600" dirty="0">
                <a:solidFill>
                  <a:srgbClr val="0000FF"/>
                </a:solidFill>
                <a:latin typeface="Arial" pitchFamily="34" charset="0"/>
                <a:cs typeface="Arial" pitchFamily="34" charset="0"/>
              </a:rPr>
              <a:t>مجموعة من الأعضاء في الجسم تتآزر معا للقيام بوظائف الحياة الأساسية.</a:t>
            </a:r>
            <a:endParaRPr lang="ar-SA" sz="3600" dirty="0">
              <a:solidFill>
                <a:srgbClr val="0000FF"/>
              </a:solidFill>
              <a:latin typeface="Arial" pitchFamily="34" charset="0"/>
              <a:cs typeface="Arial" pitchFamily="34" charset="0"/>
            </a:endParaRPr>
          </a:p>
        </p:txBody>
      </p:sp>
      <p:pic>
        <p:nvPicPr>
          <p:cNvPr id="83970" name="Picture 2"/>
          <p:cNvPicPr>
            <a:picLocks noChangeAspect="1" noChangeArrowheads="1"/>
          </p:cNvPicPr>
          <p:nvPr/>
        </p:nvPicPr>
        <p:blipFill>
          <a:blip r:embed="rId5" cstate="print"/>
          <a:srcRect/>
          <a:stretch>
            <a:fillRect/>
          </a:stretch>
        </p:blipFill>
        <p:spPr bwMode="auto">
          <a:xfrm>
            <a:off x="323850" y="3500438"/>
            <a:ext cx="3863975" cy="2862262"/>
          </a:xfrm>
          <a:prstGeom prst="rect">
            <a:avLst/>
          </a:prstGeom>
          <a:noFill/>
          <a:ln w="25400">
            <a:solidFill>
              <a:srgbClr val="002060"/>
            </a:solidFill>
            <a:miter lim="800000"/>
            <a:headEnd/>
            <a:tailEnd/>
          </a:ln>
        </p:spPr>
      </p:pic>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
                                        <p:tgtEl>
                                          <p:spTgt spid="3">
                                            <p:bg/>
                                          </p:spTgt>
                                        </p:tgtEl>
                                      </p:cBhvr>
                                    </p:animEffect>
                                    <p:anim calcmode="lin" valueType="num">
                                      <p:cBhvr>
                                        <p:cTn id="8" dur="400" fill="hold"/>
                                        <p:tgtEl>
                                          <p:spTgt spid="3">
                                            <p:bg/>
                                          </p:spTgt>
                                        </p:tgtEl>
                                        <p:attrNameLst>
                                          <p:attrName>ppt_x</p:attrName>
                                        </p:attrNameLst>
                                      </p:cBhvr>
                                      <p:tavLst>
                                        <p:tav tm="0">
                                          <p:val>
                                            <p:strVal val="#ppt_x"/>
                                          </p:val>
                                        </p:tav>
                                        <p:tav tm="100000">
                                          <p:val>
                                            <p:strVal val="#ppt_x"/>
                                          </p:val>
                                        </p:tav>
                                      </p:tavLst>
                                    </p:anim>
                                    <p:anim calcmode="lin" valueType="num">
                                      <p:cBhvr>
                                        <p:cTn id="9" dur="400" fill="hold"/>
                                        <p:tgtEl>
                                          <p:spTgt spid="3">
                                            <p:bg/>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جهاز الحيوي.wav"/>
                                        </p:tgtEl>
                                      </p:cMediaNode>
                                    </p:audio>
                                  </p:subTnLst>
                                </p:cTn>
                              </p:par>
                              <p:par>
                                <p:cTn id="12" presetID="43"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الجهاز الحيوي.wav"/>
                                        </p:tgtEl>
                                      </p:cMediaNode>
                                    </p:audio>
                                  </p:subTnLst>
                                </p:cTn>
                              </p:par>
                              <p:par>
                                <p:cTn id="19" presetID="43" presetClass="entr" presetSubtype="0" fill="hold" nodeType="withEffect">
                                  <p:stCondLst>
                                    <p:cond delay="0"/>
                                  </p:stCondLst>
                                  <p:childTnLst>
                                    <p:set>
                                      <p:cBhvr>
                                        <p:cTn id="20" dur="1" fill="hold">
                                          <p:stCondLst>
                                            <p:cond delay="0"/>
                                          </p:stCondLst>
                                        </p:cTn>
                                        <p:tgtEl>
                                          <p:spTgt spid="83970"/>
                                        </p:tgtEl>
                                        <p:attrNameLst>
                                          <p:attrName>style.visibility</p:attrName>
                                        </p:attrNameLst>
                                      </p:cBhvr>
                                      <p:to>
                                        <p:strVal val="visible"/>
                                      </p:to>
                                    </p:set>
                                    <p:animEffect transition="in" filter="fade">
                                      <p:cBhvr>
                                        <p:cTn id="21" dur="100"/>
                                        <p:tgtEl>
                                          <p:spTgt spid="83970"/>
                                        </p:tgtEl>
                                      </p:cBhvr>
                                    </p:animEffect>
                                    <p:anim calcmode="lin" valueType="num">
                                      <p:cBhvr>
                                        <p:cTn id="22" dur="400" fill="hold"/>
                                        <p:tgtEl>
                                          <p:spTgt spid="83970"/>
                                        </p:tgtEl>
                                        <p:attrNameLst>
                                          <p:attrName>ppt_x</p:attrName>
                                        </p:attrNameLst>
                                      </p:cBhvr>
                                      <p:tavLst>
                                        <p:tav tm="0">
                                          <p:val>
                                            <p:strVal val="#ppt_x"/>
                                          </p:val>
                                        </p:tav>
                                        <p:tav tm="100000">
                                          <p:val>
                                            <p:strVal val="#ppt_x"/>
                                          </p:val>
                                        </p:tav>
                                      </p:tavLst>
                                    </p:anim>
                                    <p:anim calcmode="lin" valueType="num">
                                      <p:cBhvr>
                                        <p:cTn id="23" dur="400" fill="hold"/>
                                        <p:tgtEl>
                                          <p:spTgt spid="83970"/>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8397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8397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whoosh.wav"/>
                                        </p:tgtEl>
                                      </p:cMediaNode>
                                    </p:audio>
                                  </p:subTnLst>
                                </p:cTn>
                              </p:par>
                              <p:par>
                                <p:cTn id="26" presetID="43" presetClass="entr" presetSubtype="0" fill="hold" grpId="0"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
                                        <p:tgtEl>
                                          <p:spTgt spid="3">
                                            <p:txEl>
                                              <p:pRg st="1" end="1"/>
                                            </p:txEl>
                                          </p:spTgt>
                                        </p:tgtEl>
                                      </p:cBhvr>
                                    </p:animEffect>
                                    <p:anim calcmode="lin" valueType="num">
                                      <p:cBhvr>
                                        <p:cTn id="29"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الجهاز الحيو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به منحرف 1"/>
          <p:cNvSpPr/>
          <p:nvPr/>
        </p:nvSpPr>
        <p:spPr>
          <a:xfrm>
            <a:off x="5796136" y="1124744"/>
            <a:ext cx="2436812" cy="671334"/>
          </a:xfrm>
          <a:prstGeom prst="trapezoi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latin typeface="Arial" pitchFamily="34" charset="0"/>
                <a:cs typeface="Arial" pitchFamily="34" charset="0"/>
              </a:rPr>
              <a:t>اَلْمُفْرَداتُ</a:t>
            </a:r>
          </a:p>
        </p:txBody>
      </p:sp>
      <p:sp>
        <p:nvSpPr>
          <p:cNvPr id="6" name="مستطيل 5"/>
          <p:cNvSpPr/>
          <p:nvPr/>
        </p:nvSpPr>
        <p:spPr>
          <a:xfrm>
            <a:off x="3779912" y="2636912"/>
            <a:ext cx="4205287" cy="1754326"/>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latin typeface="Arial" pitchFamily="34" charset="0"/>
                <a:cs typeface="Arial" pitchFamily="34" charset="0"/>
              </a:rPr>
              <a:t>الصِّفة</a:t>
            </a:r>
          </a:p>
          <a:p>
            <a:pPr algn="ctr" fontAlgn="auto">
              <a:spcBef>
                <a:spcPts val="0"/>
              </a:spcBef>
              <a:spcAft>
                <a:spcPts val="0"/>
              </a:spcAft>
              <a:defRPr/>
            </a:pPr>
            <a:r>
              <a:rPr lang="ar-SA" sz="3600" dirty="0">
                <a:solidFill>
                  <a:srgbClr val="0000FF"/>
                </a:solidFill>
                <a:latin typeface="Arial" pitchFamily="34" charset="0"/>
                <a:cs typeface="Arial" pitchFamily="34" charset="0"/>
              </a:rPr>
              <a:t>خاصيَّةٌ مِنْ خَصائِص الْمَخْلُوقِ الْحَيِّ.</a:t>
            </a: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pic>
        <p:nvPicPr>
          <p:cNvPr id="9" name="صورة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2276872"/>
            <a:ext cx="2512640" cy="2474406"/>
          </a:xfrm>
          <a:prstGeom prst="rect">
            <a:avLst/>
          </a:prstGeom>
        </p:spPr>
      </p:pic>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
                                        <p:tgtEl>
                                          <p:spTgt spid="6">
                                            <p:bg/>
                                          </p:spTgt>
                                        </p:tgtEl>
                                      </p:cBhvr>
                                    </p:animEffect>
                                    <p:anim calcmode="lin" valueType="num">
                                      <p:cBhvr>
                                        <p:cTn id="8" dur="400" fill="hold"/>
                                        <p:tgtEl>
                                          <p:spTgt spid="6">
                                            <p:bg/>
                                          </p:spTgt>
                                        </p:tgtEl>
                                        <p:attrNameLst>
                                          <p:attrName>ppt_x</p:attrName>
                                        </p:attrNameLst>
                                      </p:cBhvr>
                                      <p:tavLst>
                                        <p:tav tm="0">
                                          <p:val>
                                            <p:strVal val="#ppt_x"/>
                                          </p:val>
                                        </p:tav>
                                        <p:tav tm="100000">
                                          <p:val>
                                            <p:strVal val="#ppt_x"/>
                                          </p:val>
                                        </p:tav>
                                      </p:tavLst>
                                    </p:anim>
                                    <p:anim calcmode="lin" valueType="num">
                                      <p:cBhvr>
                                        <p:cTn id="9" dur="400" fill="hold"/>
                                        <p:tgtEl>
                                          <p:spTgt spid="6">
                                            <p:bg/>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صِّفةَ.wav"/>
                                        </p:tgtEl>
                                      </p:cMediaNode>
                                    </p:audio>
                                  </p:subTnLst>
                                </p:cTn>
                              </p:par>
                              <p:par>
                                <p:cTn id="12" presetID="43" presetClass="entr" presetSubtype="0" fill="hold" grpId="0"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
                                        <p:tgtEl>
                                          <p:spTgt spid="6">
                                            <p:txEl>
                                              <p:pRg st="0" end="0"/>
                                            </p:txEl>
                                          </p:spTgt>
                                        </p:tgtEl>
                                      </p:cBhvr>
                                    </p:animEffect>
                                    <p:anim calcmode="lin" valueType="num">
                                      <p:cBhvr>
                                        <p:cTn id="15"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6">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6">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6">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الصِّفةَ.wav"/>
                                        </p:tgtEl>
                                      </p:cMediaNode>
                                    </p:audio>
                                  </p:subTnLst>
                                </p:cTn>
                              </p:par>
                              <p:par>
                                <p:cTn id="19" presetID="43" presetClass="entr" presetSubtype="0"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
                                        <p:tgtEl>
                                          <p:spTgt spid="6">
                                            <p:txEl>
                                              <p:pRg st="1" end="1"/>
                                            </p:txEl>
                                          </p:spTgt>
                                        </p:tgtEl>
                                      </p:cBhvr>
                                    </p:animEffect>
                                    <p:anim calcmode="lin" valueType="num">
                                      <p:cBhvr>
                                        <p:cTn id="22" dur="4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400" fill="hold"/>
                                        <p:tgtEl>
                                          <p:spTgt spid="6">
                                            <p:txEl>
                                              <p:pRg st="1" end="1"/>
                                            </p:txEl>
                                          </p:spTgt>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6">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6">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الصِّف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4500563" y="2286000"/>
            <a:ext cx="3743845" cy="2308324"/>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latin typeface="Arial" pitchFamily="34" charset="0"/>
                <a:cs typeface="Arial" pitchFamily="34" charset="0"/>
              </a:rPr>
              <a:t>ال</a:t>
            </a:r>
            <a:r>
              <a:rPr lang="ar-EG" sz="3600" dirty="0">
                <a:solidFill>
                  <a:srgbClr val="0000FF"/>
                </a:solidFill>
                <a:latin typeface="Arial" pitchFamily="34" charset="0"/>
                <a:cs typeface="Arial" pitchFamily="34" charset="0"/>
              </a:rPr>
              <a:t>مملكة</a:t>
            </a:r>
            <a:endParaRPr lang="ar-SA" sz="3600" dirty="0">
              <a:solidFill>
                <a:srgbClr val="0000FF"/>
              </a:solidFill>
              <a:latin typeface="Arial" pitchFamily="34" charset="0"/>
              <a:cs typeface="Arial" pitchFamily="34" charset="0"/>
            </a:endParaRPr>
          </a:p>
          <a:p>
            <a:pPr algn="ctr" fontAlgn="auto">
              <a:spcBef>
                <a:spcPts val="0"/>
              </a:spcBef>
              <a:spcAft>
                <a:spcPts val="0"/>
              </a:spcAft>
              <a:defRPr/>
            </a:pPr>
            <a:r>
              <a:rPr lang="ar-EG" sz="3600" dirty="0">
                <a:solidFill>
                  <a:srgbClr val="0000FF"/>
                </a:solidFill>
                <a:latin typeface="Arial" pitchFamily="34" charset="0"/>
                <a:cs typeface="Arial" pitchFamily="34" charset="0"/>
              </a:rPr>
              <a:t>المجموعة الكبرى التي تصنف فيها المخلوقات </a:t>
            </a:r>
            <a:r>
              <a:rPr lang="ar-EG" sz="3600" dirty="0" err="1">
                <a:solidFill>
                  <a:srgbClr val="0000FF"/>
                </a:solidFill>
                <a:latin typeface="Arial" pitchFamily="34" charset="0"/>
                <a:cs typeface="Arial" pitchFamily="34" charset="0"/>
              </a:rPr>
              <a:t>الحية.</a:t>
            </a:r>
            <a:r>
              <a:rPr lang="ar-EG" sz="3600" dirty="0">
                <a:solidFill>
                  <a:srgbClr val="0000FF"/>
                </a:solidFill>
                <a:latin typeface="Arial" pitchFamily="34" charset="0"/>
                <a:cs typeface="Arial" pitchFamily="34" charset="0"/>
              </a:rPr>
              <a:t> </a:t>
            </a:r>
            <a:endParaRPr lang="ar-SA" sz="3600" dirty="0">
              <a:solidFill>
                <a:srgbClr val="0000FF"/>
              </a:solidFill>
              <a:latin typeface="Arial" pitchFamily="34" charset="0"/>
              <a:cs typeface="Arial" pitchFamily="34" charset="0"/>
            </a:endParaRPr>
          </a:p>
        </p:txBody>
      </p:sp>
      <p:pic>
        <p:nvPicPr>
          <p:cNvPr id="11267" name="Picture 5"/>
          <p:cNvPicPr>
            <a:picLocks noChangeAspect="1" noChangeArrowheads="1"/>
          </p:cNvPicPr>
          <p:nvPr/>
        </p:nvPicPr>
        <p:blipFill>
          <a:blip r:embed="rId5" cstate="print"/>
          <a:srcRect/>
          <a:stretch>
            <a:fillRect/>
          </a:stretch>
        </p:blipFill>
        <p:spPr bwMode="auto">
          <a:xfrm>
            <a:off x="395288" y="2133600"/>
            <a:ext cx="3889375" cy="3411538"/>
          </a:xfrm>
          <a:prstGeom prst="rect">
            <a:avLst/>
          </a:prstGeom>
          <a:noFill/>
          <a:ln w="9525">
            <a:noFill/>
            <a:miter lim="800000"/>
            <a:headEnd/>
            <a:tailEnd/>
          </a:ln>
        </p:spPr>
      </p:pic>
      <p:sp>
        <p:nvSpPr>
          <p:cNvPr id="5" name="شبه منحرف 4"/>
          <p:cNvSpPr/>
          <p:nvPr/>
        </p:nvSpPr>
        <p:spPr>
          <a:xfrm>
            <a:off x="5652120" y="1052736"/>
            <a:ext cx="2436812" cy="671334"/>
          </a:xfrm>
          <a:prstGeom prst="trapezoi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latin typeface="Arial" pitchFamily="34" charset="0"/>
                <a:cs typeface="Arial" pitchFamily="34" charset="0"/>
              </a:rPr>
              <a:t>اَلْمُفْرَداتُ</a:t>
            </a: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
                                        <p:tgtEl>
                                          <p:spTgt spid="7">
                                            <p:bg/>
                                          </p:spTgt>
                                        </p:tgtEl>
                                      </p:cBhvr>
                                    </p:animEffect>
                                    <p:anim calcmode="lin" valueType="num">
                                      <p:cBhvr>
                                        <p:cTn id="8" dur="400" fill="hold"/>
                                        <p:tgtEl>
                                          <p:spTgt spid="7">
                                            <p:bg/>
                                          </p:spTgt>
                                        </p:tgtEl>
                                        <p:attrNameLst>
                                          <p:attrName>ppt_x</p:attrName>
                                        </p:attrNameLst>
                                      </p:cBhvr>
                                      <p:tavLst>
                                        <p:tav tm="0">
                                          <p:val>
                                            <p:strVal val="#ppt_x"/>
                                          </p:val>
                                        </p:tav>
                                        <p:tav tm="100000">
                                          <p:val>
                                            <p:strVal val="#ppt_x"/>
                                          </p:val>
                                        </p:tav>
                                      </p:tavLst>
                                    </p:anim>
                                    <p:anim calcmode="lin" valueType="num">
                                      <p:cBhvr>
                                        <p:cTn id="9" dur="400" fill="hold"/>
                                        <p:tgtEl>
                                          <p:spTgt spid="7">
                                            <p:bg/>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2" presetID="43" presetClass="entr" presetSubtype="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
                                        <p:tgtEl>
                                          <p:spTgt spid="7">
                                            <p:txEl>
                                              <p:pRg st="0" end="0"/>
                                            </p:txEl>
                                          </p:spTgt>
                                        </p:tgtEl>
                                      </p:cBhvr>
                                    </p:animEffect>
                                    <p:anim calcmode="lin" valueType="num">
                                      <p:cBhvr>
                                        <p:cTn id="15" dur="4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7">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whoosh.wav"/>
                                        </p:tgtEl>
                                      </p:cMediaNode>
                                    </p:audio>
                                  </p:subTnLst>
                                </p:cTn>
                              </p:par>
                              <p:par>
                                <p:cTn id="19" presetID="43" presetClass="entr" presetSubtype="0"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fade">
                                      <p:cBhvr>
                                        <p:cTn id="21" dur="100"/>
                                        <p:tgtEl>
                                          <p:spTgt spid="11267"/>
                                        </p:tgtEl>
                                      </p:cBhvr>
                                    </p:animEffect>
                                    <p:anim calcmode="lin" valueType="num">
                                      <p:cBhvr>
                                        <p:cTn id="22" dur="400" fill="hold"/>
                                        <p:tgtEl>
                                          <p:spTgt spid="11267"/>
                                        </p:tgtEl>
                                        <p:attrNameLst>
                                          <p:attrName>ppt_x</p:attrName>
                                        </p:attrNameLst>
                                      </p:cBhvr>
                                      <p:tavLst>
                                        <p:tav tm="0">
                                          <p:val>
                                            <p:strVal val="#ppt_x"/>
                                          </p:val>
                                        </p:tav>
                                        <p:tav tm="100000">
                                          <p:val>
                                            <p:strVal val="#ppt_x"/>
                                          </p:val>
                                        </p:tav>
                                      </p:tavLst>
                                    </p:anim>
                                    <p:anim calcmode="lin" valueType="num">
                                      <p:cBhvr>
                                        <p:cTn id="23" dur="400" fill="hold"/>
                                        <p:tgtEl>
                                          <p:spTgt spid="11267"/>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1126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1126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wav"/>
                                        </p:tgtEl>
                                      </p:cMediaNode>
                                    </p:audio>
                                  </p:subTnLst>
                                </p:cTn>
                              </p:par>
                              <p:par>
                                <p:cTn id="26" presetID="43" presetClass="entr" presetSubtype="0" fill="hold" grpId="0" nodeType="with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
                                        <p:tgtEl>
                                          <p:spTgt spid="7">
                                            <p:txEl>
                                              <p:pRg st="1" end="1"/>
                                            </p:txEl>
                                          </p:spTgt>
                                        </p:tgtEl>
                                      </p:cBhvr>
                                    </p:animEffect>
                                    <p:anim calcmode="lin" valueType="num">
                                      <p:cBhvr>
                                        <p:cTn id="29" dur="4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400" fill="hold"/>
                                        <p:tgtEl>
                                          <p:spTgt spid="7">
                                            <p:txEl>
                                              <p:pRg st="1" end="1"/>
                                            </p:txEl>
                                          </p:spTgt>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4" name="المملك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54387.jpg"/>
          <p:cNvPicPr>
            <a:picLocks noChangeAspect="1"/>
          </p:cNvPicPr>
          <p:nvPr/>
        </p:nvPicPr>
        <p:blipFill>
          <a:blip r:embed="rId4" cstate="print"/>
          <a:srcRect/>
          <a:stretch>
            <a:fillRect/>
          </a:stretch>
        </p:blipFill>
        <p:spPr bwMode="auto">
          <a:xfrm>
            <a:off x="827088" y="549275"/>
            <a:ext cx="7620000" cy="5715000"/>
          </a:xfrm>
          <a:prstGeom prst="rect">
            <a:avLst/>
          </a:prstGeom>
          <a:solidFill>
            <a:srgbClr val="66FFFF"/>
          </a:solidFill>
          <a:ln>
            <a:solidFill>
              <a:srgbClr val="FF00FF"/>
            </a:solidFill>
          </a:ln>
        </p:spPr>
      </p:pic>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2"/>
          <p:cNvSpPr/>
          <p:nvPr/>
        </p:nvSpPr>
        <p:spPr>
          <a:xfrm>
            <a:off x="4283968" y="1844824"/>
            <a:ext cx="3714750" cy="771346"/>
          </a:xfrm>
          <a:prstGeom prst="snip2Diag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الدرس الأول</a:t>
            </a:r>
          </a:p>
        </p:txBody>
      </p:sp>
      <p:sp>
        <p:nvSpPr>
          <p:cNvPr id="4" name="Cloud 3"/>
          <p:cNvSpPr/>
          <p:nvPr/>
        </p:nvSpPr>
        <p:spPr>
          <a:xfrm>
            <a:off x="971600" y="3717032"/>
            <a:ext cx="5715000" cy="983873"/>
          </a:xfrm>
          <a:prstGeom prst="clou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الْخَلايَا</a:t>
            </a: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درس الأول ش16.wav"/>
                                        </p:tgtEl>
                                      </p:cMediaNode>
                                    </p:audio>
                                  </p:sub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360"/>
                                          </p:val>
                                        </p:tav>
                                        <p:tav tm="100000">
                                          <p:val>
                                            <p:fltVal val="0"/>
                                          </p:val>
                                        </p:tav>
                                      </p:tavLst>
                                    </p:anim>
                                    <p:animEffect transition="in" filter="fade">
                                      <p:cBhvr>
                                        <p:cTn id="15"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خَلايَ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5436096" y="764704"/>
            <a:ext cx="3134722" cy="840105"/>
          </a:xfrm>
          <a:prstGeom prst="plaqu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أنظر وأتساءل</a:t>
            </a:r>
          </a:p>
        </p:txBody>
      </p:sp>
      <p:sp>
        <p:nvSpPr>
          <p:cNvPr id="3" name="Round Same Side Corner Rectangle 2"/>
          <p:cNvSpPr/>
          <p:nvPr/>
        </p:nvSpPr>
        <p:spPr>
          <a:xfrm>
            <a:off x="395536" y="4653136"/>
            <a:ext cx="7358062" cy="1857375"/>
          </a:xfrm>
          <a:prstGeom prst="round2Same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مَاذَا أَرَى فِي الصورَةِ؟ هَلْ سَبَقَ أنْ شاهدْتُهُ مِنْ قَبْلُ؟ كُلُّ وَاحِدٍ مِنْ هَذهِ الَّصنَادِيقِ َصغِيرٌ جِدّا، وَلاَ أَستَطِيعُ رُؤْيَتَهُ إِلاَّ بالْمِجْهَرِ.</a:t>
            </a:r>
          </a:p>
        </p:txBody>
      </p:sp>
      <p:pic>
        <p:nvPicPr>
          <p:cNvPr id="13321" name="Picture 10"/>
          <p:cNvPicPr>
            <a:picLocks noChangeAspect="1" noChangeArrowheads="1"/>
          </p:cNvPicPr>
          <p:nvPr/>
        </p:nvPicPr>
        <p:blipFill>
          <a:blip r:embed="rId5" cstate="print"/>
          <a:srcRect/>
          <a:stretch>
            <a:fillRect/>
          </a:stretch>
        </p:blipFill>
        <p:spPr bwMode="auto">
          <a:xfrm>
            <a:off x="539750" y="1341438"/>
            <a:ext cx="4465638" cy="2952750"/>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نظر وأتساءل.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مَاذَا أَرَى فِي الصورَةِ؟.wav"/>
                                        </p:tgtEl>
                                      </p:cMediaNode>
                                    </p:audio>
                                  </p:subTnLst>
                                </p:cTn>
                              </p:par>
                              <p:par>
                                <p:cTn id="13" presetID="22" presetClass="entr" presetSubtype="4" fill="hold" nodeType="withEffect">
                                  <p:stCondLst>
                                    <p:cond delay="0"/>
                                  </p:stCondLst>
                                  <p:childTnLst>
                                    <p:set>
                                      <p:cBhvr>
                                        <p:cTn id="14" dur="1" fill="hold">
                                          <p:stCondLst>
                                            <p:cond delay="0"/>
                                          </p:stCondLst>
                                        </p:cTn>
                                        <p:tgtEl>
                                          <p:spTgt spid="13321"/>
                                        </p:tgtEl>
                                        <p:attrNameLst>
                                          <p:attrName>style.visibility</p:attrName>
                                        </p:attrNameLst>
                                      </p:cBhvr>
                                      <p:to>
                                        <p:strVal val="visible"/>
                                      </p:to>
                                    </p:set>
                                    <p:animEffect transition="in" filter="wipe(down)">
                                      <p:cBhvr>
                                        <p:cTn id="15" dur="50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ecagon 1"/>
          <p:cNvSpPr/>
          <p:nvPr/>
        </p:nvSpPr>
        <p:spPr>
          <a:xfrm>
            <a:off x="4427984" y="3501008"/>
            <a:ext cx="3429024" cy="1040130"/>
          </a:xfrm>
          <a:prstGeom prst="decagon">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أستكشف</a:t>
            </a:r>
          </a:p>
        </p:txBody>
      </p:sp>
      <p:sp>
        <p:nvSpPr>
          <p:cNvPr id="6" name="Rounded Rectangle 5"/>
          <p:cNvSpPr/>
          <p:nvPr/>
        </p:nvSpPr>
        <p:spPr>
          <a:xfrm>
            <a:off x="1043608" y="5085184"/>
            <a:ext cx="6286500" cy="715089"/>
          </a:xfrm>
          <a:prstGeom prst="round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مِمَّ تَتكوَّنُ الْمَخْلُوقَاتُ </a:t>
            </a:r>
            <a:r>
              <a:rPr lang="ar-EG" sz="3600" dirty="0" err="1">
                <a:solidFill>
                  <a:srgbClr val="0000FF"/>
                </a:solidFill>
                <a:latin typeface="Arial" pitchFamily="34" charset="0"/>
                <a:cs typeface="Arial" pitchFamily="34" charset="0"/>
              </a:rPr>
              <a:t>الحَيَّةُ؟</a:t>
            </a:r>
            <a:endParaRPr lang="ar-EG" sz="3600" dirty="0">
              <a:solidFill>
                <a:srgbClr val="0000FF"/>
              </a:solidFill>
              <a:latin typeface="Arial" pitchFamily="34" charset="0"/>
              <a:cs typeface="Arial" pitchFamily="34" charset="0"/>
            </a:endParaRPr>
          </a:p>
        </p:txBody>
      </p:sp>
      <p:sp>
        <p:nvSpPr>
          <p:cNvPr id="8" name="TextBox 2"/>
          <p:cNvSpPr txBox="1"/>
          <p:nvPr/>
        </p:nvSpPr>
        <p:spPr bwMode="auto">
          <a:xfrm>
            <a:off x="1259632" y="620688"/>
            <a:ext cx="4392488" cy="646112"/>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نشاط استقصائي</a:t>
            </a:r>
          </a:p>
        </p:txBody>
      </p:sp>
      <p:sp>
        <p:nvSpPr>
          <p:cNvPr id="7" name="Decagon 1"/>
          <p:cNvSpPr/>
          <p:nvPr/>
        </p:nvSpPr>
        <p:spPr>
          <a:xfrm>
            <a:off x="4713704" y="1819174"/>
            <a:ext cx="3429024" cy="1040130"/>
          </a:xfrm>
          <a:prstGeom prst="decagon">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الاستكشاف</a:t>
            </a: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الاستكشاف.wav"/>
                                        </p:tgtEl>
                                      </p:cMediaNode>
                                    </p:audio>
                                  </p:subTnLst>
                                </p:cTn>
                              </p:par>
                              <p:par>
                                <p:cTn id="21" presetID="49" presetClass="entr" presetSubtype="0" decel="10000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 calcmode="lin" valueType="num">
                                      <p:cBhvr>
                                        <p:cTn id="25" dur="500" fill="hold"/>
                                        <p:tgtEl>
                                          <p:spTgt spid="8"/>
                                        </p:tgtEl>
                                        <p:attrNameLst>
                                          <p:attrName>style.rotation</p:attrName>
                                        </p:attrNameLst>
                                      </p:cBhvr>
                                      <p:tavLst>
                                        <p:tav tm="0">
                                          <p:val>
                                            <p:fltVal val="360"/>
                                          </p:val>
                                        </p:tav>
                                        <p:tav tm="100000">
                                          <p:val>
                                            <p:fltVal val="0"/>
                                          </p:val>
                                        </p:tav>
                                      </p:tavLst>
                                    </p:anim>
                                    <p:animEffect transition="in" filter="fade">
                                      <p:cBhvr>
                                        <p:cTn id="26"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4" name="نشاط استقصائي.wav"/>
                                        </p:tgtEl>
                                      </p:cMediaNode>
                                    </p:audio>
                                  </p:sub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290">
                                          <p:stCondLst>
                                            <p:cond delay="0"/>
                                          </p:stCondLst>
                                        </p:cTn>
                                        <p:tgtEl>
                                          <p:spTgt spid="2"/>
                                        </p:tgtEl>
                                      </p:cBhvr>
                                    </p:animEffect>
                                    <p:anim calcmode="lin" valueType="num">
                                      <p:cBhvr>
                                        <p:cTn id="32"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3"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4"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35"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36"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37" dur="13">
                                          <p:stCondLst>
                                            <p:cond delay="325"/>
                                          </p:stCondLst>
                                        </p:cTn>
                                        <p:tgtEl>
                                          <p:spTgt spid="2"/>
                                        </p:tgtEl>
                                      </p:cBhvr>
                                      <p:to x="100000" y="60000"/>
                                    </p:animScale>
                                    <p:animScale>
                                      <p:cBhvr>
                                        <p:cTn id="38" dur="83" decel="50000">
                                          <p:stCondLst>
                                            <p:cond delay="338"/>
                                          </p:stCondLst>
                                        </p:cTn>
                                        <p:tgtEl>
                                          <p:spTgt spid="2"/>
                                        </p:tgtEl>
                                      </p:cBhvr>
                                      <p:to x="100000" y="100000"/>
                                    </p:animScale>
                                    <p:animScale>
                                      <p:cBhvr>
                                        <p:cTn id="39" dur="13">
                                          <p:stCondLst>
                                            <p:cond delay="656"/>
                                          </p:stCondLst>
                                        </p:cTn>
                                        <p:tgtEl>
                                          <p:spTgt spid="2"/>
                                        </p:tgtEl>
                                      </p:cBhvr>
                                      <p:to x="100000" y="80000"/>
                                    </p:animScale>
                                    <p:animScale>
                                      <p:cBhvr>
                                        <p:cTn id="40" dur="83" decel="50000">
                                          <p:stCondLst>
                                            <p:cond delay="669"/>
                                          </p:stCondLst>
                                        </p:cTn>
                                        <p:tgtEl>
                                          <p:spTgt spid="2"/>
                                        </p:tgtEl>
                                      </p:cBhvr>
                                      <p:to x="100000" y="100000"/>
                                    </p:animScale>
                                    <p:animScale>
                                      <p:cBhvr>
                                        <p:cTn id="41" dur="13">
                                          <p:stCondLst>
                                            <p:cond delay="821"/>
                                          </p:stCondLst>
                                        </p:cTn>
                                        <p:tgtEl>
                                          <p:spTgt spid="2"/>
                                        </p:tgtEl>
                                      </p:cBhvr>
                                      <p:to x="100000" y="90000"/>
                                    </p:animScale>
                                    <p:animScale>
                                      <p:cBhvr>
                                        <p:cTn id="42" dur="83" decel="50000">
                                          <p:stCondLst>
                                            <p:cond delay="834"/>
                                          </p:stCondLst>
                                        </p:cTn>
                                        <p:tgtEl>
                                          <p:spTgt spid="2"/>
                                        </p:tgtEl>
                                      </p:cBhvr>
                                      <p:to x="100000" y="100000"/>
                                    </p:animScale>
                                    <p:animScale>
                                      <p:cBhvr>
                                        <p:cTn id="43" dur="13">
                                          <p:stCondLst>
                                            <p:cond delay="904"/>
                                          </p:stCondLst>
                                        </p:cTn>
                                        <p:tgtEl>
                                          <p:spTgt spid="2"/>
                                        </p:tgtEl>
                                      </p:cBhvr>
                                      <p:to x="100000" y="95000"/>
                                    </p:animScale>
                                    <p:animScale>
                                      <p:cBhvr>
                                        <p:cTn id="44" dur="83" decel="50000">
                                          <p:stCondLst>
                                            <p:cond delay="917"/>
                                          </p:stCondLst>
                                        </p:cTn>
                                        <p:tgtEl>
                                          <p:spTgt spid="2"/>
                                        </p:tgtEl>
                                      </p:cBhvr>
                                      <p:to x="100000" y="100000"/>
                                    </p:animScale>
                                  </p:childTnLst>
                                  <p:subTnLst>
                                    <p:audio>
                                      <p:cMediaNode>
                                        <p:cTn display="0" masterRel="sameClick">
                                          <p:stCondLst>
                                            <p:cond evt="begin" delay="0">
                                              <p:tn val="29"/>
                                            </p:cond>
                                          </p:stCondLst>
                                          <p:endCondLst>
                                            <p:cond evt="onStopAudio" delay="0">
                                              <p:tgtEl>
                                                <p:sldTgt/>
                                              </p:tgtEl>
                                            </p:cond>
                                          </p:endCondLst>
                                        </p:cTn>
                                        <p:tgtEl>
                                          <p:sndTgt r:embed="rId5" name="أستكشف.wav"/>
                                        </p:tgtEl>
                                      </p:cMediaNode>
                                    </p:audio>
                                  </p:sub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Scale>
                                      <p:cBhvr>
                                        <p:cTn id="4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6"/>
                                        </p:tgtEl>
                                        <p:attrNameLst>
                                          <p:attrName>ppt_x</p:attrName>
                                          <p:attrName>ppt_y</p:attrName>
                                        </p:attrNameLst>
                                      </p:cBhvr>
                                    </p:animMotion>
                                    <p:animEffect transition="in" filter="fade">
                                      <p:cBhvr>
                                        <p:cTn id="51" dur="1000"/>
                                        <p:tgtEl>
                                          <p:spTgt spid="6"/>
                                        </p:tgtEl>
                                      </p:cBhvr>
                                    </p:animEffect>
                                  </p:childTnLst>
                                  <p:subTnLst>
                                    <p:audio>
                                      <p:cMediaNode>
                                        <p:cTn display="0" masterRel="sameClick">
                                          <p:stCondLst>
                                            <p:cond evt="begin" delay="0">
                                              <p:tn val="47"/>
                                            </p:cond>
                                          </p:stCondLst>
                                          <p:endCondLst>
                                            <p:cond evt="onStopAudio" delay="0">
                                              <p:tgtEl>
                                                <p:sldTgt/>
                                              </p:tgtEl>
                                            </p:cond>
                                          </p:endCondLst>
                                        </p:cTn>
                                        <p:tgtEl>
                                          <p:sndTgt r:embed="rId6" name="مِمَّ تَتكوَّنُ الْمَخْلُوقَاتُ ال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D8%A8%D8%B5%D9%84%20%D8%A3%D8%AD%D9%85%D8%B1.jpg"/>
          <p:cNvPicPr>
            <a:picLocks noChangeAspect="1"/>
          </p:cNvPicPr>
          <p:nvPr/>
        </p:nvPicPr>
        <p:blipFill>
          <a:blip r:embed="rId10" cstate="print"/>
          <a:srcRect/>
          <a:stretch>
            <a:fillRect/>
          </a:stretch>
        </p:blipFill>
        <p:spPr bwMode="auto">
          <a:xfrm>
            <a:off x="6429375" y="2214563"/>
            <a:ext cx="1501775" cy="1362075"/>
          </a:xfrm>
          <a:prstGeom prst="rect">
            <a:avLst/>
          </a:prstGeom>
          <a:noFill/>
          <a:ln w="9525">
            <a:noFill/>
            <a:miter lim="800000"/>
            <a:headEnd/>
            <a:tailEnd/>
          </a:ln>
        </p:spPr>
      </p:pic>
      <p:pic>
        <p:nvPicPr>
          <p:cNvPr id="12" name="Picture 3" descr="magnifying-glass.jpg"/>
          <p:cNvPicPr>
            <a:picLocks noChangeAspect="1"/>
          </p:cNvPicPr>
          <p:nvPr/>
        </p:nvPicPr>
        <p:blipFill>
          <a:blip r:embed="rId11" cstate="print"/>
          <a:srcRect/>
          <a:stretch>
            <a:fillRect/>
          </a:stretch>
        </p:blipFill>
        <p:spPr bwMode="auto">
          <a:xfrm>
            <a:off x="928688" y="2214563"/>
            <a:ext cx="1587500" cy="1190625"/>
          </a:xfrm>
          <a:prstGeom prst="rect">
            <a:avLst/>
          </a:prstGeom>
          <a:noFill/>
          <a:ln w="9525">
            <a:noFill/>
            <a:miter lim="800000"/>
            <a:headEnd/>
            <a:tailEnd/>
          </a:ln>
        </p:spPr>
      </p:pic>
      <p:pic>
        <p:nvPicPr>
          <p:cNvPr id="13" name="Picture 2" descr="bay-leaves-31206_a.jpg"/>
          <p:cNvPicPr>
            <a:picLocks noChangeAspect="1"/>
          </p:cNvPicPr>
          <p:nvPr/>
        </p:nvPicPr>
        <p:blipFill>
          <a:blip r:embed="rId12" cstate="print"/>
          <a:srcRect/>
          <a:stretch>
            <a:fillRect/>
          </a:stretch>
        </p:blipFill>
        <p:spPr bwMode="auto">
          <a:xfrm>
            <a:off x="3857625" y="2286000"/>
            <a:ext cx="1231900" cy="1176338"/>
          </a:xfrm>
          <a:prstGeom prst="rect">
            <a:avLst/>
          </a:prstGeom>
          <a:noFill/>
          <a:ln w="9525">
            <a:noFill/>
            <a:miter lim="800000"/>
            <a:headEnd/>
            <a:tailEnd/>
          </a:ln>
        </p:spPr>
      </p:pic>
      <p:pic>
        <p:nvPicPr>
          <p:cNvPr id="14" name="Picture 4" descr="4_2009_images_nimg105414.jpg"/>
          <p:cNvPicPr>
            <a:picLocks noChangeAspect="1"/>
          </p:cNvPicPr>
          <p:nvPr/>
        </p:nvPicPr>
        <p:blipFill>
          <a:blip r:embed="rId13" cstate="print"/>
          <a:srcRect/>
          <a:stretch>
            <a:fillRect/>
          </a:stretch>
        </p:blipFill>
        <p:spPr bwMode="auto">
          <a:xfrm>
            <a:off x="5929313" y="4429125"/>
            <a:ext cx="1666875" cy="1666875"/>
          </a:xfrm>
          <a:prstGeom prst="rect">
            <a:avLst/>
          </a:prstGeom>
          <a:noFill/>
          <a:ln w="9525">
            <a:noFill/>
            <a:miter lim="800000"/>
            <a:headEnd/>
            <a:tailEnd/>
          </a:ln>
        </p:spPr>
      </p:pic>
      <p:sp>
        <p:nvSpPr>
          <p:cNvPr id="17" name="TextBox 8"/>
          <p:cNvSpPr txBox="1">
            <a:spLocks noChangeArrowheads="1"/>
          </p:cNvSpPr>
          <p:nvPr/>
        </p:nvSpPr>
        <p:spPr bwMode="auto">
          <a:xfrm>
            <a:off x="6286500" y="3571875"/>
            <a:ext cx="1714500" cy="584200"/>
          </a:xfrm>
          <a:prstGeom prst="rect">
            <a:avLst/>
          </a:prstGeom>
          <a:noFill/>
          <a:ln w="9525">
            <a:noFill/>
            <a:miter lim="800000"/>
            <a:headEnd/>
            <a:tailEnd/>
          </a:ln>
        </p:spPr>
        <p:txBody>
          <a:bodyPr>
            <a:spAutoFit/>
          </a:bodyPr>
          <a:lstStyle/>
          <a:p>
            <a:pPr algn="ctr">
              <a:defRPr/>
            </a:pPr>
            <a:r>
              <a:rPr lang="ar-EG" sz="3200" b="1" dirty="0">
                <a:latin typeface="Calibri" pitchFamily="34" charset="0"/>
                <a:cs typeface="+mn-cs"/>
              </a:rPr>
              <a:t>بصلة</a:t>
            </a:r>
          </a:p>
        </p:txBody>
      </p:sp>
      <p:sp>
        <p:nvSpPr>
          <p:cNvPr id="18" name="TextBox 12"/>
          <p:cNvSpPr txBox="1">
            <a:spLocks noChangeArrowheads="1"/>
          </p:cNvSpPr>
          <p:nvPr/>
        </p:nvSpPr>
        <p:spPr bwMode="auto">
          <a:xfrm>
            <a:off x="3571875" y="3571875"/>
            <a:ext cx="1714500" cy="523875"/>
          </a:xfrm>
          <a:prstGeom prst="rect">
            <a:avLst/>
          </a:prstGeom>
          <a:noFill/>
          <a:ln w="9525">
            <a:noFill/>
            <a:miter lim="800000"/>
            <a:headEnd/>
            <a:tailEnd/>
          </a:ln>
        </p:spPr>
        <p:txBody>
          <a:bodyPr>
            <a:spAutoFit/>
          </a:bodyPr>
          <a:lstStyle/>
          <a:p>
            <a:pPr algn="ctr">
              <a:defRPr/>
            </a:pPr>
            <a:r>
              <a:rPr lang="ar-EG" sz="2800" b="1" dirty="0">
                <a:latin typeface="Calibri" pitchFamily="34" charset="0"/>
                <a:cs typeface="+mn-cs"/>
              </a:rPr>
              <a:t>ورقة نبات</a:t>
            </a:r>
          </a:p>
        </p:txBody>
      </p:sp>
      <p:sp>
        <p:nvSpPr>
          <p:cNvPr id="19" name="TextBox 10"/>
          <p:cNvSpPr txBox="1">
            <a:spLocks noChangeArrowheads="1"/>
          </p:cNvSpPr>
          <p:nvPr/>
        </p:nvSpPr>
        <p:spPr bwMode="auto">
          <a:xfrm>
            <a:off x="857250" y="3429000"/>
            <a:ext cx="1714500" cy="523875"/>
          </a:xfrm>
          <a:prstGeom prst="rect">
            <a:avLst/>
          </a:prstGeom>
          <a:noFill/>
          <a:ln w="9525">
            <a:noFill/>
            <a:miter lim="800000"/>
            <a:headEnd/>
            <a:tailEnd/>
          </a:ln>
        </p:spPr>
        <p:txBody>
          <a:bodyPr>
            <a:spAutoFit/>
          </a:bodyPr>
          <a:lstStyle/>
          <a:p>
            <a:pPr algn="ctr">
              <a:defRPr/>
            </a:pPr>
            <a:r>
              <a:rPr lang="ar-EG" sz="2800" b="1" dirty="0">
                <a:latin typeface="Calibri" pitchFamily="34" charset="0"/>
                <a:cs typeface="+mn-cs"/>
              </a:rPr>
              <a:t>عدسة مكبرة</a:t>
            </a:r>
          </a:p>
        </p:txBody>
      </p:sp>
      <p:sp>
        <p:nvSpPr>
          <p:cNvPr id="20" name="TextBox 14"/>
          <p:cNvSpPr txBox="1">
            <a:spLocks noChangeArrowheads="1"/>
          </p:cNvSpPr>
          <p:nvPr/>
        </p:nvSpPr>
        <p:spPr bwMode="auto">
          <a:xfrm>
            <a:off x="5929313" y="6072188"/>
            <a:ext cx="1714500" cy="584200"/>
          </a:xfrm>
          <a:prstGeom prst="rect">
            <a:avLst/>
          </a:prstGeom>
          <a:noFill/>
          <a:ln w="9525">
            <a:noFill/>
            <a:miter lim="800000"/>
            <a:headEnd/>
            <a:tailEnd/>
          </a:ln>
        </p:spPr>
        <p:txBody>
          <a:bodyPr>
            <a:spAutoFit/>
          </a:bodyPr>
          <a:lstStyle/>
          <a:p>
            <a:pPr algn="ctr">
              <a:defRPr/>
            </a:pPr>
            <a:r>
              <a:rPr lang="ar-EG" sz="3200" b="1" dirty="0">
                <a:latin typeface="Calibri" pitchFamily="34" charset="0"/>
                <a:cs typeface="+mn-cs"/>
              </a:rPr>
              <a:t>مجهر</a:t>
            </a:r>
          </a:p>
        </p:txBody>
      </p:sp>
      <p:sp>
        <p:nvSpPr>
          <p:cNvPr id="21" name="TextBox 16"/>
          <p:cNvSpPr txBox="1">
            <a:spLocks noChangeArrowheads="1"/>
          </p:cNvSpPr>
          <p:nvPr/>
        </p:nvSpPr>
        <p:spPr bwMode="auto">
          <a:xfrm>
            <a:off x="1258888" y="5732463"/>
            <a:ext cx="3000375" cy="831850"/>
          </a:xfrm>
          <a:prstGeom prst="rect">
            <a:avLst/>
          </a:prstGeom>
          <a:noFill/>
          <a:ln w="9525">
            <a:noFill/>
            <a:miter lim="800000"/>
            <a:headEnd/>
            <a:tailEnd/>
          </a:ln>
        </p:spPr>
        <p:txBody>
          <a:bodyPr>
            <a:spAutoFit/>
          </a:bodyPr>
          <a:lstStyle/>
          <a:p>
            <a:pPr algn="ctr">
              <a:defRPr/>
            </a:pPr>
            <a:r>
              <a:rPr lang="ar-EG" sz="2400" b="1" dirty="0">
                <a:latin typeface="Calibri" pitchFamily="34" charset="0"/>
                <a:cs typeface="+mn-cs"/>
              </a:rPr>
              <a:t>شرائح محضرة لبشرة ساق البصل, وورقة نبات</a:t>
            </a:r>
          </a:p>
        </p:txBody>
      </p:sp>
      <p:sp>
        <p:nvSpPr>
          <p:cNvPr id="22" name="TextBox 20"/>
          <p:cNvSpPr txBox="1"/>
          <p:nvPr/>
        </p:nvSpPr>
        <p:spPr bwMode="auto">
          <a:xfrm>
            <a:off x="3275856" y="980728"/>
            <a:ext cx="3457575"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أحتاج إلى</a:t>
            </a:r>
          </a:p>
        </p:txBody>
      </p:sp>
      <p:pic>
        <p:nvPicPr>
          <p:cNvPr id="15376" name="Picture 2"/>
          <p:cNvPicPr>
            <a:picLocks noChangeAspect="1" noChangeArrowheads="1"/>
          </p:cNvPicPr>
          <p:nvPr/>
        </p:nvPicPr>
        <p:blipFill>
          <a:blip r:embed="rId14" cstate="print"/>
          <a:srcRect/>
          <a:stretch>
            <a:fillRect/>
          </a:stretch>
        </p:blipFill>
        <p:spPr bwMode="auto">
          <a:xfrm>
            <a:off x="900113" y="4437063"/>
            <a:ext cx="3959225" cy="1223962"/>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360"/>
                                          </p:val>
                                        </p:tav>
                                        <p:tav tm="100000">
                                          <p:val>
                                            <p:fltVal val="0"/>
                                          </p:val>
                                        </p:tav>
                                      </p:tavLst>
                                    </p:anim>
                                    <p:animEffect transition="in" filter="fade">
                                      <p:cBhvr>
                                        <p:cTn id="10"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أحتاج إلى.wav"/>
                                        </p:tgtEl>
                                      </p:cMediaNode>
                                    </p:audio>
                                  </p:subTnLst>
                                </p:cTn>
                              </p:par>
                              <p:par>
                                <p:cTn id="11" presetID="19"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fmla="#ppt_w*sin(2.5*pi*$)">
                                          <p:val>
                                            <p:fltVal val="0"/>
                                          </p:val>
                                        </p:tav>
                                        <p:tav tm="100000">
                                          <p:val>
                                            <p:fltVal val="1"/>
                                          </p:val>
                                        </p:tav>
                                      </p:tavLst>
                                    </p:anim>
                                    <p:anim calcmode="lin" valueType="num">
                                      <p:cBhvr>
                                        <p:cTn id="14" dur="5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par>
                                <p:cTn id="15" presetID="19" presetClass="entr" presetSubtype="1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fmla="#ppt_w*sin(2.5*pi*$)">
                                          <p:val>
                                            <p:fltVal val="0"/>
                                          </p:val>
                                        </p:tav>
                                        <p:tav tm="100000">
                                          <p:val>
                                            <p:fltVal val="1"/>
                                          </p:val>
                                        </p:tav>
                                      </p:tavLst>
                                    </p:anim>
                                    <p:anim calcmode="lin" valueType="num">
                                      <p:cBhvr>
                                        <p:cTn id="18"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5" name="بصلة.wav"/>
                                        </p:tgtEl>
                                      </p:cMediaNode>
                                    </p:audio>
                                  </p:subTnLst>
                                </p:cTn>
                              </p:par>
                            </p:childTnLst>
                          </p:cTn>
                        </p:par>
                      </p:childTnLst>
                    </p:cTn>
                  </p:par>
                  <p:par>
                    <p:cTn id="19" fill="hold">
                      <p:stCondLst>
                        <p:cond delay="indefinite"/>
                      </p:stCondLst>
                      <p:childTnLst>
                        <p:par>
                          <p:cTn id="20" fill="hold">
                            <p:stCondLst>
                              <p:cond delay="0"/>
                            </p:stCondLst>
                            <p:childTnLst>
                              <p:par>
                                <p:cTn id="21" presetID="19"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fmla="#ppt_w*sin(2.5*pi*$)">
                                          <p:val>
                                            <p:fltVal val="0"/>
                                          </p:val>
                                        </p:tav>
                                        <p:tav tm="100000">
                                          <p:val>
                                            <p:fltVal val="1"/>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par>
                                <p:cTn id="25" presetID="19"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fmla="#ppt_w*sin(2.5*pi*$)">
                                          <p:val>
                                            <p:fltVal val="0"/>
                                          </p:val>
                                        </p:tav>
                                        <p:tav tm="100000">
                                          <p:val>
                                            <p:fltVal val="1"/>
                                          </p:val>
                                        </p:tav>
                                      </p:tavLst>
                                    </p:anim>
                                    <p:anim calcmode="lin" valueType="num">
                                      <p:cBhvr>
                                        <p:cTn id="28" dur="5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6" name="ورقة نبات.wav"/>
                                        </p:tgtEl>
                                      </p:cMediaNode>
                                    </p:audio>
                                  </p:subTnLst>
                                </p:cTn>
                              </p:par>
                            </p:childTnLst>
                          </p:cTn>
                        </p:par>
                      </p:childTnLst>
                    </p:cTn>
                  </p:par>
                  <p:par>
                    <p:cTn id="29" fill="hold">
                      <p:stCondLst>
                        <p:cond delay="indefinite"/>
                      </p:stCondLst>
                      <p:childTnLst>
                        <p:par>
                          <p:cTn id="30" fill="hold">
                            <p:stCondLst>
                              <p:cond delay="0"/>
                            </p:stCondLst>
                            <p:childTnLst>
                              <p:par>
                                <p:cTn id="31" presetID="19"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fmla="#ppt_w*sin(2.5*pi*$)">
                                          <p:val>
                                            <p:fltVal val="0"/>
                                          </p:val>
                                        </p:tav>
                                        <p:tav tm="100000">
                                          <p:val>
                                            <p:fltVal val="1"/>
                                          </p:val>
                                        </p:tav>
                                      </p:tavLst>
                                    </p:anim>
                                    <p:anim calcmode="lin" valueType="num">
                                      <p:cBhvr>
                                        <p:cTn id="34" dur="5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par>
                                <p:cTn id="35" presetID="19"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fmla="#ppt_w*sin(2.5*pi*$)">
                                          <p:val>
                                            <p:fltVal val="0"/>
                                          </p:val>
                                        </p:tav>
                                        <p:tav tm="100000">
                                          <p:val>
                                            <p:fltVal val="1"/>
                                          </p:val>
                                        </p:tav>
                                      </p:tavLst>
                                    </p:anim>
                                    <p:anim calcmode="lin" valueType="num">
                                      <p:cBhvr>
                                        <p:cTn id="38" dur="50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7" name="عدسة مكبرة.wav"/>
                                        </p:tgtEl>
                                      </p:cMediaNode>
                                    </p:audio>
                                  </p:subTnLst>
                                </p:cTn>
                              </p:par>
                            </p:childTnLst>
                          </p:cTn>
                        </p:par>
                      </p:childTnLst>
                    </p:cTn>
                  </p:par>
                  <p:par>
                    <p:cTn id="39" fill="hold">
                      <p:stCondLst>
                        <p:cond delay="indefinite"/>
                      </p:stCondLst>
                      <p:childTnLst>
                        <p:par>
                          <p:cTn id="40" fill="hold">
                            <p:stCondLst>
                              <p:cond delay="0"/>
                            </p:stCondLst>
                            <p:childTnLst>
                              <p:par>
                                <p:cTn id="41" presetID="19" presetClass="entr" presetSubtype="1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fmla="#ppt_w*sin(2.5*pi*$)">
                                          <p:val>
                                            <p:fltVal val="0"/>
                                          </p:val>
                                        </p:tav>
                                        <p:tav tm="100000">
                                          <p:val>
                                            <p:fltVal val="1"/>
                                          </p:val>
                                        </p:tav>
                                      </p:tavLst>
                                    </p:anim>
                                    <p:anim calcmode="lin" valueType="num">
                                      <p:cBhvr>
                                        <p:cTn id="44" dur="5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chimes.wav"/>
                                        </p:tgtEl>
                                      </p:cMediaNode>
                                    </p:audio>
                                  </p:subTnLst>
                                </p:cTn>
                              </p:par>
                              <p:par>
                                <p:cTn id="45" presetID="19" presetClass="entr" presetSubtype="1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fmla="#ppt_w*sin(2.5*pi*$)">
                                          <p:val>
                                            <p:fltVal val="0"/>
                                          </p:val>
                                        </p:tav>
                                        <p:tav tm="100000">
                                          <p:val>
                                            <p:fltVal val="1"/>
                                          </p:val>
                                        </p:tav>
                                      </p:tavLst>
                                    </p:anim>
                                    <p:anim calcmode="lin" valueType="num">
                                      <p:cBhvr>
                                        <p:cTn id="48" dur="50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8" name="مجهر.wav"/>
                                        </p:tgtEl>
                                      </p:cMediaNode>
                                    </p:audio>
                                  </p:subTnLst>
                                </p:cTn>
                              </p:par>
                            </p:childTnLst>
                          </p:cTn>
                        </p:par>
                      </p:childTnLst>
                    </p:cTn>
                  </p:par>
                  <p:par>
                    <p:cTn id="49" fill="hold">
                      <p:stCondLst>
                        <p:cond delay="indefinite"/>
                      </p:stCondLst>
                      <p:childTnLst>
                        <p:par>
                          <p:cTn id="50" fill="hold">
                            <p:stCondLst>
                              <p:cond delay="0"/>
                            </p:stCondLst>
                            <p:childTnLst>
                              <p:par>
                                <p:cTn id="51" presetID="19" presetClass="entr" presetSubtype="1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fmla="#ppt_w*sin(2.5*pi*$)">
                                          <p:val>
                                            <p:fltVal val="0"/>
                                          </p:val>
                                        </p:tav>
                                        <p:tav tm="100000">
                                          <p:val>
                                            <p:fltVal val="1"/>
                                          </p:val>
                                        </p:tav>
                                      </p:tavLst>
                                    </p:anim>
                                    <p:anim calcmode="lin" valueType="num">
                                      <p:cBhvr>
                                        <p:cTn id="54" dur="500" fill="hold"/>
                                        <p:tgtEl>
                                          <p:spTgt spid="2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9" name="شرائح محضرة لبشرة ساق البصل, وورقة نبات.wav"/>
                                        </p:tgtEl>
                                      </p:cMediaNode>
                                    </p:audio>
                                  </p:subTnLst>
                                </p:cTn>
                              </p:par>
                              <p:par>
                                <p:cTn id="55" presetID="19" presetClass="entr" presetSubtype="10" fill="hold" nodeType="withEffect">
                                  <p:stCondLst>
                                    <p:cond delay="0"/>
                                  </p:stCondLst>
                                  <p:childTnLst>
                                    <p:set>
                                      <p:cBhvr>
                                        <p:cTn id="56" dur="1" fill="hold">
                                          <p:stCondLst>
                                            <p:cond delay="0"/>
                                          </p:stCondLst>
                                        </p:cTn>
                                        <p:tgtEl>
                                          <p:spTgt spid="15376"/>
                                        </p:tgtEl>
                                        <p:attrNameLst>
                                          <p:attrName>style.visibility</p:attrName>
                                        </p:attrNameLst>
                                      </p:cBhvr>
                                      <p:to>
                                        <p:strVal val="visible"/>
                                      </p:to>
                                    </p:set>
                                    <p:anim calcmode="lin" valueType="num">
                                      <p:cBhvr>
                                        <p:cTn id="57" dur="500" fill="hold"/>
                                        <p:tgtEl>
                                          <p:spTgt spid="15376"/>
                                        </p:tgtEl>
                                        <p:attrNameLst>
                                          <p:attrName>ppt_w</p:attrName>
                                        </p:attrNameLst>
                                      </p:cBhvr>
                                      <p:tavLst>
                                        <p:tav tm="0" fmla="#ppt_w*sin(2.5*pi*$)">
                                          <p:val>
                                            <p:fltVal val="0"/>
                                          </p:val>
                                        </p:tav>
                                        <p:tav tm="100000">
                                          <p:val>
                                            <p:fltVal val="1"/>
                                          </p:val>
                                        </p:tav>
                                      </p:tavLst>
                                    </p:anim>
                                    <p:anim calcmode="lin" valueType="num">
                                      <p:cBhvr>
                                        <p:cTn id="58" dur="500" fill="hold"/>
                                        <p:tgtEl>
                                          <p:spTgt spid="153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755576" y="764704"/>
            <a:ext cx="7417072"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latin typeface="Arial" pitchFamily="34" charset="0"/>
                <a:cs typeface="Arial" pitchFamily="34" charset="0"/>
              </a:rPr>
              <a:t>الْمَخْلُوقَاتُ الْحَيَّةُ تَتَكوَّنُ مِنْ خَلايَا</a:t>
            </a:r>
          </a:p>
        </p:txBody>
      </p:sp>
      <p:pic>
        <p:nvPicPr>
          <p:cNvPr id="7" name="صورة 6" descr="صورة1.gif"/>
          <p:cNvPicPr>
            <a:picLocks noChangeAspect="1"/>
          </p:cNvPicPr>
          <p:nvPr/>
        </p:nvPicPr>
        <p:blipFill>
          <a:blip r:embed="rId5" cstate="print">
            <a:lum bright="-14000" contrast="48000"/>
          </a:blip>
          <a:srcRect/>
          <a:stretch>
            <a:fillRect/>
          </a:stretch>
        </p:blipFill>
        <p:spPr bwMode="auto">
          <a:xfrm>
            <a:off x="2339752" y="2060848"/>
            <a:ext cx="4930775" cy="2088257"/>
          </a:xfrm>
          <a:prstGeom prst="rect">
            <a:avLst/>
          </a:prstGeom>
          <a:noFill/>
          <a:ln w="9525">
            <a:noFill/>
            <a:miter lim="800000"/>
            <a:headEnd/>
            <a:tailEnd/>
          </a:ln>
        </p:spPr>
      </p:pic>
      <p:sp>
        <p:nvSpPr>
          <p:cNvPr id="8" name="مستطيل 7"/>
          <p:cNvSpPr/>
          <p:nvPr/>
        </p:nvSpPr>
        <p:spPr>
          <a:xfrm>
            <a:off x="2123728" y="4869160"/>
            <a:ext cx="5543848"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تتغذى النحلة على رحيق الزهرة</a:t>
            </a:r>
            <a:endParaRPr lang="ar-SA" sz="3600" dirty="0">
              <a:solidFill>
                <a:srgbClr val="0000FF"/>
              </a:solidFill>
              <a:latin typeface="Arial" pitchFamily="34" charset="0"/>
              <a:cs typeface="Arial" pitchFamily="34" charset="0"/>
            </a:endParaRPr>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مَخْلُوقَاتُ الْحَيَّةُ تَتَكوَّنُ مِنْ خَلايَا.wav"/>
                                        </p:tgtEl>
                                      </p:cMediaNode>
                                    </p:audio>
                                  </p:sub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4" name="تتغذى النحلة على رحيق الزه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hjjy.gif"/>
          <p:cNvPicPr>
            <a:picLocks noChangeAspect="1"/>
          </p:cNvPicPr>
          <p:nvPr/>
        </p:nvPicPr>
        <p:blipFill>
          <a:blip r:embed="rId7" cstate="print"/>
          <a:srcRect/>
          <a:stretch>
            <a:fillRect/>
          </a:stretch>
        </p:blipFill>
        <p:spPr bwMode="auto">
          <a:xfrm>
            <a:off x="2555875" y="549275"/>
            <a:ext cx="4211638" cy="1700213"/>
          </a:xfrm>
          <a:prstGeom prst="rect">
            <a:avLst/>
          </a:prstGeom>
          <a:solidFill>
            <a:srgbClr val="66FFFF"/>
          </a:solidFill>
          <a:ln>
            <a:solidFill>
              <a:srgbClr val="FF00FF"/>
            </a:solidFill>
          </a:ln>
        </p:spPr>
      </p:pic>
      <p:sp>
        <p:nvSpPr>
          <p:cNvPr id="3" name="Rectangle 1"/>
          <p:cNvSpPr>
            <a:spLocks noChangeArrowheads="1"/>
          </p:cNvSpPr>
          <p:nvPr/>
        </p:nvSpPr>
        <p:spPr bwMode="auto">
          <a:xfrm>
            <a:off x="4026881" y="1046053"/>
            <a:ext cx="1077538"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الهدف</a:t>
            </a:r>
          </a:p>
        </p:txBody>
      </p:sp>
      <p:sp>
        <p:nvSpPr>
          <p:cNvPr id="5" name="Rectangle 3"/>
          <p:cNvSpPr>
            <a:spLocks noChangeArrowheads="1"/>
          </p:cNvSpPr>
          <p:nvPr/>
        </p:nvSpPr>
        <p:spPr bwMode="auto">
          <a:xfrm>
            <a:off x="900113" y="3661479"/>
            <a:ext cx="7307262" cy="1200329"/>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أستخدم أساليب ملاحظة مختلفة لاستكشاف أجزاء النبات.</a:t>
            </a:r>
            <a:endParaRPr lang="en-US" sz="3600" dirty="0">
              <a:solidFill>
                <a:srgbClr val="0000FF"/>
              </a:solidFill>
            </a:endParaRPr>
          </a:p>
        </p:txBody>
      </p:sp>
      <p:sp>
        <p:nvSpPr>
          <p:cNvPr id="6" name="Footer Placeholder 5"/>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indows XP Hardware Remove.wav"/>
                                        </p:tgtEl>
                                      </p:cMediaNode>
                                    </p:audio>
                                  </p:subTnLst>
                                </p:cTn>
                              </p:par>
                              <p:par>
                                <p:cTn id="12" presetID="54" presetClass="entr" presetSubtype="0" accel="10000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ppt_w*0.05"/>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anim calcmode="lin" valueType="num">
                                      <p:cBhvr>
                                        <p:cTn id="16" dur="500" fill="hold"/>
                                        <p:tgtEl>
                                          <p:spTgt spid="3"/>
                                        </p:tgtEl>
                                        <p:attrNameLst>
                                          <p:attrName>ppt_x</p:attrName>
                                        </p:attrNameLst>
                                      </p:cBhvr>
                                      <p:tavLst>
                                        <p:tav tm="0">
                                          <p:val>
                                            <p:strVal val="#ppt_x-.2"/>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Effect transition="in" filter="fade">
                                      <p:cBhvr>
                                        <p:cTn id="18"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5" name="الهدف.wav"/>
                                        </p:tgtEl>
                                      </p:cMediaNode>
                                    </p:audio>
                                  </p:subTnLst>
                                </p:cTn>
                              </p:par>
                              <p:par>
                                <p:cTn id="19" presetID="14"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6" name="أستخدم أساليب ملاحظ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5364088" y="620688"/>
            <a:ext cx="2428892" cy="990124"/>
          </a:xfrm>
          <a:prstGeom prst="downArrowCallou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الْخُطُوَاتُ</a:t>
            </a:r>
          </a:p>
        </p:txBody>
      </p:sp>
      <p:sp>
        <p:nvSpPr>
          <p:cNvPr id="3" name="TextBox 2"/>
          <p:cNvSpPr txBox="1">
            <a:spLocks noChangeArrowheads="1"/>
          </p:cNvSpPr>
          <p:nvPr/>
        </p:nvSpPr>
        <p:spPr bwMode="auto">
          <a:xfrm>
            <a:off x="500063" y="1785938"/>
            <a:ext cx="7143750" cy="1754326"/>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أَستَنْتِجُ. أَرْسمُ نبَاتَ البَصلِ، وأَكْتُبُ أجزاءَهُ عَلَيْهِ، وَأبَيِّنُ كيَفْ يُساعِدُ كُلُّ جُزْءٍ مِنْهَا النَّباتَ عَلَى الْعَيْشِ.</a:t>
            </a:r>
          </a:p>
        </p:txBody>
      </p:sp>
      <p:sp>
        <p:nvSpPr>
          <p:cNvPr id="4" name="Oval 3"/>
          <p:cNvSpPr/>
          <p:nvPr/>
        </p:nvSpPr>
        <p:spPr>
          <a:xfrm>
            <a:off x="7929563" y="1928813"/>
            <a:ext cx="857250" cy="857250"/>
          </a:xfrm>
          <a:prstGeom prst="ellipse">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800" b="1" dirty="0">
                <a:solidFill>
                  <a:schemeClr val="tx1"/>
                </a:solidFill>
              </a:rPr>
              <a:t>1</a:t>
            </a:r>
          </a:p>
        </p:txBody>
      </p:sp>
      <p:pic>
        <p:nvPicPr>
          <p:cNvPr id="5" name="Picture 4" descr="7749698478.jpg"/>
          <p:cNvPicPr>
            <a:picLocks noChangeAspect="1"/>
          </p:cNvPicPr>
          <p:nvPr/>
        </p:nvPicPr>
        <p:blipFill>
          <a:blip r:embed="rId7" cstate="print"/>
          <a:stretch>
            <a:fillRect/>
          </a:stretch>
        </p:blipFill>
        <p:spPr>
          <a:xfrm>
            <a:off x="539552" y="3068960"/>
            <a:ext cx="3429024" cy="3325091"/>
          </a:xfrm>
          <a:prstGeom prst="roundRect">
            <a:avLst>
              <a:gd name="adj" fmla="val 16667"/>
            </a:avLst>
          </a:prstGeom>
          <a:ln w="57150">
            <a:solidFill>
              <a:schemeClr val="tx1"/>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0" name="مربع نص 9"/>
          <p:cNvSpPr txBox="1">
            <a:spLocks noChangeArrowheads="1"/>
          </p:cNvSpPr>
          <p:nvPr/>
        </p:nvSpPr>
        <p:spPr bwMode="auto">
          <a:xfrm>
            <a:off x="4427538" y="3573463"/>
            <a:ext cx="4203700" cy="2308225"/>
          </a:xfrm>
          <a:prstGeom prst="rect">
            <a:avLst/>
          </a:prstGeom>
          <a:noFill/>
          <a:ln w="9525">
            <a:noFill/>
            <a:miter lim="800000"/>
            <a:headEnd/>
            <a:tailEnd/>
          </a:ln>
        </p:spPr>
        <p:txBody>
          <a:bodyPr>
            <a:spAutoFit/>
          </a:bodyPr>
          <a:lstStyle/>
          <a:p>
            <a:pPr algn="justLow"/>
            <a:r>
              <a:rPr lang="ar-EG" sz="3600" b="1">
                <a:solidFill>
                  <a:srgbClr val="FF00FF"/>
                </a:solidFill>
              </a:rPr>
              <a:t>الجذور تمتص الماء والأملاح والأوراق تصنع الغذاء للنبات مستخدمة الكلوروفيل.</a:t>
            </a:r>
            <a:endParaRPr lang="en-US" sz="3600">
              <a:solidFill>
                <a:srgbClr val="FF00FF"/>
              </a:solidFill>
            </a:endParaRPr>
          </a:p>
        </p:txBody>
      </p:sp>
      <p:sp>
        <p:nvSpPr>
          <p:cNvPr id="11" name="Footer Placeholder 10"/>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الْخُطُوَاتُ.wav"/>
                                        </p:tgtEl>
                                      </p:cMediaNode>
                                    </p:audio>
                                  </p:sub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edge">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4" name="disconnect.wav"/>
                                        </p:tgtEl>
                                      </p:cMediaNode>
                                    </p:audio>
                                  </p:subTnLst>
                                </p:cTn>
                              </p:par>
                              <p:par>
                                <p:cTn id="14" presetID="2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edge">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5" name="أَرْسمُ نبَاتَ البَصلِ،.wav"/>
                                        </p:tgtEl>
                                      </p:cMediaNode>
                                    </p:audio>
                                  </p:subTnLst>
                                </p:cTn>
                              </p:par>
                              <p:par>
                                <p:cTn id="17" presetID="2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edge">
                                      <p:cBhvr>
                                        <p:cTn id="19" dur="500"/>
                                        <p:tgtEl>
                                          <p:spTgt spid="5"/>
                                        </p:tgtEl>
                                      </p:cBhvr>
                                    </p:animEffect>
                                  </p:childTnLst>
                                </p:cTn>
                              </p:par>
                              <p:par>
                                <p:cTn id="20" presetID="37"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900" decel="100000" fill="hold"/>
                                        <p:tgtEl>
                                          <p:spTgt spid="10"/>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الجذور تمتص الم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4716016" y="980728"/>
            <a:ext cx="2428892" cy="990124"/>
          </a:xfrm>
          <a:prstGeom prst="downArrowCallou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الْخُطُوَاتُ</a:t>
            </a:r>
          </a:p>
        </p:txBody>
      </p:sp>
      <p:sp>
        <p:nvSpPr>
          <p:cNvPr id="3" name="Rectangle 1"/>
          <p:cNvSpPr>
            <a:spLocks noChangeArrowheads="1"/>
          </p:cNvSpPr>
          <p:nvPr/>
        </p:nvSpPr>
        <p:spPr bwMode="auto">
          <a:xfrm>
            <a:off x="683568" y="3356992"/>
            <a:ext cx="7724775" cy="1200329"/>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a:solidFill>
                  <a:srgbClr val="0000FF"/>
                </a:solidFill>
              </a:rPr>
              <a:t>أَطلُبُ إِلَى مُعَلِّمِي َأنْ يَقْطَعَ النَّبَاتَ طُولِيّا، وأَرْسمُ الأَجْزاء كَمَا أُشاهِدُها وَأكْتُبُ أسماءها.</a:t>
            </a:r>
          </a:p>
        </p:txBody>
      </p:sp>
      <p:sp>
        <p:nvSpPr>
          <p:cNvPr id="4" name="Oval 2"/>
          <p:cNvSpPr/>
          <p:nvPr/>
        </p:nvSpPr>
        <p:spPr>
          <a:xfrm>
            <a:off x="7758113" y="1700213"/>
            <a:ext cx="857250" cy="857250"/>
          </a:xfrm>
          <a:prstGeom prst="ellipse">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800" b="1" dirty="0">
                <a:solidFill>
                  <a:schemeClr val="tx1"/>
                </a:solidFill>
              </a:rPr>
              <a:t>2</a:t>
            </a:r>
          </a:p>
        </p:txBody>
      </p:sp>
      <p:sp>
        <p:nvSpPr>
          <p:cNvPr id="5" name="Footer Placeholder 4"/>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disconnect.wav"/>
                                        </p:tgtEl>
                                      </p:cMediaNode>
                                    </p:audio>
                                  </p:subTnLst>
                                </p:cTn>
                              </p:par>
                              <p:par>
                                <p:cTn id="8" presetID="2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edge">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4" name="أَطلُبُ إِلَى مُعَلِّمِي َأنْ يَقْطَعَ النَّبَ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101013" y="1773238"/>
            <a:ext cx="857250" cy="857250"/>
          </a:xfrm>
          <a:prstGeom prst="ellipse">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800" b="1" dirty="0">
                <a:solidFill>
                  <a:schemeClr val="tx1"/>
                </a:solidFill>
              </a:rPr>
              <a:t>3</a:t>
            </a:r>
          </a:p>
        </p:txBody>
      </p:sp>
      <p:sp>
        <p:nvSpPr>
          <p:cNvPr id="5" name="Rectangle 4"/>
          <p:cNvSpPr>
            <a:spLocks noChangeArrowheads="1"/>
          </p:cNvSpPr>
          <p:nvPr/>
        </p:nvSpPr>
        <p:spPr bwMode="auto">
          <a:xfrm>
            <a:off x="755650" y="1700213"/>
            <a:ext cx="7219950" cy="1200329"/>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أُلاحِظُ. أَستَخْدِمُ الْعَدَسةَ المُكَبِّرَةَ لِمُشاهَدَةِ بَشَرَةِ ساق الْبَصلِ والْوَرَقَةِ، ثُمَّ أَرْسمُ ما</a:t>
            </a:r>
            <a:r>
              <a:rPr lang="ar-SA" sz="3600" dirty="0">
                <a:solidFill>
                  <a:srgbClr val="0000FF"/>
                </a:solidFill>
              </a:rPr>
              <a:t> </a:t>
            </a:r>
            <a:r>
              <a:rPr lang="ar-EG" sz="3600" dirty="0">
                <a:solidFill>
                  <a:srgbClr val="0000FF"/>
                </a:solidFill>
              </a:rPr>
              <a:t>أُشاهِدُهُ.</a:t>
            </a:r>
          </a:p>
        </p:txBody>
      </p:sp>
      <p:grpSp>
        <p:nvGrpSpPr>
          <p:cNvPr id="2" name="Group 9"/>
          <p:cNvGrpSpPr>
            <a:grpSpLocks/>
          </p:cNvGrpSpPr>
          <p:nvPr/>
        </p:nvGrpSpPr>
        <p:grpSpPr bwMode="auto">
          <a:xfrm>
            <a:off x="395288" y="3141663"/>
            <a:ext cx="3357562" cy="3235325"/>
            <a:chOff x="214282" y="3500438"/>
            <a:chExt cx="3357586" cy="3235890"/>
          </a:xfrm>
        </p:grpSpPr>
        <p:pic>
          <p:nvPicPr>
            <p:cNvPr id="3074" name="Picture 2"/>
            <p:cNvPicPr>
              <a:picLocks noChangeAspect="1" noChangeArrowheads="1"/>
            </p:cNvPicPr>
            <p:nvPr/>
          </p:nvPicPr>
          <p:blipFill>
            <a:blip r:embed="rId5" cstate="print"/>
            <a:srcRect/>
            <a:stretch>
              <a:fillRect/>
            </a:stretch>
          </p:blipFill>
          <p:spPr bwMode="auto">
            <a:xfrm>
              <a:off x="214282" y="3571876"/>
              <a:ext cx="2928958" cy="3164452"/>
            </a:xfrm>
            <a:prstGeom prst="roundRect">
              <a:avLst>
                <a:gd name="adj" fmla="val 16667"/>
              </a:avLst>
            </a:prstGeom>
            <a:ln w="571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4585" name="Group 8"/>
            <p:cNvGrpSpPr>
              <a:grpSpLocks/>
            </p:cNvGrpSpPr>
            <p:nvPr/>
          </p:nvGrpSpPr>
          <p:grpSpPr bwMode="auto">
            <a:xfrm>
              <a:off x="2000232" y="3500438"/>
              <a:ext cx="1571636" cy="571504"/>
              <a:chOff x="2000232" y="3571876"/>
              <a:chExt cx="1571636" cy="571504"/>
            </a:xfrm>
          </p:grpSpPr>
          <p:sp>
            <p:nvSpPr>
              <p:cNvPr id="7" name="Flowchart: Terminator 6"/>
              <p:cNvSpPr/>
              <p:nvPr/>
            </p:nvSpPr>
            <p:spPr>
              <a:xfrm>
                <a:off x="2071671" y="3571876"/>
                <a:ext cx="1500197" cy="571600"/>
              </a:xfrm>
              <a:prstGeom prst="flowChartTerminator">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auto">
                  <a:spcBef>
                    <a:spcPts val="0"/>
                  </a:spcBef>
                  <a:spcAft>
                    <a:spcPts val="0"/>
                  </a:spcAft>
                  <a:defRPr/>
                </a:pPr>
                <a:r>
                  <a:rPr lang="ar-EG" sz="2800" dirty="0">
                    <a:solidFill>
                      <a:srgbClr val="FF0000"/>
                    </a:solidFill>
                  </a:rPr>
                  <a:t>الخطوه</a:t>
                </a:r>
              </a:p>
            </p:txBody>
          </p:sp>
          <p:sp>
            <p:nvSpPr>
              <p:cNvPr id="8" name="Oval 7"/>
              <p:cNvSpPr/>
              <p:nvPr/>
            </p:nvSpPr>
            <p:spPr>
              <a:xfrm>
                <a:off x="2000232" y="3571876"/>
                <a:ext cx="500067" cy="50015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b="1" dirty="0"/>
                  <a:t>3</a:t>
                </a:r>
              </a:p>
            </p:txBody>
          </p:sp>
        </p:grpSp>
      </p:grpSp>
      <p:sp>
        <p:nvSpPr>
          <p:cNvPr id="11" name="Down Arrow Callout 1"/>
          <p:cNvSpPr/>
          <p:nvPr/>
        </p:nvSpPr>
        <p:spPr>
          <a:xfrm>
            <a:off x="6143636" y="285728"/>
            <a:ext cx="2428892" cy="990124"/>
          </a:xfrm>
          <a:prstGeom prst="downArrowCallou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الْخُطُوَاتُ</a:t>
            </a: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disconnect.wav"/>
                                        </p:tgtEl>
                                      </p:cMediaNode>
                                    </p:audio>
                                  </p:subTnLst>
                                </p:cTn>
                              </p:par>
                              <p:par>
                                <p:cTn id="8" presetID="2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edge">
                                      <p:cBhvr>
                                        <p:cTn id="10"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3" name="disconnect.wav"/>
                                        </p:tgtEl>
                                      </p:cMediaNode>
                                    </p:audio>
                                  </p:subTnLst>
                                </p:cTn>
                              </p:par>
                              <p:par>
                                <p:cTn id="11" presetID="2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edge">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4" name="أَستَخْدِمُ الْعَدَسةَ المُكَبِّ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5076056" y="620688"/>
            <a:ext cx="2428892" cy="990124"/>
          </a:xfrm>
          <a:prstGeom prst="downArrowCallou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الْخُطُوَاتُ</a:t>
            </a:r>
          </a:p>
        </p:txBody>
      </p:sp>
      <p:sp>
        <p:nvSpPr>
          <p:cNvPr id="3" name="Rectangle 1"/>
          <p:cNvSpPr>
            <a:spLocks noChangeArrowheads="1"/>
          </p:cNvSpPr>
          <p:nvPr/>
        </p:nvSpPr>
        <p:spPr bwMode="auto">
          <a:xfrm>
            <a:off x="467544" y="1988840"/>
            <a:ext cx="7432675" cy="2308324"/>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أطلُبُ إِلَى مُعَلِّمِي أنْ يُحْضرَ شَرِيحةً لبِشَرةِ ساق الْبَصلِ، وشَرِيحَةً أُخْرى لِوَرَقَةِ نبات، ثُمَّ أُشَاهِدُ الَّشرِيحَتَيْنِ تحت الْمِجْهَرِ، وأَرْسمُ ما</a:t>
            </a:r>
            <a:r>
              <a:rPr lang="ar-SA" sz="3600" dirty="0">
                <a:solidFill>
                  <a:srgbClr val="0000FF"/>
                </a:solidFill>
              </a:rPr>
              <a:t> </a:t>
            </a:r>
            <a:r>
              <a:rPr lang="ar-EG" sz="3600" dirty="0">
                <a:solidFill>
                  <a:srgbClr val="0000FF"/>
                </a:solidFill>
              </a:rPr>
              <a:t>أُشاهِدُهُ مستَخْدِما القُوَّتَيْنِ الصغْرَى وَالكُبْرَى لِلْمِجْهَرِ.</a:t>
            </a:r>
          </a:p>
        </p:txBody>
      </p:sp>
      <p:sp>
        <p:nvSpPr>
          <p:cNvPr id="4" name="Oval 2"/>
          <p:cNvSpPr/>
          <p:nvPr/>
        </p:nvSpPr>
        <p:spPr>
          <a:xfrm>
            <a:off x="7956550" y="1412875"/>
            <a:ext cx="857250" cy="857250"/>
          </a:xfrm>
          <a:prstGeom prst="ellipse">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800" b="1" dirty="0">
                <a:solidFill>
                  <a:schemeClr val="tx1"/>
                </a:solidFill>
              </a:rPr>
              <a:t>4</a:t>
            </a:r>
          </a:p>
        </p:txBody>
      </p:sp>
      <p:pic>
        <p:nvPicPr>
          <p:cNvPr id="5" name="Picture 2"/>
          <p:cNvPicPr>
            <a:picLocks noChangeAspect="1" noChangeArrowheads="1"/>
          </p:cNvPicPr>
          <p:nvPr/>
        </p:nvPicPr>
        <p:blipFill>
          <a:blip r:embed="rId5" cstate="print"/>
          <a:srcRect/>
          <a:stretch>
            <a:fillRect/>
          </a:stretch>
        </p:blipFill>
        <p:spPr bwMode="auto">
          <a:xfrm>
            <a:off x="1115616" y="4437112"/>
            <a:ext cx="2838456" cy="1560236"/>
          </a:xfrm>
          <a:prstGeom prst="rect">
            <a:avLst/>
          </a:prstGeom>
          <a:solidFill>
            <a:srgbClr val="FFFFFF">
              <a:shade val="85000"/>
            </a:srgbClr>
          </a:solidFill>
          <a:ln w="57150" cap="sq">
            <a:solidFill>
              <a:schemeClr val="tx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Footer Placeholder 5"/>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disconnect.wav"/>
                                        </p:tgtEl>
                                      </p:cMediaNode>
                                    </p:audio>
                                  </p:subTnLst>
                                </p:cTn>
                              </p:par>
                              <p:par>
                                <p:cTn id="8" presetID="2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edge">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3" name="disconnect.wav"/>
                                        </p:tgtEl>
                                      </p:cMediaNode>
                                    </p:audio>
                                  </p:subTnLst>
                                </p:cTn>
                              </p:par>
                              <p:par>
                                <p:cTn id="11" presetID="2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edg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4" name="أطلُبُ إِلَى مُعَلِّمِي أنْ يُحْض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1"/>
          <p:cNvSpPr/>
          <p:nvPr/>
        </p:nvSpPr>
        <p:spPr>
          <a:xfrm>
            <a:off x="4283968" y="476672"/>
            <a:ext cx="3429000" cy="1283910"/>
          </a:xfrm>
          <a:prstGeom prst="wav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أْستَخْلصُ النَّتَائج</a:t>
            </a:r>
          </a:p>
        </p:txBody>
      </p:sp>
      <p:sp>
        <p:nvSpPr>
          <p:cNvPr id="3" name="TextBox 2"/>
          <p:cNvSpPr txBox="1">
            <a:spLocks noChangeArrowheads="1"/>
          </p:cNvSpPr>
          <p:nvPr/>
        </p:nvSpPr>
        <p:spPr bwMode="auto">
          <a:xfrm>
            <a:off x="323850" y="1916113"/>
            <a:ext cx="7534275" cy="1200329"/>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أتَواصلُ. كَيْفَ تَغيَّرَتْ مُلاحَظاتِي عَنْدَ استعمال الْقُوَّةِ الكُبْرَى للْمِجْهَرِ.</a:t>
            </a:r>
          </a:p>
        </p:txBody>
      </p:sp>
      <p:sp>
        <p:nvSpPr>
          <p:cNvPr id="4" name="Oval 3"/>
          <p:cNvSpPr/>
          <p:nvPr/>
        </p:nvSpPr>
        <p:spPr>
          <a:xfrm>
            <a:off x="8001000" y="1857375"/>
            <a:ext cx="857250" cy="857250"/>
          </a:xfrm>
          <a:prstGeom prst="ellipse">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800" b="1" dirty="0">
                <a:solidFill>
                  <a:schemeClr val="tx1"/>
                </a:solidFill>
              </a:rPr>
              <a:t>5</a:t>
            </a:r>
          </a:p>
        </p:txBody>
      </p:sp>
      <p:sp>
        <p:nvSpPr>
          <p:cNvPr id="12" name="مربع نص 11"/>
          <p:cNvSpPr txBox="1">
            <a:spLocks noChangeArrowheads="1"/>
          </p:cNvSpPr>
          <p:nvPr/>
        </p:nvSpPr>
        <p:spPr bwMode="auto">
          <a:xfrm>
            <a:off x="1187450" y="3789363"/>
            <a:ext cx="6940550" cy="1754326"/>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أصبحت المشاهدات أكثر تفصيلا باستخدام المجهر. التراكيب الخلوية مثل خلايا الجذر والنوى أصبحت ملاحظة أكثر.</a:t>
            </a:r>
            <a:endParaRPr lang="en-US" sz="3600" dirty="0">
              <a:solidFill>
                <a:srgbClr val="0000FF"/>
              </a:solidFill>
            </a:endParaRPr>
          </a:p>
        </p:txBody>
      </p:sp>
      <p:sp>
        <p:nvSpPr>
          <p:cNvPr id="6" name="Footer Placeholder 5"/>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ستَخْلصُ النَّتَائجُ.wav"/>
                                        </p:tgtEl>
                                      </p:cMediaNode>
                                    </p:audio>
                                  </p:sub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disconnect.wav"/>
                                        </p:tgtEl>
                                      </p:cMediaNode>
                                    </p:audio>
                                  </p:subTnLst>
                                </p:cTn>
                              </p:par>
                              <p:par>
                                <p:cTn id="13" presetID="2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edg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كَيْفَ تَغيَّرَتْ مُلاحَظاتِي.wav"/>
                                        </p:tgtEl>
                                      </p:cMediaNode>
                                    </p:audio>
                                  </p:subTnLst>
                                </p:cTn>
                              </p:par>
                              <p:par>
                                <p:cTn id="16" presetID="37"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900" decel="100000" fill="hold"/>
                                        <p:tgtEl>
                                          <p:spTgt spid="12"/>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أصبحت المشاهدات أكثر تفصيلا باستخدا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1"/>
          <p:cNvSpPr/>
          <p:nvPr/>
        </p:nvSpPr>
        <p:spPr>
          <a:xfrm>
            <a:off x="4283968" y="404664"/>
            <a:ext cx="3429000" cy="1283910"/>
          </a:xfrm>
          <a:prstGeom prst="wav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أْستَخْلصُ النَّتَائجُ</a:t>
            </a:r>
          </a:p>
        </p:txBody>
      </p:sp>
      <p:sp>
        <p:nvSpPr>
          <p:cNvPr id="3" name="Rectangle 4"/>
          <p:cNvSpPr>
            <a:spLocks noChangeArrowheads="1"/>
          </p:cNvSpPr>
          <p:nvPr/>
        </p:nvSpPr>
        <p:spPr bwMode="auto">
          <a:xfrm>
            <a:off x="539552" y="2420888"/>
            <a:ext cx="7607300" cy="1200329"/>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أُفَّسرُ الْبَياناتِ. مِمَّ تَتركب كُلٌّ مِنْ بَشَرَةِ ساق الْبَصل وَبَشَرَةِ وَرَقَةِ النبات كَمَا تَبْدُو لِي؟</a:t>
            </a:r>
          </a:p>
        </p:txBody>
      </p:sp>
      <p:sp>
        <p:nvSpPr>
          <p:cNvPr id="4" name="Oval 5"/>
          <p:cNvSpPr/>
          <p:nvPr/>
        </p:nvSpPr>
        <p:spPr>
          <a:xfrm>
            <a:off x="8072438" y="1916113"/>
            <a:ext cx="857250" cy="857250"/>
          </a:xfrm>
          <a:prstGeom prst="ellipse">
            <a:avLst/>
          </a:prstGeom>
          <a:solidFill>
            <a:srgbClr val="FFFF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800" b="1" dirty="0">
                <a:solidFill>
                  <a:schemeClr val="tx1"/>
                </a:solidFill>
              </a:rPr>
              <a:t>6</a:t>
            </a:r>
          </a:p>
        </p:txBody>
      </p:sp>
      <p:sp>
        <p:nvSpPr>
          <p:cNvPr id="10" name="مربع نص 9"/>
          <p:cNvSpPr txBox="1">
            <a:spLocks noChangeArrowheads="1"/>
          </p:cNvSpPr>
          <p:nvPr/>
        </p:nvSpPr>
        <p:spPr bwMode="auto">
          <a:xfrm>
            <a:off x="1187450" y="3789363"/>
            <a:ext cx="6940550" cy="1754326"/>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بشرة البصل والورقة كلتاهما مكونة من أشكال متشابهة (صناديق) أو خلايا ذات أحجام متشابهة.</a:t>
            </a:r>
            <a:endParaRPr lang="en-US" sz="3600" dirty="0">
              <a:solidFill>
                <a:srgbClr val="0000FF"/>
              </a:solidFill>
            </a:endParaRPr>
          </a:p>
        </p:txBody>
      </p:sp>
      <p:sp>
        <p:nvSpPr>
          <p:cNvPr id="6" name="Footer Placeholder 5"/>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disconnect.wav"/>
                                        </p:tgtEl>
                                      </p:cMediaNode>
                                    </p:audio>
                                  </p:sub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edge">
                                      <p:cBhvr>
                                        <p:cTn id="11" dur="5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4" name="مِمَّ تَتركب كُلٌّ مِنْ بَشَرَةِ.wav"/>
                                        </p:tgtEl>
                                      </p:cMediaNode>
                                    </p:audio>
                                  </p:subTnLst>
                                </p:cTn>
                              </p:par>
                              <p:par>
                                <p:cTn id="12" presetID="37"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بشرة البصل والورقة كلتاهما مكون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4067944" y="1268760"/>
            <a:ext cx="3571875" cy="857250"/>
          </a:xfrm>
          <a:prstGeom prst="plaqu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أْستَكْشفُ أَكْثَرَ</a:t>
            </a:r>
          </a:p>
        </p:txBody>
      </p:sp>
      <p:sp>
        <p:nvSpPr>
          <p:cNvPr id="7" name="TextBox 2"/>
          <p:cNvSpPr txBox="1">
            <a:spLocks noChangeArrowheads="1"/>
          </p:cNvSpPr>
          <p:nvPr/>
        </p:nvSpPr>
        <p:spPr bwMode="auto">
          <a:xfrm>
            <a:off x="827088" y="2852738"/>
            <a:ext cx="7673975" cy="120015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مَاذَا يُمْكِنُ أنْ أُشاهِدَ إِذا فَحَصتُ جُذُورَ </a:t>
            </a:r>
            <a:r>
              <a:rPr lang="ar-EG" sz="3600" dirty="0" err="1">
                <a:solidFill>
                  <a:srgbClr val="0000FF"/>
                </a:solidFill>
              </a:rPr>
              <a:t>الْبَصلِ؟</a:t>
            </a:r>
            <a:endParaRPr lang="ar-EG" sz="3600" dirty="0">
              <a:solidFill>
                <a:srgbClr val="0000FF"/>
              </a:solidFill>
            </a:endParaRPr>
          </a:p>
          <a:p>
            <a:pPr algn="ctr" fontAlgn="auto">
              <a:spcBef>
                <a:spcPts val="0"/>
              </a:spcBef>
              <a:spcAft>
                <a:spcPts val="0"/>
              </a:spcAft>
              <a:defRPr/>
            </a:pPr>
            <a:r>
              <a:rPr lang="ar-EG" sz="3600" dirty="0">
                <a:solidFill>
                  <a:srgbClr val="0000FF"/>
                </a:solidFill>
              </a:rPr>
              <a:t>أَضعُ خُطَّةً للتَّحَقُّقِ من ذلِكَ، ثُمَّ أُجَرِّبُها.</a:t>
            </a: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pic>
        <p:nvPicPr>
          <p:cNvPr id="5" name="صورة 4"/>
          <p:cNvPicPr>
            <a:picLocks noChangeAspect="1"/>
          </p:cNvPicPr>
          <p:nvPr/>
        </p:nvPicPr>
        <p:blipFill rotWithShape="1">
          <a:blip r:embed="rId5">
            <a:extLst>
              <a:ext uri="{28A0092B-C50C-407E-A947-70E740481C1C}">
                <a14:useLocalDpi xmlns:a14="http://schemas.microsoft.com/office/drawing/2010/main" val="0"/>
              </a:ext>
            </a:extLst>
          </a:blip>
          <a:srcRect l="3238" b="6690"/>
          <a:stretch/>
        </p:blipFill>
        <p:spPr>
          <a:xfrm>
            <a:off x="3707903" y="4429472"/>
            <a:ext cx="2448273" cy="1926877"/>
          </a:xfrm>
          <a:prstGeom prst="rect">
            <a:avLst/>
          </a:prstGeom>
        </p:spPr>
      </p:pic>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أْستَكْشفُ أَكْثَرَ.wav"/>
                                        </p:tgtEl>
                                      </p:cMediaNode>
                                    </p:audio>
                                  </p:subTnLst>
                                </p:cTn>
                              </p:par>
                              <p:par>
                                <p:cTn id="9" presetID="2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4" name="مَاذَا يُمْكِنُ أنْ أُشاهِدَ إِذا فَحَصتُ جُذُو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5076056" y="1196752"/>
            <a:ext cx="2034531"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أضع فرضية</a:t>
            </a:r>
            <a:endParaRPr lang="en-US" sz="3600" dirty="0">
              <a:solidFill>
                <a:srgbClr val="0000FF"/>
              </a:solidFill>
            </a:endParaRPr>
          </a:p>
        </p:txBody>
      </p:sp>
      <p:sp>
        <p:nvSpPr>
          <p:cNvPr id="5" name="Rectangle 1"/>
          <p:cNvSpPr>
            <a:spLocks noChangeArrowheads="1"/>
          </p:cNvSpPr>
          <p:nvPr/>
        </p:nvSpPr>
        <p:spPr bwMode="auto">
          <a:xfrm>
            <a:off x="684213" y="3551128"/>
            <a:ext cx="7812087"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سأشاهد في جذر البصل خلايا ذات أحجام متشابهة</a:t>
            </a:r>
            <a:r>
              <a:rPr lang="en-US" sz="3600" dirty="0">
                <a:solidFill>
                  <a:srgbClr val="0000FF"/>
                </a:solidFill>
              </a:rPr>
              <a:t>.</a:t>
            </a:r>
          </a:p>
        </p:txBody>
      </p:sp>
      <p:sp>
        <p:nvSpPr>
          <p:cNvPr id="6" name="Footer Placeholder 5"/>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أضع فرضية.wav"/>
                                        </p:tgtEl>
                                      </p:cMediaNode>
                                    </p:audio>
                                  </p:subTnLst>
                                </p:cTn>
                              </p:par>
                              <p:par>
                                <p:cTn id="8" presetID="1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Right)">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4" name="سأشاهد في جذر البص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644008" y="980728"/>
            <a:ext cx="2988777" cy="648072"/>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أختبر فرضيتي</a:t>
            </a:r>
            <a:endParaRPr lang="en-US" sz="3600" dirty="0">
              <a:solidFill>
                <a:srgbClr val="0000FF"/>
              </a:solidFill>
            </a:endParaRPr>
          </a:p>
        </p:txBody>
      </p:sp>
      <p:sp>
        <p:nvSpPr>
          <p:cNvPr id="5" name="Rectangle 1"/>
          <p:cNvSpPr>
            <a:spLocks noChangeArrowheads="1"/>
          </p:cNvSpPr>
          <p:nvPr/>
        </p:nvSpPr>
        <p:spPr bwMode="auto">
          <a:xfrm>
            <a:off x="539750" y="2625725"/>
            <a:ext cx="7812088" cy="1201738"/>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buFont typeface="Arial" pitchFamily="34" charset="0"/>
              <a:buChar char="•"/>
              <a:defRPr/>
            </a:pPr>
            <a:r>
              <a:rPr lang="en-US" sz="3600" dirty="0">
                <a:solidFill>
                  <a:srgbClr val="0000FF"/>
                </a:solidFill>
              </a:rPr>
              <a:t> </a:t>
            </a:r>
            <a:r>
              <a:rPr lang="ar-EG" sz="3600" dirty="0">
                <a:solidFill>
                  <a:srgbClr val="0000FF"/>
                </a:solidFill>
              </a:rPr>
              <a:t>أقوم بفحص جذر البصل بالعدسة المكبرة  وأرسم ما أراه</a:t>
            </a:r>
            <a:r>
              <a:rPr lang="en-US" sz="3600" dirty="0">
                <a:solidFill>
                  <a:srgbClr val="0000FF"/>
                </a:solidFill>
              </a:rPr>
              <a:t>.</a:t>
            </a:r>
          </a:p>
        </p:txBody>
      </p:sp>
      <p:sp>
        <p:nvSpPr>
          <p:cNvPr id="6" name="Rectangle 1"/>
          <p:cNvSpPr>
            <a:spLocks noChangeArrowheads="1"/>
          </p:cNvSpPr>
          <p:nvPr/>
        </p:nvSpPr>
        <p:spPr bwMode="auto">
          <a:xfrm>
            <a:off x="395288" y="3860800"/>
            <a:ext cx="8027987" cy="120015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buFont typeface="Arial" pitchFamily="34" charset="0"/>
              <a:buChar char="•"/>
              <a:defRPr/>
            </a:pPr>
            <a:r>
              <a:rPr lang="en-US" sz="3600" dirty="0">
                <a:solidFill>
                  <a:srgbClr val="0000FF"/>
                </a:solidFill>
              </a:rPr>
              <a:t> </a:t>
            </a:r>
            <a:r>
              <a:rPr lang="ar-EG" sz="3600" dirty="0">
                <a:solidFill>
                  <a:srgbClr val="0000FF"/>
                </a:solidFill>
              </a:rPr>
              <a:t>أقوم بمشاهدة شرائح مجهزة لجذر البصل مستخدما القوى الكبرى والصغرى للمجهر وأرسم ما أراه</a:t>
            </a:r>
            <a:r>
              <a:rPr lang="en-US" sz="3600" dirty="0">
                <a:solidFill>
                  <a:srgbClr val="0000FF"/>
                </a:solidFill>
              </a:rPr>
              <a:t>.</a:t>
            </a:r>
          </a:p>
        </p:txBody>
      </p:sp>
      <p:sp>
        <p:nvSpPr>
          <p:cNvPr id="7" name="Footer Placeholder 6"/>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أختبر فرضيتي.wav"/>
                                        </p:tgtEl>
                                      </p:cMediaNode>
                                    </p:audio>
                                  </p:subTnLst>
                                </p:cTn>
                              </p:par>
                              <p:par>
                                <p:cTn id="8" presetID="1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Right)">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4" name="أقوم بفحص جذر البصل بالعدسة المكبرة.wav"/>
                                        </p:tgtEl>
                                      </p:cMediaNode>
                                    </p:audio>
                                  </p:subTnLst>
                                </p:cTn>
                              </p:par>
                            </p:childTnLst>
                          </p:cTn>
                        </p:par>
                      </p:childTnLst>
                    </p:cTn>
                  </p:par>
                  <p:par>
                    <p:cTn id="11" fill="hold">
                      <p:stCondLst>
                        <p:cond delay="indefinite"/>
                      </p:stCondLst>
                      <p:childTnLst>
                        <p:par>
                          <p:cTn id="12" fill="hold">
                            <p:stCondLst>
                              <p:cond delay="0"/>
                            </p:stCondLst>
                            <p:childTnLst>
                              <p:par>
                                <p:cTn id="13" presetID="12" presetClass="entr" presetSubtype="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Right)">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5" name="أقوم بمشاهدة شرائح مجهز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خمس عادي 3"/>
          <p:cNvSpPr/>
          <p:nvPr/>
        </p:nvSpPr>
        <p:spPr>
          <a:xfrm>
            <a:off x="4572000" y="1772816"/>
            <a:ext cx="3271559" cy="840105"/>
          </a:xfrm>
          <a:prstGeom prst="pentagon">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latin typeface="Arial" pitchFamily="34" charset="0"/>
                <a:cs typeface="Arial" pitchFamily="34" charset="0"/>
              </a:rPr>
              <a:t>الْفَصلُ الأولُ</a:t>
            </a:r>
          </a:p>
        </p:txBody>
      </p:sp>
      <p:sp>
        <p:nvSpPr>
          <p:cNvPr id="5" name="سهم إلى اليسار واليمين 4"/>
          <p:cNvSpPr/>
          <p:nvPr/>
        </p:nvSpPr>
        <p:spPr>
          <a:xfrm>
            <a:off x="1259632" y="3933056"/>
            <a:ext cx="6267450" cy="646331"/>
          </a:xfrm>
          <a:prstGeom prst="leftRightArrow">
            <a:avLst>
              <a:gd name="adj1" fmla="val 100000"/>
              <a:gd name="adj2" fmla="val 50000"/>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latin typeface="Arial" pitchFamily="34" charset="0"/>
                <a:cs typeface="Arial" pitchFamily="34" charset="0"/>
              </a:rPr>
              <a:t>مَمَالِكُ الْمَخْلُوقَاتِ الْحَيَّةِ</a:t>
            </a: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45">
                                          <p:stCondLst>
                                            <p:cond delay="0"/>
                                          </p:stCondLst>
                                        </p:cTn>
                                        <p:tgtEl>
                                          <p:spTgt spid="4"/>
                                        </p:tgtEl>
                                      </p:cBhvr>
                                    </p:animEffect>
                                    <p:anim calcmode="lin" valueType="num">
                                      <p:cBhvr>
                                        <p:cTn id="8"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13" dur="7">
                                          <p:stCondLst>
                                            <p:cond delay="162"/>
                                          </p:stCondLst>
                                        </p:cTn>
                                        <p:tgtEl>
                                          <p:spTgt spid="4"/>
                                        </p:tgtEl>
                                      </p:cBhvr>
                                      <p:to x="100000" y="60000"/>
                                    </p:animScale>
                                    <p:animScale>
                                      <p:cBhvr>
                                        <p:cTn id="14" dur="41" decel="50000">
                                          <p:stCondLst>
                                            <p:cond delay="169"/>
                                          </p:stCondLst>
                                        </p:cTn>
                                        <p:tgtEl>
                                          <p:spTgt spid="4"/>
                                        </p:tgtEl>
                                      </p:cBhvr>
                                      <p:to x="100000" y="100000"/>
                                    </p:animScale>
                                    <p:animScale>
                                      <p:cBhvr>
                                        <p:cTn id="15" dur="7">
                                          <p:stCondLst>
                                            <p:cond delay="328"/>
                                          </p:stCondLst>
                                        </p:cTn>
                                        <p:tgtEl>
                                          <p:spTgt spid="4"/>
                                        </p:tgtEl>
                                      </p:cBhvr>
                                      <p:to x="100000" y="80000"/>
                                    </p:animScale>
                                    <p:animScale>
                                      <p:cBhvr>
                                        <p:cTn id="16" dur="41" decel="50000">
                                          <p:stCondLst>
                                            <p:cond delay="335"/>
                                          </p:stCondLst>
                                        </p:cTn>
                                        <p:tgtEl>
                                          <p:spTgt spid="4"/>
                                        </p:tgtEl>
                                      </p:cBhvr>
                                      <p:to x="100000" y="100000"/>
                                    </p:animScale>
                                    <p:animScale>
                                      <p:cBhvr>
                                        <p:cTn id="17" dur="7">
                                          <p:stCondLst>
                                            <p:cond delay="410"/>
                                          </p:stCondLst>
                                        </p:cTn>
                                        <p:tgtEl>
                                          <p:spTgt spid="4"/>
                                        </p:tgtEl>
                                      </p:cBhvr>
                                      <p:to x="100000" y="90000"/>
                                    </p:animScale>
                                    <p:animScale>
                                      <p:cBhvr>
                                        <p:cTn id="18" dur="41" decel="50000">
                                          <p:stCondLst>
                                            <p:cond delay="417"/>
                                          </p:stCondLst>
                                        </p:cTn>
                                        <p:tgtEl>
                                          <p:spTgt spid="4"/>
                                        </p:tgtEl>
                                      </p:cBhvr>
                                      <p:to x="100000" y="100000"/>
                                    </p:animScale>
                                    <p:animScale>
                                      <p:cBhvr>
                                        <p:cTn id="19" dur="7">
                                          <p:stCondLst>
                                            <p:cond delay="452"/>
                                          </p:stCondLst>
                                        </p:cTn>
                                        <p:tgtEl>
                                          <p:spTgt spid="4"/>
                                        </p:tgtEl>
                                      </p:cBhvr>
                                      <p:to x="100000" y="95000"/>
                                    </p:animScale>
                                    <p:animScale>
                                      <p:cBhvr>
                                        <p:cTn id="20" dur="41" decel="50000">
                                          <p:stCondLst>
                                            <p:cond delay="458"/>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الْفَصلُ الأولُ.wav"/>
                                        </p:tgtEl>
                                      </p:cMediaNode>
                                    </p:audio>
                                  </p:sub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4" name="مَمَالِكُ الْمَخْلُوقَاتِ الْ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788024" y="1628800"/>
            <a:ext cx="3018598" cy="648072"/>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أسجل النتائج</a:t>
            </a:r>
            <a:endParaRPr lang="en-US" sz="3600" dirty="0">
              <a:solidFill>
                <a:srgbClr val="0000FF"/>
              </a:solidFill>
            </a:endParaRPr>
          </a:p>
        </p:txBody>
      </p:sp>
      <p:sp>
        <p:nvSpPr>
          <p:cNvPr id="5" name="Rectangle 1"/>
          <p:cNvSpPr>
            <a:spLocks noChangeArrowheads="1"/>
          </p:cNvSpPr>
          <p:nvPr/>
        </p:nvSpPr>
        <p:spPr bwMode="auto">
          <a:xfrm>
            <a:off x="468313" y="3613041"/>
            <a:ext cx="7812087"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buFont typeface="Arial" pitchFamily="34" charset="0"/>
              <a:buChar char="•"/>
              <a:defRPr/>
            </a:pPr>
            <a:r>
              <a:rPr lang="en-US" sz="3600" dirty="0">
                <a:solidFill>
                  <a:srgbClr val="0000FF"/>
                </a:solidFill>
              </a:rPr>
              <a:t> </a:t>
            </a:r>
            <a:r>
              <a:rPr lang="ar-EG" sz="3600" dirty="0">
                <a:solidFill>
                  <a:srgbClr val="0000FF"/>
                </a:solidFill>
              </a:rPr>
              <a:t>جذر البصل يتكون من خلايا ذات أحجام متشابهة.</a:t>
            </a:r>
            <a:endParaRPr lang="en-US" sz="3600" dirty="0">
              <a:solidFill>
                <a:srgbClr val="0000FF"/>
              </a:solidFill>
            </a:endParaRPr>
          </a:p>
        </p:txBody>
      </p:sp>
      <p:sp>
        <p:nvSpPr>
          <p:cNvPr id="6" name="Footer Placeholder 5"/>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أسجل النتائج.wav"/>
                                        </p:tgtEl>
                                      </p:cMediaNode>
                                    </p:audio>
                                  </p:subTnLst>
                                </p:cTn>
                              </p:par>
                              <p:par>
                                <p:cTn id="8" presetID="1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Right)">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4" name="جذر البصل يتكون من خلايا ذ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4067944" y="908720"/>
            <a:ext cx="3786187" cy="858857"/>
          </a:xfrm>
          <a:prstGeom prst="horizontalScroll">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أقرأ وأتعلم</a:t>
            </a:r>
          </a:p>
        </p:txBody>
      </p:sp>
      <p:sp>
        <p:nvSpPr>
          <p:cNvPr id="3" name="Flowchart: Terminator 2"/>
          <p:cNvSpPr/>
          <p:nvPr/>
        </p:nvSpPr>
        <p:spPr bwMode="auto">
          <a:xfrm>
            <a:off x="2339752" y="2348880"/>
            <a:ext cx="4714875" cy="928687"/>
          </a:xfrm>
          <a:prstGeom prst="flowChartTerminator">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السؤال الأساسي</a:t>
            </a:r>
          </a:p>
        </p:txBody>
      </p:sp>
      <p:sp>
        <p:nvSpPr>
          <p:cNvPr id="26631" name="TextBox 3"/>
          <p:cNvSpPr txBox="1">
            <a:spLocks noChangeArrowheads="1"/>
          </p:cNvSpPr>
          <p:nvPr/>
        </p:nvSpPr>
        <p:spPr bwMode="auto">
          <a:xfrm>
            <a:off x="1619250" y="4292600"/>
            <a:ext cx="5643563"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كيف تنظم المخلوقات الحية؟</a:t>
            </a:r>
          </a:p>
        </p:txBody>
      </p:sp>
      <p:sp>
        <p:nvSpPr>
          <p:cNvPr id="6" name="Footer Placeholder 5"/>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قرأ وأتعلم.wav"/>
                                        </p:tgtEl>
                                      </p:cMediaNode>
                                    </p:audio>
                                  </p:subTnLst>
                                </p:cTn>
                              </p:par>
                              <p:par>
                                <p:cTn id="8" presetID="23" presetClass="entr" presetSubtype="16" fill="hold" grpId="0" nodeType="withEffect">
                                  <p:stCondLst>
                                    <p:cond delay="0"/>
                                  </p:stCondLst>
                                  <p:childTnLst>
                                    <p:set>
                                      <p:cBhvr>
                                        <p:cTn id="9" dur="1" fill="hold">
                                          <p:stCondLst>
                                            <p:cond delay="0"/>
                                          </p:stCondLst>
                                        </p:cTn>
                                        <p:tgtEl>
                                          <p:spTgt spid="26631"/>
                                        </p:tgtEl>
                                        <p:attrNameLst>
                                          <p:attrName>style.visibility</p:attrName>
                                        </p:attrNameLst>
                                      </p:cBhvr>
                                      <p:to>
                                        <p:strVal val="visible"/>
                                      </p:to>
                                    </p:set>
                                    <p:anim calcmode="lin" valueType="num">
                                      <p:cBhvr>
                                        <p:cTn id="10" dur="500" fill="hold"/>
                                        <p:tgtEl>
                                          <p:spTgt spid="26631"/>
                                        </p:tgtEl>
                                        <p:attrNameLst>
                                          <p:attrName>ppt_w</p:attrName>
                                        </p:attrNameLst>
                                      </p:cBhvr>
                                      <p:tavLst>
                                        <p:tav tm="0">
                                          <p:val>
                                            <p:fltVal val="0"/>
                                          </p:val>
                                        </p:tav>
                                        <p:tav tm="100000">
                                          <p:val>
                                            <p:strVal val="#ppt_w"/>
                                          </p:val>
                                        </p:tav>
                                      </p:tavLst>
                                    </p:anim>
                                    <p:anim calcmode="lin" valueType="num">
                                      <p:cBhvr>
                                        <p:cTn id="11" dur="500" fill="hold"/>
                                        <p:tgtEl>
                                          <p:spTgt spid="2663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4" name="كيف تنظم المخلوقات ال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6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5220072" y="764704"/>
            <a:ext cx="3278187" cy="983873"/>
          </a:xfrm>
          <a:prstGeom prst="clou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الْمُفْرَدَاتُ</a:t>
            </a:r>
          </a:p>
        </p:txBody>
      </p:sp>
      <p:sp>
        <p:nvSpPr>
          <p:cNvPr id="3" name="TextBox 2"/>
          <p:cNvSpPr txBox="1">
            <a:spLocks noChangeArrowheads="1"/>
          </p:cNvSpPr>
          <p:nvPr/>
        </p:nvSpPr>
        <p:spPr bwMode="auto">
          <a:xfrm>
            <a:off x="3707904" y="1844824"/>
            <a:ext cx="3888432" cy="2246769"/>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الْخَليةُ.</a:t>
            </a:r>
          </a:p>
          <a:p>
            <a:pPr algn="ctr" fontAlgn="auto">
              <a:spcBef>
                <a:spcPts val="0"/>
              </a:spcBef>
              <a:spcAft>
                <a:spcPts val="0"/>
              </a:spcAft>
              <a:defRPr/>
            </a:pPr>
            <a:r>
              <a:rPr lang="ar-EG" sz="2800" dirty="0">
                <a:solidFill>
                  <a:srgbClr val="0000FF"/>
                </a:solidFill>
              </a:rPr>
              <a:t>الأُكْسجِينُ.</a:t>
            </a:r>
          </a:p>
          <a:p>
            <a:pPr algn="ctr" fontAlgn="auto">
              <a:spcBef>
                <a:spcPts val="0"/>
              </a:spcBef>
              <a:spcAft>
                <a:spcPts val="0"/>
              </a:spcAft>
              <a:defRPr/>
            </a:pPr>
            <a:r>
              <a:rPr lang="ar-EG" sz="2800" dirty="0">
                <a:solidFill>
                  <a:srgbClr val="0000FF"/>
                </a:solidFill>
              </a:rPr>
              <a:t>النَّسيجُ.</a:t>
            </a:r>
          </a:p>
          <a:p>
            <a:pPr algn="ctr" fontAlgn="auto">
              <a:spcBef>
                <a:spcPts val="0"/>
              </a:spcBef>
              <a:spcAft>
                <a:spcPts val="0"/>
              </a:spcAft>
              <a:defRPr/>
            </a:pPr>
            <a:r>
              <a:rPr lang="ar-EG" sz="2800" dirty="0">
                <a:solidFill>
                  <a:srgbClr val="0000FF"/>
                </a:solidFill>
              </a:rPr>
              <a:t>الْعُضوُ.</a:t>
            </a:r>
          </a:p>
          <a:p>
            <a:pPr algn="ctr" fontAlgn="auto">
              <a:spcBef>
                <a:spcPts val="0"/>
              </a:spcBef>
              <a:spcAft>
                <a:spcPts val="0"/>
              </a:spcAft>
              <a:defRPr/>
            </a:pPr>
            <a:r>
              <a:rPr lang="ar-EG" sz="2800" dirty="0">
                <a:solidFill>
                  <a:srgbClr val="0000FF"/>
                </a:solidFill>
              </a:rPr>
              <a:t>الْجَهَازُ الحيوي.</a:t>
            </a:r>
          </a:p>
        </p:txBody>
      </p:sp>
      <p:sp>
        <p:nvSpPr>
          <p:cNvPr id="4" name="Plaque 3"/>
          <p:cNvSpPr/>
          <p:nvPr/>
        </p:nvSpPr>
        <p:spPr>
          <a:xfrm>
            <a:off x="4355976" y="4437112"/>
            <a:ext cx="3929062" cy="840105"/>
          </a:xfrm>
          <a:prstGeom prst="plaqu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مَهَارَةُ الْقرَاءَةِ</a:t>
            </a:r>
          </a:p>
        </p:txBody>
      </p:sp>
      <p:sp>
        <p:nvSpPr>
          <p:cNvPr id="27654" name="مربع نص 7"/>
          <p:cNvSpPr txBox="1">
            <a:spLocks noChangeArrowheads="1"/>
          </p:cNvSpPr>
          <p:nvPr/>
        </p:nvSpPr>
        <p:spPr bwMode="auto">
          <a:xfrm>
            <a:off x="1043608" y="3573016"/>
            <a:ext cx="2016125"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المقارنة</a:t>
            </a:r>
            <a:endParaRPr lang="en-US" sz="3600" dirty="0">
              <a:solidFill>
                <a:srgbClr val="0000FF"/>
              </a:solidFill>
            </a:endParaRPr>
          </a:p>
        </p:txBody>
      </p:sp>
      <p:pic>
        <p:nvPicPr>
          <p:cNvPr id="33798" name="Picture 7"/>
          <p:cNvPicPr>
            <a:picLocks noChangeAspect="1" noChangeArrowheads="1"/>
          </p:cNvPicPr>
          <p:nvPr/>
        </p:nvPicPr>
        <p:blipFill>
          <a:blip r:embed="rId12" cstate="print">
            <a:lum bright="-12000" contrast="14000"/>
          </a:blip>
          <a:srcRect/>
          <a:stretch>
            <a:fillRect/>
          </a:stretch>
        </p:blipFill>
        <p:spPr bwMode="auto">
          <a:xfrm>
            <a:off x="611560" y="4365104"/>
            <a:ext cx="2879725" cy="1800225"/>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مُفْرَدَاتُ.wav"/>
                                        </p:tgtEl>
                                      </p:cMediaNode>
                                    </p:audio>
                                  </p:sub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3">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الْخَليةُ.wav"/>
                                        </p:tgtEl>
                                      </p:cMediaNode>
                                    </p:audio>
                                  </p:sub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1" end="1"/>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5" name="الأُكْسجِينُ.wav"/>
                                        </p:tgtEl>
                                      </p:cMediaNode>
                                    </p:audio>
                                  </p:sub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2" end="2"/>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6" name="النَّسيجُ.wav"/>
                                        </p:tgtEl>
                                      </p:cMediaNode>
                                    </p:audio>
                                  </p:sub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p:cTn id="4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3" end="3"/>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7" name="العضو.wav"/>
                                        </p:tgtEl>
                                      </p:cMediaNode>
                                    </p:audio>
                                  </p:sub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p:cTn id="4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4" end="4"/>
                                            </p:txEl>
                                          </p:spTgt>
                                        </p:tgtEl>
                                      </p:cBhvr>
                                    </p:animEffect>
                                  </p:childTnLst>
                                  <p:subTnLst>
                                    <p:audio>
                                      <p:cMediaNode>
                                        <p:cTn display="0" masterRel="sameClick">
                                          <p:stCondLst>
                                            <p:cond evt="begin" delay="0">
                                              <p:tn val="47"/>
                                            </p:cond>
                                          </p:stCondLst>
                                          <p:endCondLst>
                                            <p:cond evt="onStopAudio" delay="0">
                                              <p:tgtEl>
                                                <p:sldTgt/>
                                              </p:tgtEl>
                                            </p:cond>
                                          </p:endCondLst>
                                        </p:cTn>
                                        <p:tgtEl>
                                          <p:sndTgt r:embed="rId8" name="الْجَهَازُ الحيوي.wav"/>
                                        </p:tgtEl>
                                      </p:cMediaNode>
                                    </p:audio>
                                  </p:subTnLst>
                                </p:cTn>
                              </p:par>
                            </p:childTnLst>
                          </p:cTn>
                        </p:par>
                      </p:childTnLst>
                    </p:cTn>
                  </p:par>
                  <p:par>
                    <p:cTn id="53" fill="hold">
                      <p:stCondLst>
                        <p:cond delay="indefinite"/>
                      </p:stCondLst>
                      <p:childTnLst>
                        <p:par>
                          <p:cTn id="54" fill="hold">
                            <p:stCondLst>
                              <p:cond delay="0"/>
                            </p:stCondLst>
                            <p:childTnLst>
                              <p:par>
                                <p:cTn id="55" presetID="47"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1000"/>
                                        <p:tgtEl>
                                          <p:spTgt spid="4"/>
                                        </p:tgtEl>
                                      </p:cBhvr>
                                    </p:animEffect>
                                    <p:anim calcmode="lin" valueType="num">
                                      <p:cBhvr>
                                        <p:cTn id="58" dur="1000" fill="hold"/>
                                        <p:tgtEl>
                                          <p:spTgt spid="4"/>
                                        </p:tgtEl>
                                        <p:attrNameLst>
                                          <p:attrName>ppt_x</p:attrName>
                                        </p:attrNameLst>
                                      </p:cBhvr>
                                      <p:tavLst>
                                        <p:tav tm="0">
                                          <p:val>
                                            <p:strVal val="#ppt_x"/>
                                          </p:val>
                                        </p:tav>
                                        <p:tav tm="100000">
                                          <p:val>
                                            <p:strVal val="#ppt_x"/>
                                          </p:val>
                                        </p:tav>
                                      </p:tavLst>
                                    </p:anim>
                                    <p:anim calcmode="lin" valueType="num">
                                      <p:cBhvr>
                                        <p:cTn id="5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9" name="مَهَارَةُ الْقرَاءَةِ.wav"/>
                                        </p:tgtEl>
                                      </p:cMediaNode>
                                    </p:audio>
                                  </p:subTnLst>
                                </p:cTn>
                              </p:par>
                            </p:childTnLst>
                          </p:cTn>
                        </p:par>
                      </p:childTnLst>
                    </p:cTn>
                  </p:par>
                  <p:par>
                    <p:cTn id="60" fill="hold">
                      <p:stCondLst>
                        <p:cond delay="indefinite"/>
                      </p:stCondLst>
                      <p:childTnLst>
                        <p:par>
                          <p:cTn id="61" fill="hold">
                            <p:stCondLst>
                              <p:cond delay="0"/>
                            </p:stCondLst>
                            <p:childTnLst>
                              <p:par>
                                <p:cTn id="62" presetID="8" presetClass="entr" presetSubtype="16" fill="hold" grpId="0" nodeType="clickEffect">
                                  <p:stCondLst>
                                    <p:cond delay="0"/>
                                  </p:stCondLst>
                                  <p:childTnLst>
                                    <p:set>
                                      <p:cBhvr>
                                        <p:cTn id="63" dur="1" fill="hold">
                                          <p:stCondLst>
                                            <p:cond delay="0"/>
                                          </p:stCondLst>
                                        </p:cTn>
                                        <p:tgtEl>
                                          <p:spTgt spid="27654"/>
                                        </p:tgtEl>
                                        <p:attrNameLst>
                                          <p:attrName>style.visibility</p:attrName>
                                        </p:attrNameLst>
                                      </p:cBhvr>
                                      <p:to>
                                        <p:strVal val="visible"/>
                                      </p:to>
                                    </p:set>
                                    <p:animEffect transition="in" filter="diamond(in)">
                                      <p:cBhvr>
                                        <p:cTn id="64" dur="500"/>
                                        <p:tgtEl>
                                          <p:spTgt spid="27654"/>
                                        </p:tgtEl>
                                      </p:cBhvr>
                                    </p:animEffect>
                                  </p:childTnLst>
                                  <p:subTnLst>
                                    <p:audio>
                                      <p:cMediaNode>
                                        <p:cTn display="0" masterRel="sameClick">
                                          <p:stCondLst>
                                            <p:cond evt="begin" delay="0">
                                              <p:tn val="62"/>
                                            </p:cond>
                                          </p:stCondLst>
                                          <p:endCondLst>
                                            <p:cond evt="onStopAudio" delay="0">
                                              <p:tgtEl>
                                                <p:sldTgt/>
                                              </p:tgtEl>
                                            </p:cond>
                                          </p:endCondLst>
                                        </p:cTn>
                                        <p:tgtEl>
                                          <p:sndTgt r:embed="rId10" name="المقارنة.wav"/>
                                        </p:tgtEl>
                                      </p:cMediaNode>
                                    </p:audio>
                                  </p:sub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33798"/>
                                        </p:tgtEl>
                                        <p:attrNameLst>
                                          <p:attrName>style.visibility</p:attrName>
                                        </p:attrNameLst>
                                      </p:cBhvr>
                                      <p:to>
                                        <p:strVal val="visible"/>
                                      </p:to>
                                    </p:set>
                                    <p:anim calcmode="lin" valueType="num">
                                      <p:cBhvr additive="base">
                                        <p:cTn id="69" dur="500" fill="hold"/>
                                        <p:tgtEl>
                                          <p:spTgt spid="33798"/>
                                        </p:tgtEl>
                                        <p:attrNameLst>
                                          <p:attrName>ppt_x</p:attrName>
                                        </p:attrNameLst>
                                      </p:cBhvr>
                                      <p:tavLst>
                                        <p:tav tm="0">
                                          <p:val>
                                            <p:strVal val="#ppt_x"/>
                                          </p:val>
                                        </p:tav>
                                        <p:tav tm="100000">
                                          <p:val>
                                            <p:strVal val="#ppt_x"/>
                                          </p:val>
                                        </p:tav>
                                      </p:tavLst>
                                    </p:anim>
                                    <p:anim calcmode="lin" valueType="num">
                                      <p:cBhvr additive="base">
                                        <p:cTn id="70" dur="500" fill="hold"/>
                                        <p:tgtEl>
                                          <p:spTgt spid="337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11" name="تختل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4" grpId="0" animBg="1"/>
      <p:bldP spid="2765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ardrop 1"/>
          <p:cNvSpPr/>
          <p:nvPr/>
        </p:nvSpPr>
        <p:spPr>
          <a:xfrm>
            <a:off x="2555776" y="476672"/>
            <a:ext cx="5572125" cy="908864"/>
          </a:xfrm>
          <a:prstGeom prst="teardrop">
            <a:avLst>
              <a:gd name="adj" fmla="val 104615"/>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مَا الْمَخْلُوقَاتُ الْحَيَّةُ؟</a:t>
            </a:r>
          </a:p>
        </p:txBody>
      </p:sp>
      <p:sp>
        <p:nvSpPr>
          <p:cNvPr id="9" name="TextBox 2"/>
          <p:cNvSpPr txBox="1"/>
          <p:nvPr/>
        </p:nvSpPr>
        <p:spPr bwMode="auto">
          <a:xfrm>
            <a:off x="611560" y="1988840"/>
            <a:ext cx="7776864" cy="156966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200" dirty="0">
                <a:solidFill>
                  <a:srgbClr val="0000FF"/>
                </a:solidFill>
              </a:rPr>
              <a:t>النَّبَاتَاتُ والحَيَواناتُ مَخْلُوقاتٌ حَيَّةٌ،  خلقها الله تعالى من </a:t>
            </a:r>
            <a:r>
              <a:rPr lang="ar-EG" sz="3200" dirty="0" err="1">
                <a:solidFill>
                  <a:srgbClr val="0000FF"/>
                </a:solidFill>
              </a:rPr>
              <a:t>خلايا.</a:t>
            </a:r>
            <a:r>
              <a:rPr lang="ar-EG" sz="3200" dirty="0">
                <a:solidFill>
                  <a:srgbClr val="0000FF"/>
                </a:solidFill>
              </a:rPr>
              <a:t> فجسمي يتكون من خلايا، وكذلك أَجْسامُ النَّمْلِ ونَباتُ البَصَلِ الْخَلِيَّةُ أصْغَرُ وَحْدَةٍ في بِنَاءِ الْمَخْلُوقاتِ </a:t>
            </a:r>
            <a:r>
              <a:rPr lang="ar-EG" sz="3200" dirty="0" err="1">
                <a:solidFill>
                  <a:srgbClr val="0000FF"/>
                </a:solidFill>
              </a:rPr>
              <a:t>الْحَيَّةِ.</a:t>
            </a:r>
            <a:r>
              <a:rPr lang="ar-EG" sz="3200" dirty="0">
                <a:solidFill>
                  <a:srgbClr val="0000FF"/>
                </a:solidFill>
              </a:rPr>
              <a:t> </a:t>
            </a: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مَا الْمَخْلُوقَاتُ الْحَيَّةُ؟.wav"/>
                                        </p:tgtEl>
                                      </p:cMediaNode>
                                    </p:audio>
                                  </p:subTnLst>
                                </p:cTn>
                              </p:par>
                              <p:par>
                                <p:cTn id="9" presetID="29"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ppt_x</p:attrName>
                                        </p:attrNameLst>
                                      </p:cBhvr>
                                      <p:tavLst>
                                        <p:tav tm="0">
                                          <p:val>
                                            <p:strVal val="#ppt_x-.2"/>
                                          </p:val>
                                        </p:tav>
                                        <p:tav tm="100000">
                                          <p:val>
                                            <p:strVal val="#ppt_x"/>
                                          </p:val>
                                        </p:tav>
                                      </p:tavLst>
                                    </p:anim>
                                    <p:anim calcmode="lin" valueType="num">
                                      <p:cBhvr>
                                        <p:cTn id="12"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3" dur="10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4" name="النَّبَاتَاتُ والحَيَواناتُ مَخْلُوق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p:cNvSpPr txBox="1"/>
          <p:nvPr/>
        </p:nvSpPr>
        <p:spPr bwMode="auto">
          <a:xfrm>
            <a:off x="755576" y="1988840"/>
            <a:ext cx="7632526" cy="2862322"/>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قَدْ يَتَكَوَّنُ الْمَخْلُوقُ الْحَيُّ من مَلايينِ الْخَلايَا، أَوْ مِنْ خَلِيَّةٍ وَاحِدَةٍ، وفِي كُلِّ حالَةٍ، تَحْتاجُ جَمِيعُ المَخْلُوقاتِ الحَيَّةِ إلَى الْماءِ، والْغِذاءِ، وَإلى مَكانٍ لِتَعِيشَ فيهِ، كَما أنَّها تَحْتاجُ إِلَى الأكْسُجِينِ وَهُوَ غازٌ مَوْجُودٌ فِي الْهَواءِ وفي الماء.</a:t>
            </a:r>
          </a:p>
        </p:txBody>
      </p:sp>
      <p:sp>
        <p:nvSpPr>
          <p:cNvPr id="10" name="TextBox 1"/>
          <p:cNvSpPr txBox="1"/>
          <p:nvPr/>
        </p:nvSpPr>
        <p:spPr>
          <a:xfrm>
            <a:off x="3500438" y="568325"/>
            <a:ext cx="4429125"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الْمَخْلُوقاتُ الْحَيَّةُ لَهَا حَاجاتٌ</a:t>
            </a: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مَخْلُوقاتُ الْحَيَّةُ لَهَا حَاجاتٌ.wav"/>
                                        </p:tgtEl>
                                      </p:cMediaNode>
                                    </p:audio>
                                  </p:subTnLst>
                                </p:cTn>
                              </p:par>
                              <p:par>
                                <p:cTn id="15" presetID="54" presetClass="entr" presetSubtype="0" accel="10000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strVal val="#ppt_w*0.05"/>
                                          </p:val>
                                        </p:tav>
                                        <p:tav tm="100000">
                                          <p:val>
                                            <p:strVal val="#ppt_w"/>
                                          </p:val>
                                        </p:tav>
                                      </p:tavLst>
                                    </p:anim>
                                    <p:anim calcmode="lin" valueType="num">
                                      <p:cBhvr>
                                        <p:cTn id="18" dur="500" fill="hold"/>
                                        <p:tgtEl>
                                          <p:spTgt spid="9"/>
                                        </p:tgtEl>
                                        <p:attrNameLst>
                                          <p:attrName>ppt_h</p:attrName>
                                        </p:attrNameLst>
                                      </p:cBhvr>
                                      <p:tavLst>
                                        <p:tav tm="0">
                                          <p:val>
                                            <p:strVal val="#ppt_h"/>
                                          </p:val>
                                        </p:tav>
                                        <p:tav tm="100000">
                                          <p:val>
                                            <p:strVal val="#ppt_h"/>
                                          </p:val>
                                        </p:tav>
                                      </p:tavLst>
                                    </p:anim>
                                    <p:anim calcmode="lin" valueType="num">
                                      <p:cBhvr>
                                        <p:cTn id="19" dur="500" fill="hold"/>
                                        <p:tgtEl>
                                          <p:spTgt spid="9"/>
                                        </p:tgtEl>
                                        <p:attrNameLst>
                                          <p:attrName>ppt_x</p:attrName>
                                        </p:attrNameLst>
                                      </p:cBhvr>
                                      <p:tavLst>
                                        <p:tav tm="0">
                                          <p:val>
                                            <p:strVal val="#ppt_x-.2"/>
                                          </p:val>
                                        </p:tav>
                                        <p:tav tm="100000">
                                          <p:val>
                                            <p:strVal val="#ppt_x"/>
                                          </p:val>
                                        </p:tav>
                                      </p:tavLst>
                                    </p:anim>
                                    <p:anim calcmode="lin" valueType="num">
                                      <p:cBhvr>
                                        <p:cTn id="20" dur="500" fill="hold"/>
                                        <p:tgtEl>
                                          <p:spTgt spid="9"/>
                                        </p:tgtEl>
                                        <p:attrNameLst>
                                          <p:attrName>ppt_y</p:attrName>
                                        </p:attrNameLst>
                                      </p:cBhvr>
                                      <p:tavLst>
                                        <p:tav tm="0">
                                          <p:val>
                                            <p:strVal val="#ppt_y"/>
                                          </p:val>
                                        </p:tav>
                                        <p:tav tm="100000">
                                          <p:val>
                                            <p:strVal val="#ppt_y"/>
                                          </p:val>
                                        </p:tav>
                                      </p:tavLst>
                                    </p:anim>
                                    <p:animEffect transition="in" filter="fade">
                                      <p:cBhvr>
                                        <p:cTn id="21"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قَدْ يَتَكَوَّنُ الْمَخْلُوقُ الْحَيُّ من مَلايينِ الْخَلايَ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apezoid 1"/>
          <p:cNvSpPr/>
          <p:nvPr/>
        </p:nvSpPr>
        <p:spPr>
          <a:xfrm>
            <a:off x="3059832" y="452448"/>
            <a:ext cx="4786312" cy="528280"/>
          </a:xfrm>
          <a:prstGeom prst="trapezoi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الْمَخْلُوقَاتُ الْحَيَّةُ تَتَكاثَرُ</a:t>
            </a:r>
          </a:p>
        </p:txBody>
      </p:sp>
      <p:sp>
        <p:nvSpPr>
          <p:cNvPr id="3" name="TextBox 2"/>
          <p:cNvSpPr txBox="1">
            <a:spLocks noChangeArrowheads="1"/>
          </p:cNvSpPr>
          <p:nvPr/>
        </p:nvSpPr>
        <p:spPr bwMode="auto">
          <a:xfrm>
            <a:off x="611560" y="1124744"/>
            <a:ext cx="7969324" cy="2246769"/>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يَقُومُ المَخْلُوقُ الْحَيُّ بِخَمْسِ وَظائِفَ أَسَاسِيَّةٍ لِلْحَيَاةِ، مِنْهَا التَّكَاثُرُ، وَهُوَ إنْتاجُ مَخْلُوقاتٍ حَيَّةٍ جَديدَةٍ مِنْ النَوْعِ </a:t>
            </a:r>
            <a:r>
              <a:rPr lang="ar-EG" sz="2800" dirty="0" err="1">
                <a:solidFill>
                  <a:srgbClr val="0000FF"/>
                </a:solidFill>
              </a:rPr>
              <a:t>نفسه.</a:t>
            </a:r>
            <a:r>
              <a:rPr lang="ar-EG" sz="2800" dirty="0">
                <a:solidFill>
                  <a:srgbClr val="0000FF"/>
                </a:solidFill>
              </a:rPr>
              <a:t> ويقوم </a:t>
            </a:r>
            <a:r>
              <a:rPr lang="ar-EG" sz="2800" dirty="0" err="1">
                <a:solidFill>
                  <a:srgbClr val="0000FF"/>
                </a:solidFill>
              </a:rPr>
              <a:t>به</a:t>
            </a:r>
            <a:r>
              <a:rPr lang="ar-EG" sz="2800" dirty="0">
                <a:solidFill>
                  <a:srgbClr val="0000FF"/>
                </a:solidFill>
              </a:rPr>
              <a:t> أب واحد أو يشترك فيه أبوان </a:t>
            </a:r>
            <a:r>
              <a:rPr lang="ar-EG" sz="2800" dirty="0" err="1">
                <a:solidFill>
                  <a:srgbClr val="0000FF"/>
                </a:solidFill>
              </a:rPr>
              <a:t>معا.</a:t>
            </a:r>
            <a:r>
              <a:rPr lang="ar-EG" sz="2800" dirty="0">
                <a:solidFill>
                  <a:srgbClr val="0000FF"/>
                </a:solidFill>
              </a:rPr>
              <a:t> والطيور الصغيرة بين الطائرين في الصورة هي من </a:t>
            </a:r>
            <a:r>
              <a:rPr lang="ar-EG" sz="2800" dirty="0" err="1">
                <a:solidFill>
                  <a:srgbClr val="0000FF"/>
                </a:solidFill>
              </a:rPr>
              <a:t>نسلهما.</a:t>
            </a:r>
            <a:r>
              <a:rPr lang="ar-EG" sz="2800" dirty="0">
                <a:solidFill>
                  <a:srgbClr val="0000FF"/>
                </a:solidFill>
              </a:rPr>
              <a:t> وكلمة النسل تعني الأفراد الجديدة التي تنتج عن تكاثر المخلوقات الحية.</a:t>
            </a:r>
          </a:p>
        </p:txBody>
      </p:sp>
      <p:grpSp>
        <p:nvGrpSpPr>
          <p:cNvPr id="4" name="Group 7"/>
          <p:cNvGrpSpPr>
            <a:grpSpLocks/>
          </p:cNvGrpSpPr>
          <p:nvPr/>
        </p:nvGrpSpPr>
        <p:grpSpPr bwMode="auto">
          <a:xfrm>
            <a:off x="5003800" y="3573463"/>
            <a:ext cx="3662363" cy="2724150"/>
            <a:chOff x="5052604" y="2915148"/>
            <a:chExt cx="3662800" cy="3157058"/>
          </a:xfrm>
        </p:grpSpPr>
        <p:pic>
          <p:nvPicPr>
            <p:cNvPr id="6146" name="Picture 2"/>
            <p:cNvPicPr>
              <a:picLocks noChangeAspect="1" noChangeArrowheads="1"/>
            </p:cNvPicPr>
            <p:nvPr/>
          </p:nvPicPr>
          <p:blipFill>
            <a:blip r:embed="rId7" cstate="print"/>
            <a:srcRect/>
            <a:stretch>
              <a:fillRect/>
            </a:stretch>
          </p:blipFill>
          <p:spPr bwMode="auto">
            <a:xfrm>
              <a:off x="5052604" y="2915148"/>
              <a:ext cx="3662800" cy="3157058"/>
            </a:xfrm>
            <a:prstGeom prst="rect">
              <a:avLst/>
            </a:prstGeom>
            <a:ln w="88900" cap="sq" cmpd="thickThin">
              <a:solidFill>
                <a:srgbClr val="000000"/>
              </a:solidFill>
              <a:prstDash val="solid"/>
              <a:miter lim="800000"/>
            </a:ln>
            <a:effectLst>
              <a:innerShdw blurRad="76200">
                <a:srgbClr val="000000"/>
              </a:innerShdw>
            </a:effectLst>
          </p:spPr>
        </p:pic>
        <p:sp>
          <p:nvSpPr>
            <p:cNvPr id="6" name="TextBox 5"/>
            <p:cNvSpPr txBox="1"/>
            <p:nvPr/>
          </p:nvSpPr>
          <p:spPr>
            <a:xfrm>
              <a:off x="5071656" y="2928026"/>
              <a:ext cx="2000489" cy="388194"/>
            </a:xfrm>
            <a:prstGeom prst="rect">
              <a:avLst/>
            </a:prstGeom>
            <a:solidFill>
              <a:srgbClr val="FFFF00"/>
            </a:solidFill>
            <a:ln w="28575">
              <a:solidFill>
                <a:schemeClr val="tx1"/>
              </a:solidFill>
            </a:ln>
          </p:spPr>
          <p:txBody>
            <a:bodyPr rtlCol="1">
              <a:spAutoFit/>
            </a:bodyPr>
            <a:lstStyle/>
            <a:p>
              <a:pPr algn="ctr" fontAlgn="auto">
                <a:spcBef>
                  <a:spcPts val="0"/>
                </a:spcBef>
                <a:spcAft>
                  <a:spcPts val="0"/>
                </a:spcAft>
                <a:defRPr/>
              </a:pPr>
              <a:r>
                <a:rPr lang="ar-EG" b="1" dirty="0">
                  <a:latin typeface="+mn-lt"/>
                  <a:cs typeface="+mn-cs"/>
                </a:rPr>
                <a:t>المخلوقات الحية تتكاثر</a:t>
              </a:r>
            </a:p>
          </p:txBody>
        </p:sp>
      </p:grpSp>
      <p:grpSp>
        <p:nvGrpSpPr>
          <p:cNvPr id="5" name="Group 8"/>
          <p:cNvGrpSpPr>
            <a:grpSpLocks/>
          </p:cNvGrpSpPr>
          <p:nvPr/>
        </p:nvGrpSpPr>
        <p:grpSpPr bwMode="auto">
          <a:xfrm>
            <a:off x="468313" y="3638550"/>
            <a:ext cx="3586162" cy="2659063"/>
            <a:chOff x="500034" y="2915149"/>
            <a:chExt cx="3586172" cy="3157057"/>
          </a:xfrm>
        </p:grpSpPr>
        <p:pic>
          <p:nvPicPr>
            <p:cNvPr id="6147" name="Picture 3"/>
            <p:cNvPicPr>
              <a:picLocks noChangeAspect="1" noChangeArrowheads="1"/>
            </p:cNvPicPr>
            <p:nvPr/>
          </p:nvPicPr>
          <p:blipFill>
            <a:blip r:embed="rId8" cstate="print"/>
            <a:srcRect/>
            <a:stretch>
              <a:fillRect/>
            </a:stretch>
          </p:blipFill>
          <p:spPr bwMode="auto">
            <a:xfrm>
              <a:off x="500034" y="2915149"/>
              <a:ext cx="3586172" cy="3157057"/>
            </a:xfrm>
            <a:prstGeom prst="rect">
              <a:avLst/>
            </a:prstGeom>
            <a:ln w="88900" cap="sq" cmpd="thickThin">
              <a:solidFill>
                <a:srgbClr val="000000"/>
              </a:solidFill>
              <a:prstDash val="solid"/>
              <a:miter lim="800000"/>
            </a:ln>
            <a:effectLst>
              <a:innerShdw blurRad="76200">
                <a:srgbClr val="000000"/>
              </a:innerShdw>
            </a:effectLst>
          </p:spPr>
        </p:pic>
        <p:sp>
          <p:nvSpPr>
            <p:cNvPr id="7" name="TextBox 6"/>
            <p:cNvSpPr txBox="1"/>
            <p:nvPr/>
          </p:nvSpPr>
          <p:spPr>
            <a:xfrm>
              <a:off x="500034" y="2928343"/>
              <a:ext cx="2000256" cy="397694"/>
            </a:xfrm>
            <a:prstGeom prst="rect">
              <a:avLst/>
            </a:prstGeom>
            <a:solidFill>
              <a:srgbClr val="FFFF00"/>
            </a:solidFill>
            <a:ln w="28575">
              <a:solidFill>
                <a:schemeClr val="tx1"/>
              </a:solidFill>
            </a:ln>
          </p:spPr>
          <p:txBody>
            <a:bodyPr rtlCol="1">
              <a:spAutoFit/>
            </a:bodyPr>
            <a:lstStyle/>
            <a:p>
              <a:pPr algn="ctr" fontAlgn="auto">
                <a:spcBef>
                  <a:spcPts val="0"/>
                </a:spcBef>
                <a:spcAft>
                  <a:spcPts val="0"/>
                </a:spcAft>
                <a:defRPr/>
              </a:pPr>
              <a:r>
                <a:rPr lang="ar-EG" b="1" dirty="0">
                  <a:latin typeface="+mn-lt"/>
                  <a:cs typeface="+mn-cs"/>
                </a:rPr>
                <a:t>المخلوقات الحية تنمو</a:t>
              </a:r>
            </a:p>
          </p:txBody>
        </p:sp>
      </p:grpSp>
      <p:sp>
        <p:nvSpPr>
          <p:cNvPr id="8" name="Footer Placeholder 7"/>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مَخْلُوقَاتُ الْحَيَّةُ تَتَكاثَرُ.wav"/>
                                        </p:tgtEl>
                                      </p:cMediaNode>
                                    </p:audio>
                                  </p:sub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يَقُومُ المَخْلُوقُ الْحَيُّ بِخَمْسِ وَظائِفَ أَسَاسِيَّةٍ لِلْحَيَاةِ.wav"/>
                                        </p:tgtEl>
                                      </p:cMediaNode>
                                    </p:audio>
                                  </p:sub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المخلوقات الحية تتكاثر.wav"/>
                                        </p:tgtEl>
                                      </p:cMediaNode>
                                    </p:audio>
                                  </p:sub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900" decel="100000" fill="hold"/>
                                        <p:tgtEl>
                                          <p:spTgt spid="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6" name="المخلوقات الحية تنمو.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gular Pentagon 1"/>
          <p:cNvSpPr/>
          <p:nvPr/>
        </p:nvSpPr>
        <p:spPr>
          <a:xfrm>
            <a:off x="4211960" y="476672"/>
            <a:ext cx="3714776" cy="680085"/>
          </a:xfrm>
          <a:prstGeom prst="pentagon">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وَظَائِفُ أُخْرَى</a:t>
            </a:r>
          </a:p>
        </p:txBody>
      </p:sp>
      <p:sp>
        <p:nvSpPr>
          <p:cNvPr id="8" name="TextBox 2"/>
          <p:cNvSpPr txBox="1">
            <a:spLocks noChangeArrowheads="1"/>
          </p:cNvSpPr>
          <p:nvPr/>
        </p:nvSpPr>
        <p:spPr bwMode="auto">
          <a:xfrm>
            <a:off x="451048" y="1772816"/>
            <a:ext cx="8153400" cy="2246769"/>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عَنْدما تَنْمُو السِّحْلِيَّةُ وتَكْبُرُ ينسلخ عنها جِلْدها، وَلَكِنْ لَيْسَ كُلُّ الحَيَوَاناتِ يحدث لها ذلك، رغم أنَّ جَمِيعها تَنْمُو </a:t>
            </a:r>
            <a:r>
              <a:rPr lang="ar-EG" sz="2800" dirty="0" err="1">
                <a:solidFill>
                  <a:srgbClr val="0000FF"/>
                </a:solidFill>
              </a:rPr>
              <a:t>وَتَكْبرُ.</a:t>
            </a:r>
            <a:r>
              <a:rPr lang="ar-EG" sz="2800" dirty="0">
                <a:solidFill>
                  <a:srgbClr val="0000FF"/>
                </a:solidFill>
              </a:rPr>
              <a:t> ولِكَيْ تقوم بذلك فإنها تحَتاجِ إلَى </a:t>
            </a:r>
            <a:r>
              <a:rPr lang="ar-EG" sz="2800" dirty="0" err="1">
                <a:solidFill>
                  <a:srgbClr val="0000FF"/>
                </a:solidFill>
              </a:rPr>
              <a:t>الطَّاقَةِ.</a:t>
            </a:r>
            <a:r>
              <a:rPr lang="ar-EG" sz="2800" dirty="0">
                <a:solidFill>
                  <a:srgbClr val="0000FF"/>
                </a:solidFill>
              </a:rPr>
              <a:t> فكيف تحصل </a:t>
            </a:r>
            <a:r>
              <a:rPr lang="ar-EG" sz="2800" dirty="0" err="1">
                <a:solidFill>
                  <a:srgbClr val="0000FF"/>
                </a:solidFill>
              </a:rPr>
              <a:t>عليها؟</a:t>
            </a:r>
            <a:r>
              <a:rPr lang="ar-EG" sz="2800" dirty="0">
                <a:solidFill>
                  <a:srgbClr val="0000FF"/>
                </a:solidFill>
              </a:rPr>
              <a:t> تحصل المخلوقات الحية على الطاقة مِنَ الْغِذَاءِ الَّذِي تَأْكُلُهُ؛ فالماعز الذي يبدو في الصورة يتغذى على </a:t>
            </a:r>
            <a:r>
              <a:rPr lang="ar-EG" sz="2800" dirty="0" err="1">
                <a:solidFill>
                  <a:srgbClr val="0000FF"/>
                </a:solidFill>
              </a:rPr>
              <a:t>الحشائش.</a:t>
            </a:r>
            <a:r>
              <a:rPr lang="ar-EG" sz="2800" dirty="0">
                <a:solidFill>
                  <a:srgbClr val="0000FF"/>
                </a:solidFill>
              </a:rPr>
              <a:t> وبعض المخلوقات الحية ومنها النباتات تصنع غذاءها بنفسها.</a:t>
            </a: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grpSp>
        <p:nvGrpSpPr>
          <p:cNvPr id="9" name="Group 7"/>
          <p:cNvGrpSpPr>
            <a:grpSpLocks/>
          </p:cNvGrpSpPr>
          <p:nvPr/>
        </p:nvGrpSpPr>
        <p:grpSpPr bwMode="auto">
          <a:xfrm>
            <a:off x="5003801" y="4170259"/>
            <a:ext cx="3240608" cy="2127353"/>
            <a:chOff x="5052604" y="2915148"/>
            <a:chExt cx="3662800" cy="3157058"/>
          </a:xfrm>
        </p:grpSpPr>
        <p:pic>
          <p:nvPicPr>
            <p:cNvPr id="10" name="Picture 2"/>
            <p:cNvPicPr>
              <a:picLocks noChangeAspect="1" noChangeArrowheads="1"/>
            </p:cNvPicPr>
            <p:nvPr/>
          </p:nvPicPr>
          <p:blipFill>
            <a:blip r:embed="rId7" cstate="print"/>
            <a:srcRect/>
            <a:stretch>
              <a:fillRect/>
            </a:stretch>
          </p:blipFill>
          <p:spPr bwMode="auto">
            <a:xfrm>
              <a:off x="5052604" y="2915148"/>
              <a:ext cx="3662800" cy="3157058"/>
            </a:xfrm>
            <a:prstGeom prst="rect">
              <a:avLst/>
            </a:prstGeom>
            <a:ln w="88900" cap="sq" cmpd="thickThin">
              <a:solidFill>
                <a:srgbClr val="000000"/>
              </a:solidFill>
              <a:prstDash val="solid"/>
              <a:miter lim="800000"/>
            </a:ln>
            <a:effectLst>
              <a:innerShdw blurRad="76200">
                <a:srgbClr val="000000"/>
              </a:innerShdw>
            </a:effectLst>
          </p:spPr>
        </p:pic>
        <p:sp>
          <p:nvSpPr>
            <p:cNvPr id="11" name="TextBox 5"/>
            <p:cNvSpPr txBox="1"/>
            <p:nvPr/>
          </p:nvSpPr>
          <p:spPr>
            <a:xfrm>
              <a:off x="5071656" y="2928026"/>
              <a:ext cx="2000489" cy="388194"/>
            </a:xfrm>
            <a:prstGeom prst="rect">
              <a:avLst/>
            </a:prstGeom>
            <a:solidFill>
              <a:srgbClr val="FFFF00"/>
            </a:solidFill>
            <a:ln w="28575">
              <a:solidFill>
                <a:schemeClr val="tx1"/>
              </a:solidFill>
            </a:ln>
          </p:spPr>
          <p:txBody>
            <a:bodyPr rtlCol="1">
              <a:spAutoFit/>
            </a:bodyPr>
            <a:lstStyle/>
            <a:p>
              <a:pPr algn="ctr" fontAlgn="auto">
                <a:spcBef>
                  <a:spcPts val="0"/>
                </a:spcBef>
                <a:spcAft>
                  <a:spcPts val="0"/>
                </a:spcAft>
                <a:defRPr/>
              </a:pPr>
              <a:r>
                <a:rPr lang="ar-EG" b="1" dirty="0">
                  <a:latin typeface="+mn-lt"/>
                  <a:cs typeface="+mn-cs"/>
                </a:rPr>
                <a:t>المخلوقات الحية تتكاثر</a:t>
              </a:r>
            </a:p>
          </p:txBody>
        </p:sp>
      </p:grpSp>
      <p:grpSp>
        <p:nvGrpSpPr>
          <p:cNvPr id="12" name="Group 8"/>
          <p:cNvGrpSpPr>
            <a:grpSpLocks/>
          </p:cNvGrpSpPr>
          <p:nvPr/>
        </p:nvGrpSpPr>
        <p:grpSpPr bwMode="auto">
          <a:xfrm>
            <a:off x="755575" y="4221088"/>
            <a:ext cx="3298899" cy="2076525"/>
            <a:chOff x="500034" y="2915149"/>
            <a:chExt cx="3586172" cy="3157057"/>
          </a:xfrm>
        </p:grpSpPr>
        <p:pic>
          <p:nvPicPr>
            <p:cNvPr id="13" name="Picture 3"/>
            <p:cNvPicPr>
              <a:picLocks noChangeAspect="1" noChangeArrowheads="1"/>
            </p:cNvPicPr>
            <p:nvPr/>
          </p:nvPicPr>
          <p:blipFill>
            <a:blip r:embed="rId8" cstate="print"/>
            <a:srcRect/>
            <a:stretch>
              <a:fillRect/>
            </a:stretch>
          </p:blipFill>
          <p:spPr bwMode="auto">
            <a:xfrm>
              <a:off x="500034" y="2915149"/>
              <a:ext cx="3586172" cy="3157057"/>
            </a:xfrm>
            <a:prstGeom prst="rect">
              <a:avLst/>
            </a:prstGeom>
            <a:ln w="88900" cap="sq" cmpd="thickThin">
              <a:solidFill>
                <a:srgbClr val="000000"/>
              </a:solidFill>
              <a:prstDash val="solid"/>
              <a:miter lim="800000"/>
            </a:ln>
            <a:effectLst>
              <a:innerShdw blurRad="76200">
                <a:srgbClr val="000000"/>
              </a:innerShdw>
            </a:effectLst>
          </p:spPr>
        </p:pic>
        <p:sp>
          <p:nvSpPr>
            <p:cNvPr id="14" name="TextBox 6"/>
            <p:cNvSpPr txBox="1"/>
            <p:nvPr/>
          </p:nvSpPr>
          <p:spPr>
            <a:xfrm>
              <a:off x="500034" y="2928343"/>
              <a:ext cx="2000256" cy="397694"/>
            </a:xfrm>
            <a:prstGeom prst="rect">
              <a:avLst/>
            </a:prstGeom>
            <a:solidFill>
              <a:srgbClr val="FFFF00"/>
            </a:solidFill>
            <a:ln w="28575">
              <a:solidFill>
                <a:schemeClr val="tx1"/>
              </a:solidFill>
            </a:ln>
          </p:spPr>
          <p:txBody>
            <a:bodyPr rtlCol="1">
              <a:spAutoFit/>
            </a:bodyPr>
            <a:lstStyle/>
            <a:p>
              <a:pPr algn="ctr" fontAlgn="auto">
                <a:spcBef>
                  <a:spcPts val="0"/>
                </a:spcBef>
                <a:spcAft>
                  <a:spcPts val="0"/>
                </a:spcAft>
                <a:defRPr/>
              </a:pPr>
              <a:r>
                <a:rPr lang="ar-EG" b="1" dirty="0">
                  <a:latin typeface="+mn-lt"/>
                  <a:cs typeface="+mn-cs"/>
                </a:rPr>
                <a:t>المخلوقات الحية تنمو</a:t>
              </a:r>
            </a:p>
          </p:txBody>
        </p:sp>
      </p:gr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وَظَائِفُ أُخْرَى.wav"/>
                                        </p:tgtEl>
                                      </p:cMediaNode>
                                    </p:audio>
                                  </p:subTnLst>
                                </p:cTn>
                              </p:par>
                              <p:par>
                                <p:cTn id="10" presetID="39" presetClass="entr" presetSubtype="0" ac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عَنْدما تَنْمُو السِّحْلِيَّةُ وتَكْبُرُ ينسلخ.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900" decel="100000" fill="hold"/>
                                        <p:tgtEl>
                                          <p:spTgt spid="9"/>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المخلوقات الحية تتكاثر.wav"/>
                                        </p:tgtEl>
                                      </p:cMediaNode>
                                    </p:audio>
                                  </p:sub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900" decel="100000" fill="hold"/>
                                        <p:tgtEl>
                                          <p:spTgt spid="1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6" name="المخلوقات الحية تنمو.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gular Pentagon 1"/>
          <p:cNvSpPr/>
          <p:nvPr/>
        </p:nvSpPr>
        <p:spPr>
          <a:xfrm>
            <a:off x="4499992" y="764704"/>
            <a:ext cx="3714776" cy="680085"/>
          </a:xfrm>
          <a:prstGeom prst="pentagon">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وَظَائِفُ أُخْرَى</a:t>
            </a:r>
          </a:p>
        </p:txBody>
      </p:sp>
      <p:sp>
        <p:nvSpPr>
          <p:cNvPr id="4" name="TextBox 2"/>
          <p:cNvSpPr txBox="1">
            <a:spLocks noChangeArrowheads="1"/>
          </p:cNvSpPr>
          <p:nvPr/>
        </p:nvSpPr>
        <p:spPr bwMode="auto">
          <a:xfrm>
            <a:off x="395536" y="2132856"/>
            <a:ext cx="8297862" cy="138499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وبعد أن يتناول المخلوق الحي غذاءه لابد أن يتخلص من الفضلات، ويمكن تعرف الغذاء الذي يتناوله المخلوق الحي من الفضلات التي يطرحها.</a:t>
            </a:r>
          </a:p>
        </p:txBody>
      </p:sp>
      <p:sp>
        <p:nvSpPr>
          <p:cNvPr id="7" name="Footer Placeholder 6"/>
          <p:cNvSpPr>
            <a:spLocks noGrp="1"/>
          </p:cNvSpPr>
          <p:nvPr>
            <p:ph type="ftr" sz="quarter" idx="11"/>
          </p:nvPr>
        </p:nvSpPr>
        <p:spPr/>
        <p:txBody>
          <a:bodyPr/>
          <a:lstStyle/>
          <a:p>
            <a:pPr>
              <a:defRPr/>
            </a:pPr>
            <a:r>
              <a:rPr lang="ar-EG" dirty="0" smtClean="0"/>
              <a:t> </a:t>
            </a:r>
            <a:endParaRPr lang="ar-EG" dirty="0"/>
          </a:p>
        </p:txBody>
      </p:sp>
      <p:pic>
        <p:nvPicPr>
          <p:cNvPr id="10" name="صورة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92" y="4097598"/>
            <a:ext cx="3708857" cy="1995698"/>
          </a:xfrm>
          <a:prstGeom prst="rect">
            <a:avLst/>
          </a:prstGeom>
        </p:spPr>
      </p:pic>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وبعد أن يتناول المخلوق الحي غذاء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gular Pentagon 1"/>
          <p:cNvSpPr/>
          <p:nvPr/>
        </p:nvSpPr>
        <p:spPr>
          <a:xfrm>
            <a:off x="4860032" y="476672"/>
            <a:ext cx="3714776" cy="680085"/>
          </a:xfrm>
          <a:prstGeom prst="pentagon">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وَظَائِفُ أُخْرَى</a:t>
            </a:r>
          </a:p>
        </p:txBody>
      </p:sp>
      <p:sp>
        <p:nvSpPr>
          <p:cNvPr id="33800" name="TextBox 2"/>
          <p:cNvSpPr txBox="1">
            <a:spLocks noChangeArrowheads="1"/>
          </p:cNvSpPr>
          <p:nvPr/>
        </p:nvSpPr>
        <p:spPr bwMode="auto">
          <a:xfrm>
            <a:off x="539553" y="1628800"/>
            <a:ext cx="8064896" cy="2246769"/>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وَمن الوَظِائف التي تميز المخلوقات الحية أنها تستجيب لتغيرات البيئة من حولها. ترى، لماذا تأخذ جميع نباتات تباع الشمس في الصورة الاتجاه نفسه؟</a:t>
            </a:r>
          </a:p>
          <a:p>
            <a:pPr algn="ctr" fontAlgn="auto">
              <a:spcBef>
                <a:spcPts val="0"/>
              </a:spcBef>
              <a:spcAft>
                <a:spcPts val="0"/>
              </a:spcAft>
              <a:defRPr/>
            </a:pPr>
            <a:r>
              <a:rPr lang="ar-EG" sz="2800" dirty="0">
                <a:solidFill>
                  <a:srgbClr val="0000FF"/>
                </a:solidFill>
              </a:rPr>
              <a:t>نبات تباع الشمس مثله مثل سائر النَّبَاتَات، ينْمُو فِي اتِّجَاهِ الضَّوْءِ. ويسمى نمو النباتات في اتجاه ضوء الشمس الانتحاء الضوئي.</a:t>
            </a:r>
          </a:p>
        </p:txBody>
      </p:sp>
      <p:pic>
        <p:nvPicPr>
          <p:cNvPr id="5" name="Picture 2" descr="sun-flower_3314_high.jpg"/>
          <p:cNvPicPr>
            <a:picLocks noChangeAspect="1"/>
          </p:cNvPicPr>
          <p:nvPr/>
        </p:nvPicPr>
        <p:blipFill>
          <a:blip r:embed="rId5" cstate="print"/>
          <a:stretch>
            <a:fillRect/>
          </a:stretch>
        </p:blipFill>
        <p:spPr>
          <a:xfrm>
            <a:off x="2483768" y="4344412"/>
            <a:ext cx="3833816" cy="1940968"/>
          </a:xfrm>
          <a:prstGeom prst="rect">
            <a:avLst/>
          </a:prstGeom>
          <a:ln w="57150">
            <a:solidFill>
              <a:schemeClr val="tx1"/>
            </a:solidFill>
          </a:ln>
          <a:effectLst/>
          <a:scene3d>
            <a:camera prst="perspectiveContrastingLeftFacing">
              <a:rot lat="300000" lon="19800000" rev="0"/>
            </a:camera>
            <a:lightRig rig="threePt" dir="t">
              <a:rot lat="0" lon="0" rev="2700000"/>
            </a:lightRig>
          </a:scene3d>
          <a:sp3d>
            <a:bevelT w="63500" h="50800"/>
          </a:sp3d>
        </p:spPr>
      </p:pic>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on notify.wav"/>
                                        </p:tgtEl>
                                      </p:cMediaNode>
                                    </p:audio>
                                  </p:subTnLst>
                                </p:cTn>
                              </p:par>
                              <p:par>
                                <p:cTn id="10" presetID="39" presetClass="entr" presetSubtype="0" accel="100000" fill="hold" grpId="0" nodeType="withEffect">
                                  <p:stCondLst>
                                    <p:cond delay="0"/>
                                  </p:stCondLst>
                                  <p:childTnLst>
                                    <p:set>
                                      <p:cBhvr>
                                        <p:cTn id="11" dur="1" fill="hold">
                                          <p:stCondLst>
                                            <p:cond delay="0"/>
                                          </p:stCondLst>
                                        </p:cTn>
                                        <p:tgtEl>
                                          <p:spTgt spid="33800"/>
                                        </p:tgtEl>
                                        <p:attrNameLst>
                                          <p:attrName>style.visibility</p:attrName>
                                        </p:attrNameLst>
                                      </p:cBhvr>
                                      <p:to>
                                        <p:strVal val="visible"/>
                                      </p:to>
                                    </p:set>
                                    <p:anim calcmode="lin" valueType="num">
                                      <p:cBhvr>
                                        <p:cTn id="12" dur="500" fill="hold"/>
                                        <p:tgtEl>
                                          <p:spTgt spid="33800"/>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33800"/>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33800"/>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3380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وَمن الوَظِائفَ التي تميز المخلوق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6" cstate="print"/>
          <a:srcRect/>
          <a:stretch>
            <a:fillRect/>
          </a:stretch>
        </p:blipFill>
        <p:spPr bwMode="auto">
          <a:xfrm>
            <a:off x="4432300" y="1162050"/>
            <a:ext cx="4354513" cy="3371850"/>
          </a:xfrm>
          <a:prstGeom prst="rect">
            <a:avLst/>
          </a:prstGeom>
          <a:solidFill>
            <a:srgbClr val="FFFFFF">
              <a:shade val="85000"/>
            </a:srgbClr>
          </a:solidFill>
          <a:ln w="57150" cap="rnd">
            <a:solidFill>
              <a:schemeClr val="tx1"/>
            </a:solidFill>
          </a:ln>
          <a:effectLst>
            <a:outerShdw blurRad="36195" dist="12700" dir="11400000" algn="tl" rotWithShape="0">
              <a:srgbClr val="000000">
                <a:alpha val="33000"/>
              </a:srgbClr>
            </a:outerShdw>
          </a:effectLst>
        </p:spPr>
      </p:pic>
      <p:pic>
        <p:nvPicPr>
          <p:cNvPr id="3" name="Picture 3"/>
          <p:cNvPicPr>
            <a:picLocks noChangeAspect="1" noChangeArrowheads="1"/>
          </p:cNvPicPr>
          <p:nvPr/>
        </p:nvPicPr>
        <p:blipFill>
          <a:blip r:embed="rId7" cstate="print"/>
          <a:srcRect/>
          <a:stretch>
            <a:fillRect/>
          </a:stretch>
        </p:blipFill>
        <p:spPr bwMode="auto">
          <a:xfrm>
            <a:off x="214313" y="1168400"/>
            <a:ext cx="3929062" cy="3355975"/>
          </a:xfrm>
          <a:prstGeom prst="rect">
            <a:avLst/>
          </a:prstGeom>
          <a:noFill/>
          <a:ln w="38100">
            <a:solidFill>
              <a:schemeClr val="tx1"/>
            </a:solidFill>
            <a:miter lim="800000"/>
            <a:headEnd/>
            <a:tailEnd/>
          </a:ln>
        </p:spPr>
      </p:pic>
      <p:sp>
        <p:nvSpPr>
          <p:cNvPr id="4" name="Cloud 3"/>
          <p:cNvSpPr/>
          <p:nvPr/>
        </p:nvSpPr>
        <p:spPr>
          <a:xfrm>
            <a:off x="4356100" y="4643438"/>
            <a:ext cx="4430713" cy="1264980"/>
          </a:xfrm>
          <a:prstGeom prst="clou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400" dirty="0">
                <a:solidFill>
                  <a:srgbClr val="0000FF"/>
                </a:solidFill>
                <a:latin typeface="Arial" pitchFamily="34" charset="0"/>
                <a:cs typeface="Arial" pitchFamily="34" charset="0"/>
              </a:rPr>
              <a:t>تَحْتاجُ الْمَخْلُوقَاتُ الْحَيَّةُ إِلَى</a:t>
            </a:r>
          </a:p>
          <a:p>
            <a:pPr algn="ctr" fontAlgn="auto">
              <a:spcBef>
                <a:spcPts val="0"/>
              </a:spcBef>
              <a:spcAft>
                <a:spcPts val="0"/>
              </a:spcAft>
              <a:defRPr/>
            </a:pPr>
            <a:r>
              <a:rPr lang="ar-EG" sz="2400" dirty="0">
                <a:solidFill>
                  <a:srgbClr val="0000FF"/>
                </a:solidFill>
                <a:latin typeface="Arial" pitchFamily="34" charset="0"/>
                <a:cs typeface="Arial" pitchFamily="34" charset="0"/>
              </a:rPr>
              <a:t>الغذاءِ لِلْحُصولِ عَلَى الطاقَةِ</a:t>
            </a:r>
          </a:p>
        </p:txBody>
      </p:sp>
      <p:sp>
        <p:nvSpPr>
          <p:cNvPr id="5" name="Cloud 4"/>
          <p:cNvSpPr/>
          <p:nvPr/>
        </p:nvSpPr>
        <p:spPr>
          <a:xfrm>
            <a:off x="214313" y="4786313"/>
            <a:ext cx="3500437" cy="1264980"/>
          </a:xfrm>
          <a:prstGeom prst="clou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400" dirty="0">
                <a:solidFill>
                  <a:srgbClr val="0000FF"/>
                </a:solidFill>
                <a:latin typeface="Arial" pitchFamily="34" charset="0"/>
                <a:cs typeface="Arial" pitchFamily="34" charset="0"/>
              </a:rPr>
              <a:t>تَستَجِيبُ الْمَخْلُوقَاتُ</a:t>
            </a:r>
          </a:p>
          <a:p>
            <a:pPr algn="ctr" fontAlgn="auto">
              <a:spcBef>
                <a:spcPts val="0"/>
              </a:spcBef>
              <a:spcAft>
                <a:spcPts val="0"/>
              </a:spcAft>
              <a:defRPr/>
            </a:pPr>
            <a:r>
              <a:rPr lang="ar-EG" sz="2400" dirty="0">
                <a:solidFill>
                  <a:srgbClr val="0000FF"/>
                </a:solidFill>
                <a:latin typeface="Arial" pitchFamily="34" charset="0"/>
                <a:cs typeface="Arial" pitchFamily="34" charset="0"/>
              </a:rPr>
              <a:t>الْحَيَّةُ للتَّغَيُّرَاتِ</a:t>
            </a:r>
          </a:p>
        </p:txBody>
      </p:sp>
      <p:sp>
        <p:nvSpPr>
          <p:cNvPr id="6" name="Footer Placeholder 5"/>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0005 - العلامة النجمية.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تَحْتاجُ الْمَخْلُوقَاتُ الْحَيَّةُ إِلَى.wav"/>
                                        </p:tgtEl>
                                      </p:cMediaNode>
                                    </p:audio>
                                  </p:sub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3" name="0005 - العلامة النجمية.wav"/>
                                        </p:tgtEl>
                                      </p:cMediaNode>
                                    </p:audio>
                                  </p:subTnLst>
                                </p:cTn>
                              </p:par>
                              <p:par>
                                <p:cTn id="19" presetID="2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5" name="تَستَجِيبُ الْمَخْلُوقَ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سهم إلى اليسار 1"/>
          <p:cNvSpPr/>
          <p:nvPr/>
        </p:nvSpPr>
        <p:spPr>
          <a:xfrm>
            <a:off x="4427984" y="2276872"/>
            <a:ext cx="4303712" cy="1409700"/>
          </a:xfrm>
          <a:prstGeom prst="leftArrow">
            <a:avLst>
              <a:gd name="adj1" fmla="val 85033"/>
              <a:gd name="adj2" fmla="val 50000"/>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ما المخلوقات </a:t>
            </a:r>
            <a:r>
              <a:rPr lang="ar-EG" sz="3600" dirty="0" err="1">
                <a:solidFill>
                  <a:srgbClr val="0000FF"/>
                </a:solidFill>
                <a:latin typeface="Arial" pitchFamily="34" charset="0"/>
                <a:cs typeface="Arial" pitchFamily="34" charset="0"/>
              </a:rPr>
              <a:t>الحية؟</a:t>
            </a:r>
            <a:r>
              <a:rPr lang="ar-EG" sz="3600" dirty="0">
                <a:solidFill>
                  <a:srgbClr val="0000FF"/>
                </a:solidFill>
                <a:latin typeface="Arial" pitchFamily="34" charset="0"/>
                <a:cs typeface="Arial" pitchFamily="34" charset="0"/>
              </a:rPr>
              <a:t> وكيف تصنف؟</a:t>
            </a:r>
            <a:endParaRPr lang="ar-SA" sz="3600" dirty="0">
              <a:solidFill>
                <a:srgbClr val="0000FF"/>
              </a:solidFill>
              <a:latin typeface="Arial" pitchFamily="34" charset="0"/>
              <a:cs typeface="Arial" pitchFamily="34" charset="0"/>
            </a:endParaRPr>
          </a:p>
        </p:txBody>
      </p:sp>
      <p:sp>
        <p:nvSpPr>
          <p:cNvPr id="3" name="مربع نص 2"/>
          <p:cNvSpPr txBox="1"/>
          <p:nvPr/>
        </p:nvSpPr>
        <p:spPr>
          <a:xfrm>
            <a:off x="4139952" y="764704"/>
            <a:ext cx="4343400" cy="908864"/>
          </a:xfrm>
          <a:prstGeom prst="flowChartMagneticTap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latin typeface="Arial" pitchFamily="34" charset="0"/>
                <a:cs typeface="Arial" pitchFamily="34" charset="0"/>
              </a:rPr>
              <a:t>الفكرة العامة</a:t>
            </a:r>
          </a:p>
        </p:txBody>
      </p:sp>
      <p:sp>
        <p:nvSpPr>
          <p:cNvPr id="4" name="مستطيل مستدير الزوايا 3"/>
          <p:cNvSpPr/>
          <p:nvPr/>
        </p:nvSpPr>
        <p:spPr>
          <a:xfrm>
            <a:off x="1187624" y="4509120"/>
            <a:ext cx="6929486" cy="1940957"/>
          </a:xfrm>
          <a:prstGeom prst="round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latin typeface="Arial" pitchFamily="34" charset="0"/>
                <a:cs typeface="Arial" pitchFamily="34" charset="0"/>
              </a:rPr>
              <a:t>المخلوقات الحية هي مخلوقات تحتاج إلى</a:t>
            </a:r>
            <a:r>
              <a:rPr lang="en-US" sz="3600" dirty="0">
                <a:solidFill>
                  <a:srgbClr val="0000FF"/>
                </a:solidFill>
                <a:latin typeface="Arial" pitchFamily="34" charset="0"/>
                <a:cs typeface="Arial" pitchFamily="34" charset="0"/>
              </a:rPr>
              <a:t> </a:t>
            </a:r>
            <a:r>
              <a:rPr lang="ar-EG" sz="3600" dirty="0">
                <a:solidFill>
                  <a:srgbClr val="0000FF"/>
                </a:solidFill>
                <a:latin typeface="Arial" pitchFamily="34" charset="0"/>
                <a:cs typeface="Arial" pitchFamily="34" charset="0"/>
              </a:rPr>
              <a:t>الماء والغذاء والهواء  لكي تنمو وتتكاثر.</a:t>
            </a:r>
            <a:endParaRPr lang="en-US" sz="3600" dirty="0">
              <a:solidFill>
                <a:srgbClr val="0000FF"/>
              </a:solidFill>
              <a:latin typeface="Arial" pitchFamily="34" charset="0"/>
              <a:cs typeface="Arial" pitchFamily="34" charset="0"/>
            </a:endParaRPr>
          </a:p>
          <a:p>
            <a:pPr algn="ctr" fontAlgn="auto">
              <a:spcBef>
                <a:spcPts val="0"/>
              </a:spcBef>
              <a:spcAft>
                <a:spcPts val="0"/>
              </a:spcAft>
              <a:defRPr/>
            </a:pPr>
            <a:r>
              <a:rPr lang="ar-EG" sz="3600" dirty="0">
                <a:solidFill>
                  <a:srgbClr val="0000FF"/>
                </a:solidFill>
                <a:latin typeface="Arial" pitchFamily="34" charset="0"/>
                <a:cs typeface="Arial" pitchFamily="34" charset="0"/>
              </a:rPr>
              <a:t>ويتم تصنيفها إلى الحيوانات والنباتات.</a:t>
            </a:r>
            <a:r>
              <a:rPr lang="en-US" sz="3600" dirty="0">
                <a:solidFill>
                  <a:srgbClr val="0000FF"/>
                </a:solidFill>
                <a:latin typeface="Arial" pitchFamily="34" charset="0"/>
                <a:cs typeface="Arial" pitchFamily="34" charset="0"/>
              </a:rPr>
              <a:t> </a:t>
            </a:r>
          </a:p>
        </p:txBody>
      </p:sp>
      <p:pic>
        <p:nvPicPr>
          <p:cNvPr id="81922" name="Picture 2"/>
          <p:cNvPicPr>
            <a:picLocks noChangeAspect="1" noChangeArrowheads="1"/>
          </p:cNvPicPr>
          <p:nvPr/>
        </p:nvPicPr>
        <p:blipFill>
          <a:blip r:embed="rId7" cstate="print"/>
          <a:srcRect/>
          <a:stretch>
            <a:fillRect/>
          </a:stretch>
        </p:blipFill>
        <p:spPr bwMode="auto">
          <a:xfrm>
            <a:off x="250825" y="981075"/>
            <a:ext cx="3960813" cy="3355975"/>
          </a:xfrm>
          <a:prstGeom prst="rect">
            <a:avLst/>
          </a:prstGeom>
          <a:noFill/>
          <a:ln w="28575">
            <a:solidFill>
              <a:srgbClr val="002060"/>
            </a:solidFill>
            <a:miter lim="800000"/>
            <a:headEnd/>
            <a:tailEnd/>
          </a:ln>
        </p:spPr>
      </p:pic>
      <p:sp>
        <p:nvSpPr>
          <p:cNvPr id="5" name="Footer Placeholder 4"/>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1"/>
                                          </p:val>
                                        </p:tav>
                                        <p:tav tm="100000">
                                          <p:val>
                                            <p:strVal val="#ppt_x"/>
                                          </p:val>
                                        </p:tav>
                                      </p:tavLst>
                                    </p:anim>
                                    <p:anim calcmode="lin" valueType="num">
                                      <p:cBhvr>
                                        <p:cTn id="9" dur="10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فكرة العامة ش8.wav"/>
                                        </p:tgtEl>
                                      </p:cMediaNode>
                                    </p:audio>
                                  </p:sub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1922"/>
                                        </p:tgtEl>
                                        <p:attrNameLst>
                                          <p:attrName>style.visibility</p:attrName>
                                        </p:attrNameLst>
                                      </p:cBhvr>
                                      <p:to>
                                        <p:strVal val="visible"/>
                                      </p:to>
                                    </p:set>
                                    <p:anim calcmode="lin" valueType="num">
                                      <p:cBhvr>
                                        <p:cTn id="14" dur="1000" fill="hold"/>
                                        <p:tgtEl>
                                          <p:spTgt spid="81922"/>
                                        </p:tgtEl>
                                        <p:attrNameLst>
                                          <p:attrName>ppt_x</p:attrName>
                                        </p:attrNameLst>
                                      </p:cBhvr>
                                      <p:tavLst>
                                        <p:tav tm="0">
                                          <p:val>
                                            <p:strVal val="#ppt_x-.2"/>
                                          </p:val>
                                        </p:tav>
                                        <p:tav tm="100000">
                                          <p:val>
                                            <p:strVal val="#ppt_x"/>
                                          </p:val>
                                        </p:tav>
                                      </p:tavLst>
                                    </p:anim>
                                    <p:anim calcmode="lin" valueType="num">
                                      <p:cBhvr>
                                        <p:cTn id="15" dur="1000" fill="hold"/>
                                        <p:tgtEl>
                                          <p:spTgt spid="8192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1922"/>
                                        </p:tgtEl>
                                      </p:cBhvr>
                                    </p:animEffect>
                                  </p:childTnLst>
                                  <p:subTnLst>
                                    <p:audio>
                                      <p:cMediaNode>
                                        <p:cTn display="0" masterRel="sameClick">
                                          <p:stCondLst>
                                            <p:cond evt="begin" delay="0">
                                              <p:tn val="12"/>
                                            </p:cond>
                                          </p:stCondLst>
                                          <p:endCondLst>
                                            <p:cond evt="onStopAudio" delay="0">
                                              <p:tgtEl>
                                                <p:sldTgt/>
                                              </p:tgtEl>
                                            </p:cond>
                                          </p:endCondLst>
                                        </p:cTn>
                                        <p:tgtEl>
                                          <p:sndTgt r:embed="rId4" name="laser.wav"/>
                                        </p:tgtEl>
                                      </p:cMediaNode>
                                    </p:audio>
                                  </p:subTnLst>
                                </p:cTn>
                              </p:par>
                              <p:par>
                                <p:cTn id="17" presetID="29"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ppt_x</p:attrName>
                                        </p:attrNameLst>
                                      </p:cBhvr>
                                      <p:tavLst>
                                        <p:tav tm="0">
                                          <p:val>
                                            <p:strVal val="#ppt_x-.2"/>
                                          </p:val>
                                        </p:tav>
                                        <p:tav tm="100000">
                                          <p:val>
                                            <p:strVal val="#ppt_x"/>
                                          </p:val>
                                        </p:tav>
                                      </p:tavLst>
                                    </p:anim>
                                    <p:anim calcmode="lin" valueType="num">
                                      <p:cBhvr>
                                        <p:cTn id="20"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5" name="ما المخلوقات الحية؟ وكيف تصنف؟.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المخلوقات الحية هي مخلوقات تحتاج إل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Stored Data 1"/>
          <p:cNvSpPr/>
          <p:nvPr/>
        </p:nvSpPr>
        <p:spPr>
          <a:xfrm>
            <a:off x="4355976" y="548680"/>
            <a:ext cx="3643312" cy="523220"/>
          </a:xfrm>
          <a:prstGeom prst="flowChartOnlineStorag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أختبر نفسي</a:t>
            </a:r>
          </a:p>
        </p:txBody>
      </p:sp>
      <p:sp>
        <p:nvSpPr>
          <p:cNvPr id="3" name="TextBox 2"/>
          <p:cNvSpPr txBox="1">
            <a:spLocks noChangeArrowheads="1"/>
          </p:cNvSpPr>
          <p:nvPr/>
        </p:nvSpPr>
        <p:spPr bwMode="auto">
          <a:xfrm>
            <a:off x="1835696" y="1340768"/>
            <a:ext cx="6048672"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أُقارِنُ. كَيْفَ تَخْتلِفُ النَّبَاتاتُ عَنِ الْحَاُسوبِ؟</a:t>
            </a:r>
          </a:p>
        </p:txBody>
      </p:sp>
      <p:sp>
        <p:nvSpPr>
          <p:cNvPr id="35846" name="TextBox 5"/>
          <p:cNvSpPr txBox="1">
            <a:spLocks noChangeArrowheads="1"/>
          </p:cNvSpPr>
          <p:nvPr/>
        </p:nvSpPr>
        <p:spPr bwMode="auto">
          <a:xfrm>
            <a:off x="250825" y="5229225"/>
            <a:ext cx="2928938" cy="1077913"/>
          </a:xfrm>
          <a:prstGeom prst="rect">
            <a:avLst/>
          </a:prstGeom>
          <a:noFill/>
          <a:ln w="9525">
            <a:noFill/>
            <a:miter lim="800000"/>
            <a:headEnd/>
            <a:tailEnd/>
          </a:ln>
        </p:spPr>
        <p:txBody>
          <a:bodyPr>
            <a:spAutoFit/>
          </a:bodyPr>
          <a:lstStyle/>
          <a:p>
            <a:pPr algn="ctr"/>
            <a:r>
              <a:rPr lang="ar-EG" sz="3200" b="1">
                <a:latin typeface="Calibri" pitchFamily="34" charset="0"/>
              </a:rPr>
              <a:t>تَتَخلَّصُ الْمَخْلُوقَاتُ</a:t>
            </a:r>
          </a:p>
          <a:p>
            <a:pPr algn="ctr"/>
            <a:r>
              <a:rPr lang="ar-EG" sz="3200" b="1">
                <a:latin typeface="Calibri" pitchFamily="34" charset="0"/>
              </a:rPr>
              <a:t>الْحَيَّةُ من الفَضلاتِ</a:t>
            </a:r>
          </a:p>
        </p:txBody>
      </p:sp>
      <p:sp>
        <p:nvSpPr>
          <p:cNvPr id="8" name="مستطيل مستدير الزوايا 7"/>
          <p:cNvSpPr/>
          <p:nvPr/>
        </p:nvSpPr>
        <p:spPr>
          <a:xfrm>
            <a:off x="3643306" y="2143116"/>
            <a:ext cx="5072066" cy="1069860"/>
          </a:xfrm>
          <a:prstGeom prst="round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النباتات: مخلوقات حية لأنها تقوم بالوظائف الخمس للحياة</a:t>
            </a:r>
            <a:r>
              <a:rPr lang="en-US" sz="2800" dirty="0">
                <a:solidFill>
                  <a:srgbClr val="0000FF"/>
                </a:solidFill>
                <a:latin typeface="Arial" pitchFamily="34" charset="0"/>
                <a:cs typeface="Arial" pitchFamily="34" charset="0"/>
              </a:rPr>
              <a:t>.</a:t>
            </a:r>
          </a:p>
        </p:txBody>
      </p:sp>
      <p:sp>
        <p:nvSpPr>
          <p:cNvPr id="9" name="مستطيل مستدير الزوايا 8"/>
          <p:cNvSpPr/>
          <p:nvPr/>
        </p:nvSpPr>
        <p:spPr>
          <a:xfrm>
            <a:off x="3707904" y="3501008"/>
            <a:ext cx="5144074" cy="2009061"/>
          </a:xfrm>
          <a:prstGeom prst="round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الحواسيب: ليست مخلوقات حية لأنها لا تنمو ولا تستخدم الغذاء لإنتاج الطاقة ولا تتخلص من الفضلات ولا تتكاثر ولا تستجيب للمتغيرات في البيئة المحيطة.</a:t>
            </a:r>
            <a:endParaRPr lang="en-US" sz="2800" dirty="0">
              <a:solidFill>
                <a:srgbClr val="0000FF"/>
              </a:solidFill>
              <a:latin typeface="Arial" pitchFamily="34" charset="0"/>
              <a:cs typeface="Arial" pitchFamily="34" charset="0"/>
            </a:endParaRPr>
          </a:p>
        </p:txBody>
      </p:sp>
      <p:sp>
        <p:nvSpPr>
          <p:cNvPr id="4" name="Footer Placeholder 3"/>
          <p:cNvSpPr>
            <a:spLocks noGrp="1"/>
          </p:cNvSpPr>
          <p:nvPr>
            <p:ph type="ftr" sz="quarter" idx="11"/>
          </p:nvPr>
        </p:nvSpPr>
        <p:spPr/>
        <p:txBody>
          <a:bodyPr/>
          <a:lstStyle/>
          <a:p>
            <a:pPr>
              <a:defRPr/>
            </a:pPr>
            <a:r>
              <a:rPr lang="ar-EG" dirty="0" smtClean="0"/>
              <a:t> </a:t>
            </a:r>
            <a:endParaRPr lang="ar-EG" dirty="0"/>
          </a:p>
        </p:txBody>
      </p:sp>
      <p:pic>
        <p:nvPicPr>
          <p:cNvPr id="5" name="صورة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528" y="3501009"/>
            <a:ext cx="3120305" cy="1679004"/>
          </a:xfrm>
          <a:prstGeom prst="rect">
            <a:avLst/>
          </a:prstGeom>
        </p:spPr>
      </p:pic>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ختبر نفسي.wav"/>
                                        </p:tgtEl>
                                      </p:cMediaNode>
                                    </p:audio>
                                  </p:subTnLst>
                                </p:cTn>
                              </p:par>
                            </p:childTnLst>
                          </p:cTn>
                        </p:par>
                      </p:childTnLst>
                    </p:cTn>
                  </p:par>
                  <p:par>
                    <p:cTn id="11" fill="hold">
                      <p:stCondLst>
                        <p:cond delay="indefinite"/>
                      </p:stCondLst>
                      <p:childTnLst>
                        <p:par>
                          <p:cTn id="12" fill="hold">
                            <p:stCondLst>
                              <p:cond delay="0"/>
                            </p:stCondLst>
                            <p:childTnLst>
                              <p:par>
                                <p:cTn id="13" presetID="58" presetClass="entr" presetSubtype="0" accel="10000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strVal val="#ppt_w*2.5"/>
                                          </p:val>
                                        </p:tav>
                                        <p:tav tm="100000">
                                          <p:val>
                                            <p:strVal val="#ppt_w"/>
                                          </p:val>
                                        </p:tav>
                                      </p:tavLst>
                                    </p:anim>
                                    <p:anim calcmode="lin" valueType="num">
                                      <p:cBhvr>
                                        <p:cTn id="16" dur="500" fill="hold"/>
                                        <p:tgtEl>
                                          <p:spTgt spid="3"/>
                                        </p:tgtEl>
                                        <p:attrNameLst>
                                          <p:attrName>ppt_h</p:attrName>
                                        </p:attrNameLst>
                                      </p:cBhvr>
                                      <p:tavLst>
                                        <p:tav tm="0">
                                          <p:val>
                                            <p:strVal val="#ppt_h*0.01"/>
                                          </p:val>
                                        </p:tav>
                                        <p:tav tm="100000">
                                          <p:val>
                                            <p:strVal val="#ppt_h"/>
                                          </p:val>
                                        </p:tav>
                                      </p:tavLst>
                                    </p:anim>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h+1"/>
                                          </p:val>
                                        </p:tav>
                                        <p:tav tm="100000">
                                          <p:val>
                                            <p:strVal val="#ppt_y"/>
                                          </p:val>
                                        </p:tav>
                                      </p:tavLst>
                                    </p:anim>
                                    <p:animEffect transition="in" filter="fade">
                                      <p:cBhvr>
                                        <p:cTn id="19"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4" name="كَيْفَ تَخْتلِفُ النَّبَاتاتُ.wav"/>
                                        </p:tgtEl>
                                      </p:cMediaNode>
                                    </p:audio>
                                  </p:subTnLst>
                                </p:cTn>
                              </p:par>
                              <p:par>
                                <p:cTn id="20" presetID="34" presetClass="entr" presetSubtype="0" fill="hold" grpId="0" nodeType="withEffect">
                                  <p:stCondLst>
                                    <p:cond delay="0"/>
                                  </p:stCondLst>
                                  <p:childTnLst>
                                    <p:set>
                                      <p:cBhvr>
                                        <p:cTn id="21" dur="1" fill="hold">
                                          <p:stCondLst>
                                            <p:cond delay="0"/>
                                          </p:stCondLst>
                                        </p:cTn>
                                        <p:tgtEl>
                                          <p:spTgt spid="35846"/>
                                        </p:tgtEl>
                                        <p:attrNameLst>
                                          <p:attrName>style.visibility</p:attrName>
                                        </p:attrNameLst>
                                      </p:cBhvr>
                                      <p:to>
                                        <p:strVal val="visible"/>
                                      </p:to>
                                    </p:set>
                                    <p:anim from="(-#ppt_w/2)" to="(#ppt_x)" calcmode="lin" valueType="num">
                                      <p:cBhvr>
                                        <p:cTn id="22" dur="600" fill="hold">
                                          <p:stCondLst>
                                            <p:cond delay="0"/>
                                          </p:stCondLst>
                                        </p:cTn>
                                        <p:tgtEl>
                                          <p:spTgt spid="35846"/>
                                        </p:tgtEl>
                                        <p:attrNameLst>
                                          <p:attrName>ppt_x</p:attrName>
                                        </p:attrNameLst>
                                      </p:cBhvr>
                                    </p:anim>
                                    <p:anim from="0" to="-1.0" calcmode="lin" valueType="num">
                                      <p:cBhvr>
                                        <p:cTn id="23" dur="200" decel="50000" autoRev="1" fill="hold">
                                          <p:stCondLst>
                                            <p:cond delay="600"/>
                                          </p:stCondLst>
                                        </p:cTn>
                                        <p:tgtEl>
                                          <p:spTgt spid="35846"/>
                                        </p:tgtEl>
                                        <p:attrNameLst>
                                          <p:attrName>xshear</p:attrName>
                                        </p:attrNameLst>
                                      </p:cBhvr>
                                    </p:anim>
                                    <p:animScale>
                                      <p:cBhvr>
                                        <p:cTn id="24" dur="200" decel="100000" autoRev="1" fill="hold">
                                          <p:stCondLst>
                                            <p:cond delay="600"/>
                                          </p:stCondLst>
                                        </p:cTn>
                                        <p:tgtEl>
                                          <p:spTgt spid="35846"/>
                                        </p:tgtEl>
                                      </p:cBhvr>
                                      <p:from x="100000" y="100000"/>
                                      <p:to x="80000" y="100000"/>
                                    </p:animScale>
                                    <p:anim by="(#ppt_h/3+#ppt_w*0.1)" calcmode="lin" valueType="num">
                                      <p:cBhvr additive="sum">
                                        <p:cTn id="25" dur="200" decel="100000" autoRev="1" fill="hold">
                                          <p:stCondLst>
                                            <p:cond delay="600"/>
                                          </p:stCondLst>
                                        </p:cTn>
                                        <p:tgtEl>
                                          <p:spTgt spid="35846"/>
                                        </p:tgtEl>
                                        <p:attrNameLst>
                                          <p:attrName>ppt_x</p:attrName>
                                        </p:attrNameLst>
                                      </p:cBhvr>
                                    </p:anim>
                                  </p:childTnLst>
                                  <p:subTnLst>
                                    <p:audio>
                                      <p:cMediaNode>
                                        <p:cTn display="0" masterRel="sameClick">
                                          <p:stCondLst>
                                            <p:cond evt="begin" delay="0">
                                              <p:tn val="20"/>
                                            </p:cond>
                                          </p:stCondLst>
                                          <p:endCondLst>
                                            <p:cond evt="onStopAudio" delay="0">
                                              <p:tgtEl>
                                                <p:sldTgt/>
                                              </p:tgtEl>
                                            </p:cond>
                                          </p:endCondLst>
                                        </p:cTn>
                                        <p:tgtEl>
                                          <p:sndTgt r:embed="rId5" name="تَتَخلَّصُ الْمَخْلُوقَاتُ.wav"/>
                                        </p:tgtEl>
                                      </p:cMediaNode>
                                    </p:audio>
                                  </p:sub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6" name="مخلوقات حية لأنها تقوم.wav"/>
                                        </p:tgtEl>
                                      </p:cMediaNode>
                                    </p:audio>
                                  </p:sub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7" name="ليست مخلوقات 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84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Stored Data 1"/>
          <p:cNvSpPr/>
          <p:nvPr/>
        </p:nvSpPr>
        <p:spPr>
          <a:xfrm>
            <a:off x="4572000" y="692696"/>
            <a:ext cx="3643312" cy="523220"/>
          </a:xfrm>
          <a:prstGeom prst="flowChartOnlineStorag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أختبر نفسك</a:t>
            </a:r>
          </a:p>
        </p:txBody>
      </p:sp>
      <p:sp>
        <p:nvSpPr>
          <p:cNvPr id="3" name="TextBox 2"/>
          <p:cNvSpPr txBox="1">
            <a:spLocks noChangeArrowheads="1"/>
          </p:cNvSpPr>
          <p:nvPr/>
        </p:nvSpPr>
        <p:spPr bwMode="auto">
          <a:xfrm>
            <a:off x="755576" y="1628800"/>
            <a:ext cx="4929188"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التَّفْكِيرُ النَّاقِدُ: هَلْ أَنا مَخْلُوقٌ حَيٌّ؟ لِمَاذَا؟</a:t>
            </a:r>
          </a:p>
        </p:txBody>
      </p:sp>
      <p:sp>
        <p:nvSpPr>
          <p:cNvPr id="8" name="مستطيل مستدير الزوايا 7"/>
          <p:cNvSpPr/>
          <p:nvPr/>
        </p:nvSpPr>
        <p:spPr>
          <a:xfrm>
            <a:off x="3779912" y="2214554"/>
            <a:ext cx="5006930" cy="2485787"/>
          </a:xfrm>
          <a:prstGeom prst="round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latin typeface="Arial" pitchFamily="34" charset="0"/>
                <a:cs typeface="Arial" pitchFamily="34" charset="0"/>
              </a:rPr>
              <a:t>الإنسان مخلوق حي لأنه يقوم بوظائف الحياة الخمس الأساسية إنه ينمو ويتغذى للحصول على الطاقة ويتخلص من الفضلات ويستجيب لمتغيرات في البيئة ويتكاثر.</a:t>
            </a:r>
            <a:endParaRPr lang="en-US" sz="2800" dirty="0">
              <a:solidFill>
                <a:srgbClr val="0000FF"/>
              </a:solidFill>
              <a:latin typeface="Arial" pitchFamily="34" charset="0"/>
              <a:cs typeface="Arial" pitchFamily="34" charset="0"/>
            </a:endParaRPr>
          </a:p>
        </p:txBody>
      </p:sp>
      <p:sp>
        <p:nvSpPr>
          <p:cNvPr id="43015" name="TextBox 5"/>
          <p:cNvSpPr txBox="1">
            <a:spLocks noChangeArrowheads="1"/>
          </p:cNvSpPr>
          <p:nvPr/>
        </p:nvSpPr>
        <p:spPr bwMode="auto">
          <a:xfrm>
            <a:off x="250825" y="5229225"/>
            <a:ext cx="2928938" cy="1077913"/>
          </a:xfrm>
          <a:prstGeom prst="rect">
            <a:avLst/>
          </a:prstGeom>
          <a:noFill/>
          <a:ln w="9525">
            <a:noFill/>
            <a:miter lim="800000"/>
            <a:headEnd/>
            <a:tailEnd/>
          </a:ln>
        </p:spPr>
        <p:txBody>
          <a:bodyPr>
            <a:spAutoFit/>
          </a:bodyPr>
          <a:lstStyle/>
          <a:p>
            <a:pPr algn="ctr"/>
            <a:r>
              <a:rPr lang="ar-EG" sz="3200" b="1">
                <a:latin typeface="Calibri" pitchFamily="34" charset="0"/>
              </a:rPr>
              <a:t>تَتَخلَّصُ الْمَخْلُوقَاتُ</a:t>
            </a:r>
          </a:p>
          <a:p>
            <a:pPr algn="ctr"/>
            <a:r>
              <a:rPr lang="ar-EG" sz="3200" b="1">
                <a:latin typeface="Calibri" pitchFamily="34" charset="0"/>
              </a:rPr>
              <a:t>الْحَيَّةُ من الفَضلاتِ</a:t>
            </a:r>
          </a:p>
        </p:txBody>
      </p:sp>
      <p:sp>
        <p:nvSpPr>
          <p:cNvPr id="4" name="Footer Placeholder 3"/>
          <p:cNvSpPr>
            <a:spLocks noGrp="1"/>
          </p:cNvSpPr>
          <p:nvPr>
            <p:ph type="ftr" sz="quarter" idx="11"/>
          </p:nvPr>
        </p:nvSpPr>
        <p:spPr/>
        <p:txBody>
          <a:bodyPr/>
          <a:lstStyle/>
          <a:p>
            <a:pPr>
              <a:defRPr/>
            </a:pPr>
            <a:r>
              <a:rPr lang="ar-EG" dirty="0" smtClean="0"/>
              <a:t> </a:t>
            </a:r>
            <a:endParaRPr lang="ar-EG" dirty="0"/>
          </a:p>
        </p:txBody>
      </p:sp>
      <p:pic>
        <p:nvPicPr>
          <p:cNvPr id="9" name="صورة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3501009"/>
            <a:ext cx="3120305" cy="1679004"/>
          </a:xfrm>
          <a:prstGeom prst="rect">
            <a:avLst/>
          </a:prstGeom>
        </p:spPr>
      </p:pic>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2.5"/>
                                          </p:val>
                                        </p:tav>
                                        <p:tav tm="100000">
                                          <p:val>
                                            <p:strVal val="#ppt_w"/>
                                          </p:val>
                                        </p:tav>
                                      </p:tavLst>
                                    </p:anim>
                                    <p:anim calcmode="lin" valueType="num">
                                      <p:cBhvr>
                                        <p:cTn id="8" dur="500" fill="hold"/>
                                        <p:tgtEl>
                                          <p:spTgt spid="3"/>
                                        </p:tgtEl>
                                        <p:attrNameLst>
                                          <p:attrName>ppt_h</p:attrName>
                                        </p:attrNameLst>
                                      </p:cBhvr>
                                      <p:tavLst>
                                        <p:tav tm="0">
                                          <p:val>
                                            <p:strVal val="#ppt_h*0.01"/>
                                          </p:val>
                                        </p:tav>
                                        <p:tav tm="100000">
                                          <p:val>
                                            <p:strVal val="#ppt_h"/>
                                          </p:val>
                                        </p:tav>
                                      </p:tavLst>
                                    </p:anim>
                                    <p:anim calcmode="lin" valueType="num">
                                      <p:cBhvr>
                                        <p:cTn id="9" dur="500" fill="hold"/>
                                        <p:tgtEl>
                                          <p:spTgt spid="3"/>
                                        </p:tgtEl>
                                        <p:attrNameLst>
                                          <p:attrName>ppt_x</p:attrName>
                                        </p:attrNameLst>
                                      </p:cBhvr>
                                      <p:tavLst>
                                        <p:tav tm="0">
                                          <p:val>
                                            <p:strVal val="#ppt_x"/>
                                          </p:val>
                                        </p:tav>
                                        <p:tav tm="100000">
                                          <p:val>
                                            <p:strVal val="#ppt_x"/>
                                          </p:val>
                                        </p:tav>
                                      </p:tavLst>
                                    </p:anim>
                                    <p:anim calcmode="lin" valueType="num">
                                      <p:cBhvr>
                                        <p:cTn id="10" dur="500" fill="hold"/>
                                        <p:tgtEl>
                                          <p:spTgt spid="3"/>
                                        </p:tgtEl>
                                        <p:attrNameLst>
                                          <p:attrName>ppt_y</p:attrName>
                                        </p:attrNameLst>
                                      </p:cBhvr>
                                      <p:tavLst>
                                        <p:tav tm="0">
                                          <p:val>
                                            <p:strVal val="#ppt_h+1"/>
                                          </p:val>
                                        </p:tav>
                                        <p:tav tm="100000">
                                          <p:val>
                                            <p:strVal val="#ppt_y"/>
                                          </p:val>
                                        </p:tav>
                                      </p:tavLst>
                                    </p:anim>
                                    <p:animEffect transition="in" filter="fade">
                                      <p:cBhvr>
                                        <p:cTn id="11"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هَلْ أَنا مَخْلُوقٌ.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الإنسان مخلوق حي لأن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nvGraphicFramePr>
        <p:xfrm>
          <a:off x="395288" y="404813"/>
          <a:ext cx="8424936" cy="6048672"/>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1656184">
                  <a:extLst>
                    <a:ext uri="{9D8B030D-6E8A-4147-A177-3AD203B41FA5}">
                      <a16:colId xmlns:a16="http://schemas.microsoft.com/office/drawing/2014/main" val="20002"/>
                    </a:ext>
                  </a:extLst>
                </a:gridCol>
                <a:gridCol w="3168352">
                  <a:extLst>
                    <a:ext uri="{9D8B030D-6E8A-4147-A177-3AD203B41FA5}">
                      <a16:colId xmlns:a16="http://schemas.microsoft.com/office/drawing/2014/main" val="20003"/>
                    </a:ext>
                  </a:extLst>
                </a:gridCol>
              </a:tblGrid>
              <a:tr h="864096">
                <a:tc gridSpan="4">
                  <a:txBody>
                    <a:bodyPr/>
                    <a:lstStyle/>
                    <a:p>
                      <a:endParaRPr lang="en-US" dirty="0"/>
                    </a:p>
                  </a:txBody>
                  <a:tcPr>
                    <a:lnB w="12700" cap="flat" cmpd="sng" algn="ctr">
                      <a:solidFill>
                        <a:schemeClr val="tx1"/>
                      </a:solidFill>
                      <a:prstDash val="solid"/>
                      <a:round/>
                      <a:headEnd type="none" w="med" len="med"/>
                      <a:tailEnd type="none" w="med" len="med"/>
                    </a:lnB>
                    <a:solidFill>
                      <a:srgbClr val="C00000"/>
                    </a:solidFill>
                  </a:tcPr>
                </a:tc>
                <a:tc hMerge="1">
                  <a:txBody>
                    <a:bodyPr/>
                    <a:lstStyle/>
                    <a:p>
                      <a:endParaRPr lang="en-US"/>
                    </a:p>
                  </a:txBody>
                  <a:tcPr>
                    <a:solidFill>
                      <a:srgbClr val="C00000"/>
                    </a:solidFill>
                  </a:tcPr>
                </a:tc>
                <a:tc hMerge="1">
                  <a:txBody>
                    <a:bodyPr/>
                    <a:lstStyle/>
                    <a:p>
                      <a:endParaRPr lang="en-US" dirty="0"/>
                    </a:p>
                  </a:txBody>
                  <a:tcPr>
                    <a:solidFill>
                      <a:srgbClr val="C00000"/>
                    </a:solidFill>
                  </a:tcPr>
                </a:tc>
                <a:tc hMerge="1">
                  <a:txBody>
                    <a:bodyPr/>
                    <a:lstStyle/>
                    <a:p>
                      <a:endParaRPr lang="en-US" dirty="0"/>
                    </a:p>
                  </a:txBody>
                  <a:tcPr>
                    <a:solidFill>
                      <a:srgbClr val="C00000"/>
                    </a:solidFill>
                  </a:tcPr>
                </a:tc>
                <a:extLst>
                  <a:ext uri="{0D108BD9-81ED-4DB2-BD59-A6C34878D82A}">
                    <a16:rowId xmlns:a16="http://schemas.microsoft.com/office/drawing/2014/main" val="10000"/>
                  </a:ext>
                </a:extLst>
              </a:tr>
              <a:tr h="86409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86409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86409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86409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7200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5"/>
                  </a:ext>
                </a:extLst>
              </a:tr>
              <a:tr h="100811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6"/>
                  </a:ext>
                </a:extLst>
              </a:tr>
            </a:tbl>
          </a:graphicData>
        </a:graphic>
      </p:graphicFrame>
      <p:sp>
        <p:nvSpPr>
          <p:cNvPr id="37931" name="مربع نص 2"/>
          <p:cNvSpPr txBox="1">
            <a:spLocks noChangeArrowheads="1"/>
          </p:cNvSpPr>
          <p:nvPr/>
        </p:nvSpPr>
        <p:spPr bwMode="auto">
          <a:xfrm>
            <a:off x="3132138" y="549275"/>
            <a:ext cx="2808287" cy="646113"/>
          </a:xfrm>
          <a:prstGeom prst="rect">
            <a:avLst/>
          </a:prstGeom>
          <a:noFill/>
          <a:ln w="9525">
            <a:noFill/>
            <a:miter lim="800000"/>
            <a:headEnd/>
            <a:tailEnd/>
          </a:ln>
        </p:spPr>
        <p:txBody>
          <a:bodyPr>
            <a:spAutoFit/>
          </a:bodyPr>
          <a:lstStyle/>
          <a:p>
            <a:r>
              <a:rPr lang="ar-EG" sz="3600" b="1">
                <a:solidFill>
                  <a:schemeClr val="bg1"/>
                </a:solidFill>
              </a:rPr>
              <a:t>أيها مخلوق حي؟</a:t>
            </a:r>
            <a:endParaRPr lang="en-US" sz="3600" b="1">
              <a:solidFill>
                <a:schemeClr val="bg1"/>
              </a:solidFill>
            </a:endParaRPr>
          </a:p>
        </p:txBody>
      </p:sp>
      <p:sp>
        <p:nvSpPr>
          <p:cNvPr id="37932" name="مربع نص 3"/>
          <p:cNvSpPr txBox="1">
            <a:spLocks noChangeArrowheads="1"/>
          </p:cNvSpPr>
          <p:nvPr/>
        </p:nvSpPr>
        <p:spPr bwMode="auto">
          <a:xfrm>
            <a:off x="6011863" y="1341438"/>
            <a:ext cx="2160587" cy="646112"/>
          </a:xfrm>
          <a:prstGeom prst="rect">
            <a:avLst/>
          </a:prstGeom>
          <a:noFill/>
          <a:ln w="9525">
            <a:noFill/>
            <a:miter lim="800000"/>
            <a:headEnd/>
            <a:tailEnd/>
          </a:ln>
        </p:spPr>
        <p:txBody>
          <a:bodyPr>
            <a:spAutoFit/>
          </a:bodyPr>
          <a:lstStyle/>
          <a:p>
            <a:r>
              <a:rPr lang="ar-EG" sz="3600" b="1">
                <a:solidFill>
                  <a:srgbClr val="0000FF"/>
                </a:solidFill>
              </a:rPr>
              <a:t>وظيفة الحياة</a:t>
            </a:r>
            <a:endParaRPr lang="en-US" sz="3600" b="1">
              <a:solidFill>
                <a:srgbClr val="0000FF"/>
              </a:solidFill>
            </a:endParaRPr>
          </a:p>
        </p:txBody>
      </p:sp>
      <p:sp>
        <p:nvSpPr>
          <p:cNvPr id="37933" name="مربع نص 4"/>
          <p:cNvSpPr txBox="1">
            <a:spLocks noChangeArrowheads="1"/>
          </p:cNvSpPr>
          <p:nvPr/>
        </p:nvSpPr>
        <p:spPr bwMode="auto">
          <a:xfrm>
            <a:off x="4067175" y="1341438"/>
            <a:ext cx="1657350" cy="646112"/>
          </a:xfrm>
          <a:prstGeom prst="rect">
            <a:avLst/>
          </a:prstGeom>
          <a:noFill/>
          <a:ln w="9525">
            <a:noFill/>
            <a:miter lim="800000"/>
            <a:headEnd/>
            <a:tailEnd/>
          </a:ln>
        </p:spPr>
        <p:txBody>
          <a:bodyPr>
            <a:spAutoFit/>
          </a:bodyPr>
          <a:lstStyle/>
          <a:p>
            <a:pPr algn="ctr"/>
            <a:r>
              <a:rPr lang="ar-EG" sz="3600" b="1">
                <a:solidFill>
                  <a:srgbClr val="0000FF"/>
                </a:solidFill>
              </a:rPr>
              <a:t>السحلية</a:t>
            </a:r>
            <a:endParaRPr lang="en-US" sz="3600" b="1">
              <a:solidFill>
                <a:srgbClr val="0000FF"/>
              </a:solidFill>
            </a:endParaRPr>
          </a:p>
        </p:txBody>
      </p:sp>
      <p:sp>
        <p:nvSpPr>
          <p:cNvPr id="37934" name="مربع نص 5"/>
          <p:cNvSpPr txBox="1">
            <a:spLocks noChangeArrowheads="1"/>
          </p:cNvSpPr>
          <p:nvPr/>
        </p:nvSpPr>
        <p:spPr bwMode="auto">
          <a:xfrm>
            <a:off x="2268538" y="1412875"/>
            <a:ext cx="1655762" cy="646113"/>
          </a:xfrm>
          <a:prstGeom prst="rect">
            <a:avLst/>
          </a:prstGeom>
          <a:noFill/>
          <a:ln w="9525">
            <a:noFill/>
            <a:miter lim="800000"/>
            <a:headEnd/>
            <a:tailEnd/>
          </a:ln>
        </p:spPr>
        <p:txBody>
          <a:bodyPr>
            <a:spAutoFit/>
          </a:bodyPr>
          <a:lstStyle/>
          <a:p>
            <a:pPr algn="ctr"/>
            <a:r>
              <a:rPr lang="ar-EG" sz="3600" b="1">
                <a:solidFill>
                  <a:srgbClr val="0000FF"/>
                </a:solidFill>
              </a:rPr>
              <a:t>الصخر</a:t>
            </a:r>
            <a:endParaRPr lang="en-US" sz="3600" b="1">
              <a:solidFill>
                <a:srgbClr val="0000FF"/>
              </a:solidFill>
            </a:endParaRPr>
          </a:p>
        </p:txBody>
      </p:sp>
      <p:sp>
        <p:nvSpPr>
          <p:cNvPr id="37935" name="مربع نص 6"/>
          <p:cNvSpPr txBox="1">
            <a:spLocks noChangeArrowheads="1"/>
          </p:cNvSpPr>
          <p:nvPr/>
        </p:nvSpPr>
        <p:spPr bwMode="auto">
          <a:xfrm>
            <a:off x="323850" y="1341438"/>
            <a:ext cx="1655763" cy="646112"/>
          </a:xfrm>
          <a:prstGeom prst="rect">
            <a:avLst/>
          </a:prstGeom>
          <a:noFill/>
          <a:ln w="9525">
            <a:noFill/>
            <a:miter lim="800000"/>
            <a:headEnd/>
            <a:tailEnd/>
          </a:ln>
        </p:spPr>
        <p:txBody>
          <a:bodyPr>
            <a:spAutoFit/>
          </a:bodyPr>
          <a:lstStyle/>
          <a:p>
            <a:pPr algn="ctr"/>
            <a:r>
              <a:rPr lang="ar-EG" sz="3600" b="1">
                <a:solidFill>
                  <a:srgbClr val="0000FF"/>
                </a:solidFill>
              </a:rPr>
              <a:t>السيارة</a:t>
            </a:r>
            <a:endParaRPr lang="en-US" sz="3600" b="1">
              <a:solidFill>
                <a:srgbClr val="0000FF"/>
              </a:solidFill>
            </a:endParaRPr>
          </a:p>
        </p:txBody>
      </p:sp>
      <p:sp>
        <p:nvSpPr>
          <p:cNvPr id="37936" name="مربع نص 7"/>
          <p:cNvSpPr txBox="1">
            <a:spLocks noChangeArrowheads="1"/>
          </p:cNvSpPr>
          <p:nvPr/>
        </p:nvSpPr>
        <p:spPr bwMode="auto">
          <a:xfrm>
            <a:off x="6372225" y="2133600"/>
            <a:ext cx="1655763" cy="646113"/>
          </a:xfrm>
          <a:prstGeom prst="rect">
            <a:avLst/>
          </a:prstGeom>
          <a:noFill/>
          <a:ln w="9525">
            <a:noFill/>
            <a:miter lim="800000"/>
            <a:headEnd/>
            <a:tailEnd/>
          </a:ln>
        </p:spPr>
        <p:txBody>
          <a:bodyPr>
            <a:spAutoFit/>
          </a:bodyPr>
          <a:lstStyle/>
          <a:p>
            <a:pPr algn="ctr"/>
            <a:r>
              <a:rPr lang="ar-EG" sz="3600" b="1">
                <a:solidFill>
                  <a:srgbClr val="0000FF"/>
                </a:solidFill>
              </a:rPr>
              <a:t>هل تنمو؟</a:t>
            </a:r>
            <a:endParaRPr lang="en-US" sz="3600" b="1">
              <a:solidFill>
                <a:srgbClr val="0000FF"/>
              </a:solidFill>
            </a:endParaRPr>
          </a:p>
        </p:txBody>
      </p:sp>
      <p:sp>
        <p:nvSpPr>
          <p:cNvPr id="37937" name="مربع نص 8"/>
          <p:cNvSpPr txBox="1">
            <a:spLocks noChangeArrowheads="1"/>
          </p:cNvSpPr>
          <p:nvPr/>
        </p:nvSpPr>
        <p:spPr bwMode="auto">
          <a:xfrm>
            <a:off x="5580063" y="3068638"/>
            <a:ext cx="3240087" cy="585787"/>
          </a:xfrm>
          <a:prstGeom prst="rect">
            <a:avLst/>
          </a:prstGeom>
          <a:noFill/>
          <a:ln w="9525">
            <a:noFill/>
            <a:miter lim="800000"/>
            <a:headEnd/>
            <a:tailEnd/>
          </a:ln>
        </p:spPr>
        <p:txBody>
          <a:bodyPr>
            <a:spAutoFit/>
          </a:bodyPr>
          <a:lstStyle/>
          <a:p>
            <a:pPr algn="ctr"/>
            <a:r>
              <a:rPr lang="ar-EG" sz="3200" b="1">
                <a:solidFill>
                  <a:srgbClr val="0000FF"/>
                </a:solidFill>
              </a:rPr>
              <a:t>هل تحتاج إلى الغذاء؟</a:t>
            </a:r>
            <a:endParaRPr lang="en-US" sz="3200" b="1">
              <a:solidFill>
                <a:srgbClr val="0000FF"/>
              </a:solidFill>
            </a:endParaRPr>
          </a:p>
        </p:txBody>
      </p:sp>
      <p:sp>
        <p:nvSpPr>
          <p:cNvPr id="37938" name="مربع نص 9"/>
          <p:cNvSpPr txBox="1">
            <a:spLocks noChangeArrowheads="1"/>
          </p:cNvSpPr>
          <p:nvPr/>
        </p:nvSpPr>
        <p:spPr bwMode="auto">
          <a:xfrm>
            <a:off x="5580063" y="3933825"/>
            <a:ext cx="3240087" cy="646113"/>
          </a:xfrm>
          <a:prstGeom prst="rect">
            <a:avLst/>
          </a:prstGeom>
          <a:noFill/>
          <a:ln w="9525">
            <a:noFill/>
            <a:miter lim="800000"/>
            <a:headEnd/>
            <a:tailEnd/>
          </a:ln>
        </p:spPr>
        <p:txBody>
          <a:bodyPr>
            <a:spAutoFit/>
          </a:bodyPr>
          <a:lstStyle/>
          <a:p>
            <a:pPr algn="ctr"/>
            <a:r>
              <a:rPr lang="ar-EG" sz="3600" b="1">
                <a:solidFill>
                  <a:srgbClr val="0000FF"/>
                </a:solidFill>
              </a:rPr>
              <a:t>هل تخرج فضلات؟</a:t>
            </a:r>
            <a:endParaRPr lang="en-US" sz="3600" b="1">
              <a:solidFill>
                <a:srgbClr val="0000FF"/>
              </a:solidFill>
            </a:endParaRPr>
          </a:p>
        </p:txBody>
      </p:sp>
      <p:sp>
        <p:nvSpPr>
          <p:cNvPr id="37939" name="مربع نص 10"/>
          <p:cNvSpPr txBox="1">
            <a:spLocks noChangeArrowheads="1"/>
          </p:cNvSpPr>
          <p:nvPr/>
        </p:nvSpPr>
        <p:spPr bwMode="auto">
          <a:xfrm>
            <a:off x="5580063" y="4724400"/>
            <a:ext cx="3240087" cy="647700"/>
          </a:xfrm>
          <a:prstGeom prst="rect">
            <a:avLst/>
          </a:prstGeom>
          <a:noFill/>
          <a:ln w="9525">
            <a:noFill/>
            <a:miter lim="800000"/>
            <a:headEnd/>
            <a:tailEnd/>
          </a:ln>
        </p:spPr>
        <p:txBody>
          <a:bodyPr>
            <a:spAutoFit/>
          </a:bodyPr>
          <a:lstStyle/>
          <a:p>
            <a:pPr algn="ctr"/>
            <a:r>
              <a:rPr lang="ar-EG" sz="3600" b="1">
                <a:solidFill>
                  <a:srgbClr val="0000FF"/>
                </a:solidFill>
              </a:rPr>
              <a:t>هل تتكاثر؟</a:t>
            </a:r>
            <a:endParaRPr lang="en-US" sz="3600" b="1">
              <a:solidFill>
                <a:srgbClr val="0000FF"/>
              </a:solidFill>
            </a:endParaRPr>
          </a:p>
        </p:txBody>
      </p:sp>
      <p:sp>
        <p:nvSpPr>
          <p:cNvPr id="37940" name="مربع نص 11"/>
          <p:cNvSpPr txBox="1">
            <a:spLocks noChangeArrowheads="1"/>
          </p:cNvSpPr>
          <p:nvPr/>
        </p:nvSpPr>
        <p:spPr bwMode="auto">
          <a:xfrm>
            <a:off x="5508625" y="5373688"/>
            <a:ext cx="3240088" cy="1076325"/>
          </a:xfrm>
          <a:prstGeom prst="rect">
            <a:avLst/>
          </a:prstGeom>
          <a:noFill/>
          <a:ln w="9525">
            <a:noFill/>
            <a:miter lim="800000"/>
            <a:headEnd/>
            <a:tailEnd/>
          </a:ln>
        </p:spPr>
        <p:txBody>
          <a:bodyPr>
            <a:spAutoFit/>
          </a:bodyPr>
          <a:lstStyle/>
          <a:p>
            <a:pPr algn="ctr"/>
            <a:r>
              <a:rPr lang="ar-EG" sz="3200" b="1">
                <a:solidFill>
                  <a:srgbClr val="0000FF"/>
                </a:solidFill>
              </a:rPr>
              <a:t>هل تستجيب لتغيرات البيئة؟</a:t>
            </a:r>
            <a:endParaRPr lang="en-US" sz="3200" b="1">
              <a:solidFill>
                <a:srgbClr val="0000FF"/>
              </a:solidFill>
            </a:endParaRPr>
          </a:p>
        </p:txBody>
      </p:sp>
      <p:sp>
        <p:nvSpPr>
          <p:cNvPr id="13" name="مربع نص 12"/>
          <p:cNvSpPr txBox="1">
            <a:spLocks noChangeArrowheads="1"/>
          </p:cNvSpPr>
          <p:nvPr/>
        </p:nvSpPr>
        <p:spPr bwMode="auto">
          <a:xfrm>
            <a:off x="4284663" y="2276475"/>
            <a:ext cx="1000125" cy="831850"/>
          </a:xfrm>
          <a:prstGeom prst="rect">
            <a:avLst/>
          </a:prstGeom>
          <a:noFill/>
          <a:ln w="9525">
            <a:noFill/>
            <a:miter lim="800000"/>
            <a:headEnd/>
            <a:tailEnd/>
          </a:ln>
        </p:spPr>
        <p:txBody>
          <a:bodyPr>
            <a:spAutoFit/>
          </a:bodyPr>
          <a:lstStyle/>
          <a:p>
            <a:pPr algn="ctr">
              <a:buFont typeface="Wingdings" pitchFamily="2" charset="2"/>
              <a:buChar char="ü"/>
            </a:pPr>
            <a:r>
              <a:rPr lang="ar-SA" sz="4800" b="1">
                <a:solidFill>
                  <a:srgbClr val="00B050"/>
                </a:solidFill>
                <a:latin typeface="Calibri" pitchFamily="34" charset="0"/>
              </a:rPr>
              <a:t> </a:t>
            </a:r>
            <a:endParaRPr lang="en-US" sz="4800" b="1">
              <a:solidFill>
                <a:srgbClr val="00B050"/>
              </a:solidFill>
              <a:latin typeface="Calibri" pitchFamily="34" charset="0"/>
            </a:endParaRPr>
          </a:p>
        </p:txBody>
      </p:sp>
      <p:sp>
        <p:nvSpPr>
          <p:cNvPr id="14" name="مربع نص 13"/>
          <p:cNvSpPr txBox="1">
            <a:spLocks noChangeArrowheads="1"/>
          </p:cNvSpPr>
          <p:nvPr/>
        </p:nvSpPr>
        <p:spPr bwMode="auto">
          <a:xfrm>
            <a:off x="2484438" y="2205038"/>
            <a:ext cx="1000125" cy="830262"/>
          </a:xfrm>
          <a:prstGeom prst="rect">
            <a:avLst/>
          </a:prstGeom>
          <a:noFill/>
          <a:ln w="9525">
            <a:noFill/>
            <a:miter lim="800000"/>
            <a:headEnd/>
            <a:tailEnd/>
          </a:ln>
        </p:spPr>
        <p:txBody>
          <a:bodyPr>
            <a:spAutoFit/>
          </a:bodyPr>
          <a:lstStyle/>
          <a:p>
            <a:pPr algn="ctr"/>
            <a:r>
              <a:rPr lang="ar-SA" sz="4800" b="1">
                <a:solidFill>
                  <a:srgbClr val="FF0000"/>
                </a:solidFill>
                <a:latin typeface="Calibri" pitchFamily="34" charset="0"/>
              </a:rPr>
              <a:t>×</a:t>
            </a:r>
            <a:endParaRPr lang="en-US" sz="4800" b="1">
              <a:solidFill>
                <a:srgbClr val="FF0000"/>
              </a:solidFill>
              <a:latin typeface="Calibri" pitchFamily="34" charset="0"/>
            </a:endParaRPr>
          </a:p>
        </p:txBody>
      </p:sp>
      <p:sp>
        <p:nvSpPr>
          <p:cNvPr id="15" name="مربع نص 14"/>
          <p:cNvSpPr txBox="1">
            <a:spLocks noChangeArrowheads="1"/>
          </p:cNvSpPr>
          <p:nvPr/>
        </p:nvSpPr>
        <p:spPr bwMode="auto">
          <a:xfrm>
            <a:off x="4284663" y="2997200"/>
            <a:ext cx="1000125" cy="830263"/>
          </a:xfrm>
          <a:prstGeom prst="rect">
            <a:avLst/>
          </a:prstGeom>
          <a:noFill/>
          <a:ln w="9525">
            <a:noFill/>
            <a:miter lim="800000"/>
            <a:headEnd/>
            <a:tailEnd/>
          </a:ln>
        </p:spPr>
        <p:txBody>
          <a:bodyPr>
            <a:spAutoFit/>
          </a:bodyPr>
          <a:lstStyle/>
          <a:p>
            <a:pPr algn="ctr">
              <a:buFont typeface="Wingdings" pitchFamily="2" charset="2"/>
              <a:buChar char="ü"/>
            </a:pPr>
            <a:r>
              <a:rPr lang="ar-SA" sz="4800" b="1">
                <a:solidFill>
                  <a:srgbClr val="00B050"/>
                </a:solidFill>
                <a:latin typeface="Calibri" pitchFamily="34" charset="0"/>
              </a:rPr>
              <a:t> </a:t>
            </a:r>
            <a:endParaRPr lang="en-US" sz="4800" b="1">
              <a:solidFill>
                <a:srgbClr val="00B050"/>
              </a:solidFill>
              <a:latin typeface="Calibri" pitchFamily="34" charset="0"/>
            </a:endParaRPr>
          </a:p>
        </p:txBody>
      </p:sp>
      <p:sp>
        <p:nvSpPr>
          <p:cNvPr id="16" name="مربع نص 15"/>
          <p:cNvSpPr txBox="1">
            <a:spLocks noChangeArrowheads="1"/>
          </p:cNvSpPr>
          <p:nvPr/>
        </p:nvSpPr>
        <p:spPr bwMode="auto">
          <a:xfrm>
            <a:off x="4356100" y="3860800"/>
            <a:ext cx="1000125" cy="831850"/>
          </a:xfrm>
          <a:prstGeom prst="rect">
            <a:avLst/>
          </a:prstGeom>
          <a:noFill/>
          <a:ln w="9525">
            <a:noFill/>
            <a:miter lim="800000"/>
            <a:headEnd/>
            <a:tailEnd/>
          </a:ln>
        </p:spPr>
        <p:txBody>
          <a:bodyPr>
            <a:spAutoFit/>
          </a:bodyPr>
          <a:lstStyle/>
          <a:p>
            <a:pPr algn="ctr">
              <a:buFont typeface="Wingdings" pitchFamily="2" charset="2"/>
              <a:buChar char="ü"/>
            </a:pPr>
            <a:r>
              <a:rPr lang="ar-SA" sz="4800" b="1">
                <a:solidFill>
                  <a:srgbClr val="00B050"/>
                </a:solidFill>
                <a:latin typeface="Calibri" pitchFamily="34" charset="0"/>
              </a:rPr>
              <a:t> </a:t>
            </a:r>
            <a:endParaRPr lang="en-US" sz="4800" b="1">
              <a:solidFill>
                <a:srgbClr val="00B050"/>
              </a:solidFill>
              <a:latin typeface="Calibri" pitchFamily="34" charset="0"/>
            </a:endParaRPr>
          </a:p>
        </p:txBody>
      </p:sp>
      <p:sp>
        <p:nvSpPr>
          <p:cNvPr id="17" name="مربع نص 16"/>
          <p:cNvSpPr txBox="1">
            <a:spLocks noChangeArrowheads="1"/>
          </p:cNvSpPr>
          <p:nvPr/>
        </p:nvSpPr>
        <p:spPr bwMode="auto">
          <a:xfrm>
            <a:off x="4356100" y="4652963"/>
            <a:ext cx="1000125" cy="831850"/>
          </a:xfrm>
          <a:prstGeom prst="rect">
            <a:avLst/>
          </a:prstGeom>
          <a:noFill/>
          <a:ln w="9525">
            <a:noFill/>
            <a:miter lim="800000"/>
            <a:headEnd/>
            <a:tailEnd/>
          </a:ln>
        </p:spPr>
        <p:txBody>
          <a:bodyPr>
            <a:spAutoFit/>
          </a:bodyPr>
          <a:lstStyle/>
          <a:p>
            <a:pPr algn="ctr">
              <a:buFont typeface="Wingdings" pitchFamily="2" charset="2"/>
              <a:buChar char="ü"/>
            </a:pPr>
            <a:r>
              <a:rPr lang="ar-SA" sz="4800" b="1">
                <a:solidFill>
                  <a:srgbClr val="00B050"/>
                </a:solidFill>
                <a:latin typeface="Calibri" pitchFamily="34" charset="0"/>
              </a:rPr>
              <a:t> </a:t>
            </a:r>
            <a:endParaRPr lang="en-US" sz="4800" b="1">
              <a:solidFill>
                <a:srgbClr val="00B050"/>
              </a:solidFill>
              <a:latin typeface="Calibri" pitchFamily="34" charset="0"/>
            </a:endParaRPr>
          </a:p>
        </p:txBody>
      </p:sp>
      <p:sp>
        <p:nvSpPr>
          <p:cNvPr id="18" name="مربع نص 17"/>
          <p:cNvSpPr txBox="1">
            <a:spLocks noChangeArrowheads="1"/>
          </p:cNvSpPr>
          <p:nvPr/>
        </p:nvSpPr>
        <p:spPr bwMode="auto">
          <a:xfrm>
            <a:off x="4284663" y="5516563"/>
            <a:ext cx="1000125" cy="831850"/>
          </a:xfrm>
          <a:prstGeom prst="rect">
            <a:avLst/>
          </a:prstGeom>
          <a:noFill/>
          <a:ln w="9525">
            <a:noFill/>
            <a:miter lim="800000"/>
            <a:headEnd/>
            <a:tailEnd/>
          </a:ln>
        </p:spPr>
        <p:txBody>
          <a:bodyPr>
            <a:spAutoFit/>
          </a:bodyPr>
          <a:lstStyle/>
          <a:p>
            <a:pPr algn="ctr">
              <a:buFont typeface="Wingdings" pitchFamily="2" charset="2"/>
              <a:buChar char="ü"/>
            </a:pPr>
            <a:r>
              <a:rPr lang="ar-SA" sz="4800" b="1">
                <a:solidFill>
                  <a:srgbClr val="00B050"/>
                </a:solidFill>
                <a:latin typeface="Calibri" pitchFamily="34" charset="0"/>
              </a:rPr>
              <a:t> </a:t>
            </a:r>
            <a:endParaRPr lang="en-US" sz="4800" b="1">
              <a:solidFill>
                <a:srgbClr val="00B050"/>
              </a:solidFill>
              <a:latin typeface="Calibri" pitchFamily="34" charset="0"/>
            </a:endParaRPr>
          </a:p>
        </p:txBody>
      </p:sp>
      <p:sp>
        <p:nvSpPr>
          <p:cNvPr id="19" name="مربع نص 18"/>
          <p:cNvSpPr txBox="1">
            <a:spLocks noChangeArrowheads="1"/>
          </p:cNvSpPr>
          <p:nvPr/>
        </p:nvSpPr>
        <p:spPr bwMode="auto">
          <a:xfrm>
            <a:off x="2484438" y="2997200"/>
            <a:ext cx="1000125" cy="830263"/>
          </a:xfrm>
          <a:prstGeom prst="rect">
            <a:avLst/>
          </a:prstGeom>
          <a:noFill/>
          <a:ln w="9525">
            <a:noFill/>
            <a:miter lim="800000"/>
            <a:headEnd/>
            <a:tailEnd/>
          </a:ln>
        </p:spPr>
        <p:txBody>
          <a:bodyPr>
            <a:spAutoFit/>
          </a:bodyPr>
          <a:lstStyle/>
          <a:p>
            <a:pPr algn="ctr"/>
            <a:r>
              <a:rPr lang="ar-SA" sz="4800" b="1">
                <a:solidFill>
                  <a:srgbClr val="FF0000"/>
                </a:solidFill>
                <a:latin typeface="Calibri" pitchFamily="34" charset="0"/>
              </a:rPr>
              <a:t>×</a:t>
            </a:r>
            <a:endParaRPr lang="en-US" sz="4800" b="1">
              <a:solidFill>
                <a:srgbClr val="FF0000"/>
              </a:solidFill>
              <a:latin typeface="Calibri" pitchFamily="34" charset="0"/>
            </a:endParaRPr>
          </a:p>
        </p:txBody>
      </p:sp>
      <p:sp>
        <p:nvSpPr>
          <p:cNvPr id="20" name="مربع نص 19"/>
          <p:cNvSpPr txBox="1">
            <a:spLocks noChangeArrowheads="1"/>
          </p:cNvSpPr>
          <p:nvPr/>
        </p:nvSpPr>
        <p:spPr bwMode="auto">
          <a:xfrm>
            <a:off x="2484438" y="3860800"/>
            <a:ext cx="1000125" cy="831850"/>
          </a:xfrm>
          <a:prstGeom prst="rect">
            <a:avLst/>
          </a:prstGeom>
          <a:noFill/>
          <a:ln w="9525">
            <a:noFill/>
            <a:miter lim="800000"/>
            <a:headEnd/>
            <a:tailEnd/>
          </a:ln>
        </p:spPr>
        <p:txBody>
          <a:bodyPr>
            <a:spAutoFit/>
          </a:bodyPr>
          <a:lstStyle/>
          <a:p>
            <a:pPr algn="ctr"/>
            <a:r>
              <a:rPr lang="ar-SA" sz="4800" b="1">
                <a:solidFill>
                  <a:srgbClr val="FF0000"/>
                </a:solidFill>
                <a:latin typeface="Calibri" pitchFamily="34" charset="0"/>
              </a:rPr>
              <a:t>×</a:t>
            </a:r>
            <a:endParaRPr lang="en-US" sz="4800" b="1">
              <a:solidFill>
                <a:srgbClr val="FF0000"/>
              </a:solidFill>
              <a:latin typeface="Calibri" pitchFamily="34" charset="0"/>
            </a:endParaRPr>
          </a:p>
        </p:txBody>
      </p:sp>
      <p:sp>
        <p:nvSpPr>
          <p:cNvPr id="21" name="مربع نص 20"/>
          <p:cNvSpPr txBox="1">
            <a:spLocks noChangeArrowheads="1"/>
          </p:cNvSpPr>
          <p:nvPr/>
        </p:nvSpPr>
        <p:spPr bwMode="auto">
          <a:xfrm>
            <a:off x="2484438" y="4724400"/>
            <a:ext cx="1000125" cy="831850"/>
          </a:xfrm>
          <a:prstGeom prst="rect">
            <a:avLst/>
          </a:prstGeom>
          <a:noFill/>
          <a:ln w="9525">
            <a:noFill/>
            <a:miter lim="800000"/>
            <a:headEnd/>
            <a:tailEnd/>
          </a:ln>
        </p:spPr>
        <p:txBody>
          <a:bodyPr>
            <a:spAutoFit/>
          </a:bodyPr>
          <a:lstStyle/>
          <a:p>
            <a:pPr algn="ctr"/>
            <a:r>
              <a:rPr lang="ar-SA" sz="4800" b="1">
                <a:solidFill>
                  <a:srgbClr val="FF0000"/>
                </a:solidFill>
                <a:latin typeface="Calibri" pitchFamily="34" charset="0"/>
              </a:rPr>
              <a:t>×</a:t>
            </a:r>
            <a:endParaRPr lang="en-US" sz="4800" b="1">
              <a:solidFill>
                <a:srgbClr val="FF0000"/>
              </a:solidFill>
              <a:latin typeface="Calibri" pitchFamily="34" charset="0"/>
            </a:endParaRPr>
          </a:p>
        </p:txBody>
      </p:sp>
      <p:sp>
        <p:nvSpPr>
          <p:cNvPr id="22" name="مربع نص 21"/>
          <p:cNvSpPr txBox="1">
            <a:spLocks noChangeArrowheads="1"/>
          </p:cNvSpPr>
          <p:nvPr/>
        </p:nvSpPr>
        <p:spPr bwMode="auto">
          <a:xfrm>
            <a:off x="2484438" y="5445125"/>
            <a:ext cx="1000125" cy="831850"/>
          </a:xfrm>
          <a:prstGeom prst="rect">
            <a:avLst/>
          </a:prstGeom>
          <a:noFill/>
          <a:ln w="9525">
            <a:noFill/>
            <a:miter lim="800000"/>
            <a:headEnd/>
            <a:tailEnd/>
          </a:ln>
        </p:spPr>
        <p:txBody>
          <a:bodyPr>
            <a:spAutoFit/>
          </a:bodyPr>
          <a:lstStyle/>
          <a:p>
            <a:pPr algn="ctr"/>
            <a:r>
              <a:rPr lang="ar-SA" sz="4800" b="1">
                <a:solidFill>
                  <a:srgbClr val="FF0000"/>
                </a:solidFill>
                <a:latin typeface="Calibri" pitchFamily="34" charset="0"/>
              </a:rPr>
              <a:t>×</a:t>
            </a:r>
            <a:endParaRPr lang="en-US" sz="4800" b="1">
              <a:solidFill>
                <a:srgbClr val="FF0000"/>
              </a:solidFill>
              <a:latin typeface="Calibri" pitchFamily="34" charset="0"/>
            </a:endParaRPr>
          </a:p>
        </p:txBody>
      </p:sp>
      <p:sp>
        <p:nvSpPr>
          <p:cNvPr id="23" name="مربع نص 22"/>
          <p:cNvSpPr txBox="1">
            <a:spLocks noChangeArrowheads="1"/>
          </p:cNvSpPr>
          <p:nvPr/>
        </p:nvSpPr>
        <p:spPr bwMode="auto">
          <a:xfrm>
            <a:off x="611188" y="2205038"/>
            <a:ext cx="1000125" cy="830262"/>
          </a:xfrm>
          <a:prstGeom prst="rect">
            <a:avLst/>
          </a:prstGeom>
          <a:noFill/>
          <a:ln w="9525">
            <a:noFill/>
            <a:miter lim="800000"/>
            <a:headEnd/>
            <a:tailEnd/>
          </a:ln>
        </p:spPr>
        <p:txBody>
          <a:bodyPr>
            <a:spAutoFit/>
          </a:bodyPr>
          <a:lstStyle/>
          <a:p>
            <a:pPr algn="ctr"/>
            <a:r>
              <a:rPr lang="ar-SA" sz="4800" b="1">
                <a:solidFill>
                  <a:srgbClr val="FF0000"/>
                </a:solidFill>
                <a:latin typeface="Calibri" pitchFamily="34" charset="0"/>
              </a:rPr>
              <a:t>×</a:t>
            </a:r>
            <a:endParaRPr lang="en-US" sz="4800" b="1">
              <a:solidFill>
                <a:srgbClr val="FF0000"/>
              </a:solidFill>
              <a:latin typeface="Calibri" pitchFamily="34" charset="0"/>
            </a:endParaRPr>
          </a:p>
        </p:txBody>
      </p:sp>
      <p:sp>
        <p:nvSpPr>
          <p:cNvPr id="24" name="مربع نص 23"/>
          <p:cNvSpPr txBox="1">
            <a:spLocks noChangeArrowheads="1"/>
          </p:cNvSpPr>
          <p:nvPr/>
        </p:nvSpPr>
        <p:spPr bwMode="auto">
          <a:xfrm>
            <a:off x="684213" y="4652963"/>
            <a:ext cx="1000125" cy="831850"/>
          </a:xfrm>
          <a:prstGeom prst="rect">
            <a:avLst/>
          </a:prstGeom>
          <a:noFill/>
          <a:ln w="9525">
            <a:noFill/>
            <a:miter lim="800000"/>
            <a:headEnd/>
            <a:tailEnd/>
          </a:ln>
        </p:spPr>
        <p:txBody>
          <a:bodyPr>
            <a:spAutoFit/>
          </a:bodyPr>
          <a:lstStyle/>
          <a:p>
            <a:pPr algn="ctr"/>
            <a:r>
              <a:rPr lang="ar-SA" sz="4800" b="1">
                <a:solidFill>
                  <a:srgbClr val="FF0000"/>
                </a:solidFill>
                <a:latin typeface="Calibri" pitchFamily="34" charset="0"/>
              </a:rPr>
              <a:t>×</a:t>
            </a:r>
            <a:endParaRPr lang="en-US" sz="4800" b="1">
              <a:solidFill>
                <a:srgbClr val="FF0000"/>
              </a:solidFill>
              <a:latin typeface="Calibri" pitchFamily="34" charset="0"/>
            </a:endParaRPr>
          </a:p>
        </p:txBody>
      </p:sp>
      <p:sp>
        <p:nvSpPr>
          <p:cNvPr id="25" name="مربع نص 24"/>
          <p:cNvSpPr txBox="1">
            <a:spLocks noChangeArrowheads="1"/>
          </p:cNvSpPr>
          <p:nvPr/>
        </p:nvSpPr>
        <p:spPr bwMode="auto">
          <a:xfrm>
            <a:off x="684213" y="5516563"/>
            <a:ext cx="1000125" cy="831850"/>
          </a:xfrm>
          <a:prstGeom prst="rect">
            <a:avLst/>
          </a:prstGeom>
          <a:noFill/>
          <a:ln w="9525">
            <a:noFill/>
            <a:miter lim="800000"/>
            <a:headEnd/>
            <a:tailEnd/>
          </a:ln>
        </p:spPr>
        <p:txBody>
          <a:bodyPr>
            <a:spAutoFit/>
          </a:bodyPr>
          <a:lstStyle/>
          <a:p>
            <a:pPr algn="ctr"/>
            <a:r>
              <a:rPr lang="ar-SA" sz="4800" b="1">
                <a:solidFill>
                  <a:srgbClr val="FF0000"/>
                </a:solidFill>
                <a:latin typeface="Calibri" pitchFamily="34" charset="0"/>
              </a:rPr>
              <a:t>×</a:t>
            </a:r>
            <a:endParaRPr lang="en-US" sz="4800" b="1">
              <a:solidFill>
                <a:srgbClr val="FF0000"/>
              </a:solidFill>
              <a:latin typeface="Calibri" pitchFamily="34" charset="0"/>
            </a:endParaRPr>
          </a:p>
        </p:txBody>
      </p:sp>
      <p:sp>
        <p:nvSpPr>
          <p:cNvPr id="26" name="مربع نص 25"/>
          <p:cNvSpPr txBox="1">
            <a:spLocks noChangeArrowheads="1"/>
          </p:cNvSpPr>
          <p:nvPr/>
        </p:nvSpPr>
        <p:spPr bwMode="auto">
          <a:xfrm>
            <a:off x="684213" y="2997200"/>
            <a:ext cx="1000125" cy="830263"/>
          </a:xfrm>
          <a:prstGeom prst="rect">
            <a:avLst/>
          </a:prstGeom>
          <a:noFill/>
          <a:ln w="9525">
            <a:noFill/>
            <a:miter lim="800000"/>
            <a:headEnd/>
            <a:tailEnd/>
          </a:ln>
        </p:spPr>
        <p:txBody>
          <a:bodyPr>
            <a:spAutoFit/>
          </a:bodyPr>
          <a:lstStyle/>
          <a:p>
            <a:pPr algn="ctr">
              <a:buFont typeface="Wingdings" pitchFamily="2" charset="2"/>
              <a:buChar char="ü"/>
            </a:pPr>
            <a:r>
              <a:rPr lang="ar-SA" sz="4800" b="1">
                <a:solidFill>
                  <a:srgbClr val="00B050"/>
                </a:solidFill>
                <a:latin typeface="Calibri" pitchFamily="34" charset="0"/>
              </a:rPr>
              <a:t> </a:t>
            </a:r>
            <a:endParaRPr lang="en-US" sz="4800" b="1">
              <a:solidFill>
                <a:srgbClr val="00B050"/>
              </a:solidFill>
              <a:latin typeface="Calibri" pitchFamily="34" charset="0"/>
            </a:endParaRPr>
          </a:p>
        </p:txBody>
      </p:sp>
      <p:sp>
        <p:nvSpPr>
          <p:cNvPr id="27" name="مربع نص 26"/>
          <p:cNvSpPr txBox="1">
            <a:spLocks noChangeArrowheads="1"/>
          </p:cNvSpPr>
          <p:nvPr/>
        </p:nvSpPr>
        <p:spPr bwMode="auto">
          <a:xfrm>
            <a:off x="684213" y="3789363"/>
            <a:ext cx="1000125" cy="830262"/>
          </a:xfrm>
          <a:prstGeom prst="rect">
            <a:avLst/>
          </a:prstGeom>
          <a:noFill/>
          <a:ln w="9525">
            <a:noFill/>
            <a:miter lim="800000"/>
            <a:headEnd/>
            <a:tailEnd/>
          </a:ln>
        </p:spPr>
        <p:txBody>
          <a:bodyPr>
            <a:spAutoFit/>
          </a:bodyPr>
          <a:lstStyle/>
          <a:p>
            <a:pPr algn="ctr">
              <a:buFont typeface="Wingdings" pitchFamily="2" charset="2"/>
              <a:buChar char="ü"/>
            </a:pPr>
            <a:r>
              <a:rPr lang="ar-SA" sz="4800" b="1">
                <a:solidFill>
                  <a:srgbClr val="00B050"/>
                </a:solidFill>
                <a:latin typeface="Calibri" pitchFamily="34" charset="0"/>
              </a:rPr>
              <a:t> </a:t>
            </a:r>
            <a:endParaRPr lang="en-US" sz="4800" b="1">
              <a:solidFill>
                <a:srgbClr val="00B050"/>
              </a:solidFill>
              <a:latin typeface="Calibri" pitchFamily="34" charset="0"/>
            </a:endParaRP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078 - arcade game shoot sound.wav"/>
                                        </p:tgtEl>
                                      </p:cMediaNode>
                                    </p:audio>
                                  </p:subTnLst>
                                </p:cTn>
                              </p:par>
                              <p:par>
                                <p:cTn id="12" presetID="54" presetClass="entr" presetSubtype="0" accel="100000" fill="hold" grpId="0" nodeType="withEffect">
                                  <p:stCondLst>
                                    <p:cond delay="0"/>
                                  </p:stCondLst>
                                  <p:childTnLst>
                                    <p:set>
                                      <p:cBhvr>
                                        <p:cTn id="13" dur="1" fill="hold">
                                          <p:stCondLst>
                                            <p:cond delay="0"/>
                                          </p:stCondLst>
                                        </p:cTn>
                                        <p:tgtEl>
                                          <p:spTgt spid="37931"/>
                                        </p:tgtEl>
                                        <p:attrNameLst>
                                          <p:attrName>style.visibility</p:attrName>
                                        </p:attrNameLst>
                                      </p:cBhvr>
                                      <p:to>
                                        <p:strVal val="visible"/>
                                      </p:to>
                                    </p:set>
                                    <p:anim calcmode="lin" valueType="num">
                                      <p:cBhvr>
                                        <p:cTn id="14" dur="500" fill="hold"/>
                                        <p:tgtEl>
                                          <p:spTgt spid="37931"/>
                                        </p:tgtEl>
                                        <p:attrNameLst>
                                          <p:attrName>ppt_w</p:attrName>
                                        </p:attrNameLst>
                                      </p:cBhvr>
                                      <p:tavLst>
                                        <p:tav tm="0">
                                          <p:val>
                                            <p:strVal val="#ppt_w*0.05"/>
                                          </p:val>
                                        </p:tav>
                                        <p:tav tm="100000">
                                          <p:val>
                                            <p:strVal val="#ppt_w"/>
                                          </p:val>
                                        </p:tav>
                                      </p:tavLst>
                                    </p:anim>
                                    <p:anim calcmode="lin" valueType="num">
                                      <p:cBhvr>
                                        <p:cTn id="15" dur="500" fill="hold"/>
                                        <p:tgtEl>
                                          <p:spTgt spid="37931"/>
                                        </p:tgtEl>
                                        <p:attrNameLst>
                                          <p:attrName>ppt_h</p:attrName>
                                        </p:attrNameLst>
                                      </p:cBhvr>
                                      <p:tavLst>
                                        <p:tav tm="0">
                                          <p:val>
                                            <p:strVal val="#ppt_h"/>
                                          </p:val>
                                        </p:tav>
                                        <p:tav tm="100000">
                                          <p:val>
                                            <p:strVal val="#ppt_h"/>
                                          </p:val>
                                        </p:tav>
                                      </p:tavLst>
                                    </p:anim>
                                    <p:anim calcmode="lin" valueType="num">
                                      <p:cBhvr>
                                        <p:cTn id="16" dur="500" fill="hold"/>
                                        <p:tgtEl>
                                          <p:spTgt spid="37931"/>
                                        </p:tgtEl>
                                        <p:attrNameLst>
                                          <p:attrName>ppt_x</p:attrName>
                                        </p:attrNameLst>
                                      </p:cBhvr>
                                      <p:tavLst>
                                        <p:tav tm="0">
                                          <p:val>
                                            <p:strVal val="#ppt_x-.2"/>
                                          </p:val>
                                        </p:tav>
                                        <p:tav tm="100000">
                                          <p:val>
                                            <p:strVal val="#ppt_x"/>
                                          </p:val>
                                        </p:tav>
                                      </p:tavLst>
                                    </p:anim>
                                    <p:anim calcmode="lin" valueType="num">
                                      <p:cBhvr>
                                        <p:cTn id="17" dur="500" fill="hold"/>
                                        <p:tgtEl>
                                          <p:spTgt spid="37931"/>
                                        </p:tgtEl>
                                        <p:attrNameLst>
                                          <p:attrName>ppt_y</p:attrName>
                                        </p:attrNameLst>
                                      </p:cBhvr>
                                      <p:tavLst>
                                        <p:tav tm="0">
                                          <p:val>
                                            <p:strVal val="#ppt_y"/>
                                          </p:val>
                                        </p:tav>
                                        <p:tav tm="100000">
                                          <p:val>
                                            <p:strVal val="#ppt_y"/>
                                          </p:val>
                                        </p:tav>
                                      </p:tavLst>
                                    </p:anim>
                                    <p:animEffect transition="in" filter="fade">
                                      <p:cBhvr>
                                        <p:cTn id="18" dur="500"/>
                                        <p:tgtEl>
                                          <p:spTgt spid="37931"/>
                                        </p:tgtEl>
                                      </p:cBhvr>
                                    </p:animEffect>
                                  </p:childTnLst>
                                  <p:subTnLst>
                                    <p:audio>
                                      <p:cMediaNode>
                                        <p:cTn display="0" masterRel="sameClick">
                                          <p:stCondLst>
                                            <p:cond evt="begin" delay="0">
                                              <p:tn val="12"/>
                                            </p:cond>
                                          </p:stCondLst>
                                          <p:endCondLst>
                                            <p:cond evt="onStopAudio" delay="0">
                                              <p:tgtEl>
                                                <p:sldTgt/>
                                              </p:tgtEl>
                                            </p:cond>
                                          </p:endCondLst>
                                        </p:cTn>
                                        <p:tgtEl>
                                          <p:sndTgt r:embed="rId4" name="أيها مخلوق حي؟.wav"/>
                                        </p:tgtEl>
                                      </p:cMediaNode>
                                    </p:audio>
                                  </p:subTnLst>
                                </p:cTn>
                              </p:par>
                            </p:childTnLst>
                          </p:cTn>
                        </p:par>
                      </p:childTnLst>
                    </p:cTn>
                  </p:par>
                  <p:par>
                    <p:cTn id="19" fill="hold">
                      <p:stCondLst>
                        <p:cond delay="indefinite"/>
                      </p:stCondLst>
                      <p:childTnLst>
                        <p:par>
                          <p:cTn id="20" fill="hold">
                            <p:stCondLst>
                              <p:cond delay="0"/>
                            </p:stCondLst>
                            <p:childTnLst>
                              <p:par>
                                <p:cTn id="21" presetID="58" presetClass="entr" presetSubtype="0" accel="100000" fill="hold" grpId="0" nodeType="clickEffect">
                                  <p:stCondLst>
                                    <p:cond delay="0"/>
                                  </p:stCondLst>
                                  <p:childTnLst>
                                    <p:set>
                                      <p:cBhvr>
                                        <p:cTn id="22" dur="1" fill="hold">
                                          <p:stCondLst>
                                            <p:cond delay="0"/>
                                          </p:stCondLst>
                                        </p:cTn>
                                        <p:tgtEl>
                                          <p:spTgt spid="37932"/>
                                        </p:tgtEl>
                                        <p:attrNameLst>
                                          <p:attrName>style.visibility</p:attrName>
                                        </p:attrNameLst>
                                      </p:cBhvr>
                                      <p:to>
                                        <p:strVal val="visible"/>
                                      </p:to>
                                    </p:set>
                                    <p:anim calcmode="lin" valueType="num">
                                      <p:cBhvr>
                                        <p:cTn id="23" dur="500" fill="hold"/>
                                        <p:tgtEl>
                                          <p:spTgt spid="37932"/>
                                        </p:tgtEl>
                                        <p:attrNameLst>
                                          <p:attrName>ppt_w</p:attrName>
                                        </p:attrNameLst>
                                      </p:cBhvr>
                                      <p:tavLst>
                                        <p:tav tm="0">
                                          <p:val>
                                            <p:strVal val="#ppt_w*2.5"/>
                                          </p:val>
                                        </p:tav>
                                        <p:tav tm="100000">
                                          <p:val>
                                            <p:strVal val="#ppt_w"/>
                                          </p:val>
                                        </p:tav>
                                      </p:tavLst>
                                    </p:anim>
                                    <p:anim calcmode="lin" valueType="num">
                                      <p:cBhvr>
                                        <p:cTn id="24" dur="500" fill="hold"/>
                                        <p:tgtEl>
                                          <p:spTgt spid="37932"/>
                                        </p:tgtEl>
                                        <p:attrNameLst>
                                          <p:attrName>ppt_h</p:attrName>
                                        </p:attrNameLst>
                                      </p:cBhvr>
                                      <p:tavLst>
                                        <p:tav tm="0">
                                          <p:val>
                                            <p:strVal val="#ppt_h*0.01"/>
                                          </p:val>
                                        </p:tav>
                                        <p:tav tm="100000">
                                          <p:val>
                                            <p:strVal val="#ppt_h"/>
                                          </p:val>
                                        </p:tav>
                                      </p:tavLst>
                                    </p:anim>
                                    <p:anim calcmode="lin" valueType="num">
                                      <p:cBhvr>
                                        <p:cTn id="25" dur="500" fill="hold"/>
                                        <p:tgtEl>
                                          <p:spTgt spid="37932"/>
                                        </p:tgtEl>
                                        <p:attrNameLst>
                                          <p:attrName>ppt_x</p:attrName>
                                        </p:attrNameLst>
                                      </p:cBhvr>
                                      <p:tavLst>
                                        <p:tav tm="0">
                                          <p:val>
                                            <p:strVal val="#ppt_x"/>
                                          </p:val>
                                        </p:tav>
                                        <p:tav tm="100000">
                                          <p:val>
                                            <p:strVal val="#ppt_x"/>
                                          </p:val>
                                        </p:tav>
                                      </p:tavLst>
                                    </p:anim>
                                    <p:anim calcmode="lin" valueType="num">
                                      <p:cBhvr>
                                        <p:cTn id="26" dur="500" fill="hold"/>
                                        <p:tgtEl>
                                          <p:spTgt spid="37932"/>
                                        </p:tgtEl>
                                        <p:attrNameLst>
                                          <p:attrName>ppt_y</p:attrName>
                                        </p:attrNameLst>
                                      </p:cBhvr>
                                      <p:tavLst>
                                        <p:tav tm="0">
                                          <p:val>
                                            <p:strVal val="#ppt_h+1"/>
                                          </p:val>
                                        </p:tav>
                                        <p:tav tm="100000">
                                          <p:val>
                                            <p:strVal val="#ppt_y"/>
                                          </p:val>
                                        </p:tav>
                                      </p:tavLst>
                                    </p:anim>
                                    <p:animEffect transition="in" filter="fade">
                                      <p:cBhvr>
                                        <p:cTn id="27" dur="500"/>
                                        <p:tgtEl>
                                          <p:spTgt spid="37932"/>
                                        </p:tgtEl>
                                      </p:cBhvr>
                                    </p:animEffect>
                                  </p:childTnLst>
                                  <p:subTnLst>
                                    <p:audio>
                                      <p:cMediaNode>
                                        <p:cTn display="0" masterRel="sameClick">
                                          <p:stCondLst>
                                            <p:cond evt="begin" delay="0">
                                              <p:tn val="21"/>
                                            </p:cond>
                                          </p:stCondLst>
                                          <p:endCondLst>
                                            <p:cond evt="onStopAudio" delay="0">
                                              <p:tgtEl>
                                                <p:sldTgt/>
                                              </p:tgtEl>
                                            </p:cond>
                                          </p:endCondLst>
                                        </p:cTn>
                                        <p:tgtEl>
                                          <p:sndTgt r:embed="rId5" name="وظيفة الحياة.wav"/>
                                        </p:tgtEl>
                                      </p:cMediaNode>
                                    </p:audio>
                                  </p:sub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37936"/>
                                        </p:tgtEl>
                                        <p:attrNameLst>
                                          <p:attrName>style.visibility</p:attrName>
                                        </p:attrNameLst>
                                      </p:cBhvr>
                                      <p:to>
                                        <p:strVal val="visible"/>
                                      </p:to>
                                    </p:set>
                                    <p:animEffect transition="in" filter="fade">
                                      <p:cBhvr>
                                        <p:cTn id="32" dur="800" decel="100000"/>
                                        <p:tgtEl>
                                          <p:spTgt spid="37936"/>
                                        </p:tgtEl>
                                      </p:cBhvr>
                                    </p:animEffect>
                                    <p:anim calcmode="lin" valueType="num">
                                      <p:cBhvr>
                                        <p:cTn id="33" dur="800" decel="100000" fill="hold"/>
                                        <p:tgtEl>
                                          <p:spTgt spid="37936"/>
                                        </p:tgtEl>
                                        <p:attrNameLst>
                                          <p:attrName>style.rotation</p:attrName>
                                        </p:attrNameLst>
                                      </p:cBhvr>
                                      <p:tavLst>
                                        <p:tav tm="0">
                                          <p:val>
                                            <p:fltVal val="-90"/>
                                          </p:val>
                                        </p:tav>
                                        <p:tav tm="100000">
                                          <p:val>
                                            <p:fltVal val="0"/>
                                          </p:val>
                                        </p:tav>
                                      </p:tavLst>
                                    </p:anim>
                                    <p:anim calcmode="lin" valueType="num">
                                      <p:cBhvr>
                                        <p:cTn id="34" dur="800" decel="100000" fill="hold"/>
                                        <p:tgtEl>
                                          <p:spTgt spid="37936"/>
                                        </p:tgtEl>
                                        <p:attrNameLst>
                                          <p:attrName>ppt_x</p:attrName>
                                        </p:attrNameLst>
                                      </p:cBhvr>
                                      <p:tavLst>
                                        <p:tav tm="0">
                                          <p:val>
                                            <p:strVal val="#ppt_x+0.4"/>
                                          </p:val>
                                        </p:tav>
                                        <p:tav tm="100000">
                                          <p:val>
                                            <p:strVal val="#ppt_x-0.05"/>
                                          </p:val>
                                        </p:tav>
                                      </p:tavLst>
                                    </p:anim>
                                    <p:anim calcmode="lin" valueType="num">
                                      <p:cBhvr>
                                        <p:cTn id="35" dur="800" decel="100000" fill="hold"/>
                                        <p:tgtEl>
                                          <p:spTgt spid="3793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3793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3793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6" name="هل تنمو؟.wav"/>
                                        </p:tgtEl>
                                      </p:cMediaNode>
                                    </p:audio>
                                  </p:subTnLst>
                                </p:cTn>
                              </p:par>
                            </p:childTnLst>
                          </p:cTn>
                        </p:par>
                      </p:childTnLst>
                    </p:cTn>
                  </p:par>
                  <p:par>
                    <p:cTn id="38" fill="hold">
                      <p:stCondLst>
                        <p:cond delay="indefinite"/>
                      </p:stCondLst>
                      <p:childTnLst>
                        <p:par>
                          <p:cTn id="39" fill="hold">
                            <p:stCondLst>
                              <p:cond delay="0"/>
                            </p:stCondLst>
                            <p:childTnLst>
                              <p:par>
                                <p:cTn id="40" presetID="58" presetClass="entr" presetSubtype="0" accel="100000" fill="hold" grpId="0" nodeType="clickEffect">
                                  <p:stCondLst>
                                    <p:cond delay="0"/>
                                  </p:stCondLst>
                                  <p:childTnLst>
                                    <p:set>
                                      <p:cBhvr>
                                        <p:cTn id="41" dur="1" fill="hold">
                                          <p:stCondLst>
                                            <p:cond delay="0"/>
                                          </p:stCondLst>
                                        </p:cTn>
                                        <p:tgtEl>
                                          <p:spTgt spid="37933"/>
                                        </p:tgtEl>
                                        <p:attrNameLst>
                                          <p:attrName>style.visibility</p:attrName>
                                        </p:attrNameLst>
                                      </p:cBhvr>
                                      <p:to>
                                        <p:strVal val="visible"/>
                                      </p:to>
                                    </p:set>
                                    <p:anim calcmode="lin" valueType="num">
                                      <p:cBhvr>
                                        <p:cTn id="42" dur="500" fill="hold"/>
                                        <p:tgtEl>
                                          <p:spTgt spid="37933"/>
                                        </p:tgtEl>
                                        <p:attrNameLst>
                                          <p:attrName>ppt_w</p:attrName>
                                        </p:attrNameLst>
                                      </p:cBhvr>
                                      <p:tavLst>
                                        <p:tav tm="0">
                                          <p:val>
                                            <p:strVal val="#ppt_w*2.5"/>
                                          </p:val>
                                        </p:tav>
                                        <p:tav tm="100000">
                                          <p:val>
                                            <p:strVal val="#ppt_w"/>
                                          </p:val>
                                        </p:tav>
                                      </p:tavLst>
                                    </p:anim>
                                    <p:anim calcmode="lin" valueType="num">
                                      <p:cBhvr>
                                        <p:cTn id="43" dur="500" fill="hold"/>
                                        <p:tgtEl>
                                          <p:spTgt spid="37933"/>
                                        </p:tgtEl>
                                        <p:attrNameLst>
                                          <p:attrName>ppt_h</p:attrName>
                                        </p:attrNameLst>
                                      </p:cBhvr>
                                      <p:tavLst>
                                        <p:tav tm="0">
                                          <p:val>
                                            <p:strVal val="#ppt_h*0.01"/>
                                          </p:val>
                                        </p:tav>
                                        <p:tav tm="100000">
                                          <p:val>
                                            <p:strVal val="#ppt_h"/>
                                          </p:val>
                                        </p:tav>
                                      </p:tavLst>
                                    </p:anim>
                                    <p:anim calcmode="lin" valueType="num">
                                      <p:cBhvr>
                                        <p:cTn id="44" dur="500" fill="hold"/>
                                        <p:tgtEl>
                                          <p:spTgt spid="37933"/>
                                        </p:tgtEl>
                                        <p:attrNameLst>
                                          <p:attrName>ppt_x</p:attrName>
                                        </p:attrNameLst>
                                      </p:cBhvr>
                                      <p:tavLst>
                                        <p:tav tm="0">
                                          <p:val>
                                            <p:strVal val="#ppt_x"/>
                                          </p:val>
                                        </p:tav>
                                        <p:tav tm="100000">
                                          <p:val>
                                            <p:strVal val="#ppt_x"/>
                                          </p:val>
                                        </p:tav>
                                      </p:tavLst>
                                    </p:anim>
                                    <p:anim calcmode="lin" valueType="num">
                                      <p:cBhvr>
                                        <p:cTn id="45" dur="500" fill="hold"/>
                                        <p:tgtEl>
                                          <p:spTgt spid="37933"/>
                                        </p:tgtEl>
                                        <p:attrNameLst>
                                          <p:attrName>ppt_y</p:attrName>
                                        </p:attrNameLst>
                                      </p:cBhvr>
                                      <p:tavLst>
                                        <p:tav tm="0">
                                          <p:val>
                                            <p:strVal val="#ppt_h+1"/>
                                          </p:val>
                                        </p:tav>
                                        <p:tav tm="100000">
                                          <p:val>
                                            <p:strVal val="#ppt_y"/>
                                          </p:val>
                                        </p:tav>
                                      </p:tavLst>
                                    </p:anim>
                                    <p:animEffect transition="in" filter="fade">
                                      <p:cBhvr>
                                        <p:cTn id="46" dur="500"/>
                                        <p:tgtEl>
                                          <p:spTgt spid="37933"/>
                                        </p:tgtEl>
                                      </p:cBhvr>
                                    </p:animEffect>
                                  </p:childTnLst>
                                  <p:subTnLst>
                                    <p:audio>
                                      <p:cMediaNode>
                                        <p:cTn display="0" masterRel="sameClick">
                                          <p:stCondLst>
                                            <p:cond evt="begin" delay="0">
                                              <p:tn val="40"/>
                                            </p:cond>
                                          </p:stCondLst>
                                          <p:endCondLst>
                                            <p:cond evt="onStopAudio" delay="0">
                                              <p:tgtEl>
                                                <p:sldTgt/>
                                              </p:tgtEl>
                                            </p:cond>
                                          </p:endCondLst>
                                        </p:cTn>
                                        <p:tgtEl>
                                          <p:sndTgt r:embed="rId7" name="السحلية.wav"/>
                                        </p:tgtEl>
                                      </p:cMediaNode>
                                    </p:audio>
                                  </p:subTnLst>
                                </p:cTn>
                              </p:par>
                            </p:childTnLst>
                          </p:cTn>
                        </p:par>
                      </p:childTnLst>
                    </p:cTn>
                  </p:par>
                  <p:par>
                    <p:cTn id="47" fill="hold">
                      <p:stCondLst>
                        <p:cond delay="indefinite"/>
                      </p:stCondLst>
                      <p:childTnLst>
                        <p:par>
                          <p:cTn id="48" fill="hold">
                            <p:stCondLst>
                              <p:cond delay="0"/>
                            </p:stCondLst>
                            <p:childTnLst>
                              <p:par>
                                <p:cTn id="49" presetID="4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52" dur="500" fill="hold"/>
                                        <p:tgtEl>
                                          <p:spTgt spid="13"/>
                                        </p:tgtEl>
                                        <p:attrNameLst>
                                          <p:attrName>ppt_y</p:attrName>
                                        </p:attrNameLst>
                                      </p:cBhvr>
                                      <p:tavLst>
                                        <p:tav tm="0">
                                          <p:val>
                                            <p:strVal val="#ppt_y"/>
                                          </p:val>
                                        </p:tav>
                                        <p:tav tm="100000">
                                          <p:val>
                                            <p:strVal val="#ppt_y"/>
                                          </p:val>
                                        </p:tav>
                                      </p:tavLst>
                                    </p:anim>
                                    <p:anim calcmode="lin" valueType="num">
                                      <p:cBhvr>
                                        <p:cTn id="5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5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55" dur="500" tmFilter="0,0; .5, 1; 1, 1"/>
                                        <p:tgtEl>
                                          <p:spTgt spid="13"/>
                                        </p:tgtEl>
                                      </p:cBhvr>
                                    </p:animEffect>
                                  </p:childTnLst>
                                  <p:subTnLst>
                                    <p:audio>
                                      <p:cMediaNode>
                                        <p:cTn display="0" masterRel="sameClick">
                                          <p:stCondLst>
                                            <p:cond evt="begin" delay="0">
                                              <p:tn val="49"/>
                                            </p:cond>
                                          </p:stCondLst>
                                          <p:endCondLst>
                                            <p:cond evt="onStopAudio" delay="0">
                                              <p:tgtEl>
                                                <p:sldTgt/>
                                              </p:tgtEl>
                                            </p:cond>
                                          </p:endCondLst>
                                        </p:cTn>
                                        <p:tgtEl>
                                          <p:sndTgt r:embed="rId8" name="type.wav"/>
                                        </p:tgtEl>
                                      </p:cMediaNode>
                                    </p:audio>
                                  </p:subTnLst>
                                </p:cTn>
                              </p:par>
                            </p:childTnLst>
                          </p:cTn>
                        </p:par>
                      </p:childTnLst>
                    </p:cTn>
                  </p:par>
                  <p:par>
                    <p:cTn id="56" fill="hold">
                      <p:stCondLst>
                        <p:cond delay="indefinite"/>
                      </p:stCondLst>
                      <p:childTnLst>
                        <p:par>
                          <p:cTn id="57" fill="hold">
                            <p:stCondLst>
                              <p:cond delay="0"/>
                            </p:stCondLst>
                            <p:childTnLst>
                              <p:par>
                                <p:cTn id="58" presetID="58" presetClass="entr" presetSubtype="0" accel="100000" fill="hold" grpId="0" nodeType="clickEffect">
                                  <p:stCondLst>
                                    <p:cond delay="0"/>
                                  </p:stCondLst>
                                  <p:childTnLst>
                                    <p:set>
                                      <p:cBhvr>
                                        <p:cTn id="59" dur="1" fill="hold">
                                          <p:stCondLst>
                                            <p:cond delay="0"/>
                                          </p:stCondLst>
                                        </p:cTn>
                                        <p:tgtEl>
                                          <p:spTgt spid="37934"/>
                                        </p:tgtEl>
                                        <p:attrNameLst>
                                          <p:attrName>style.visibility</p:attrName>
                                        </p:attrNameLst>
                                      </p:cBhvr>
                                      <p:to>
                                        <p:strVal val="visible"/>
                                      </p:to>
                                    </p:set>
                                    <p:anim calcmode="lin" valueType="num">
                                      <p:cBhvr>
                                        <p:cTn id="60" dur="500" fill="hold"/>
                                        <p:tgtEl>
                                          <p:spTgt spid="37934"/>
                                        </p:tgtEl>
                                        <p:attrNameLst>
                                          <p:attrName>ppt_w</p:attrName>
                                        </p:attrNameLst>
                                      </p:cBhvr>
                                      <p:tavLst>
                                        <p:tav tm="0">
                                          <p:val>
                                            <p:strVal val="#ppt_w*2.5"/>
                                          </p:val>
                                        </p:tav>
                                        <p:tav tm="100000">
                                          <p:val>
                                            <p:strVal val="#ppt_w"/>
                                          </p:val>
                                        </p:tav>
                                      </p:tavLst>
                                    </p:anim>
                                    <p:anim calcmode="lin" valueType="num">
                                      <p:cBhvr>
                                        <p:cTn id="61" dur="500" fill="hold"/>
                                        <p:tgtEl>
                                          <p:spTgt spid="37934"/>
                                        </p:tgtEl>
                                        <p:attrNameLst>
                                          <p:attrName>ppt_h</p:attrName>
                                        </p:attrNameLst>
                                      </p:cBhvr>
                                      <p:tavLst>
                                        <p:tav tm="0">
                                          <p:val>
                                            <p:strVal val="#ppt_h*0.01"/>
                                          </p:val>
                                        </p:tav>
                                        <p:tav tm="100000">
                                          <p:val>
                                            <p:strVal val="#ppt_h"/>
                                          </p:val>
                                        </p:tav>
                                      </p:tavLst>
                                    </p:anim>
                                    <p:anim calcmode="lin" valueType="num">
                                      <p:cBhvr>
                                        <p:cTn id="62" dur="500" fill="hold"/>
                                        <p:tgtEl>
                                          <p:spTgt spid="37934"/>
                                        </p:tgtEl>
                                        <p:attrNameLst>
                                          <p:attrName>ppt_x</p:attrName>
                                        </p:attrNameLst>
                                      </p:cBhvr>
                                      <p:tavLst>
                                        <p:tav tm="0">
                                          <p:val>
                                            <p:strVal val="#ppt_x"/>
                                          </p:val>
                                        </p:tav>
                                        <p:tav tm="100000">
                                          <p:val>
                                            <p:strVal val="#ppt_x"/>
                                          </p:val>
                                        </p:tav>
                                      </p:tavLst>
                                    </p:anim>
                                    <p:anim calcmode="lin" valueType="num">
                                      <p:cBhvr>
                                        <p:cTn id="63" dur="500" fill="hold"/>
                                        <p:tgtEl>
                                          <p:spTgt spid="37934"/>
                                        </p:tgtEl>
                                        <p:attrNameLst>
                                          <p:attrName>ppt_y</p:attrName>
                                        </p:attrNameLst>
                                      </p:cBhvr>
                                      <p:tavLst>
                                        <p:tav tm="0">
                                          <p:val>
                                            <p:strVal val="#ppt_h+1"/>
                                          </p:val>
                                        </p:tav>
                                        <p:tav tm="100000">
                                          <p:val>
                                            <p:strVal val="#ppt_y"/>
                                          </p:val>
                                        </p:tav>
                                      </p:tavLst>
                                    </p:anim>
                                    <p:animEffect transition="in" filter="fade">
                                      <p:cBhvr>
                                        <p:cTn id="64" dur="500"/>
                                        <p:tgtEl>
                                          <p:spTgt spid="37934"/>
                                        </p:tgtEl>
                                      </p:cBhvr>
                                    </p:animEffect>
                                  </p:childTnLst>
                                  <p:subTnLst>
                                    <p:audio>
                                      <p:cMediaNode>
                                        <p:cTn display="0" masterRel="sameClick">
                                          <p:stCondLst>
                                            <p:cond evt="begin" delay="0">
                                              <p:tn val="58"/>
                                            </p:cond>
                                          </p:stCondLst>
                                          <p:endCondLst>
                                            <p:cond evt="onStopAudio" delay="0">
                                              <p:tgtEl>
                                                <p:sldTgt/>
                                              </p:tgtEl>
                                            </p:cond>
                                          </p:endCondLst>
                                        </p:cTn>
                                        <p:tgtEl>
                                          <p:sndTgt r:embed="rId9" name="الصخر.wav"/>
                                        </p:tgtEl>
                                      </p:cMediaNode>
                                    </p:audio>
                                  </p:subTnLst>
                                </p:cTn>
                              </p:par>
                            </p:childTnLst>
                          </p:cTn>
                        </p:par>
                      </p:childTnLst>
                    </p:cTn>
                  </p:par>
                  <p:par>
                    <p:cTn id="65" fill="hold">
                      <p:stCondLst>
                        <p:cond delay="indefinite"/>
                      </p:stCondLst>
                      <p:childTnLst>
                        <p:par>
                          <p:cTn id="66" fill="hold">
                            <p:stCondLst>
                              <p:cond delay="0"/>
                            </p:stCondLst>
                            <p:childTnLst>
                              <p:par>
                                <p:cTn id="67" presetID="39" presetClass="entr" presetSubtype="0" accel="10000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10" name="1034 - single violin note.wav"/>
                                        </p:tgtEl>
                                      </p:cMediaNode>
                                    </p:audio>
                                  </p:subTnLst>
                                </p:cTn>
                              </p:par>
                            </p:childTnLst>
                          </p:cTn>
                        </p:par>
                      </p:childTnLst>
                    </p:cTn>
                  </p:par>
                  <p:par>
                    <p:cTn id="73" fill="hold">
                      <p:stCondLst>
                        <p:cond delay="indefinite"/>
                      </p:stCondLst>
                      <p:childTnLst>
                        <p:par>
                          <p:cTn id="74" fill="hold">
                            <p:stCondLst>
                              <p:cond delay="0"/>
                            </p:stCondLst>
                            <p:childTnLst>
                              <p:par>
                                <p:cTn id="75" presetID="58" presetClass="entr" presetSubtype="0" accel="100000" fill="hold" grpId="0" nodeType="clickEffect">
                                  <p:stCondLst>
                                    <p:cond delay="0"/>
                                  </p:stCondLst>
                                  <p:childTnLst>
                                    <p:set>
                                      <p:cBhvr>
                                        <p:cTn id="76" dur="1" fill="hold">
                                          <p:stCondLst>
                                            <p:cond delay="0"/>
                                          </p:stCondLst>
                                        </p:cTn>
                                        <p:tgtEl>
                                          <p:spTgt spid="37935"/>
                                        </p:tgtEl>
                                        <p:attrNameLst>
                                          <p:attrName>style.visibility</p:attrName>
                                        </p:attrNameLst>
                                      </p:cBhvr>
                                      <p:to>
                                        <p:strVal val="visible"/>
                                      </p:to>
                                    </p:set>
                                    <p:anim calcmode="lin" valueType="num">
                                      <p:cBhvr>
                                        <p:cTn id="77" dur="500" fill="hold"/>
                                        <p:tgtEl>
                                          <p:spTgt spid="37935"/>
                                        </p:tgtEl>
                                        <p:attrNameLst>
                                          <p:attrName>ppt_w</p:attrName>
                                        </p:attrNameLst>
                                      </p:cBhvr>
                                      <p:tavLst>
                                        <p:tav tm="0">
                                          <p:val>
                                            <p:strVal val="#ppt_w*2.5"/>
                                          </p:val>
                                        </p:tav>
                                        <p:tav tm="100000">
                                          <p:val>
                                            <p:strVal val="#ppt_w"/>
                                          </p:val>
                                        </p:tav>
                                      </p:tavLst>
                                    </p:anim>
                                    <p:anim calcmode="lin" valueType="num">
                                      <p:cBhvr>
                                        <p:cTn id="78" dur="500" fill="hold"/>
                                        <p:tgtEl>
                                          <p:spTgt spid="37935"/>
                                        </p:tgtEl>
                                        <p:attrNameLst>
                                          <p:attrName>ppt_h</p:attrName>
                                        </p:attrNameLst>
                                      </p:cBhvr>
                                      <p:tavLst>
                                        <p:tav tm="0">
                                          <p:val>
                                            <p:strVal val="#ppt_h*0.01"/>
                                          </p:val>
                                        </p:tav>
                                        <p:tav tm="100000">
                                          <p:val>
                                            <p:strVal val="#ppt_h"/>
                                          </p:val>
                                        </p:tav>
                                      </p:tavLst>
                                    </p:anim>
                                    <p:anim calcmode="lin" valueType="num">
                                      <p:cBhvr>
                                        <p:cTn id="79" dur="500" fill="hold"/>
                                        <p:tgtEl>
                                          <p:spTgt spid="37935"/>
                                        </p:tgtEl>
                                        <p:attrNameLst>
                                          <p:attrName>ppt_x</p:attrName>
                                        </p:attrNameLst>
                                      </p:cBhvr>
                                      <p:tavLst>
                                        <p:tav tm="0">
                                          <p:val>
                                            <p:strVal val="#ppt_x"/>
                                          </p:val>
                                        </p:tav>
                                        <p:tav tm="100000">
                                          <p:val>
                                            <p:strVal val="#ppt_x"/>
                                          </p:val>
                                        </p:tav>
                                      </p:tavLst>
                                    </p:anim>
                                    <p:anim calcmode="lin" valueType="num">
                                      <p:cBhvr>
                                        <p:cTn id="80" dur="500" fill="hold"/>
                                        <p:tgtEl>
                                          <p:spTgt spid="37935"/>
                                        </p:tgtEl>
                                        <p:attrNameLst>
                                          <p:attrName>ppt_y</p:attrName>
                                        </p:attrNameLst>
                                      </p:cBhvr>
                                      <p:tavLst>
                                        <p:tav tm="0">
                                          <p:val>
                                            <p:strVal val="#ppt_h+1"/>
                                          </p:val>
                                        </p:tav>
                                        <p:tav tm="100000">
                                          <p:val>
                                            <p:strVal val="#ppt_y"/>
                                          </p:val>
                                        </p:tav>
                                      </p:tavLst>
                                    </p:anim>
                                    <p:animEffect transition="in" filter="fade">
                                      <p:cBhvr>
                                        <p:cTn id="81" dur="500"/>
                                        <p:tgtEl>
                                          <p:spTgt spid="37935"/>
                                        </p:tgtEl>
                                      </p:cBhvr>
                                    </p:animEffect>
                                  </p:childTnLst>
                                  <p:subTnLst>
                                    <p:audio>
                                      <p:cMediaNode>
                                        <p:cTn display="0" masterRel="sameClick">
                                          <p:stCondLst>
                                            <p:cond evt="begin" delay="0">
                                              <p:tn val="75"/>
                                            </p:cond>
                                          </p:stCondLst>
                                          <p:endCondLst>
                                            <p:cond evt="onStopAudio" delay="0">
                                              <p:tgtEl>
                                                <p:sldTgt/>
                                              </p:tgtEl>
                                            </p:cond>
                                          </p:endCondLst>
                                        </p:cTn>
                                        <p:tgtEl>
                                          <p:sndTgt r:embed="rId11" name="السيارة.wav"/>
                                        </p:tgtEl>
                                      </p:cMediaNode>
                                    </p:audio>
                                  </p:subTnLst>
                                </p:cTn>
                              </p:par>
                            </p:childTnLst>
                          </p:cTn>
                        </p:par>
                      </p:childTnLst>
                    </p:cTn>
                  </p:par>
                  <p:par>
                    <p:cTn id="82" fill="hold">
                      <p:stCondLst>
                        <p:cond delay="indefinite"/>
                      </p:stCondLst>
                      <p:childTnLst>
                        <p:par>
                          <p:cTn id="83" fill="hold">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wipe(down)">
                                      <p:cBhvr>
                                        <p:cTn id="86" dur="145">
                                          <p:stCondLst>
                                            <p:cond delay="0"/>
                                          </p:stCondLst>
                                        </p:cTn>
                                        <p:tgtEl>
                                          <p:spTgt spid="23"/>
                                        </p:tgtEl>
                                      </p:cBhvr>
                                    </p:animEffect>
                                    <p:anim calcmode="lin" valueType="num">
                                      <p:cBhvr>
                                        <p:cTn id="87" dur="456"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88" dur="166"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89" dur="166" tmFilter="0, 0; 0.125,0.2665; 0.25,0.4; 0.375,0.465; 0.5,0.5;  0.625,0.535; 0.75,0.6; 0.875,0.7335; 1,1">
                                          <p:stCondLst>
                                            <p:cond delay="166"/>
                                          </p:stCondLst>
                                        </p:cTn>
                                        <p:tgtEl>
                                          <p:spTgt spid="23"/>
                                        </p:tgtEl>
                                        <p:attrNameLst>
                                          <p:attrName>ppt_y</p:attrName>
                                        </p:attrNameLst>
                                      </p:cBhvr>
                                      <p:tavLst>
                                        <p:tav tm="0" fmla="#ppt_y-sin(pi*$)/9">
                                          <p:val>
                                            <p:fltVal val="0"/>
                                          </p:val>
                                        </p:tav>
                                        <p:tav tm="100000">
                                          <p:val>
                                            <p:fltVal val="1"/>
                                          </p:val>
                                        </p:tav>
                                      </p:tavLst>
                                    </p:anim>
                                    <p:anim calcmode="lin" valueType="num">
                                      <p:cBhvr>
                                        <p:cTn id="90" dur="83" tmFilter="0, 0; 0.125,0.2665; 0.25,0.4; 0.375,0.465; 0.5,0.5;  0.625,0.535; 0.75,0.6; 0.875,0.7335; 1,1">
                                          <p:stCondLst>
                                            <p:cond delay="331"/>
                                          </p:stCondLst>
                                        </p:cTn>
                                        <p:tgtEl>
                                          <p:spTgt spid="23"/>
                                        </p:tgtEl>
                                        <p:attrNameLst>
                                          <p:attrName>ppt_y</p:attrName>
                                        </p:attrNameLst>
                                      </p:cBhvr>
                                      <p:tavLst>
                                        <p:tav tm="0" fmla="#ppt_y-sin(pi*$)/27">
                                          <p:val>
                                            <p:fltVal val="0"/>
                                          </p:val>
                                        </p:tav>
                                        <p:tav tm="100000">
                                          <p:val>
                                            <p:fltVal val="1"/>
                                          </p:val>
                                        </p:tav>
                                      </p:tavLst>
                                    </p:anim>
                                    <p:anim calcmode="lin" valueType="num">
                                      <p:cBhvr>
                                        <p:cTn id="91" dur="41" tmFilter="0, 0; 0.125,0.2665; 0.25,0.4; 0.375,0.465; 0.5,0.5;  0.625,0.535; 0.75,0.6; 0.875,0.7335; 1,1">
                                          <p:stCondLst>
                                            <p:cond delay="414"/>
                                          </p:stCondLst>
                                        </p:cTn>
                                        <p:tgtEl>
                                          <p:spTgt spid="23"/>
                                        </p:tgtEl>
                                        <p:attrNameLst>
                                          <p:attrName>ppt_y</p:attrName>
                                        </p:attrNameLst>
                                      </p:cBhvr>
                                      <p:tavLst>
                                        <p:tav tm="0" fmla="#ppt_y-sin(pi*$)/81">
                                          <p:val>
                                            <p:fltVal val="0"/>
                                          </p:val>
                                        </p:tav>
                                        <p:tav tm="100000">
                                          <p:val>
                                            <p:fltVal val="1"/>
                                          </p:val>
                                        </p:tav>
                                      </p:tavLst>
                                    </p:anim>
                                    <p:animScale>
                                      <p:cBhvr>
                                        <p:cTn id="92" dur="7">
                                          <p:stCondLst>
                                            <p:cond delay="163"/>
                                          </p:stCondLst>
                                        </p:cTn>
                                        <p:tgtEl>
                                          <p:spTgt spid="23"/>
                                        </p:tgtEl>
                                      </p:cBhvr>
                                      <p:to x="100000" y="60000"/>
                                    </p:animScale>
                                    <p:animScale>
                                      <p:cBhvr>
                                        <p:cTn id="93" dur="42" decel="50000">
                                          <p:stCondLst>
                                            <p:cond delay="169"/>
                                          </p:stCondLst>
                                        </p:cTn>
                                        <p:tgtEl>
                                          <p:spTgt spid="23"/>
                                        </p:tgtEl>
                                      </p:cBhvr>
                                      <p:to x="100000" y="100000"/>
                                    </p:animScale>
                                    <p:animScale>
                                      <p:cBhvr>
                                        <p:cTn id="94" dur="7">
                                          <p:stCondLst>
                                            <p:cond delay="328"/>
                                          </p:stCondLst>
                                        </p:cTn>
                                        <p:tgtEl>
                                          <p:spTgt spid="23"/>
                                        </p:tgtEl>
                                      </p:cBhvr>
                                      <p:to x="100000" y="80000"/>
                                    </p:animScale>
                                    <p:animScale>
                                      <p:cBhvr>
                                        <p:cTn id="95" dur="42" decel="50000">
                                          <p:stCondLst>
                                            <p:cond delay="335"/>
                                          </p:stCondLst>
                                        </p:cTn>
                                        <p:tgtEl>
                                          <p:spTgt spid="23"/>
                                        </p:tgtEl>
                                      </p:cBhvr>
                                      <p:to x="100000" y="100000"/>
                                    </p:animScale>
                                    <p:animScale>
                                      <p:cBhvr>
                                        <p:cTn id="96" dur="7">
                                          <p:stCondLst>
                                            <p:cond delay="411"/>
                                          </p:stCondLst>
                                        </p:cTn>
                                        <p:tgtEl>
                                          <p:spTgt spid="23"/>
                                        </p:tgtEl>
                                      </p:cBhvr>
                                      <p:to x="100000" y="90000"/>
                                    </p:animScale>
                                    <p:animScale>
                                      <p:cBhvr>
                                        <p:cTn id="97" dur="42" decel="50000">
                                          <p:stCondLst>
                                            <p:cond delay="417"/>
                                          </p:stCondLst>
                                        </p:cTn>
                                        <p:tgtEl>
                                          <p:spTgt spid="23"/>
                                        </p:tgtEl>
                                      </p:cBhvr>
                                      <p:to x="100000" y="100000"/>
                                    </p:animScale>
                                    <p:animScale>
                                      <p:cBhvr>
                                        <p:cTn id="98" dur="7">
                                          <p:stCondLst>
                                            <p:cond delay="452"/>
                                          </p:stCondLst>
                                        </p:cTn>
                                        <p:tgtEl>
                                          <p:spTgt spid="23"/>
                                        </p:tgtEl>
                                      </p:cBhvr>
                                      <p:to x="100000" y="95000"/>
                                    </p:animScale>
                                    <p:animScale>
                                      <p:cBhvr>
                                        <p:cTn id="99" dur="42" decel="50000">
                                          <p:stCondLst>
                                            <p:cond delay="459"/>
                                          </p:stCondLst>
                                        </p:cTn>
                                        <p:tgtEl>
                                          <p:spTgt spid="23"/>
                                        </p:tgtEl>
                                      </p:cBhvr>
                                      <p:to x="100000" y="100000"/>
                                    </p:animScale>
                                  </p:childTnLst>
                                  <p:subTnLst>
                                    <p:audio>
                                      <p:cMediaNode>
                                        <p:cTn display="0" masterRel="sameClick">
                                          <p:stCondLst>
                                            <p:cond evt="begin" delay="0">
                                              <p:tn val="84"/>
                                            </p:cond>
                                          </p:stCondLst>
                                          <p:endCondLst>
                                            <p:cond evt="onStopAudio" delay="0">
                                              <p:tgtEl>
                                                <p:sldTgt/>
                                              </p:tgtEl>
                                            </p:cond>
                                          </p:endCondLst>
                                        </p:cTn>
                                        <p:tgtEl>
                                          <p:sndTgt r:embed="rId12" name="hammer.wav"/>
                                        </p:tgtEl>
                                      </p:cMediaNode>
                                    </p:audio>
                                  </p:subTnLst>
                                </p:cTn>
                              </p:par>
                            </p:childTnLst>
                          </p:cTn>
                        </p:par>
                      </p:childTnLst>
                    </p:cTn>
                  </p:par>
                  <p:par>
                    <p:cTn id="100" fill="hold">
                      <p:stCondLst>
                        <p:cond delay="indefinite"/>
                      </p:stCondLst>
                      <p:childTnLst>
                        <p:par>
                          <p:cTn id="101" fill="hold">
                            <p:stCondLst>
                              <p:cond delay="0"/>
                            </p:stCondLst>
                            <p:childTnLst>
                              <p:par>
                                <p:cTn id="102" presetID="30" presetClass="entr" presetSubtype="0" fill="hold" grpId="0" nodeType="clickEffect">
                                  <p:stCondLst>
                                    <p:cond delay="0"/>
                                  </p:stCondLst>
                                  <p:childTnLst>
                                    <p:set>
                                      <p:cBhvr>
                                        <p:cTn id="103" dur="1" fill="hold">
                                          <p:stCondLst>
                                            <p:cond delay="0"/>
                                          </p:stCondLst>
                                        </p:cTn>
                                        <p:tgtEl>
                                          <p:spTgt spid="37937"/>
                                        </p:tgtEl>
                                        <p:attrNameLst>
                                          <p:attrName>style.visibility</p:attrName>
                                        </p:attrNameLst>
                                      </p:cBhvr>
                                      <p:to>
                                        <p:strVal val="visible"/>
                                      </p:to>
                                    </p:set>
                                    <p:animEffect transition="in" filter="fade">
                                      <p:cBhvr>
                                        <p:cTn id="104" dur="800" decel="100000"/>
                                        <p:tgtEl>
                                          <p:spTgt spid="37937"/>
                                        </p:tgtEl>
                                      </p:cBhvr>
                                    </p:animEffect>
                                    <p:anim calcmode="lin" valueType="num">
                                      <p:cBhvr>
                                        <p:cTn id="105" dur="800" decel="100000" fill="hold"/>
                                        <p:tgtEl>
                                          <p:spTgt spid="37937"/>
                                        </p:tgtEl>
                                        <p:attrNameLst>
                                          <p:attrName>style.rotation</p:attrName>
                                        </p:attrNameLst>
                                      </p:cBhvr>
                                      <p:tavLst>
                                        <p:tav tm="0">
                                          <p:val>
                                            <p:fltVal val="-90"/>
                                          </p:val>
                                        </p:tav>
                                        <p:tav tm="100000">
                                          <p:val>
                                            <p:fltVal val="0"/>
                                          </p:val>
                                        </p:tav>
                                      </p:tavLst>
                                    </p:anim>
                                    <p:anim calcmode="lin" valueType="num">
                                      <p:cBhvr>
                                        <p:cTn id="106" dur="800" decel="100000" fill="hold"/>
                                        <p:tgtEl>
                                          <p:spTgt spid="37937"/>
                                        </p:tgtEl>
                                        <p:attrNameLst>
                                          <p:attrName>ppt_x</p:attrName>
                                        </p:attrNameLst>
                                      </p:cBhvr>
                                      <p:tavLst>
                                        <p:tav tm="0">
                                          <p:val>
                                            <p:strVal val="#ppt_x+0.4"/>
                                          </p:val>
                                        </p:tav>
                                        <p:tav tm="100000">
                                          <p:val>
                                            <p:strVal val="#ppt_x-0.05"/>
                                          </p:val>
                                        </p:tav>
                                      </p:tavLst>
                                    </p:anim>
                                    <p:anim calcmode="lin" valueType="num">
                                      <p:cBhvr>
                                        <p:cTn id="107" dur="800" decel="100000" fill="hold"/>
                                        <p:tgtEl>
                                          <p:spTgt spid="37937"/>
                                        </p:tgtEl>
                                        <p:attrNameLst>
                                          <p:attrName>ppt_y</p:attrName>
                                        </p:attrNameLst>
                                      </p:cBhvr>
                                      <p:tavLst>
                                        <p:tav tm="0">
                                          <p:val>
                                            <p:strVal val="#ppt_y-0.4"/>
                                          </p:val>
                                        </p:tav>
                                        <p:tav tm="100000">
                                          <p:val>
                                            <p:strVal val="#ppt_y+0.1"/>
                                          </p:val>
                                        </p:tav>
                                      </p:tavLst>
                                    </p:anim>
                                    <p:anim calcmode="lin" valueType="num">
                                      <p:cBhvr>
                                        <p:cTn id="108" dur="200" accel="100000" fill="hold">
                                          <p:stCondLst>
                                            <p:cond delay="800"/>
                                          </p:stCondLst>
                                        </p:cTn>
                                        <p:tgtEl>
                                          <p:spTgt spid="37937"/>
                                        </p:tgtEl>
                                        <p:attrNameLst>
                                          <p:attrName>ppt_x</p:attrName>
                                        </p:attrNameLst>
                                      </p:cBhvr>
                                      <p:tavLst>
                                        <p:tav tm="0">
                                          <p:val>
                                            <p:strVal val="#ppt_x-0.05"/>
                                          </p:val>
                                        </p:tav>
                                        <p:tav tm="100000">
                                          <p:val>
                                            <p:strVal val="#ppt_x"/>
                                          </p:val>
                                        </p:tav>
                                      </p:tavLst>
                                    </p:anim>
                                    <p:anim calcmode="lin" valueType="num">
                                      <p:cBhvr>
                                        <p:cTn id="109" dur="200" accel="100000" fill="hold">
                                          <p:stCondLst>
                                            <p:cond delay="800"/>
                                          </p:stCondLst>
                                        </p:cTn>
                                        <p:tgtEl>
                                          <p:spTgt spid="37937"/>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02"/>
                                            </p:cond>
                                          </p:stCondLst>
                                          <p:endCondLst>
                                            <p:cond evt="onStopAudio" delay="0">
                                              <p:tgtEl>
                                                <p:sldTgt/>
                                              </p:tgtEl>
                                            </p:cond>
                                          </p:endCondLst>
                                        </p:cTn>
                                        <p:tgtEl>
                                          <p:sndTgt r:embed="rId13" name="هل تحتاج إلى الغذاء؟.wav"/>
                                        </p:tgtEl>
                                      </p:cMediaNode>
                                    </p:audio>
                                  </p:subTnLst>
                                </p:cTn>
                              </p:par>
                            </p:childTnLst>
                          </p:cTn>
                        </p:par>
                      </p:childTnLst>
                    </p:cTn>
                  </p:par>
                  <p:par>
                    <p:cTn id="110" fill="hold">
                      <p:stCondLst>
                        <p:cond delay="indefinite"/>
                      </p:stCondLst>
                      <p:childTnLst>
                        <p:par>
                          <p:cTn id="111" fill="hold">
                            <p:stCondLst>
                              <p:cond delay="0"/>
                            </p:stCondLst>
                            <p:childTnLst>
                              <p:par>
                                <p:cTn id="112" presetID="41" presetClass="entr" presetSubtype="0" fill="hold" grpId="0" nodeType="clickEffect">
                                  <p:stCondLst>
                                    <p:cond delay="0"/>
                                  </p:stCondLst>
                                  <p:childTnLst>
                                    <p:set>
                                      <p:cBhvr>
                                        <p:cTn id="113" dur="1" fill="hold">
                                          <p:stCondLst>
                                            <p:cond delay="0"/>
                                          </p:stCondLst>
                                        </p:cTn>
                                        <p:tgtEl>
                                          <p:spTgt spid="15"/>
                                        </p:tgtEl>
                                        <p:attrNameLst>
                                          <p:attrName>style.visibility</p:attrName>
                                        </p:attrNameLst>
                                      </p:cBhvr>
                                      <p:to>
                                        <p:strVal val="visible"/>
                                      </p:to>
                                    </p:set>
                                    <p:anim calcmode="lin" valueType="num">
                                      <p:cBhvr>
                                        <p:cTn id="114"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15" dur="500" fill="hold"/>
                                        <p:tgtEl>
                                          <p:spTgt spid="15"/>
                                        </p:tgtEl>
                                        <p:attrNameLst>
                                          <p:attrName>ppt_y</p:attrName>
                                        </p:attrNameLst>
                                      </p:cBhvr>
                                      <p:tavLst>
                                        <p:tav tm="0">
                                          <p:val>
                                            <p:strVal val="#ppt_y"/>
                                          </p:val>
                                        </p:tav>
                                        <p:tav tm="100000">
                                          <p:val>
                                            <p:strVal val="#ppt_y"/>
                                          </p:val>
                                        </p:tav>
                                      </p:tavLst>
                                    </p:anim>
                                    <p:anim calcmode="lin" valueType="num">
                                      <p:cBhvr>
                                        <p:cTn id="116"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17"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8" dur="500" tmFilter="0,0; .5, 1; 1, 1"/>
                                        <p:tgtEl>
                                          <p:spTgt spid="15"/>
                                        </p:tgtEl>
                                      </p:cBhvr>
                                    </p:animEffect>
                                  </p:childTnLst>
                                  <p:subTnLst>
                                    <p:audio>
                                      <p:cMediaNode>
                                        <p:cTn display="0" masterRel="sameClick">
                                          <p:stCondLst>
                                            <p:cond evt="begin" delay="0">
                                              <p:tn val="112"/>
                                            </p:cond>
                                          </p:stCondLst>
                                          <p:endCondLst>
                                            <p:cond evt="onStopAudio" delay="0">
                                              <p:tgtEl>
                                                <p:sldTgt/>
                                              </p:tgtEl>
                                            </p:cond>
                                          </p:endCondLst>
                                        </p:cTn>
                                        <p:tgtEl>
                                          <p:sndTgt r:embed="rId8" name="type.wav"/>
                                        </p:tgtEl>
                                      </p:cMediaNode>
                                    </p:audio>
                                  </p:subTnLst>
                                </p:cTn>
                              </p:par>
                            </p:childTnLst>
                          </p:cTn>
                        </p:par>
                      </p:childTnLst>
                    </p:cTn>
                  </p:par>
                  <p:par>
                    <p:cTn id="119" fill="hold">
                      <p:stCondLst>
                        <p:cond delay="indefinite"/>
                      </p:stCondLst>
                      <p:childTnLst>
                        <p:par>
                          <p:cTn id="120" fill="hold">
                            <p:stCondLst>
                              <p:cond delay="0"/>
                            </p:stCondLst>
                            <p:childTnLst>
                              <p:par>
                                <p:cTn id="121" presetID="39" presetClass="entr" presetSubtype="0" accel="100000" fill="hold" grpId="0" nodeType="clickEffect">
                                  <p:stCondLst>
                                    <p:cond delay="0"/>
                                  </p:stCondLst>
                                  <p:childTnLst>
                                    <p:set>
                                      <p:cBhvr>
                                        <p:cTn id="122" dur="1" fill="hold">
                                          <p:stCondLst>
                                            <p:cond delay="0"/>
                                          </p:stCondLst>
                                        </p:cTn>
                                        <p:tgtEl>
                                          <p:spTgt spid="19"/>
                                        </p:tgtEl>
                                        <p:attrNameLst>
                                          <p:attrName>style.visibility</p:attrName>
                                        </p:attrNameLst>
                                      </p:cBhvr>
                                      <p:to>
                                        <p:strVal val="visible"/>
                                      </p:to>
                                    </p:set>
                                    <p:anim calcmode="lin" valueType="num">
                                      <p:cBhvr>
                                        <p:cTn id="123"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124"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125"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126" dur="5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1"/>
                                            </p:cond>
                                          </p:stCondLst>
                                          <p:endCondLst>
                                            <p:cond evt="onStopAudio" delay="0">
                                              <p:tgtEl>
                                                <p:sldTgt/>
                                              </p:tgtEl>
                                            </p:cond>
                                          </p:endCondLst>
                                        </p:cTn>
                                        <p:tgtEl>
                                          <p:sndTgt r:embed="rId10" name="1034 - single violin note.wav"/>
                                        </p:tgtEl>
                                      </p:cMediaNode>
                                    </p:audio>
                                  </p:subTnLst>
                                </p:cTn>
                              </p:par>
                            </p:childTnLst>
                          </p:cTn>
                        </p:par>
                      </p:childTnLst>
                    </p:cTn>
                  </p:par>
                  <p:par>
                    <p:cTn id="127" fill="hold">
                      <p:stCondLst>
                        <p:cond delay="indefinite"/>
                      </p:stCondLst>
                      <p:childTnLst>
                        <p:par>
                          <p:cTn id="128" fill="hold">
                            <p:stCondLst>
                              <p:cond delay="0"/>
                            </p:stCondLst>
                            <p:childTnLst>
                              <p:par>
                                <p:cTn id="129" presetID="26" presetClass="entr" presetSubtype="0" fill="hold" grpId="0" nodeType="clickEffect">
                                  <p:stCondLst>
                                    <p:cond delay="0"/>
                                  </p:stCondLst>
                                  <p:childTnLst>
                                    <p:set>
                                      <p:cBhvr>
                                        <p:cTn id="130" dur="1" fill="hold">
                                          <p:stCondLst>
                                            <p:cond delay="0"/>
                                          </p:stCondLst>
                                        </p:cTn>
                                        <p:tgtEl>
                                          <p:spTgt spid="26"/>
                                        </p:tgtEl>
                                        <p:attrNameLst>
                                          <p:attrName>style.visibility</p:attrName>
                                        </p:attrNameLst>
                                      </p:cBhvr>
                                      <p:to>
                                        <p:strVal val="visible"/>
                                      </p:to>
                                    </p:set>
                                    <p:animEffect transition="in" filter="wipe(down)">
                                      <p:cBhvr>
                                        <p:cTn id="131" dur="145">
                                          <p:stCondLst>
                                            <p:cond delay="0"/>
                                          </p:stCondLst>
                                        </p:cTn>
                                        <p:tgtEl>
                                          <p:spTgt spid="26"/>
                                        </p:tgtEl>
                                      </p:cBhvr>
                                    </p:animEffect>
                                    <p:anim calcmode="lin" valueType="num">
                                      <p:cBhvr>
                                        <p:cTn id="132" dur="456"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33" dur="166"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34" dur="166" tmFilter="0, 0; 0.125,0.2665; 0.25,0.4; 0.375,0.465; 0.5,0.5;  0.625,0.535; 0.75,0.6; 0.875,0.7335; 1,1">
                                          <p:stCondLst>
                                            <p:cond delay="166"/>
                                          </p:stCondLst>
                                        </p:cTn>
                                        <p:tgtEl>
                                          <p:spTgt spid="26"/>
                                        </p:tgtEl>
                                        <p:attrNameLst>
                                          <p:attrName>ppt_y</p:attrName>
                                        </p:attrNameLst>
                                      </p:cBhvr>
                                      <p:tavLst>
                                        <p:tav tm="0" fmla="#ppt_y-sin(pi*$)/9">
                                          <p:val>
                                            <p:fltVal val="0"/>
                                          </p:val>
                                        </p:tav>
                                        <p:tav tm="100000">
                                          <p:val>
                                            <p:fltVal val="1"/>
                                          </p:val>
                                        </p:tav>
                                      </p:tavLst>
                                    </p:anim>
                                    <p:anim calcmode="lin" valueType="num">
                                      <p:cBhvr>
                                        <p:cTn id="135" dur="83" tmFilter="0, 0; 0.125,0.2665; 0.25,0.4; 0.375,0.465; 0.5,0.5;  0.625,0.535; 0.75,0.6; 0.875,0.7335; 1,1">
                                          <p:stCondLst>
                                            <p:cond delay="331"/>
                                          </p:stCondLst>
                                        </p:cTn>
                                        <p:tgtEl>
                                          <p:spTgt spid="26"/>
                                        </p:tgtEl>
                                        <p:attrNameLst>
                                          <p:attrName>ppt_y</p:attrName>
                                        </p:attrNameLst>
                                      </p:cBhvr>
                                      <p:tavLst>
                                        <p:tav tm="0" fmla="#ppt_y-sin(pi*$)/27">
                                          <p:val>
                                            <p:fltVal val="0"/>
                                          </p:val>
                                        </p:tav>
                                        <p:tav tm="100000">
                                          <p:val>
                                            <p:fltVal val="1"/>
                                          </p:val>
                                        </p:tav>
                                      </p:tavLst>
                                    </p:anim>
                                    <p:anim calcmode="lin" valueType="num">
                                      <p:cBhvr>
                                        <p:cTn id="136" dur="41" tmFilter="0, 0; 0.125,0.2665; 0.25,0.4; 0.375,0.465; 0.5,0.5;  0.625,0.535; 0.75,0.6; 0.875,0.7335; 1,1">
                                          <p:stCondLst>
                                            <p:cond delay="414"/>
                                          </p:stCondLst>
                                        </p:cTn>
                                        <p:tgtEl>
                                          <p:spTgt spid="26"/>
                                        </p:tgtEl>
                                        <p:attrNameLst>
                                          <p:attrName>ppt_y</p:attrName>
                                        </p:attrNameLst>
                                      </p:cBhvr>
                                      <p:tavLst>
                                        <p:tav tm="0" fmla="#ppt_y-sin(pi*$)/81">
                                          <p:val>
                                            <p:fltVal val="0"/>
                                          </p:val>
                                        </p:tav>
                                        <p:tav tm="100000">
                                          <p:val>
                                            <p:fltVal val="1"/>
                                          </p:val>
                                        </p:tav>
                                      </p:tavLst>
                                    </p:anim>
                                    <p:animScale>
                                      <p:cBhvr>
                                        <p:cTn id="137" dur="7">
                                          <p:stCondLst>
                                            <p:cond delay="163"/>
                                          </p:stCondLst>
                                        </p:cTn>
                                        <p:tgtEl>
                                          <p:spTgt spid="26"/>
                                        </p:tgtEl>
                                      </p:cBhvr>
                                      <p:to x="100000" y="60000"/>
                                    </p:animScale>
                                    <p:animScale>
                                      <p:cBhvr>
                                        <p:cTn id="138" dur="42" decel="50000">
                                          <p:stCondLst>
                                            <p:cond delay="169"/>
                                          </p:stCondLst>
                                        </p:cTn>
                                        <p:tgtEl>
                                          <p:spTgt spid="26"/>
                                        </p:tgtEl>
                                      </p:cBhvr>
                                      <p:to x="100000" y="100000"/>
                                    </p:animScale>
                                    <p:animScale>
                                      <p:cBhvr>
                                        <p:cTn id="139" dur="7">
                                          <p:stCondLst>
                                            <p:cond delay="328"/>
                                          </p:stCondLst>
                                        </p:cTn>
                                        <p:tgtEl>
                                          <p:spTgt spid="26"/>
                                        </p:tgtEl>
                                      </p:cBhvr>
                                      <p:to x="100000" y="80000"/>
                                    </p:animScale>
                                    <p:animScale>
                                      <p:cBhvr>
                                        <p:cTn id="140" dur="42" decel="50000">
                                          <p:stCondLst>
                                            <p:cond delay="335"/>
                                          </p:stCondLst>
                                        </p:cTn>
                                        <p:tgtEl>
                                          <p:spTgt spid="26"/>
                                        </p:tgtEl>
                                      </p:cBhvr>
                                      <p:to x="100000" y="100000"/>
                                    </p:animScale>
                                    <p:animScale>
                                      <p:cBhvr>
                                        <p:cTn id="141" dur="7">
                                          <p:stCondLst>
                                            <p:cond delay="411"/>
                                          </p:stCondLst>
                                        </p:cTn>
                                        <p:tgtEl>
                                          <p:spTgt spid="26"/>
                                        </p:tgtEl>
                                      </p:cBhvr>
                                      <p:to x="100000" y="90000"/>
                                    </p:animScale>
                                    <p:animScale>
                                      <p:cBhvr>
                                        <p:cTn id="142" dur="42" decel="50000">
                                          <p:stCondLst>
                                            <p:cond delay="417"/>
                                          </p:stCondLst>
                                        </p:cTn>
                                        <p:tgtEl>
                                          <p:spTgt spid="26"/>
                                        </p:tgtEl>
                                      </p:cBhvr>
                                      <p:to x="100000" y="100000"/>
                                    </p:animScale>
                                    <p:animScale>
                                      <p:cBhvr>
                                        <p:cTn id="143" dur="7">
                                          <p:stCondLst>
                                            <p:cond delay="452"/>
                                          </p:stCondLst>
                                        </p:cTn>
                                        <p:tgtEl>
                                          <p:spTgt spid="26"/>
                                        </p:tgtEl>
                                      </p:cBhvr>
                                      <p:to x="100000" y="95000"/>
                                    </p:animScale>
                                    <p:animScale>
                                      <p:cBhvr>
                                        <p:cTn id="144" dur="42" decel="50000">
                                          <p:stCondLst>
                                            <p:cond delay="459"/>
                                          </p:stCondLst>
                                        </p:cTn>
                                        <p:tgtEl>
                                          <p:spTgt spid="26"/>
                                        </p:tgtEl>
                                      </p:cBhvr>
                                      <p:to x="100000" y="100000"/>
                                    </p:animScale>
                                  </p:childTnLst>
                                  <p:subTnLst>
                                    <p:audio>
                                      <p:cMediaNode>
                                        <p:cTn display="0" masterRel="sameClick">
                                          <p:stCondLst>
                                            <p:cond evt="begin" delay="0">
                                              <p:tn val="129"/>
                                            </p:cond>
                                          </p:stCondLst>
                                          <p:endCondLst>
                                            <p:cond evt="onStopAudio" delay="0">
                                              <p:tgtEl>
                                                <p:sldTgt/>
                                              </p:tgtEl>
                                            </p:cond>
                                          </p:endCondLst>
                                        </p:cTn>
                                        <p:tgtEl>
                                          <p:sndTgt r:embed="rId12" name="hammer.wav"/>
                                        </p:tgtEl>
                                      </p:cMediaNode>
                                    </p:audio>
                                  </p:subTnLst>
                                </p:cTn>
                              </p:par>
                            </p:childTnLst>
                          </p:cTn>
                        </p:par>
                      </p:childTnLst>
                    </p:cTn>
                  </p:par>
                  <p:par>
                    <p:cTn id="145" fill="hold">
                      <p:stCondLst>
                        <p:cond delay="indefinite"/>
                      </p:stCondLst>
                      <p:childTnLst>
                        <p:par>
                          <p:cTn id="146" fill="hold">
                            <p:stCondLst>
                              <p:cond delay="0"/>
                            </p:stCondLst>
                            <p:childTnLst>
                              <p:par>
                                <p:cTn id="147" presetID="30" presetClass="entr" presetSubtype="0" fill="hold" grpId="0" nodeType="clickEffect">
                                  <p:stCondLst>
                                    <p:cond delay="0"/>
                                  </p:stCondLst>
                                  <p:childTnLst>
                                    <p:set>
                                      <p:cBhvr>
                                        <p:cTn id="148" dur="1" fill="hold">
                                          <p:stCondLst>
                                            <p:cond delay="0"/>
                                          </p:stCondLst>
                                        </p:cTn>
                                        <p:tgtEl>
                                          <p:spTgt spid="37938"/>
                                        </p:tgtEl>
                                        <p:attrNameLst>
                                          <p:attrName>style.visibility</p:attrName>
                                        </p:attrNameLst>
                                      </p:cBhvr>
                                      <p:to>
                                        <p:strVal val="visible"/>
                                      </p:to>
                                    </p:set>
                                    <p:animEffect transition="in" filter="fade">
                                      <p:cBhvr>
                                        <p:cTn id="149" dur="800" decel="100000"/>
                                        <p:tgtEl>
                                          <p:spTgt spid="37938"/>
                                        </p:tgtEl>
                                      </p:cBhvr>
                                    </p:animEffect>
                                    <p:anim calcmode="lin" valueType="num">
                                      <p:cBhvr>
                                        <p:cTn id="150" dur="800" decel="100000" fill="hold"/>
                                        <p:tgtEl>
                                          <p:spTgt spid="37938"/>
                                        </p:tgtEl>
                                        <p:attrNameLst>
                                          <p:attrName>style.rotation</p:attrName>
                                        </p:attrNameLst>
                                      </p:cBhvr>
                                      <p:tavLst>
                                        <p:tav tm="0">
                                          <p:val>
                                            <p:fltVal val="-90"/>
                                          </p:val>
                                        </p:tav>
                                        <p:tav tm="100000">
                                          <p:val>
                                            <p:fltVal val="0"/>
                                          </p:val>
                                        </p:tav>
                                      </p:tavLst>
                                    </p:anim>
                                    <p:anim calcmode="lin" valueType="num">
                                      <p:cBhvr>
                                        <p:cTn id="151" dur="800" decel="100000" fill="hold"/>
                                        <p:tgtEl>
                                          <p:spTgt spid="37938"/>
                                        </p:tgtEl>
                                        <p:attrNameLst>
                                          <p:attrName>ppt_x</p:attrName>
                                        </p:attrNameLst>
                                      </p:cBhvr>
                                      <p:tavLst>
                                        <p:tav tm="0">
                                          <p:val>
                                            <p:strVal val="#ppt_x+0.4"/>
                                          </p:val>
                                        </p:tav>
                                        <p:tav tm="100000">
                                          <p:val>
                                            <p:strVal val="#ppt_x-0.05"/>
                                          </p:val>
                                        </p:tav>
                                      </p:tavLst>
                                    </p:anim>
                                    <p:anim calcmode="lin" valueType="num">
                                      <p:cBhvr>
                                        <p:cTn id="152" dur="800" decel="100000" fill="hold"/>
                                        <p:tgtEl>
                                          <p:spTgt spid="37938"/>
                                        </p:tgtEl>
                                        <p:attrNameLst>
                                          <p:attrName>ppt_y</p:attrName>
                                        </p:attrNameLst>
                                      </p:cBhvr>
                                      <p:tavLst>
                                        <p:tav tm="0">
                                          <p:val>
                                            <p:strVal val="#ppt_y-0.4"/>
                                          </p:val>
                                        </p:tav>
                                        <p:tav tm="100000">
                                          <p:val>
                                            <p:strVal val="#ppt_y+0.1"/>
                                          </p:val>
                                        </p:tav>
                                      </p:tavLst>
                                    </p:anim>
                                    <p:anim calcmode="lin" valueType="num">
                                      <p:cBhvr>
                                        <p:cTn id="153" dur="200" accel="100000" fill="hold">
                                          <p:stCondLst>
                                            <p:cond delay="800"/>
                                          </p:stCondLst>
                                        </p:cTn>
                                        <p:tgtEl>
                                          <p:spTgt spid="37938"/>
                                        </p:tgtEl>
                                        <p:attrNameLst>
                                          <p:attrName>ppt_x</p:attrName>
                                        </p:attrNameLst>
                                      </p:cBhvr>
                                      <p:tavLst>
                                        <p:tav tm="0">
                                          <p:val>
                                            <p:strVal val="#ppt_x-0.05"/>
                                          </p:val>
                                        </p:tav>
                                        <p:tav tm="100000">
                                          <p:val>
                                            <p:strVal val="#ppt_x"/>
                                          </p:val>
                                        </p:tav>
                                      </p:tavLst>
                                    </p:anim>
                                    <p:anim calcmode="lin" valueType="num">
                                      <p:cBhvr>
                                        <p:cTn id="154" dur="200" accel="100000" fill="hold">
                                          <p:stCondLst>
                                            <p:cond delay="800"/>
                                          </p:stCondLst>
                                        </p:cTn>
                                        <p:tgtEl>
                                          <p:spTgt spid="3793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47"/>
                                            </p:cond>
                                          </p:stCondLst>
                                          <p:endCondLst>
                                            <p:cond evt="onStopAudio" delay="0">
                                              <p:tgtEl>
                                                <p:sldTgt/>
                                              </p:tgtEl>
                                            </p:cond>
                                          </p:endCondLst>
                                        </p:cTn>
                                        <p:tgtEl>
                                          <p:sndTgt r:embed="rId14" name="هل تخرج فضلات؟.wav"/>
                                        </p:tgtEl>
                                      </p:cMediaNode>
                                    </p:audio>
                                  </p:subTnLst>
                                </p:cTn>
                              </p:par>
                            </p:childTnLst>
                          </p:cTn>
                        </p:par>
                      </p:childTnLst>
                    </p:cTn>
                  </p:par>
                  <p:par>
                    <p:cTn id="155" fill="hold">
                      <p:stCondLst>
                        <p:cond delay="indefinite"/>
                      </p:stCondLst>
                      <p:childTnLst>
                        <p:par>
                          <p:cTn id="156" fill="hold">
                            <p:stCondLst>
                              <p:cond delay="0"/>
                            </p:stCondLst>
                            <p:childTnLst>
                              <p:par>
                                <p:cTn id="157" presetID="41" presetClass="entr" presetSubtype="0" fill="hold" grpId="0" nodeType="clickEffect">
                                  <p:stCondLst>
                                    <p:cond delay="0"/>
                                  </p:stCondLst>
                                  <p:childTnLst>
                                    <p:set>
                                      <p:cBhvr>
                                        <p:cTn id="158" dur="1" fill="hold">
                                          <p:stCondLst>
                                            <p:cond delay="0"/>
                                          </p:stCondLst>
                                        </p:cTn>
                                        <p:tgtEl>
                                          <p:spTgt spid="16"/>
                                        </p:tgtEl>
                                        <p:attrNameLst>
                                          <p:attrName>style.visibility</p:attrName>
                                        </p:attrNameLst>
                                      </p:cBhvr>
                                      <p:to>
                                        <p:strVal val="visible"/>
                                      </p:to>
                                    </p:set>
                                    <p:anim calcmode="lin" valueType="num">
                                      <p:cBhvr>
                                        <p:cTn id="159"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60" dur="500" fill="hold"/>
                                        <p:tgtEl>
                                          <p:spTgt spid="16"/>
                                        </p:tgtEl>
                                        <p:attrNameLst>
                                          <p:attrName>ppt_y</p:attrName>
                                        </p:attrNameLst>
                                      </p:cBhvr>
                                      <p:tavLst>
                                        <p:tav tm="0">
                                          <p:val>
                                            <p:strVal val="#ppt_y"/>
                                          </p:val>
                                        </p:tav>
                                        <p:tav tm="100000">
                                          <p:val>
                                            <p:strVal val="#ppt_y"/>
                                          </p:val>
                                        </p:tav>
                                      </p:tavLst>
                                    </p:anim>
                                    <p:anim calcmode="lin" valueType="num">
                                      <p:cBhvr>
                                        <p:cTn id="161"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62"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63" dur="500" tmFilter="0,0; .5, 1; 1, 1"/>
                                        <p:tgtEl>
                                          <p:spTgt spid="16"/>
                                        </p:tgtEl>
                                      </p:cBhvr>
                                    </p:animEffect>
                                  </p:childTnLst>
                                  <p:subTnLst>
                                    <p:audio>
                                      <p:cMediaNode>
                                        <p:cTn display="0" masterRel="sameClick">
                                          <p:stCondLst>
                                            <p:cond evt="begin" delay="0">
                                              <p:tn val="157"/>
                                            </p:cond>
                                          </p:stCondLst>
                                          <p:endCondLst>
                                            <p:cond evt="onStopAudio" delay="0">
                                              <p:tgtEl>
                                                <p:sldTgt/>
                                              </p:tgtEl>
                                            </p:cond>
                                          </p:endCondLst>
                                        </p:cTn>
                                        <p:tgtEl>
                                          <p:sndTgt r:embed="rId8" name="type.wav"/>
                                        </p:tgtEl>
                                      </p:cMediaNode>
                                    </p:audio>
                                  </p:subTnLst>
                                </p:cTn>
                              </p:par>
                            </p:childTnLst>
                          </p:cTn>
                        </p:par>
                      </p:childTnLst>
                    </p:cTn>
                  </p:par>
                  <p:par>
                    <p:cTn id="164" fill="hold">
                      <p:stCondLst>
                        <p:cond delay="indefinite"/>
                      </p:stCondLst>
                      <p:childTnLst>
                        <p:par>
                          <p:cTn id="165" fill="hold">
                            <p:stCondLst>
                              <p:cond delay="0"/>
                            </p:stCondLst>
                            <p:childTnLst>
                              <p:par>
                                <p:cTn id="166" presetID="39" presetClass="entr" presetSubtype="0" accel="100000" fill="hold" grpId="0" nodeType="clickEffect">
                                  <p:stCondLst>
                                    <p:cond delay="0"/>
                                  </p:stCondLst>
                                  <p:childTnLst>
                                    <p:set>
                                      <p:cBhvr>
                                        <p:cTn id="167" dur="1" fill="hold">
                                          <p:stCondLst>
                                            <p:cond delay="0"/>
                                          </p:stCondLst>
                                        </p:cTn>
                                        <p:tgtEl>
                                          <p:spTgt spid="20"/>
                                        </p:tgtEl>
                                        <p:attrNameLst>
                                          <p:attrName>style.visibility</p:attrName>
                                        </p:attrNameLst>
                                      </p:cBhvr>
                                      <p:to>
                                        <p:strVal val="visible"/>
                                      </p:to>
                                    </p:set>
                                    <p:anim calcmode="lin" valueType="num">
                                      <p:cBhvr>
                                        <p:cTn id="168" dur="500" fill="hold"/>
                                        <p:tgtEl>
                                          <p:spTgt spid="20"/>
                                        </p:tgtEl>
                                        <p:attrNameLst>
                                          <p:attrName>ppt_h</p:attrName>
                                        </p:attrNameLst>
                                      </p:cBhvr>
                                      <p:tavLst>
                                        <p:tav tm="0">
                                          <p:val>
                                            <p:strVal val="#ppt_h/20"/>
                                          </p:val>
                                        </p:tav>
                                        <p:tav tm="50000">
                                          <p:val>
                                            <p:strVal val="#ppt_h/20"/>
                                          </p:val>
                                        </p:tav>
                                        <p:tav tm="100000">
                                          <p:val>
                                            <p:strVal val="#ppt_h"/>
                                          </p:val>
                                        </p:tav>
                                      </p:tavLst>
                                    </p:anim>
                                    <p:anim calcmode="lin" valueType="num">
                                      <p:cBhvr>
                                        <p:cTn id="169" dur="500" fill="hold"/>
                                        <p:tgtEl>
                                          <p:spTgt spid="20"/>
                                        </p:tgtEl>
                                        <p:attrNameLst>
                                          <p:attrName>ppt_w</p:attrName>
                                        </p:attrNameLst>
                                      </p:cBhvr>
                                      <p:tavLst>
                                        <p:tav tm="0">
                                          <p:val>
                                            <p:strVal val="#ppt_w+.3"/>
                                          </p:val>
                                        </p:tav>
                                        <p:tav tm="50000">
                                          <p:val>
                                            <p:strVal val="#ppt_w+.3"/>
                                          </p:val>
                                        </p:tav>
                                        <p:tav tm="100000">
                                          <p:val>
                                            <p:strVal val="#ppt_w"/>
                                          </p:val>
                                        </p:tav>
                                      </p:tavLst>
                                    </p:anim>
                                    <p:anim calcmode="lin" valueType="num">
                                      <p:cBhvr>
                                        <p:cTn id="170" dur="500" fill="hold"/>
                                        <p:tgtEl>
                                          <p:spTgt spid="20"/>
                                        </p:tgtEl>
                                        <p:attrNameLst>
                                          <p:attrName>ppt_x</p:attrName>
                                        </p:attrNameLst>
                                      </p:cBhvr>
                                      <p:tavLst>
                                        <p:tav tm="0">
                                          <p:val>
                                            <p:strVal val="#ppt_x-.3"/>
                                          </p:val>
                                        </p:tav>
                                        <p:tav tm="50000">
                                          <p:val>
                                            <p:strVal val="#ppt_x"/>
                                          </p:val>
                                        </p:tav>
                                        <p:tav tm="100000">
                                          <p:val>
                                            <p:strVal val="#ppt_x"/>
                                          </p:val>
                                        </p:tav>
                                      </p:tavLst>
                                    </p:anim>
                                    <p:anim calcmode="lin" valueType="num">
                                      <p:cBhvr>
                                        <p:cTn id="171" dur="5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6"/>
                                            </p:cond>
                                          </p:stCondLst>
                                          <p:endCondLst>
                                            <p:cond evt="onStopAudio" delay="0">
                                              <p:tgtEl>
                                                <p:sldTgt/>
                                              </p:tgtEl>
                                            </p:cond>
                                          </p:endCondLst>
                                        </p:cTn>
                                        <p:tgtEl>
                                          <p:sndTgt r:embed="rId10" name="1034 - single violin note.wav"/>
                                        </p:tgtEl>
                                      </p:cMediaNode>
                                    </p:audio>
                                  </p:subTnLst>
                                </p:cTn>
                              </p:par>
                            </p:childTnLst>
                          </p:cTn>
                        </p:par>
                      </p:childTnLst>
                    </p:cTn>
                  </p:par>
                  <p:par>
                    <p:cTn id="172" fill="hold">
                      <p:stCondLst>
                        <p:cond delay="indefinite"/>
                      </p:stCondLst>
                      <p:childTnLst>
                        <p:par>
                          <p:cTn id="173" fill="hold">
                            <p:stCondLst>
                              <p:cond delay="0"/>
                            </p:stCondLst>
                            <p:childTnLst>
                              <p:par>
                                <p:cTn id="174" presetID="26" presetClass="entr" presetSubtype="0" fill="hold" grpId="0" nodeType="clickEffect">
                                  <p:stCondLst>
                                    <p:cond delay="0"/>
                                  </p:stCondLst>
                                  <p:childTnLst>
                                    <p:set>
                                      <p:cBhvr>
                                        <p:cTn id="175" dur="1" fill="hold">
                                          <p:stCondLst>
                                            <p:cond delay="0"/>
                                          </p:stCondLst>
                                        </p:cTn>
                                        <p:tgtEl>
                                          <p:spTgt spid="27"/>
                                        </p:tgtEl>
                                        <p:attrNameLst>
                                          <p:attrName>style.visibility</p:attrName>
                                        </p:attrNameLst>
                                      </p:cBhvr>
                                      <p:to>
                                        <p:strVal val="visible"/>
                                      </p:to>
                                    </p:set>
                                    <p:animEffect transition="in" filter="wipe(down)">
                                      <p:cBhvr>
                                        <p:cTn id="176" dur="145">
                                          <p:stCondLst>
                                            <p:cond delay="0"/>
                                          </p:stCondLst>
                                        </p:cTn>
                                        <p:tgtEl>
                                          <p:spTgt spid="27"/>
                                        </p:tgtEl>
                                      </p:cBhvr>
                                    </p:animEffect>
                                    <p:anim calcmode="lin" valueType="num">
                                      <p:cBhvr>
                                        <p:cTn id="177" dur="456"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78" dur="166"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9" dur="166" tmFilter="0, 0; 0.125,0.2665; 0.25,0.4; 0.375,0.465; 0.5,0.5;  0.625,0.535; 0.75,0.6; 0.875,0.7335; 1,1">
                                          <p:stCondLst>
                                            <p:cond delay="166"/>
                                          </p:stCondLst>
                                        </p:cTn>
                                        <p:tgtEl>
                                          <p:spTgt spid="27"/>
                                        </p:tgtEl>
                                        <p:attrNameLst>
                                          <p:attrName>ppt_y</p:attrName>
                                        </p:attrNameLst>
                                      </p:cBhvr>
                                      <p:tavLst>
                                        <p:tav tm="0" fmla="#ppt_y-sin(pi*$)/9">
                                          <p:val>
                                            <p:fltVal val="0"/>
                                          </p:val>
                                        </p:tav>
                                        <p:tav tm="100000">
                                          <p:val>
                                            <p:fltVal val="1"/>
                                          </p:val>
                                        </p:tav>
                                      </p:tavLst>
                                    </p:anim>
                                    <p:anim calcmode="lin" valueType="num">
                                      <p:cBhvr>
                                        <p:cTn id="180" dur="83" tmFilter="0, 0; 0.125,0.2665; 0.25,0.4; 0.375,0.465; 0.5,0.5;  0.625,0.535; 0.75,0.6; 0.875,0.7335; 1,1">
                                          <p:stCondLst>
                                            <p:cond delay="331"/>
                                          </p:stCondLst>
                                        </p:cTn>
                                        <p:tgtEl>
                                          <p:spTgt spid="27"/>
                                        </p:tgtEl>
                                        <p:attrNameLst>
                                          <p:attrName>ppt_y</p:attrName>
                                        </p:attrNameLst>
                                      </p:cBhvr>
                                      <p:tavLst>
                                        <p:tav tm="0" fmla="#ppt_y-sin(pi*$)/27">
                                          <p:val>
                                            <p:fltVal val="0"/>
                                          </p:val>
                                        </p:tav>
                                        <p:tav tm="100000">
                                          <p:val>
                                            <p:fltVal val="1"/>
                                          </p:val>
                                        </p:tav>
                                      </p:tavLst>
                                    </p:anim>
                                    <p:anim calcmode="lin" valueType="num">
                                      <p:cBhvr>
                                        <p:cTn id="181" dur="41" tmFilter="0, 0; 0.125,0.2665; 0.25,0.4; 0.375,0.465; 0.5,0.5;  0.625,0.535; 0.75,0.6; 0.875,0.7335; 1,1">
                                          <p:stCondLst>
                                            <p:cond delay="414"/>
                                          </p:stCondLst>
                                        </p:cTn>
                                        <p:tgtEl>
                                          <p:spTgt spid="27"/>
                                        </p:tgtEl>
                                        <p:attrNameLst>
                                          <p:attrName>ppt_y</p:attrName>
                                        </p:attrNameLst>
                                      </p:cBhvr>
                                      <p:tavLst>
                                        <p:tav tm="0" fmla="#ppt_y-sin(pi*$)/81">
                                          <p:val>
                                            <p:fltVal val="0"/>
                                          </p:val>
                                        </p:tav>
                                        <p:tav tm="100000">
                                          <p:val>
                                            <p:fltVal val="1"/>
                                          </p:val>
                                        </p:tav>
                                      </p:tavLst>
                                    </p:anim>
                                    <p:animScale>
                                      <p:cBhvr>
                                        <p:cTn id="182" dur="7">
                                          <p:stCondLst>
                                            <p:cond delay="163"/>
                                          </p:stCondLst>
                                        </p:cTn>
                                        <p:tgtEl>
                                          <p:spTgt spid="27"/>
                                        </p:tgtEl>
                                      </p:cBhvr>
                                      <p:to x="100000" y="60000"/>
                                    </p:animScale>
                                    <p:animScale>
                                      <p:cBhvr>
                                        <p:cTn id="183" dur="42" decel="50000">
                                          <p:stCondLst>
                                            <p:cond delay="169"/>
                                          </p:stCondLst>
                                        </p:cTn>
                                        <p:tgtEl>
                                          <p:spTgt spid="27"/>
                                        </p:tgtEl>
                                      </p:cBhvr>
                                      <p:to x="100000" y="100000"/>
                                    </p:animScale>
                                    <p:animScale>
                                      <p:cBhvr>
                                        <p:cTn id="184" dur="7">
                                          <p:stCondLst>
                                            <p:cond delay="328"/>
                                          </p:stCondLst>
                                        </p:cTn>
                                        <p:tgtEl>
                                          <p:spTgt spid="27"/>
                                        </p:tgtEl>
                                      </p:cBhvr>
                                      <p:to x="100000" y="80000"/>
                                    </p:animScale>
                                    <p:animScale>
                                      <p:cBhvr>
                                        <p:cTn id="185" dur="42" decel="50000">
                                          <p:stCondLst>
                                            <p:cond delay="335"/>
                                          </p:stCondLst>
                                        </p:cTn>
                                        <p:tgtEl>
                                          <p:spTgt spid="27"/>
                                        </p:tgtEl>
                                      </p:cBhvr>
                                      <p:to x="100000" y="100000"/>
                                    </p:animScale>
                                    <p:animScale>
                                      <p:cBhvr>
                                        <p:cTn id="186" dur="7">
                                          <p:stCondLst>
                                            <p:cond delay="411"/>
                                          </p:stCondLst>
                                        </p:cTn>
                                        <p:tgtEl>
                                          <p:spTgt spid="27"/>
                                        </p:tgtEl>
                                      </p:cBhvr>
                                      <p:to x="100000" y="90000"/>
                                    </p:animScale>
                                    <p:animScale>
                                      <p:cBhvr>
                                        <p:cTn id="187" dur="42" decel="50000">
                                          <p:stCondLst>
                                            <p:cond delay="417"/>
                                          </p:stCondLst>
                                        </p:cTn>
                                        <p:tgtEl>
                                          <p:spTgt spid="27"/>
                                        </p:tgtEl>
                                      </p:cBhvr>
                                      <p:to x="100000" y="100000"/>
                                    </p:animScale>
                                    <p:animScale>
                                      <p:cBhvr>
                                        <p:cTn id="188" dur="7">
                                          <p:stCondLst>
                                            <p:cond delay="452"/>
                                          </p:stCondLst>
                                        </p:cTn>
                                        <p:tgtEl>
                                          <p:spTgt spid="27"/>
                                        </p:tgtEl>
                                      </p:cBhvr>
                                      <p:to x="100000" y="95000"/>
                                    </p:animScale>
                                    <p:animScale>
                                      <p:cBhvr>
                                        <p:cTn id="189" dur="42" decel="50000">
                                          <p:stCondLst>
                                            <p:cond delay="459"/>
                                          </p:stCondLst>
                                        </p:cTn>
                                        <p:tgtEl>
                                          <p:spTgt spid="27"/>
                                        </p:tgtEl>
                                      </p:cBhvr>
                                      <p:to x="100000" y="100000"/>
                                    </p:animScale>
                                  </p:childTnLst>
                                  <p:subTnLst>
                                    <p:audio>
                                      <p:cMediaNode>
                                        <p:cTn display="0" masterRel="sameClick">
                                          <p:stCondLst>
                                            <p:cond evt="begin" delay="0">
                                              <p:tn val="174"/>
                                            </p:cond>
                                          </p:stCondLst>
                                          <p:endCondLst>
                                            <p:cond evt="onStopAudio" delay="0">
                                              <p:tgtEl>
                                                <p:sldTgt/>
                                              </p:tgtEl>
                                            </p:cond>
                                          </p:endCondLst>
                                        </p:cTn>
                                        <p:tgtEl>
                                          <p:sndTgt r:embed="rId12" name="hammer.wav"/>
                                        </p:tgtEl>
                                      </p:cMediaNode>
                                    </p:audio>
                                  </p:subTnLst>
                                </p:cTn>
                              </p:par>
                            </p:childTnLst>
                          </p:cTn>
                        </p:par>
                      </p:childTnLst>
                    </p:cTn>
                  </p:par>
                  <p:par>
                    <p:cTn id="190" fill="hold">
                      <p:stCondLst>
                        <p:cond delay="indefinite"/>
                      </p:stCondLst>
                      <p:childTnLst>
                        <p:par>
                          <p:cTn id="191" fill="hold">
                            <p:stCondLst>
                              <p:cond delay="0"/>
                            </p:stCondLst>
                            <p:childTnLst>
                              <p:par>
                                <p:cTn id="192" presetID="30" presetClass="entr" presetSubtype="0" fill="hold" grpId="0" nodeType="clickEffect">
                                  <p:stCondLst>
                                    <p:cond delay="0"/>
                                  </p:stCondLst>
                                  <p:childTnLst>
                                    <p:set>
                                      <p:cBhvr>
                                        <p:cTn id="193" dur="1" fill="hold">
                                          <p:stCondLst>
                                            <p:cond delay="0"/>
                                          </p:stCondLst>
                                        </p:cTn>
                                        <p:tgtEl>
                                          <p:spTgt spid="37939"/>
                                        </p:tgtEl>
                                        <p:attrNameLst>
                                          <p:attrName>style.visibility</p:attrName>
                                        </p:attrNameLst>
                                      </p:cBhvr>
                                      <p:to>
                                        <p:strVal val="visible"/>
                                      </p:to>
                                    </p:set>
                                    <p:animEffect transition="in" filter="fade">
                                      <p:cBhvr>
                                        <p:cTn id="194" dur="800" decel="100000"/>
                                        <p:tgtEl>
                                          <p:spTgt spid="37939"/>
                                        </p:tgtEl>
                                      </p:cBhvr>
                                    </p:animEffect>
                                    <p:anim calcmode="lin" valueType="num">
                                      <p:cBhvr>
                                        <p:cTn id="195" dur="800" decel="100000" fill="hold"/>
                                        <p:tgtEl>
                                          <p:spTgt spid="37939"/>
                                        </p:tgtEl>
                                        <p:attrNameLst>
                                          <p:attrName>style.rotation</p:attrName>
                                        </p:attrNameLst>
                                      </p:cBhvr>
                                      <p:tavLst>
                                        <p:tav tm="0">
                                          <p:val>
                                            <p:fltVal val="-90"/>
                                          </p:val>
                                        </p:tav>
                                        <p:tav tm="100000">
                                          <p:val>
                                            <p:fltVal val="0"/>
                                          </p:val>
                                        </p:tav>
                                      </p:tavLst>
                                    </p:anim>
                                    <p:anim calcmode="lin" valueType="num">
                                      <p:cBhvr>
                                        <p:cTn id="196" dur="800" decel="100000" fill="hold"/>
                                        <p:tgtEl>
                                          <p:spTgt spid="37939"/>
                                        </p:tgtEl>
                                        <p:attrNameLst>
                                          <p:attrName>ppt_x</p:attrName>
                                        </p:attrNameLst>
                                      </p:cBhvr>
                                      <p:tavLst>
                                        <p:tav tm="0">
                                          <p:val>
                                            <p:strVal val="#ppt_x+0.4"/>
                                          </p:val>
                                        </p:tav>
                                        <p:tav tm="100000">
                                          <p:val>
                                            <p:strVal val="#ppt_x-0.05"/>
                                          </p:val>
                                        </p:tav>
                                      </p:tavLst>
                                    </p:anim>
                                    <p:anim calcmode="lin" valueType="num">
                                      <p:cBhvr>
                                        <p:cTn id="197" dur="800" decel="100000" fill="hold"/>
                                        <p:tgtEl>
                                          <p:spTgt spid="37939"/>
                                        </p:tgtEl>
                                        <p:attrNameLst>
                                          <p:attrName>ppt_y</p:attrName>
                                        </p:attrNameLst>
                                      </p:cBhvr>
                                      <p:tavLst>
                                        <p:tav tm="0">
                                          <p:val>
                                            <p:strVal val="#ppt_y-0.4"/>
                                          </p:val>
                                        </p:tav>
                                        <p:tav tm="100000">
                                          <p:val>
                                            <p:strVal val="#ppt_y+0.1"/>
                                          </p:val>
                                        </p:tav>
                                      </p:tavLst>
                                    </p:anim>
                                    <p:anim calcmode="lin" valueType="num">
                                      <p:cBhvr>
                                        <p:cTn id="198" dur="200" accel="100000" fill="hold">
                                          <p:stCondLst>
                                            <p:cond delay="800"/>
                                          </p:stCondLst>
                                        </p:cTn>
                                        <p:tgtEl>
                                          <p:spTgt spid="37939"/>
                                        </p:tgtEl>
                                        <p:attrNameLst>
                                          <p:attrName>ppt_x</p:attrName>
                                        </p:attrNameLst>
                                      </p:cBhvr>
                                      <p:tavLst>
                                        <p:tav tm="0">
                                          <p:val>
                                            <p:strVal val="#ppt_x-0.05"/>
                                          </p:val>
                                        </p:tav>
                                        <p:tav tm="100000">
                                          <p:val>
                                            <p:strVal val="#ppt_x"/>
                                          </p:val>
                                        </p:tav>
                                      </p:tavLst>
                                    </p:anim>
                                    <p:anim calcmode="lin" valueType="num">
                                      <p:cBhvr>
                                        <p:cTn id="199" dur="200" accel="100000" fill="hold">
                                          <p:stCondLst>
                                            <p:cond delay="800"/>
                                          </p:stCondLst>
                                        </p:cTn>
                                        <p:tgtEl>
                                          <p:spTgt spid="37939"/>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92"/>
                                            </p:cond>
                                          </p:stCondLst>
                                          <p:endCondLst>
                                            <p:cond evt="onStopAudio" delay="0">
                                              <p:tgtEl>
                                                <p:sldTgt/>
                                              </p:tgtEl>
                                            </p:cond>
                                          </p:endCondLst>
                                        </p:cTn>
                                        <p:tgtEl>
                                          <p:sndTgt r:embed="rId15" name="هل تتكاثر؟.wav"/>
                                        </p:tgtEl>
                                      </p:cMediaNode>
                                    </p:audio>
                                  </p:subTnLst>
                                </p:cTn>
                              </p:par>
                            </p:childTnLst>
                          </p:cTn>
                        </p:par>
                      </p:childTnLst>
                    </p:cTn>
                  </p:par>
                  <p:par>
                    <p:cTn id="200" fill="hold">
                      <p:stCondLst>
                        <p:cond delay="indefinite"/>
                      </p:stCondLst>
                      <p:childTnLst>
                        <p:par>
                          <p:cTn id="201" fill="hold">
                            <p:stCondLst>
                              <p:cond delay="0"/>
                            </p:stCondLst>
                            <p:childTnLst>
                              <p:par>
                                <p:cTn id="202" presetID="41" presetClass="entr" presetSubtype="0" fill="hold" grpId="0" nodeType="clickEffect">
                                  <p:stCondLst>
                                    <p:cond delay="0"/>
                                  </p:stCondLst>
                                  <p:childTnLst>
                                    <p:set>
                                      <p:cBhvr>
                                        <p:cTn id="203" dur="1" fill="hold">
                                          <p:stCondLst>
                                            <p:cond delay="0"/>
                                          </p:stCondLst>
                                        </p:cTn>
                                        <p:tgtEl>
                                          <p:spTgt spid="17"/>
                                        </p:tgtEl>
                                        <p:attrNameLst>
                                          <p:attrName>style.visibility</p:attrName>
                                        </p:attrNameLst>
                                      </p:cBhvr>
                                      <p:to>
                                        <p:strVal val="visible"/>
                                      </p:to>
                                    </p:set>
                                    <p:anim calcmode="lin" valueType="num">
                                      <p:cBhvr>
                                        <p:cTn id="204"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05" dur="500" fill="hold"/>
                                        <p:tgtEl>
                                          <p:spTgt spid="17"/>
                                        </p:tgtEl>
                                        <p:attrNameLst>
                                          <p:attrName>ppt_y</p:attrName>
                                        </p:attrNameLst>
                                      </p:cBhvr>
                                      <p:tavLst>
                                        <p:tav tm="0">
                                          <p:val>
                                            <p:strVal val="#ppt_y"/>
                                          </p:val>
                                        </p:tav>
                                        <p:tav tm="100000">
                                          <p:val>
                                            <p:strVal val="#ppt_y"/>
                                          </p:val>
                                        </p:tav>
                                      </p:tavLst>
                                    </p:anim>
                                    <p:anim calcmode="lin" valueType="num">
                                      <p:cBhvr>
                                        <p:cTn id="206"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07"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08" dur="500" tmFilter="0,0; .5, 1; 1, 1"/>
                                        <p:tgtEl>
                                          <p:spTgt spid="17"/>
                                        </p:tgtEl>
                                      </p:cBhvr>
                                    </p:animEffect>
                                  </p:childTnLst>
                                  <p:subTnLst>
                                    <p:audio>
                                      <p:cMediaNode>
                                        <p:cTn display="0" masterRel="sameClick">
                                          <p:stCondLst>
                                            <p:cond evt="begin" delay="0">
                                              <p:tn val="202"/>
                                            </p:cond>
                                          </p:stCondLst>
                                          <p:endCondLst>
                                            <p:cond evt="onStopAudio" delay="0">
                                              <p:tgtEl>
                                                <p:sldTgt/>
                                              </p:tgtEl>
                                            </p:cond>
                                          </p:endCondLst>
                                        </p:cTn>
                                        <p:tgtEl>
                                          <p:sndTgt r:embed="rId8" name="type.wav"/>
                                        </p:tgtEl>
                                      </p:cMediaNode>
                                    </p:audio>
                                  </p:subTnLst>
                                </p:cTn>
                              </p:par>
                            </p:childTnLst>
                          </p:cTn>
                        </p:par>
                      </p:childTnLst>
                    </p:cTn>
                  </p:par>
                  <p:par>
                    <p:cTn id="209" fill="hold">
                      <p:stCondLst>
                        <p:cond delay="indefinite"/>
                      </p:stCondLst>
                      <p:childTnLst>
                        <p:par>
                          <p:cTn id="210" fill="hold">
                            <p:stCondLst>
                              <p:cond delay="0"/>
                            </p:stCondLst>
                            <p:childTnLst>
                              <p:par>
                                <p:cTn id="211" presetID="39" presetClass="entr" presetSubtype="0" accel="100000" fill="hold" grpId="0" nodeType="clickEffect">
                                  <p:stCondLst>
                                    <p:cond delay="0"/>
                                  </p:stCondLst>
                                  <p:childTnLst>
                                    <p:set>
                                      <p:cBhvr>
                                        <p:cTn id="212" dur="1" fill="hold">
                                          <p:stCondLst>
                                            <p:cond delay="0"/>
                                          </p:stCondLst>
                                        </p:cTn>
                                        <p:tgtEl>
                                          <p:spTgt spid="21"/>
                                        </p:tgtEl>
                                        <p:attrNameLst>
                                          <p:attrName>style.visibility</p:attrName>
                                        </p:attrNameLst>
                                      </p:cBhvr>
                                      <p:to>
                                        <p:strVal val="visible"/>
                                      </p:to>
                                    </p:set>
                                    <p:anim calcmode="lin" valueType="num">
                                      <p:cBhvr>
                                        <p:cTn id="213" dur="5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214" dur="5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215" dur="5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216"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1"/>
                                            </p:cond>
                                          </p:stCondLst>
                                          <p:endCondLst>
                                            <p:cond evt="onStopAudio" delay="0">
                                              <p:tgtEl>
                                                <p:sldTgt/>
                                              </p:tgtEl>
                                            </p:cond>
                                          </p:endCondLst>
                                        </p:cTn>
                                        <p:tgtEl>
                                          <p:sndTgt r:embed="rId10" name="1034 - single violin note.wav"/>
                                        </p:tgtEl>
                                      </p:cMediaNode>
                                    </p:audio>
                                  </p:subTnLst>
                                </p:cTn>
                              </p:par>
                            </p:childTnLst>
                          </p:cTn>
                        </p:par>
                      </p:childTnLst>
                    </p:cTn>
                  </p:par>
                  <p:par>
                    <p:cTn id="217" fill="hold">
                      <p:stCondLst>
                        <p:cond delay="indefinite"/>
                      </p:stCondLst>
                      <p:childTnLst>
                        <p:par>
                          <p:cTn id="218" fill="hold">
                            <p:stCondLst>
                              <p:cond delay="0"/>
                            </p:stCondLst>
                            <p:childTnLst>
                              <p:par>
                                <p:cTn id="219" presetID="26" presetClass="entr" presetSubtype="0" fill="hold" grpId="0" nodeType="clickEffect">
                                  <p:stCondLst>
                                    <p:cond delay="0"/>
                                  </p:stCondLst>
                                  <p:childTnLst>
                                    <p:set>
                                      <p:cBhvr>
                                        <p:cTn id="220" dur="1" fill="hold">
                                          <p:stCondLst>
                                            <p:cond delay="0"/>
                                          </p:stCondLst>
                                        </p:cTn>
                                        <p:tgtEl>
                                          <p:spTgt spid="24"/>
                                        </p:tgtEl>
                                        <p:attrNameLst>
                                          <p:attrName>style.visibility</p:attrName>
                                        </p:attrNameLst>
                                      </p:cBhvr>
                                      <p:to>
                                        <p:strVal val="visible"/>
                                      </p:to>
                                    </p:set>
                                    <p:animEffect transition="in" filter="wipe(down)">
                                      <p:cBhvr>
                                        <p:cTn id="221" dur="145">
                                          <p:stCondLst>
                                            <p:cond delay="0"/>
                                          </p:stCondLst>
                                        </p:cTn>
                                        <p:tgtEl>
                                          <p:spTgt spid="24"/>
                                        </p:tgtEl>
                                      </p:cBhvr>
                                    </p:animEffect>
                                    <p:anim calcmode="lin" valueType="num">
                                      <p:cBhvr>
                                        <p:cTn id="222" dur="456"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23" dur="1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24" dur="166" tmFilter="0, 0; 0.125,0.2665; 0.25,0.4; 0.375,0.465; 0.5,0.5;  0.625,0.535; 0.75,0.6; 0.875,0.7335; 1,1">
                                          <p:stCondLst>
                                            <p:cond delay="166"/>
                                          </p:stCondLst>
                                        </p:cTn>
                                        <p:tgtEl>
                                          <p:spTgt spid="24"/>
                                        </p:tgtEl>
                                        <p:attrNameLst>
                                          <p:attrName>ppt_y</p:attrName>
                                        </p:attrNameLst>
                                      </p:cBhvr>
                                      <p:tavLst>
                                        <p:tav tm="0" fmla="#ppt_y-sin(pi*$)/9">
                                          <p:val>
                                            <p:fltVal val="0"/>
                                          </p:val>
                                        </p:tav>
                                        <p:tav tm="100000">
                                          <p:val>
                                            <p:fltVal val="1"/>
                                          </p:val>
                                        </p:tav>
                                      </p:tavLst>
                                    </p:anim>
                                    <p:anim calcmode="lin" valueType="num">
                                      <p:cBhvr>
                                        <p:cTn id="225" dur="83" tmFilter="0, 0; 0.125,0.2665; 0.25,0.4; 0.375,0.465; 0.5,0.5;  0.625,0.535; 0.75,0.6; 0.875,0.7335; 1,1">
                                          <p:stCondLst>
                                            <p:cond delay="331"/>
                                          </p:stCondLst>
                                        </p:cTn>
                                        <p:tgtEl>
                                          <p:spTgt spid="24"/>
                                        </p:tgtEl>
                                        <p:attrNameLst>
                                          <p:attrName>ppt_y</p:attrName>
                                        </p:attrNameLst>
                                      </p:cBhvr>
                                      <p:tavLst>
                                        <p:tav tm="0" fmla="#ppt_y-sin(pi*$)/27">
                                          <p:val>
                                            <p:fltVal val="0"/>
                                          </p:val>
                                        </p:tav>
                                        <p:tav tm="100000">
                                          <p:val>
                                            <p:fltVal val="1"/>
                                          </p:val>
                                        </p:tav>
                                      </p:tavLst>
                                    </p:anim>
                                    <p:anim calcmode="lin" valueType="num">
                                      <p:cBhvr>
                                        <p:cTn id="226" dur="41" tmFilter="0, 0; 0.125,0.2665; 0.25,0.4; 0.375,0.465; 0.5,0.5;  0.625,0.535; 0.75,0.6; 0.875,0.7335; 1,1">
                                          <p:stCondLst>
                                            <p:cond delay="414"/>
                                          </p:stCondLst>
                                        </p:cTn>
                                        <p:tgtEl>
                                          <p:spTgt spid="24"/>
                                        </p:tgtEl>
                                        <p:attrNameLst>
                                          <p:attrName>ppt_y</p:attrName>
                                        </p:attrNameLst>
                                      </p:cBhvr>
                                      <p:tavLst>
                                        <p:tav tm="0" fmla="#ppt_y-sin(pi*$)/81">
                                          <p:val>
                                            <p:fltVal val="0"/>
                                          </p:val>
                                        </p:tav>
                                        <p:tav tm="100000">
                                          <p:val>
                                            <p:fltVal val="1"/>
                                          </p:val>
                                        </p:tav>
                                      </p:tavLst>
                                    </p:anim>
                                    <p:animScale>
                                      <p:cBhvr>
                                        <p:cTn id="227" dur="7">
                                          <p:stCondLst>
                                            <p:cond delay="163"/>
                                          </p:stCondLst>
                                        </p:cTn>
                                        <p:tgtEl>
                                          <p:spTgt spid="24"/>
                                        </p:tgtEl>
                                      </p:cBhvr>
                                      <p:to x="100000" y="60000"/>
                                    </p:animScale>
                                    <p:animScale>
                                      <p:cBhvr>
                                        <p:cTn id="228" dur="42" decel="50000">
                                          <p:stCondLst>
                                            <p:cond delay="169"/>
                                          </p:stCondLst>
                                        </p:cTn>
                                        <p:tgtEl>
                                          <p:spTgt spid="24"/>
                                        </p:tgtEl>
                                      </p:cBhvr>
                                      <p:to x="100000" y="100000"/>
                                    </p:animScale>
                                    <p:animScale>
                                      <p:cBhvr>
                                        <p:cTn id="229" dur="7">
                                          <p:stCondLst>
                                            <p:cond delay="328"/>
                                          </p:stCondLst>
                                        </p:cTn>
                                        <p:tgtEl>
                                          <p:spTgt spid="24"/>
                                        </p:tgtEl>
                                      </p:cBhvr>
                                      <p:to x="100000" y="80000"/>
                                    </p:animScale>
                                    <p:animScale>
                                      <p:cBhvr>
                                        <p:cTn id="230" dur="42" decel="50000">
                                          <p:stCondLst>
                                            <p:cond delay="335"/>
                                          </p:stCondLst>
                                        </p:cTn>
                                        <p:tgtEl>
                                          <p:spTgt spid="24"/>
                                        </p:tgtEl>
                                      </p:cBhvr>
                                      <p:to x="100000" y="100000"/>
                                    </p:animScale>
                                    <p:animScale>
                                      <p:cBhvr>
                                        <p:cTn id="231" dur="7">
                                          <p:stCondLst>
                                            <p:cond delay="411"/>
                                          </p:stCondLst>
                                        </p:cTn>
                                        <p:tgtEl>
                                          <p:spTgt spid="24"/>
                                        </p:tgtEl>
                                      </p:cBhvr>
                                      <p:to x="100000" y="90000"/>
                                    </p:animScale>
                                    <p:animScale>
                                      <p:cBhvr>
                                        <p:cTn id="232" dur="42" decel="50000">
                                          <p:stCondLst>
                                            <p:cond delay="417"/>
                                          </p:stCondLst>
                                        </p:cTn>
                                        <p:tgtEl>
                                          <p:spTgt spid="24"/>
                                        </p:tgtEl>
                                      </p:cBhvr>
                                      <p:to x="100000" y="100000"/>
                                    </p:animScale>
                                    <p:animScale>
                                      <p:cBhvr>
                                        <p:cTn id="233" dur="7">
                                          <p:stCondLst>
                                            <p:cond delay="452"/>
                                          </p:stCondLst>
                                        </p:cTn>
                                        <p:tgtEl>
                                          <p:spTgt spid="24"/>
                                        </p:tgtEl>
                                      </p:cBhvr>
                                      <p:to x="100000" y="95000"/>
                                    </p:animScale>
                                    <p:animScale>
                                      <p:cBhvr>
                                        <p:cTn id="234" dur="42" decel="50000">
                                          <p:stCondLst>
                                            <p:cond delay="459"/>
                                          </p:stCondLst>
                                        </p:cTn>
                                        <p:tgtEl>
                                          <p:spTgt spid="24"/>
                                        </p:tgtEl>
                                      </p:cBhvr>
                                      <p:to x="100000" y="100000"/>
                                    </p:animScale>
                                  </p:childTnLst>
                                  <p:subTnLst>
                                    <p:audio>
                                      <p:cMediaNode>
                                        <p:cTn display="0" masterRel="sameClick">
                                          <p:stCondLst>
                                            <p:cond evt="begin" delay="0">
                                              <p:tn val="219"/>
                                            </p:cond>
                                          </p:stCondLst>
                                          <p:endCondLst>
                                            <p:cond evt="onStopAudio" delay="0">
                                              <p:tgtEl>
                                                <p:sldTgt/>
                                              </p:tgtEl>
                                            </p:cond>
                                          </p:endCondLst>
                                        </p:cTn>
                                        <p:tgtEl>
                                          <p:sndTgt r:embed="rId12" name="hammer.wav"/>
                                        </p:tgtEl>
                                      </p:cMediaNode>
                                    </p:audio>
                                  </p:subTnLst>
                                </p:cTn>
                              </p:par>
                            </p:childTnLst>
                          </p:cTn>
                        </p:par>
                      </p:childTnLst>
                    </p:cTn>
                  </p:par>
                  <p:par>
                    <p:cTn id="235" fill="hold">
                      <p:stCondLst>
                        <p:cond delay="indefinite"/>
                      </p:stCondLst>
                      <p:childTnLst>
                        <p:par>
                          <p:cTn id="236" fill="hold">
                            <p:stCondLst>
                              <p:cond delay="0"/>
                            </p:stCondLst>
                            <p:childTnLst>
                              <p:par>
                                <p:cTn id="237" presetID="30" presetClass="entr" presetSubtype="0" fill="hold" grpId="0" nodeType="clickEffect">
                                  <p:stCondLst>
                                    <p:cond delay="0"/>
                                  </p:stCondLst>
                                  <p:childTnLst>
                                    <p:set>
                                      <p:cBhvr>
                                        <p:cTn id="238" dur="1" fill="hold">
                                          <p:stCondLst>
                                            <p:cond delay="0"/>
                                          </p:stCondLst>
                                        </p:cTn>
                                        <p:tgtEl>
                                          <p:spTgt spid="37940"/>
                                        </p:tgtEl>
                                        <p:attrNameLst>
                                          <p:attrName>style.visibility</p:attrName>
                                        </p:attrNameLst>
                                      </p:cBhvr>
                                      <p:to>
                                        <p:strVal val="visible"/>
                                      </p:to>
                                    </p:set>
                                    <p:animEffect transition="in" filter="fade">
                                      <p:cBhvr>
                                        <p:cTn id="239" dur="800" decel="100000"/>
                                        <p:tgtEl>
                                          <p:spTgt spid="37940"/>
                                        </p:tgtEl>
                                      </p:cBhvr>
                                    </p:animEffect>
                                    <p:anim calcmode="lin" valueType="num">
                                      <p:cBhvr>
                                        <p:cTn id="240" dur="800" decel="100000" fill="hold"/>
                                        <p:tgtEl>
                                          <p:spTgt spid="37940"/>
                                        </p:tgtEl>
                                        <p:attrNameLst>
                                          <p:attrName>style.rotation</p:attrName>
                                        </p:attrNameLst>
                                      </p:cBhvr>
                                      <p:tavLst>
                                        <p:tav tm="0">
                                          <p:val>
                                            <p:fltVal val="-90"/>
                                          </p:val>
                                        </p:tav>
                                        <p:tav tm="100000">
                                          <p:val>
                                            <p:fltVal val="0"/>
                                          </p:val>
                                        </p:tav>
                                      </p:tavLst>
                                    </p:anim>
                                    <p:anim calcmode="lin" valueType="num">
                                      <p:cBhvr>
                                        <p:cTn id="241" dur="800" decel="100000" fill="hold"/>
                                        <p:tgtEl>
                                          <p:spTgt spid="37940"/>
                                        </p:tgtEl>
                                        <p:attrNameLst>
                                          <p:attrName>ppt_x</p:attrName>
                                        </p:attrNameLst>
                                      </p:cBhvr>
                                      <p:tavLst>
                                        <p:tav tm="0">
                                          <p:val>
                                            <p:strVal val="#ppt_x+0.4"/>
                                          </p:val>
                                        </p:tav>
                                        <p:tav tm="100000">
                                          <p:val>
                                            <p:strVal val="#ppt_x-0.05"/>
                                          </p:val>
                                        </p:tav>
                                      </p:tavLst>
                                    </p:anim>
                                    <p:anim calcmode="lin" valueType="num">
                                      <p:cBhvr>
                                        <p:cTn id="242" dur="800" decel="100000" fill="hold"/>
                                        <p:tgtEl>
                                          <p:spTgt spid="37940"/>
                                        </p:tgtEl>
                                        <p:attrNameLst>
                                          <p:attrName>ppt_y</p:attrName>
                                        </p:attrNameLst>
                                      </p:cBhvr>
                                      <p:tavLst>
                                        <p:tav tm="0">
                                          <p:val>
                                            <p:strVal val="#ppt_y-0.4"/>
                                          </p:val>
                                        </p:tav>
                                        <p:tav tm="100000">
                                          <p:val>
                                            <p:strVal val="#ppt_y+0.1"/>
                                          </p:val>
                                        </p:tav>
                                      </p:tavLst>
                                    </p:anim>
                                    <p:anim calcmode="lin" valueType="num">
                                      <p:cBhvr>
                                        <p:cTn id="243" dur="200" accel="100000" fill="hold">
                                          <p:stCondLst>
                                            <p:cond delay="800"/>
                                          </p:stCondLst>
                                        </p:cTn>
                                        <p:tgtEl>
                                          <p:spTgt spid="37940"/>
                                        </p:tgtEl>
                                        <p:attrNameLst>
                                          <p:attrName>ppt_x</p:attrName>
                                        </p:attrNameLst>
                                      </p:cBhvr>
                                      <p:tavLst>
                                        <p:tav tm="0">
                                          <p:val>
                                            <p:strVal val="#ppt_x-0.05"/>
                                          </p:val>
                                        </p:tav>
                                        <p:tav tm="100000">
                                          <p:val>
                                            <p:strVal val="#ppt_x"/>
                                          </p:val>
                                        </p:tav>
                                      </p:tavLst>
                                    </p:anim>
                                    <p:anim calcmode="lin" valueType="num">
                                      <p:cBhvr>
                                        <p:cTn id="244" dur="200" accel="100000" fill="hold">
                                          <p:stCondLst>
                                            <p:cond delay="800"/>
                                          </p:stCondLst>
                                        </p:cTn>
                                        <p:tgtEl>
                                          <p:spTgt spid="3794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37"/>
                                            </p:cond>
                                          </p:stCondLst>
                                          <p:endCondLst>
                                            <p:cond evt="onStopAudio" delay="0">
                                              <p:tgtEl>
                                                <p:sldTgt/>
                                              </p:tgtEl>
                                            </p:cond>
                                          </p:endCondLst>
                                        </p:cTn>
                                        <p:tgtEl>
                                          <p:sndTgt r:embed="rId16" name="هل تستجيب لتغيرات البيئية؟.wav"/>
                                        </p:tgtEl>
                                      </p:cMediaNode>
                                    </p:audio>
                                  </p:subTnLst>
                                </p:cTn>
                              </p:par>
                            </p:childTnLst>
                          </p:cTn>
                        </p:par>
                      </p:childTnLst>
                    </p:cTn>
                  </p:par>
                  <p:par>
                    <p:cTn id="245" fill="hold">
                      <p:stCondLst>
                        <p:cond delay="indefinite"/>
                      </p:stCondLst>
                      <p:childTnLst>
                        <p:par>
                          <p:cTn id="246" fill="hold">
                            <p:stCondLst>
                              <p:cond delay="0"/>
                            </p:stCondLst>
                            <p:childTnLst>
                              <p:par>
                                <p:cTn id="247" presetID="41" presetClass="entr" presetSubtype="0" fill="hold" grpId="0" nodeType="clickEffect">
                                  <p:stCondLst>
                                    <p:cond delay="0"/>
                                  </p:stCondLst>
                                  <p:childTnLst>
                                    <p:set>
                                      <p:cBhvr>
                                        <p:cTn id="248" dur="1" fill="hold">
                                          <p:stCondLst>
                                            <p:cond delay="0"/>
                                          </p:stCondLst>
                                        </p:cTn>
                                        <p:tgtEl>
                                          <p:spTgt spid="18"/>
                                        </p:tgtEl>
                                        <p:attrNameLst>
                                          <p:attrName>style.visibility</p:attrName>
                                        </p:attrNameLst>
                                      </p:cBhvr>
                                      <p:to>
                                        <p:strVal val="visible"/>
                                      </p:to>
                                    </p:set>
                                    <p:anim calcmode="lin" valueType="num">
                                      <p:cBhvr>
                                        <p:cTn id="249"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50" dur="500" fill="hold"/>
                                        <p:tgtEl>
                                          <p:spTgt spid="18"/>
                                        </p:tgtEl>
                                        <p:attrNameLst>
                                          <p:attrName>ppt_y</p:attrName>
                                        </p:attrNameLst>
                                      </p:cBhvr>
                                      <p:tavLst>
                                        <p:tav tm="0">
                                          <p:val>
                                            <p:strVal val="#ppt_y"/>
                                          </p:val>
                                        </p:tav>
                                        <p:tav tm="100000">
                                          <p:val>
                                            <p:strVal val="#ppt_y"/>
                                          </p:val>
                                        </p:tav>
                                      </p:tavLst>
                                    </p:anim>
                                    <p:anim calcmode="lin" valueType="num">
                                      <p:cBhvr>
                                        <p:cTn id="251"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52"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53" dur="500" tmFilter="0,0; .5, 1; 1, 1"/>
                                        <p:tgtEl>
                                          <p:spTgt spid="18"/>
                                        </p:tgtEl>
                                      </p:cBhvr>
                                    </p:animEffect>
                                  </p:childTnLst>
                                  <p:subTnLst>
                                    <p:audio>
                                      <p:cMediaNode>
                                        <p:cTn display="0" masterRel="sameClick">
                                          <p:stCondLst>
                                            <p:cond evt="begin" delay="0">
                                              <p:tn val="247"/>
                                            </p:cond>
                                          </p:stCondLst>
                                          <p:endCondLst>
                                            <p:cond evt="onStopAudio" delay="0">
                                              <p:tgtEl>
                                                <p:sldTgt/>
                                              </p:tgtEl>
                                            </p:cond>
                                          </p:endCondLst>
                                        </p:cTn>
                                        <p:tgtEl>
                                          <p:sndTgt r:embed="rId8" name="type.wav"/>
                                        </p:tgtEl>
                                      </p:cMediaNode>
                                    </p:audio>
                                  </p:subTnLst>
                                </p:cTn>
                              </p:par>
                            </p:childTnLst>
                          </p:cTn>
                        </p:par>
                      </p:childTnLst>
                    </p:cTn>
                  </p:par>
                  <p:par>
                    <p:cTn id="254" fill="hold">
                      <p:stCondLst>
                        <p:cond delay="indefinite"/>
                      </p:stCondLst>
                      <p:childTnLst>
                        <p:par>
                          <p:cTn id="255" fill="hold">
                            <p:stCondLst>
                              <p:cond delay="0"/>
                            </p:stCondLst>
                            <p:childTnLst>
                              <p:par>
                                <p:cTn id="256" presetID="39" presetClass="entr" presetSubtype="0" accel="100000" fill="hold" grpId="0" nodeType="clickEffect">
                                  <p:stCondLst>
                                    <p:cond delay="0"/>
                                  </p:stCondLst>
                                  <p:childTnLst>
                                    <p:set>
                                      <p:cBhvr>
                                        <p:cTn id="257" dur="1" fill="hold">
                                          <p:stCondLst>
                                            <p:cond delay="0"/>
                                          </p:stCondLst>
                                        </p:cTn>
                                        <p:tgtEl>
                                          <p:spTgt spid="22"/>
                                        </p:tgtEl>
                                        <p:attrNameLst>
                                          <p:attrName>style.visibility</p:attrName>
                                        </p:attrNameLst>
                                      </p:cBhvr>
                                      <p:to>
                                        <p:strVal val="visible"/>
                                      </p:to>
                                    </p:set>
                                    <p:anim calcmode="lin" valueType="num">
                                      <p:cBhvr>
                                        <p:cTn id="258" dur="5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259" dur="5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260" dur="5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261" dur="5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6"/>
                                            </p:cond>
                                          </p:stCondLst>
                                          <p:endCondLst>
                                            <p:cond evt="onStopAudio" delay="0">
                                              <p:tgtEl>
                                                <p:sldTgt/>
                                              </p:tgtEl>
                                            </p:cond>
                                          </p:endCondLst>
                                        </p:cTn>
                                        <p:tgtEl>
                                          <p:sndTgt r:embed="rId10" name="1034 - single violin note.wav"/>
                                        </p:tgtEl>
                                      </p:cMediaNode>
                                    </p:audio>
                                  </p:subTnLst>
                                </p:cTn>
                              </p:par>
                            </p:childTnLst>
                          </p:cTn>
                        </p:par>
                      </p:childTnLst>
                    </p:cTn>
                  </p:par>
                  <p:par>
                    <p:cTn id="262" fill="hold">
                      <p:stCondLst>
                        <p:cond delay="indefinite"/>
                      </p:stCondLst>
                      <p:childTnLst>
                        <p:par>
                          <p:cTn id="263" fill="hold">
                            <p:stCondLst>
                              <p:cond delay="0"/>
                            </p:stCondLst>
                            <p:childTnLst>
                              <p:par>
                                <p:cTn id="264" presetID="26" presetClass="entr" presetSubtype="0" fill="hold" grpId="0" nodeType="clickEffect">
                                  <p:stCondLst>
                                    <p:cond delay="0"/>
                                  </p:stCondLst>
                                  <p:childTnLst>
                                    <p:set>
                                      <p:cBhvr>
                                        <p:cTn id="265" dur="1" fill="hold">
                                          <p:stCondLst>
                                            <p:cond delay="0"/>
                                          </p:stCondLst>
                                        </p:cTn>
                                        <p:tgtEl>
                                          <p:spTgt spid="25"/>
                                        </p:tgtEl>
                                        <p:attrNameLst>
                                          <p:attrName>style.visibility</p:attrName>
                                        </p:attrNameLst>
                                      </p:cBhvr>
                                      <p:to>
                                        <p:strVal val="visible"/>
                                      </p:to>
                                    </p:set>
                                    <p:animEffect transition="in" filter="wipe(down)">
                                      <p:cBhvr>
                                        <p:cTn id="266" dur="145">
                                          <p:stCondLst>
                                            <p:cond delay="0"/>
                                          </p:stCondLst>
                                        </p:cTn>
                                        <p:tgtEl>
                                          <p:spTgt spid="25"/>
                                        </p:tgtEl>
                                      </p:cBhvr>
                                    </p:animEffect>
                                    <p:anim calcmode="lin" valueType="num">
                                      <p:cBhvr>
                                        <p:cTn id="267"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68"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69"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270"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271"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272" dur="7">
                                          <p:stCondLst>
                                            <p:cond delay="163"/>
                                          </p:stCondLst>
                                        </p:cTn>
                                        <p:tgtEl>
                                          <p:spTgt spid="25"/>
                                        </p:tgtEl>
                                      </p:cBhvr>
                                      <p:to x="100000" y="60000"/>
                                    </p:animScale>
                                    <p:animScale>
                                      <p:cBhvr>
                                        <p:cTn id="273" dur="42" decel="50000">
                                          <p:stCondLst>
                                            <p:cond delay="169"/>
                                          </p:stCondLst>
                                        </p:cTn>
                                        <p:tgtEl>
                                          <p:spTgt spid="25"/>
                                        </p:tgtEl>
                                      </p:cBhvr>
                                      <p:to x="100000" y="100000"/>
                                    </p:animScale>
                                    <p:animScale>
                                      <p:cBhvr>
                                        <p:cTn id="274" dur="7">
                                          <p:stCondLst>
                                            <p:cond delay="328"/>
                                          </p:stCondLst>
                                        </p:cTn>
                                        <p:tgtEl>
                                          <p:spTgt spid="25"/>
                                        </p:tgtEl>
                                      </p:cBhvr>
                                      <p:to x="100000" y="80000"/>
                                    </p:animScale>
                                    <p:animScale>
                                      <p:cBhvr>
                                        <p:cTn id="275" dur="42" decel="50000">
                                          <p:stCondLst>
                                            <p:cond delay="335"/>
                                          </p:stCondLst>
                                        </p:cTn>
                                        <p:tgtEl>
                                          <p:spTgt spid="25"/>
                                        </p:tgtEl>
                                      </p:cBhvr>
                                      <p:to x="100000" y="100000"/>
                                    </p:animScale>
                                    <p:animScale>
                                      <p:cBhvr>
                                        <p:cTn id="276" dur="7">
                                          <p:stCondLst>
                                            <p:cond delay="411"/>
                                          </p:stCondLst>
                                        </p:cTn>
                                        <p:tgtEl>
                                          <p:spTgt spid="25"/>
                                        </p:tgtEl>
                                      </p:cBhvr>
                                      <p:to x="100000" y="90000"/>
                                    </p:animScale>
                                    <p:animScale>
                                      <p:cBhvr>
                                        <p:cTn id="277" dur="42" decel="50000">
                                          <p:stCondLst>
                                            <p:cond delay="417"/>
                                          </p:stCondLst>
                                        </p:cTn>
                                        <p:tgtEl>
                                          <p:spTgt spid="25"/>
                                        </p:tgtEl>
                                      </p:cBhvr>
                                      <p:to x="100000" y="100000"/>
                                    </p:animScale>
                                    <p:animScale>
                                      <p:cBhvr>
                                        <p:cTn id="278" dur="7">
                                          <p:stCondLst>
                                            <p:cond delay="452"/>
                                          </p:stCondLst>
                                        </p:cTn>
                                        <p:tgtEl>
                                          <p:spTgt spid="25"/>
                                        </p:tgtEl>
                                      </p:cBhvr>
                                      <p:to x="100000" y="95000"/>
                                    </p:animScale>
                                    <p:animScale>
                                      <p:cBhvr>
                                        <p:cTn id="279" dur="42" decel="50000">
                                          <p:stCondLst>
                                            <p:cond delay="459"/>
                                          </p:stCondLst>
                                        </p:cTn>
                                        <p:tgtEl>
                                          <p:spTgt spid="25"/>
                                        </p:tgtEl>
                                      </p:cBhvr>
                                      <p:to x="100000" y="100000"/>
                                    </p:animScale>
                                  </p:childTnLst>
                                  <p:subTnLst>
                                    <p:audio>
                                      <p:cMediaNode>
                                        <p:cTn display="0" masterRel="sameClick">
                                          <p:stCondLst>
                                            <p:cond evt="begin" delay="0">
                                              <p:tn val="264"/>
                                            </p:cond>
                                          </p:stCondLst>
                                          <p:endCondLst>
                                            <p:cond evt="onStopAudio" delay="0">
                                              <p:tgtEl>
                                                <p:sldTgt/>
                                              </p:tgtEl>
                                            </p:cond>
                                          </p:endCondLst>
                                        </p:cTn>
                                        <p:tgtEl>
                                          <p:sndTgt r:embed="rId1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31" grpId="0"/>
      <p:bldP spid="37932" grpId="0"/>
      <p:bldP spid="37933" grpId="0"/>
      <p:bldP spid="37934" grpId="0"/>
      <p:bldP spid="37935" grpId="0"/>
      <p:bldP spid="37936" grpId="0"/>
      <p:bldP spid="37937" grpId="0"/>
      <p:bldP spid="37938" grpId="0"/>
      <p:bldP spid="37939" grpId="0"/>
      <p:bldP spid="37940"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a:spLocks noChangeArrowheads="1"/>
          </p:cNvSpPr>
          <p:nvPr/>
        </p:nvSpPr>
        <p:spPr bwMode="auto">
          <a:xfrm>
            <a:off x="5076056" y="980728"/>
            <a:ext cx="2738438"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أقرأ الجدول</a:t>
            </a:r>
          </a:p>
        </p:txBody>
      </p:sp>
      <p:sp>
        <p:nvSpPr>
          <p:cNvPr id="9" name="Rectangle 1"/>
          <p:cNvSpPr>
            <a:spLocks noChangeArrowheads="1"/>
          </p:cNvSpPr>
          <p:nvPr/>
        </p:nvSpPr>
        <p:spPr bwMode="auto">
          <a:xfrm>
            <a:off x="2555875" y="2195046"/>
            <a:ext cx="3851275"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هل السيارة مخلوق حي؟</a:t>
            </a:r>
            <a:endParaRPr lang="ar-SA" sz="2800" dirty="0">
              <a:solidFill>
                <a:srgbClr val="0000FF"/>
              </a:solidFill>
            </a:endParaRPr>
          </a:p>
        </p:txBody>
      </p:sp>
      <p:sp>
        <p:nvSpPr>
          <p:cNvPr id="10" name="مستطيل 9"/>
          <p:cNvSpPr>
            <a:spLocks noChangeArrowheads="1"/>
          </p:cNvSpPr>
          <p:nvPr/>
        </p:nvSpPr>
        <p:spPr bwMode="auto">
          <a:xfrm>
            <a:off x="468313" y="2852738"/>
            <a:ext cx="7758112"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dirty="0">
                <a:solidFill>
                  <a:srgbClr val="0000FF"/>
                </a:solidFill>
              </a:rPr>
              <a:t>إرشاد: أبحث هل تقوم السيارة بالوظائف الخمسة التي تقوم </a:t>
            </a:r>
            <a:r>
              <a:rPr lang="ar-EG" sz="2800" dirty="0" err="1">
                <a:solidFill>
                  <a:srgbClr val="0000FF"/>
                </a:solidFill>
              </a:rPr>
              <a:t>بها</a:t>
            </a:r>
            <a:r>
              <a:rPr lang="ar-EG" sz="2800" dirty="0">
                <a:solidFill>
                  <a:srgbClr val="0000FF"/>
                </a:solidFill>
              </a:rPr>
              <a:t> المخلوقات </a:t>
            </a:r>
            <a:r>
              <a:rPr lang="ar-EG" sz="2800" dirty="0" err="1">
                <a:solidFill>
                  <a:srgbClr val="0000FF"/>
                </a:solidFill>
              </a:rPr>
              <a:t>الحية؟</a:t>
            </a:r>
            <a:r>
              <a:rPr lang="ar-EG" sz="2800" dirty="0">
                <a:solidFill>
                  <a:srgbClr val="0000FF"/>
                </a:solidFill>
              </a:rPr>
              <a:t> </a:t>
            </a:r>
          </a:p>
        </p:txBody>
      </p:sp>
      <p:sp>
        <p:nvSpPr>
          <p:cNvPr id="11" name="مربع نص 10"/>
          <p:cNvSpPr txBox="1">
            <a:spLocks noChangeArrowheads="1"/>
          </p:cNvSpPr>
          <p:nvPr/>
        </p:nvSpPr>
        <p:spPr bwMode="auto">
          <a:xfrm>
            <a:off x="395288" y="4005263"/>
            <a:ext cx="8272462" cy="138499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2800" dirty="0">
                <a:solidFill>
                  <a:srgbClr val="0000FF"/>
                </a:solidFill>
              </a:rPr>
              <a:t>السيارة ليست مخلوق حي لأنها لا تقوم بالوظائف الخمس للحياة فهي لا تنمو ولا تتكاثر ولا تخرج فضلات ولا تحتاج إلى الغذاء ولا تستجيب لتغيرات البيئة.</a:t>
            </a:r>
            <a:endParaRPr lang="en-US" sz="2800" dirty="0">
              <a:solidFill>
                <a:srgbClr val="0000FF"/>
              </a:solidFill>
            </a:endParaRPr>
          </a:p>
        </p:txBody>
      </p:sp>
      <p:sp>
        <p:nvSpPr>
          <p:cNvPr id="12" name="Footer Placeholder 1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360"/>
                                          </p:val>
                                        </p:tav>
                                        <p:tav tm="100000">
                                          <p:val>
                                            <p:fltVal val="0"/>
                                          </p:val>
                                        </p:tav>
                                      </p:tavLst>
                                    </p:anim>
                                    <p:animEffect transition="in" filter="fade">
                                      <p:cBhvr>
                                        <p:cTn id="10"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أقرأ الجدول.wav"/>
                                        </p:tgtEl>
                                      </p:cMediaNode>
                                    </p:audio>
                                  </p:subTnLst>
                                </p:cTn>
                              </p:par>
                              <p:par>
                                <p:cTn id="11" presetID="50" presetClass="entr" presetSubtype="0" decel="10000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3"/>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4" name="هل السيارة مخلوق حي؟.wav"/>
                                        </p:tgtEl>
                                      </p:cMediaNode>
                                    </p:audio>
                                  </p:subTnLst>
                                </p:cTn>
                              </p:par>
                            </p:childTnLst>
                          </p:cTn>
                        </p:par>
                      </p:childTnLst>
                    </p:cTn>
                  </p:par>
                  <p:par>
                    <p:cTn id="16" fill="hold">
                      <p:stCondLst>
                        <p:cond delay="indefinite"/>
                      </p:stCondLst>
                      <p:childTnLst>
                        <p:par>
                          <p:cTn id="17" fill="hold">
                            <p:stCondLst>
                              <p:cond delay="0"/>
                            </p:stCondLst>
                            <p:childTnLst>
                              <p:par>
                                <p:cTn id="18" presetID="25"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5" name="إرشاد أبحث هل تقوم.wav"/>
                                        </p:tgtEl>
                                      </p:cMediaNode>
                                    </p:audio>
                                  </p:subTnLst>
                                </p:cTn>
                              </p:par>
                            </p:childTnLst>
                          </p:cTn>
                        </p:par>
                      </p:childTnLst>
                    </p:cTn>
                  </p:par>
                  <p:par>
                    <p:cTn id="28" fill="hold">
                      <p:stCondLst>
                        <p:cond delay="indefinite"/>
                      </p:stCondLst>
                      <p:childTnLst>
                        <p:par>
                          <p:cTn id="29" fill="hold">
                            <p:stCondLst>
                              <p:cond delay="0"/>
                            </p:stCondLst>
                            <p:childTnLst>
                              <p:par>
                                <p:cTn id="30" presetID="21"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4)">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6" name="السيارة ليست مخلوق حي لأنها ل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a:spLocks noChangeArrowheads="1"/>
          </p:cNvSpPr>
          <p:nvPr/>
        </p:nvSpPr>
        <p:spPr bwMode="auto">
          <a:xfrm>
            <a:off x="539750" y="2276475"/>
            <a:ext cx="8004175" cy="1754188"/>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قال تعالى: ﴿ وَمَا مِنْ دَابَّةٍ فِي الْأَرْضِ وَلَا طَائِرٍ يَطِيرُ بِجَنَاحَيْهِ  إِلَّا أُمَمٌ أَمْثَالُكُمْ مَا فَرَّطْنَا فِي الْكِتَابِ مِنْ شَيْءٍ ثُمَّ إِلَى رَبِّهِمْ يُحْشَرُونَ) الأنعام</a:t>
            </a:r>
            <a:endParaRPr lang="en-US" sz="3600" dirty="0">
              <a:solidFill>
                <a:srgbClr val="0000FF"/>
              </a:solidFill>
            </a:endParaRPr>
          </a:p>
        </p:txBody>
      </p:sp>
      <p:sp>
        <p:nvSpPr>
          <p:cNvPr id="6" name="Footer Placeholder 5"/>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وَمَا مِنْ دَابَّةٍ فِ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p:cNvSpPr txBox="1">
            <a:spLocks noChangeArrowheads="1"/>
          </p:cNvSpPr>
          <p:nvPr/>
        </p:nvSpPr>
        <p:spPr bwMode="auto">
          <a:xfrm>
            <a:off x="4572000" y="1556792"/>
            <a:ext cx="4097337"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الدرس الأول</a:t>
            </a:r>
            <a:endParaRPr lang="ar-SA" sz="3600" dirty="0">
              <a:solidFill>
                <a:srgbClr val="0000FF"/>
              </a:solidFill>
            </a:endParaRPr>
          </a:p>
        </p:txBody>
      </p:sp>
      <p:sp>
        <p:nvSpPr>
          <p:cNvPr id="8" name="Rectangle 2"/>
          <p:cNvSpPr>
            <a:spLocks noChangeArrowheads="1"/>
          </p:cNvSpPr>
          <p:nvPr/>
        </p:nvSpPr>
        <p:spPr bwMode="auto">
          <a:xfrm>
            <a:off x="611560" y="3645024"/>
            <a:ext cx="7000875"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كيف تنظم المخلوقات الحية؟</a:t>
            </a:r>
          </a:p>
        </p:txBody>
      </p:sp>
      <p:sp>
        <p:nvSpPr>
          <p:cNvPr id="9" name="Footer Placeholder 8"/>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درس الأول.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4" name="كيف تنظم المخلوقات ال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p:cNvSpPr txBox="1">
            <a:spLocks noChangeArrowheads="1"/>
          </p:cNvSpPr>
          <p:nvPr/>
        </p:nvSpPr>
        <p:spPr bwMode="auto">
          <a:xfrm>
            <a:off x="4139952" y="1844824"/>
            <a:ext cx="4097337"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الدرس الثاني</a:t>
            </a:r>
            <a:endParaRPr lang="ar-SA" sz="3600" dirty="0">
              <a:solidFill>
                <a:srgbClr val="0000FF"/>
              </a:solidFill>
            </a:endParaRPr>
          </a:p>
        </p:txBody>
      </p:sp>
      <p:sp>
        <p:nvSpPr>
          <p:cNvPr id="8" name="Rectangle 2"/>
          <p:cNvSpPr>
            <a:spLocks noChangeArrowheads="1"/>
          </p:cNvSpPr>
          <p:nvPr/>
        </p:nvSpPr>
        <p:spPr bwMode="auto">
          <a:xfrm>
            <a:off x="539552" y="3717032"/>
            <a:ext cx="7108825"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كيف تصنف المخلوقات الحية؟ </a:t>
            </a:r>
          </a:p>
        </p:txBody>
      </p:sp>
      <p:sp>
        <p:nvSpPr>
          <p:cNvPr id="9" name="Footer Placeholder 8"/>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درس الثاني.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4" name="كيف تصنيف المخلوقات ال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p:cNvSpPr txBox="1">
            <a:spLocks noChangeArrowheads="1"/>
          </p:cNvSpPr>
          <p:nvPr/>
        </p:nvSpPr>
        <p:spPr bwMode="auto">
          <a:xfrm>
            <a:off x="4427984" y="1556792"/>
            <a:ext cx="4097337"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الفكرة العامة</a:t>
            </a:r>
            <a:endParaRPr lang="ar-SA" sz="3600" dirty="0">
              <a:solidFill>
                <a:srgbClr val="0000FF"/>
              </a:solidFill>
            </a:endParaRPr>
          </a:p>
        </p:txBody>
      </p:sp>
      <p:sp>
        <p:nvSpPr>
          <p:cNvPr id="8" name="Rectangle 2"/>
          <p:cNvSpPr>
            <a:spLocks noChangeArrowheads="1"/>
          </p:cNvSpPr>
          <p:nvPr/>
        </p:nvSpPr>
        <p:spPr bwMode="auto">
          <a:xfrm>
            <a:off x="1115616" y="3501008"/>
            <a:ext cx="7108825"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3600" dirty="0">
                <a:solidFill>
                  <a:srgbClr val="0000FF"/>
                </a:solidFill>
              </a:rPr>
              <a:t>مفردات الفكرة العامة</a:t>
            </a:r>
          </a:p>
        </p:txBody>
      </p:sp>
      <p:sp>
        <p:nvSpPr>
          <p:cNvPr id="9" name="Footer Placeholder 8"/>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فكرة العامة ش8.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4" name="مفردات الفكرة العام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به منحرف 3"/>
          <p:cNvSpPr/>
          <p:nvPr/>
        </p:nvSpPr>
        <p:spPr>
          <a:xfrm>
            <a:off x="6478588" y="152400"/>
            <a:ext cx="2436812" cy="671334"/>
          </a:xfrm>
          <a:prstGeom prst="trapezoi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latin typeface="Arial" pitchFamily="34" charset="0"/>
                <a:cs typeface="Arial" pitchFamily="34" charset="0"/>
              </a:rPr>
              <a:t>اَلْمُفْرَداتُ</a:t>
            </a:r>
          </a:p>
        </p:txBody>
      </p:sp>
      <p:sp>
        <p:nvSpPr>
          <p:cNvPr id="5" name="مستطيل 4"/>
          <p:cNvSpPr/>
          <p:nvPr/>
        </p:nvSpPr>
        <p:spPr>
          <a:xfrm>
            <a:off x="3419475" y="1484313"/>
            <a:ext cx="5414963" cy="1200329"/>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dirty="0">
                <a:solidFill>
                  <a:srgbClr val="0000FF"/>
                </a:solidFill>
                <a:latin typeface="Arial" pitchFamily="34" charset="0"/>
                <a:cs typeface="Arial" pitchFamily="34" charset="0"/>
              </a:rPr>
              <a:t>الخَلِيَّةُ</a:t>
            </a:r>
          </a:p>
          <a:p>
            <a:pPr algn="ctr" fontAlgn="auto">
              <a:spcBef>
                <a:spcPts val="0"/>
              </a:spcBef>
              <a:spcAft>
                <a:spcPts val="0"/>
              </a:spcAft>
              <a:defRPr/>
            </a:pPr>
            <a:r>
              <a:rPr lang="ar-SA" sz="3600" dirty="0">
                <a:solidFill>
                  <a:srgbClr val="0000FF"/>
                </a:solidFill>
                <a:latin typeface="Arial" pitchFamily="34" charset="0"/>
                <a:cs typeface="Arial" pitchFamily="34" charset="0"/>
              </a:rPr>
              <a:t> أَصغَرُ وَحْدَةٍ فِي الْمَخْلُوقِ الْحَيِّ</a:t>
            </a:r>
            <a:r>
              <a:rPr lang="ar-EG" sz="3600" dirty="0" err="1">
                <a:solidFill>
                  <a:srgbClr val="0000FF"/>
                </a:solidFill>
                <a:latin typeface="Arial" pitchFamily="34" charset="0"/>
                <a:cs typeface="Arial" pitchFamily="34" charset="0"/>
              </a:rPr>
              <a:t>.</a:t>
            </a:r>
            <a:endParaRPr lang="ar-SA" sz="3600" dirty="0">
              <a:solidFill>
                <a:srgbClr val="0000FF"/>
              </a:solidFill>
              <a:latin typeface="Arial" pitchFamily="34" charset="0"/>
              <a:cs typeface="Arial" pitchFamily="34" charset="0"/>
            </a:endParaRPr>
          </a:p>
        </p:txBody>
      </p:sp>
      <p:pic>
        <p:nvPicPr>
          <p:cNvPr id="6" name="Picture 10"/>
          <p:cNvPicPr>
            <a:picLocks noChangeAspect="1" noChangeArrowheads="1"/>
          </p:cNvPicPr>
          <p:nvPr/>
        </p:nvPicPr>
        <p:blipFill>
          <a:blip r:embed="rId5" cstate="print"/>
          <a:srcRect/>
          <a:stretch>
            <a:fillRect/>
          </a:stretch>
        </p:blipFill>
        <p:spPr bwMode="auto">
          <a:xfrm>
            <a:off x="250825" y="3213100"/>
            <a:ext cx="4465638" cy="29527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مُفْرَدَاتُ.wav"/>
                                        </p:tgtEl>
                                      </p:cMediaNode>
                                    </p:audio>
                                  </p:sub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00"/>
                                        <p:tgtEl>
                                          <p:spTgt spid="5">
                                            <p:bg/>
                                          </p:spTgt>
                                        </p:tgtEl>
                                      </p:cBhvr>
                                    </p:animEffect>
                                    <p:anim calcmode="lin" valueType="num">
                                      <p:cBhvr>
                                        <p:cTn id="13" dur="400" fill="hold"/>
                                        <p:tgtEl>
                                          <p:spTgt spid="5">
                                            <p:bg/>
                                          </p:spTgt>
                                        </p:tgtEl>
                                        <p:attrNameLst>
                                          <p:attrName>ppt_x</p:attrName>
                                        </p:attrNameLst>
                                      </p:cBhvr>
                                      <p:tavLst>
                                        <p:tav tm="0">
                                          <p:val>
                                            <p:strVal val="#ppt_x"/>
                                          </p:val>
                                        </p:tav>
                                        <p:tav tm="100000">
                                          <p:val>
                                            <p:strVal val="#ppt_x"/>
                                          </p:val>
                                        </p:tav>
                                      </p:tavLst>
                                    </p:anim>
                                    <p:anim calcmode="lin" valueType="num">
                                      <p:cBhvr>
                                        <p:cTn id="14" dur="400" fill="hold"/>
                                        <p:tgtEl>
                                          <p:spTgt spid="5">
                                            <p:bg/>
                                          </p:spTgt>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5">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5">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الخَلِيَّةُ.wav"/>
                                        </p:tgtEl>
                                      </p:cMediaNode>
                                    </p:audio>
                                  </p:subTnLst>
                                </p:cTn>
                              </p:par>
                              <p:par>
                                <p:cTn id="17" presetID="43"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
                                        <p:tgtEl>
                                          <p:spTgt spid="5">
                                            <p:txEl>
                                              <p:pRg st="0" end="0"/>
                                            </p:txEl>
                                          </p:spTgt>
                                        </p:tgtEl>
                                      </p:cBhvr>
                                    </p:animEffect>
                                    <p:anim calcmode="lin" valueType="num">
                                      <p:cBhvr>
                                        <p:cTn id="20"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400" fill="hold"/>
                                        <p:tgtEl>
                                          <p:spTgt spid="5">
                                            <p:txEl>
                                              <p:pRg st="0" end="0"/>
                                            </p:txEl>
                                          </p:spTgt>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الخَلِيَّةُ.wav"/>
                                        </p:tgtEl>
                                      </p:cMediaNode>
                                    </p:audio>
                                  </p:subTnLst>
                                </p:cTn>
                              </p:par>
                              <p:par>
                                <p:cTn id="24" presetID="43"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
                                        <p:tgtEl>
                                          <p:spTgt spid="6"/>
                                        </p:tgtEl>
                                      </p:cBhvr>
                                    </p:animEffect>
                                    <p:anim calcmode="lin" valueType="num">
                                      <p:cBhvr>
                                        <p:cTn id="27" dur="400" fill="hold"/>
                                        <p:tgtEl>
                                          <p:spTgt spid="6"/>
                                        </p:tgtEl>
                                        <p:attrNameLst>
                                          <p:attrName>ppt_x</p:attrName>
                                        </p:attrNameLst>
                                      </p:cBhvr>
                                      <p:tavLst>
                                        <p:tav tm="0">
                                          <p:val>
                                            <p:strVal val="#ppt_x"/>
                                          </p:val>
                                        </p:tav>
                                        <p:tav tm="100000">
                                          <p:val>
                                            <p:strVal val="#ppt_x"/>
                                          </p:val>
                                        </p:tav>
                                      </p:tavLst>
                                    </p:anim>
                                    <p:anim calcmode="lin" valueType="num">
                                      <p:cBhvr>
                                        <p:cTn id="28" dur="400" fill="hold"/>
                                        <p:tgtEl>
                                          <p:spTgt spid="6"/>
                                        </p:tgtEl>
                                        <p:attrNameLst>
                                          <p:attrName>ppt_y</p:attrName>
                                        </p:attrNameLst>
                                      </p:cBhvr>
                                      <p:tavLst>
                                        <p:tav tm="0">
                                          <p:val>
                                            <p:strVal val="#ppt_y+0.31"/>
                                          </p:val>
                                        </p:tav>
                                        <p:tav tm="100000">
                                          <p:val>
                                            <p:strVal val="#ppt_y+0.31"/>
                                          </p:val>
                                        </p:tav>
                                      </p:tavLst>
                                    </p:anim>
                                    <p:anim calcmode="lin" valueType="num">
                                      <p:cBhvr>
                                        <p:cTn id="29"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0"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الخَلِيَّةُ.wav"/>
                                        </p:tgtEl>
                                      </p:cMediaNode>
                                    </p:audio>
                                  </p:subTnLst>
                                </p:cTn>
                              </p:par>
                              <p:par>
                                <p:cTn id="31" presetID="43" presetClass="entr" presetSubtype="0" fill="hold" grpId="0"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fade">
                                      <p:cBhvr>
                                        <p:cTn id="33" dur="100"/>
                                        <p:tgtEl>
                                          <p:spTgt spid="5">
                                            <p:txEl>
                                              <p:pRg st="1" end="1"/>
                                            </p:txEl>
                                          </p:spTgt>
                                        </p:tgtEl>
                                      </p:cBhvr>
                                    </p:animEffect>
                                    <p:anim calcmode="lin" valueType="num">
                                      <p:cBhvr>
                                        <p:cTn id="34" dur="4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5" dur="400" fill="hold"/>
                                        <p:tgtEl>
                                          <p:spTgt spid="5">
                                            <p:txEl>
                                              <p:pRg st="1" end="1"/>
                                            </p:txEl>
                                          </p:spTgt>
                                        </p:tgtEl>
                                        <p:attrNameLst>
                                          <p:attrName>ppt_y</p:attrName>
                                        </p:attrNameLst>
                                      </p:cBhvr>
                                      <p:tavLst>
                                        <p:tav tm="0">
                                          <p:val>
                                            <p:strVal val="#ppt_y+0.31"/>
                                          </p:val>
                                        </p:tav>
                                        <p:tav tm="100000">
                                          <p:val>
                                            <p:strVal val="#ppt_y+0.31"/>
                                          </p:val>
                                        </p:tav>
                                      </p:tavLst>
                                    </p:anim>
                                    <p:anim calcmode="lin" valueType="num">
                                      <p:cBhvr>
                                        <p:cTn id="36" dur="600" decel="50000" fill="hold">
                                          <p:stCondLst>
                                            <p:cond delay="400"/>
                                          </p:stCondLst>
                                        </p:cTn>
                                        <p:tgtEl>
                                          <p:spTgt spid="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600" decel="50000" fill="hold">
                                          <p:stCondLst>
                                            <p:cond delay="400"/>
                                          </p:stCondLst>
                                        </p:cTn>
                                        <p:tgtEl>
                                          <p:spTgt spid="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الخَلِ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2433</TotalTime>
  <Words>1022</Words>
  <Application>Microsoft Office PowerPoint</Application>
  <PresentationFormat>عرض على الشاشة (4:3)</PresentationFormat>
  <Paragraphs>199</Paragraphs>
  <Slides>43</Slides>
  <Notes>1</Notes>
  <HiddenSlides>0</HiddenSlides>
  <MMClips>0</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43</vt:i4>
      </vt:variant>
    </vt:vector>
  </HeadingPairs>
  <TitlesOfParts>
    <vt:vector size="48" baseType="lpstr">
      <vt:lpstr>Arial</vt:lpstr>
      <vt:lpstr>Calibri</vt:lpstr>
      <vt:lpstr>Times New Roman</vt:lpstr>
      <vt:lpstr>Wingdings</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ffffffff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علوم 4ب الوحدة الاولى الفصل الاول</dc:title>
  <dc:subject>1- الخلايا</dc:subject>
  <cp:lastModifiedBy>user</cp:lastModifiedBy>
  <cp:revision>636</cp:revision>
  <dcterms:created xsi:type="dcterms:W3CDTF">2009-07-08T14:19:07Z</dcterms:created>
  <dcterms:modified xsi:type="dcterms:W3CDTF">2018-09-21T17:52:25Z</dcterms:modified>
</cp:coreProperties>
</file>