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9" r:id="rId3"/>
    <p:sldId id="297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9" r:id="rId12"/>
    <p:sldId id="270" r:id="rId13"/>
    <p:sldId id="271" r:id="rId14"/>
    <p:sldId id="273" r:id="rId15"/>
    <p:sldId id="275" r:id="rId16"/>
    <p:sldId id="276" r:id="rId17"/>
    <p:sldId id="277" r:id="rId18"/>
    <p:sldId id="278" r:id="rId19"/>
    <p:sldId id="281" r:id="rId20"/>
    <p:sldId id="268" r:id="rId21"/>
    <p:sldId id="274" r:id="rId22"/>
    <p:sldId id="279" r:id="rId23"/>
    <p:sldId id="280" r:id="rId24"/>
    <p:sldId id="283" r:id="rId25"/>
    <p:sldId id="295" r:id="rId26"/>
    <p:sldId id="285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6" r:id="rId38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1540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149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0691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9705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7010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6382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1424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097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82202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5188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0676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76130-36F8-4D00-AD35-FA42C65E1AA2}" type="datetimeFigureOut">
              <a:rPr lang="ar-SA" smtClean="0"/>
              <a:t>23/02/1443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C8438-9CF6-48E0-B4EC-A296C87DE034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6614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6" Type="http://schemas.microsoft.com/office/2007/relationships/hdphoto" Target="../media/hdphoto2.wdp" /><Relationship Id="rId5" Type="http://schemas.openxmlformats.org/officeDocument/2006/relationships/image" Target="../media/image4.png" /><Relationship Id="rId4" Type="http://schemas.microsoft.com/office/2007/relationships/hdphoto" Target="../media/hdphoto1.wdp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microsoft.com/office/2007/relationships/hdphoto" Target="../media/hdphoto3.wdp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microsoft.com/office/2007/relationships/hdphoto" Target="../media/hdphoto4.wdp" /><Relationship Id="rId4" Type="http://schemas.openxmlformats.org/officeDocument/2006/relationships/image" Target="../media/image8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6" Type="http://schemas.microsoft.com/office/2007/relationships/hdphoto" Target="../media/hdphoto5.wdp" /><Relationship Id="rId5" Type="http://schemas.openxmlformats.org/officeDocument/2006/relationships/image" Target="../media/image9.png" /><Relationship Id="rId4" Type="http://schemas.microsoft.com/office/2007/relationships/hdphoto" Target="../media/hdphoto4.wdp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0.tmp" /><Relationship Id="rId4" Type="http://schemas.microsoft.com/office/2007/relationships/hdphoto" Target="../media/hdphoto4.wdp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1.tmp" /><Relationship Id="rId4" Type="http://schemas.microsoft.com/office/2007/relationships/hdphoto" Target="../media/hdphoto4.wdp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2.tmp" /><Relationship Id="rId4" Type="http://schemas.microsoft.com/office/2007/relationships/hdphoto" Target="../media/hdphoto4.wdp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3.tmp" /><Relationship Id="rId4" Type="http://schemas.microsoft.com/office/2007/relationships/hdphoto" Target="../media/hdphoto4.wdp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4.tmp" /><Relationship Id="rId4" Type="http://schemas.microsoft.com/office/2007/relationships/hdphoto" Target="../media/hdphoto4.wdp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15.tmp" /><Relationship Id="rId4" Type="http://schemas.microsoft.com/office/2007/relationships/hdphoto" Target="../media/hdphoto4.wdp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9.tmp" /><Relationship Id="rId5" Type="http://schemas.openxmlformats.org/officeDocument/2006/relationships/image" Target="../media/image18.tmp" /><Relationship Id="rId4" Type="http://schemas.openxmlformats.org/officeDocument/2006/relationships/image" Target="../media/image17.tmp" 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2.tmp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4.tmp" 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7.tmp" 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28.tmp" /><Relationship Id="rId4" Type="http://schemas.microsoft.com/office/2007/relationships/hdphoto" Target="../media/hdphoto4.wdp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image" Target="../media/image31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0.tmp" /><Relationship Id="rId5" Type="http://schemas.openxmlformats.org/officeDocument/2006/relationships/image" Target="../media/image29.tmp" /><Relationship Id="rId4" Type="http://schemas.microsoft.com/office/2007/relationships/hdphoto" Target="../media/hdphoto4.wdp" 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image" Target="../media/image31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0.tmp" /><Relationship Id="rId5" Type="http://schemas.openxmlformats.org/officeDocument/2006/relationships/image" Target="../media/image29.tmp" /><Relationship Id="rId4" Type="http://schemas.microsoft.com/office/2007/relationships/hdphoto" Target="../media/hdphoto4.wdp" 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2.tmp" /><Relationship Id="rId4" Type="http://schemas.microsoft.com/office/2007/relationships/hdphoto" Target="../media/hdphoto4.wdp" 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33.tmp" /><Relationship Id="rId4" Type="http://schemas.microsoft.com/office/2007/relationships/hdphoto" Target="../media/hdphoto4.wdp" 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4" Type="http://schemas.microsoft.com/office/2007/relationships/hdphoto" Target="../media/hdphoto4.wdp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7" Type="http://schemas.openxmlformats.org/officeDocument/2006/relationships/image" Target="../media/image36.tmp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35.tmp" /><Relationship Id="rId5" Type="http://schemas.openxmlformats.org/officeDocument/2006/relationships/image" Target="../media/image34.tmp" /><Relationship Id="rId4" Type="http://schemas.microsoft.com/office/2007/relationships/hdphoto" Target="../media/hdphoto4.wdp" 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827735" y="-1109268"/>
            <a:ext cx="6625433" cy="9029703"/>
          </a:xfrm>
          <a:prstGeom prst="rect">
            <a:avLst/>
          </a:prstGeom>
        </p:spPr>
      </p:pic>
      <p:sp>
        <p:nvSpPr>
          <p:cNvPr id="5" name="مستطيل مستدير الزوايا 4"/>
          <p:cNvSpPr/>
          <p:nvPr/>
        </p:nvSpPr>
        <p:spPr>
          <a:xfrm>
            <a:off x="2997200" y="1155700"/>
            <a:ext cx="6604000" cy="168910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80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دفتر مهاراتي </a:t>
            </a:r>
          </a:p>
        </p:txBody>
      </p:sp>
      <p:sp>
        <p:nvSpPr>
          <p:cNvPr id="7" name="مستطيل مستدير الزوايا 6"/>
          <p:cNvSpPr/>
          <p:nvPr/>
        </p:nvSpPr>
        <p:spPr>
          <a:xfrm>
            <a:off x="2838451" y="3405583"/>
            <a:ext cx="6604000" cy="1689100"/>
          </a:xfrm>
          <a:prstGeom prst="round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مادة التوحيد</a:t>
            </a:r>
          </a:p>
          <a:p>
            <a:pPr algn="ctr"/>
            <a:r>
              <a:rPr lang="ar-SA" sz="60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الصف الثالث متوسط</a:t>
            </a:r>
          </a:p>
        </p:txBody>
      </p:sp>
    </p:spTree>
    <p:extLst>
      <p:ext uri="{BB962C8B-B14F-4D97-AF65-F5344CB8AC3E}">
        <p14:creationId xmlns:p14="http://schemas.microsoft.com/office/powerpoint/2010/main" val="2444293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3423" y="3086100"/>
            <a:ext cx="3600953" cy="25530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لقطة الشاشة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175" y="3562416"/>
            <a:ext cx="3562847" cy="2076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مستطيل مستدير الزوايا 6"/>
          <p:cNvSpPr/>
          <p:nvPr/>
        </p:nvSpPr>
        <p:spPr>
          <a:xfrm>
            <a:off x="2070100" y="1498600"/>
            <a:ext cx="6604000" cy="145415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80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أسئلة مهارات </a:t>
            </a:r>
          </a:p>
        </p:txBody>
      </p:sp>
    </p:spTree>
    <p:extLst>
      <p:ext uri="{BB962C8B-B14F-4D97-AF65-F5344CB8AC3E}">
        <p14:creationId xmlns:p14="http://schemas.microsoft.com/office/powerpoint/2010/main" val="3189227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sp>
        <p:nvSpPr>
          <p:cNvPr id="7" name="مستطيل مستدير الزوايا 6"/>
          <p:cNvSpPr/>
          <p:nvPr/>
        </p:nvSpPr>
        <p:spPr>
          <a:xfrm>
            <a:off x="2070100" y="1498600"/>
            <a:ext cx="6604000" cy="145415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80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أسئلة مهارات 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5676900" y="3206750"/>
            <a:ext cx="3657600" cy="168910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اختيار من متعدد</a:t>
            </a: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422400" y="3206750"/>
            <a:ext cx="4127500" cy="168910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أسئلة </a:t>
            </a:r>
            <a:r>
              <a:rPr lang="ar-SA" sz="4400" b="1" dirty="0" err="1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مقالية</a:t>
            </a:r>
            <a:endParaRPr lang="ar-SA" sz="4400" b="1" dirty="0"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" name="صورة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00" y="4672344"/>
            <a:ext cx="1721500" cy="935961"/>
          </a:xfrm>
          <a:prstGeom prst="rect">
            <a:avLst/>
          </a:prstGeom>
        </p:spPr>
      </p:pic>
      <p:pic>
        <p:nvPicPr>
          <p:cNvPr id="9" name="صورة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50" y="4051300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77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885954"/>
              </p:ext>
            </p:extLst>
          </p:nvPr>
        </p:nvGraphicFramePr>
        <p:xfrm>
          <a:off x="1028700" y="1646766"/>
          <a:ext cx="9105900" cy="26212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rtl="1"/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- تدل الآية على ركن </a:t>
                      </a:r>
                    </a:p>
                    <a:p>
                      <a:pPr rtl="1"/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من أركان الإيمان </a:t>
                      </a:r>
                      <a:r>
                        <a:rPr lang="ar-SA" sz="4000" dirty="0" err="1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ماهو</a:t>
                      </a: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8767"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الإيمان</a:t>
                      </a:r>
                      <a:r>
                        <a:rPr lang="ar-SA" sz="40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بالله تعالى </a:t>
                      </a:r>
                      <a:endParaRPr lang="ar-SA" sz="40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الإيمان</a:t>
                      </a:r>
                      <a:r>
                        <a:rPr lang="ar-SA" sz="40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بالملائكة </a:t>
                      </a:r>
                      <a:endParaRPr lang="ar-SA" sz="40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الإيمان</a:t>
                      </a:r>
                      <a:r>
                        <a:rPr lang="ar-SA" sz="40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بالقدر خيره وشره</a:t>
                      </a:r>
                      <a:endParaRPr lang="ar-SA" sz="40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462" y="1854162"/>
            <a:ext cx="4284438" cy="825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صورة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737" y="36639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77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966497"/>
              </p:ext>
            </p:extLst>
          </p:nvPr>
        </p:nvGraphicFramePr>
        <p:xfrm>
          <a:off x="1028700" y="1646766"/>
          <a:ext cx="9105900" cy="32427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571500" indent="-571500" rtl="1">
                        <a:buFontTx/>
                        <a:buChar char="-"/>
                      </a:pP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تدل الآية على مرتبة</a:t>
                      </a:r>
                      <a:r>
                        <a:rPr lang="ar-SA" sz="4000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من مراتب القدر</a:t>
                      </a: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ماهي؟</a:t>
                      </a:r>
                    </a:p>
                    <a:p>
                      <a:pPr marL="571500" indent="-571500" rtl="1">
                        <a:buFontTx/>
                        <a:buChar char="-"/>
                      </a:pPr>
                      <a:endParaRPr lang="ar-SA" sz="400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  <a:p>
                      <a:pPr marL="571500" indent="-571500" rtl="1">
                        <a:buFontTx/>
                        <a:buChar char="-"/>
                      </a:pPr>
                      <a:endParaRPr lang="ar-SA" sz="400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 الكتابة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 العلم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</a:t>
                      </a:r>
                      <a:r>
                        <a:rPr lang="ar-SA" sz="40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المشيئة</a:t>
                      </a:r>
                      <a:endParaRPr lang="ar-SA" sz="40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0937" y="4133850"/>
            <a:ext cx="2143125" cy="2143125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067"/>
          <a:stretch/>
        </p:blipFill>
        <p:spPr>
          <a:xfrm>
            <a:off x="1485899" y="2422525"/>
            <a:ext cx="8412549" cy="892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5844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542404"/>
              </p:ext>
            </p:extLst>
          </p:nvPr>
        </p:nvGraphicFramePr>
        <p:xfrm>
          <a:off x="939800" y="1566332"/>
          <a:ext cx="9105900" cy="26331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571500" indent="-571500" rtl="1">
                        <a:buFontTx/>
                        <a:buChar char="-"/>
                      </a:pP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تدل </a:t>
                      </a:r>
                      <a:r>
                        <a:rPr lang="ar-SA" sz="4000" dirty="0" err="1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العبارةالتالية</a:t>
                      </a: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على مرتبة</a:t>
                      </a:r>
                      <a:r>
                        <a:rPr lang="ar-SA" sz="4000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من مراتب القدر</a:t>
                      </a: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ماهي؟</a:t>
                      </a:r>
                    </a:p>
                    <a:p>
                      <a:pPr marL="571500" indent="-571500" rtl="1">
                        <a:buFontTx/>
                        <a:buChar char="-"/>
                      </a:pPr>
                      <a:endParaRPr lang="ar-SA" sz="400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 الكتابة و المشيئة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 العلم و الخلق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</a:t>
                      </a:r>
                      <a:r>
                        <a:rPr lang="ar-SA" sz="40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المشيئة و الخلق</a:t>
                      </a:r>
                      <a:endParaRPr lang="ar-SA" sz="40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37" y="3346450"/>
            <a:ext cx="2143125" cy="2143125"/>
          </a:xfrm>
          <a:prstGeom prst="rect">
            <a:avLst/>
          </a:prstGeo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18" y="2231950"/>
            <a:ext cx="8297244" cy="63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75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6786879"/>
              </p:ext>
            </p:extLst>
          </p:nvPr>
        </p:nvGraphicFramePr>
        <p:xfrm>
          <a:off x="939800" y="1566332"/>
          <a:ext cx="9105900" cy="263313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571500" indent="-571500" rtl="1">
                        <a:buFontTx/>
                        <a:buChar char="-"/>
                      </a:pP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تدل يدل</a:t>
                      </a:r>
                      <a:r>
                        <a:rPr lang="ar-SA" sz="4000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النص</a:t>
                      </a: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على مرتبة</a:t>
                      </a:r>
                      <a:r>
                        <a:rPr lang="ar-SA" sz="4000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من مراتب القدر</a:t>
                      </a:r>
                      <a:r>
                        <a:rPr lang="ar-SA" sz="400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ماهي؟</a:t>
                      </a:r>
                    </a:p>
                    <a:p>
                      <a:pPr marL="571500" indent="-571500" rtl="1">
                        <a:buFontTx/>
                        <a:buChar char="-"/>
                      </a:pPr>
                      <a:endParaRPr lang="ar-SA" sz="400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 المشيئة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 الكتابة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مرتبة</a:t>
                      </a:r>
                      <a:r>
                        <a:rPr lang="ar-SA" sz="40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 الخلق</a:t>
                      </a:r>
                      <a:endParaRPr lang="ar-SA" sz="40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237" y="3549650"/>
            <a:ext cx="2143125" cy="2143125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898" y="2146268"/>
            <a:ext cx="2865602" cy="66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55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177388"/>
              </p:ext>
            </p:extLst>
          </p:nvPr>
        </p:nvGraphicFramePr>
        <p:xfrm>
          <a:off x="939800" y="1566332"/>
          <a:ext cx="9105900" cy="287697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حكم</a:t>
                      </a: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انكار القدر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  <a:p>
                      <a:pPr marL="571500" indent="-571500" algn="ctr" rtl="1">
                        <a:buFontTx/>
                        <a:buChar char="-"/>
                      </a:pPr>
                      <a:endParaRPr lang="ar-SA" sz="4800" b="1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كفر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أكبر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محرم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كفر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أصغر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337" y="38290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64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58582"/>
              </p:ext>
            </p:extLst>
          </p:nvPr>
        </p:nvGraphicFramePr>
        <p:xfrm>
          <a:off x="939800" y="1566332"/>
          <a:ext cx="9105900" cy="3840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dirty="0" err="1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ماهو</a:t>
                      </a: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موقف النبي صلى الله عليه وسلم عندما سمع من يخوض في القدر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أعرض عنهم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كأنما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يفقأ في وجهه حب الرمان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أقرهم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على فعلهم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937" y="40449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341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023899"/>
              </p:ext>
            </p:extLst>
          </p:nvPr>
        </p:nvGraphicFramePr>
        <p:xfrm>
          <a:off x="939800" y="1566332"/>
          <a:ext cx="9105900" cy="38404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من</a:t>
                      </a: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العبارات الدالة على الاحتجاج بالقدر على فعل المعصية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خسرت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تجارتي بقضاء الله ثم سوء تخطيطي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تركت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الصلاة بقدر الله 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مرضت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بقضاء الله وقدره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837" y="40830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018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576752"/>
              </p:ext>
            </p:extLst>
          </p:nvPr>
        </p:nvGraphicFramePr>
        <p:xfrm>
          <a:off x="939800" y="1566332"/>
          <a:ext cx="9105900" cy="287697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فعل</a:t>
                      </a: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 الصلاة بأركانها و شروطها وواجباتها و سننها . صبر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على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الطاعة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عن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المعصية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على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قدر مؤلم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037" y="38671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89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213240"/>
              </p:ext>
            </p:extLst>
          </p:nvPr>
        </p:nvGraphicFramePr>
        <p:xfrm>
          <a:off x="939800" y="1566332"/>
          <a:ext cx="9105900" cy="287697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علم الله بالأشياء و كتابتها قبل وقوعها و مشيئتها و خلقها يسمى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الصبر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القدر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8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نسبة</a:t>
                      </a:r>
                      <a:r>
                        <a:rPr lang="ar-SA" sz="48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النعم</a:t>
                      </a:r>
                      <a:endParaRPr lang="ar-SA" sz="48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37" y="34353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302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466707"/>
              </p:ext>
            </p:extLst>
          </p:nvPr>
        </p:nvGraphicFramePr>
        <p:xfrm>
          <a:off x="939800" y="1566332"/>
          <a:ext cx="9105900" cy="31089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دل الحديث على ثمرة من ثمرات الصبر ماهي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800" b="1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أجر</a:t>
                      </a:r>
                      <a:r>
                        <a:rPr lang="ar-SA" sz="32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الصابرين بلا حدود</a:t>
                      </a:r>
                      <a:endParaRPr lang="ar-SA" sz="32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الصبر</a:t>
                      </a:r>
                      <a:r>
                        <a:rPr lang="ar-SA" sz="32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يوجب الرحمة</a:t>
                      </a:r>
                      <a:endParaRPr lang="ar-SA" sz="32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الصبر يجلب الخير و المصلحة لأصحابه في الدارين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959" y="3978275"/>
            <a:ext cx="2143125" cy="2143125"/>
          </a:xfrm>
          <a:prstGeom prst="rect">
            <a:avLst/>
          </a:prstGeo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232" y="2282788"/>
            <a:ext cx="6665181" cy="72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3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96765"/>
              </p:ext>
            </p:extLst>
          </p:nvPr>
        </p:nvGraphicFramePr>
        <p:xfrm>
          <a:off x="939800" y="1566332"/>
          <a:ext cx="9105900" cy="287697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أعلى مراتب الصبر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800" b="1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الرضا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الحمد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الصبر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75" y="36639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5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618992"/>
              </p:ext>
            </p:extLst>
          </p:nvPr>
        </p:nvGraphicFramePr>
        <p:xfrm>
          <a:off x="939800" y="1566332"/>
          <a:ext cx="9105900" cy="360849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الندب و هو تعداد فضائل الميت و التوجع على فراقه. هذا ينافي صبر</a:t>
                      </a:r>
                      <a:r>
                        <a:rPr lang="ar-SA" sz="4800" b="1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؟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800" b="1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الجوارح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القلب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اللسان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175" y="40195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60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603546"/>
              </p:ext>
            </p:extLst>
          </p:nvPr>
        </p:nvGraphicFramePr>
        <p:xfrm>
          <a:off x="939800" y="1566332"/>
          <a:ext cx="9105900" cy="287697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8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العبارة التالية تدل على أن يجب الصبر بـ.......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800" b="1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الجوارح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القلب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60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اللسان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675" y="3536950"/>
            <a:ext cx="2143125" cy="2143125"/>
          </a:xfrm>
          <a:prstGeom prst="rect">
            <a:avLst/>
          </a:prstGeo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75" y="2308159"/>
            <a:ext cx="7754918" cy="59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217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348124"/>
              </p:ext>
            </p:extLst>
          </p:nvPr>
        </p:nvGraphicFramePr>
        <p:xfrm>
          <a:off x="939800" y="1566332"/>
          <a:ext cx="9105900" cy="342561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في الحديث نهى النبي صلى الله عليه وسلم عن الجزع ب...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الجوارح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القلب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اللسان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375" y="3930650"/>
            <a:ext cx="2143125" cy="2143125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00" y="2595526"/>
            <a:ext cx="8230578" cy="61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917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43714"/>
              </p:ext>
            </p:extLst>
          </p:nvPr>
        </p:nvGraphicFramePr>
        <p:xfrm>
          <a:off x="939800" y="1566332"/>
          <a:ext cx="9105900" cy="35356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حكم استعمال (لو ) هنا محرم لأنه...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على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أمر مستقبل لتمنى الشر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على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أمر ماض </a:t>
                      </a:r>
                      <a:r>
                        <a:rPr lang="ar-SA" sz="4400" b="1" baseline="0" dirty="0" err="1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للتسخط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على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أمر ماض لتمني الخير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575" y="4121150"/>
            <a:ext cx="2143125" cy="2143125"/>
          </a:xfrm>
          <a:prstGeom prst="rect">
            <a:avLst/>
          </a:prstGeo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845" y="2443126"/>
            <a:ext cx="6594375" cy="79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40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88250"/>
              </p:ext>
            </p:extLst>
          </p:nvPr>
        </p:nvGraphicFramePr>
        <p:xfrm>
          <a:off x="939800" y="1566332"/>
          <a:ext cx="9105900" cy="257132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أي من العبارات التالية تدل على استعمال (لو ) الجائز ...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لو كان لي سلطة لضربت فلان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لو لم أذهب لما مرضت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لو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غيرت نشاطي التجاري لربحت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75" y="38671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912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sp>
        <p:nvSpPr>
          <p:cNvPr id="2" name="مستطيل مستدير الزوايا 1"/>
          <p:cNvSpPr/>
          <p:nvPr/>
        </p:nvSpPr>
        <p:spPr>
          <a:xfrm>
            <a:off x="1079500" y="1549400"/>
            <a:ext cx="9740900" cy="1079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cs typeface="Akhbar MT" pitchFamily="2" charset="-78"/>
              </a:rPr>
              <a:t>ناقشي شبه من احتج بالقدر على فعل المعاصي ؟</a:t>
            </a:r>
          </a:p>
        </p:txBody>
      </p:sp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497" y="2802694"/>
            <a:ext cx="7744906" cy="819264"/>
          </a:xfrm>
          <a:prstGeom prst="rect">
            <a:avLst/>
          </a:prstGeom>
        </p:spPr>
      </p:pic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392" y="3800526"/>
            <a:ext cx="7964011" cy="562053"/>
          </a:xfrm>
          <a:prstGeom prst="rect">
            <a:avLst/>
          </a:prstGeom>
        </p:spPr>
      </p:pic>
      <p:pic>
        <p:nvPicPr>
          <p:cNvPr id="9" name="صورة 8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4671140"/>
            <a:ext cx="7954485" cy="1305107"/>
          </a:xfrm>
          <a:prstGeom prst="rect">
            <a:avLst/>
          </a:prstGeom>
        </p:spPr>
      </p:pic>
      <p:pic>
        <p:nvPicPr>
          <p:cNvPr id="10" name="صورة 9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388" y="3319487"/>
            <a:ext cx="7878274" cy="17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100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sp>
        <p:nvSpPr>
          <p:cNvPr id="2" name="مستطيل مستدير الزوايا 1"/>
          <p:cNvSpPr/>
          <p:nvPr/>
        </p:nvSpPr>
        <p:spPr>
          <a:xfrm>
            <a:off x="6388100" y="1549400"/>
            <a:ext cx="4432300" cy="1079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cs typeface="Akhbar MT" pitchFamily="2" charset="-78"/>
              </a:rPr>
              <a:t>أكملي الخريطة التالية ؟</a:t>
            </a:r>
          </a:p>
        </p:txBody>
      </p:sp>
      <p:pic>
        <p:nvPicPr>
          <p:cNvPr id="5" name="صورة 4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517" y="2336800"/>
            <a:ext cx="5518083" cy="3305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مستطيل مستدير الزوايا 5"/>
          <p:cNvSpPr/>
          <p:nvPr/>
        </p:nvSpPr>
        <p:spPr>
          <a:xfrm>
            <a:off x="5118100" y="41021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3898900" y="48514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2676559" y="41021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1455789" y="41021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1455789" y="4846582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3550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sp>
        <p:nvSpPr>
          <p:cNvPr id="2" name="مستطيل مستدير الزوايا 1"/>
          <p:cNvSpPr/>
          <p:nvPr/>
        </p:nvSpPr>
        <p:spPr>
          <a:xfrm>
            <a:off x="1455789" y="1549400"/>
            <a:ext cx="9364611" cy="1079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cs typeface="Akhbar MT" pitchFamily="2" charset="-78"/>
              </a:rPr>
              <a:t>استنتجي حكما من الحديث  ؟</a:t>
            </a: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5118100" y="41021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3898900" y="48514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2676559" y="41021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1455789" y="4102100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مستطيل مستدير الزوايا 13"/>
          <p:cNvSpPr/>
          <p:nvPr/>
        </p:nvSpPr>
        <p:spPr>
          <a:xfrm>
            <a:off x="1455789" y="4846582"/>
            <a:ext cx="1041400" cy="342900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99" y="2862196"/>
            <a:ext cx="9640821" cy="1208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صورة 7" descr="لقطة الشاشة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770" y="4290119"/>
            <a:ext cx="5449060" cy="1467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7317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195" y="1684300"/>
            <a:ext cx="9689610" cy="809836"/>
          </a:xfrm>
          <a:prstGeom prst="rect">
            <a:avLst/>
          </a:prstGeom>
        </p:spPr>
      </p:pic>
      <p:sp>
        <p:nvSpPr>
          <p:cNvPr id="15" name="مستطيل مستدير الزوايا 14"/>
          <p:cNvSpPr/>
          <p:nvPr/>
        </p:nvSpPr>
        <p:spPr>
          <a:xfrm>
            <a:off x="1576194" y="2584450"/>
            <a:ext cx="9364611" cy="1079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cs typeface="Akhbar MT" pitchFamily="2" charset="-78"/>
              </a:rPr>
              <a:t>بيني معنى هذا الحديث؟</a:t>
            </a:r>
          </a:p>
        </p:txBody>
      </p:sp>
      <p:pic>
        <p:nvPicPr>
          <p:cNvPr id="5" name="صورة 4" descr="لقطة الشاشة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195" y="4025068"/>
            <a:ext cx="7602011" cy="118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80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sp>
        <p:nvSpPr>
          <p:cNvPr id="15" name="مستطيل مستدير الزوايا 14"/>
          <p:cNvSpPr/>
          <p:nvPr/>
        </p:nvSpPr>
        <p:spPr>
          <a:xfrm>
            <a:off x="1413694" y="1581150"/>
            <a:ext cx="9364611" cy="1079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err="1">
                <a:solidFill>
                  <a:schemeClr val="tx1"/>
                </a:solidFill>
                <a:cs typeface="Akhbar MT" pitchFamily="2" charset="-78"/>
              </a:rPr>
              <a:t>ماهو</a:t>
            </a:r>
            <a:r>
              <a:rPr lang="ar-SA" sz="4800" b="1" dirty="0">
                <a:solidFill>
                  <a:schemeClr val="tx1"/>
                </a:solidFill>
                <a:cs typeface="Akhbar MT" pitchFamily="2" charset="-78"/>
              </a:rPr>
              <a:t> البديل النبوي لاستعمال كلمة (لو)؟</a:t>
            </a:r>
          </a:p>
        </p:txBody>
      </p:sp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389" y="2898482"/>
            <a:ext cx="7859222" cy="2829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7282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sp>
        <p:nvSpPr>
          <p:cNvPr id="15" name="مستطيل مستدير الزوايا 14"/>
          <p:cNvSpPr/>
          <p:nvPr/>
        </p:nvSpPr>
        <p:spPr>
          <a:xfrm>
            <a:off x="1413694" y="1581150"/>
            <a:ext cx="9364611" cy="10795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solidFill>
                  <a:schemeClr val="tx1"/>
                </a:solidFill>
                <a:cs typeface="Akhbar MT" pitchFamily="2" charset="-78"/>
              </a:rPr>
              <a:t>ما الحكمة من النهي عن استعمال (لو)؟</a:t>
            </a:r>
          </a:p>
        </p:txBody>
      </p:sp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694" y="2887634"/>
            <a:ext cx="9026934" cy="776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صورة 4" descr="لقطة الشاشة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285" y="4070289"/>
            <a:ext cx="5805770" cy="76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85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57532"/>
              </p:ext>
            </p:extLst>
          </p:nvPr>
        </p:nvGraphicFramePr>
        <p:xfrm>
          <a:off x="939800" y="1566332"/>
          <a:ext cx="9105900" cy="342561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3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تدل الآية على نعمة عظيمة وهي الإسلام وهو من النعم...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المعنوية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الحسية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المادية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692" y="3943350"/>
            <a:ext cx="2143125" cy="2143125"/>
          </a:xfrm>
          <a:prstGeom prst="rect">
            <a:avLst/>
          </a:prstGeo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740" y="2471705"/>
            <a:ext cx="3424360" cy="916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3221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29441"/>
              </p:ext>
            </p:extLst>
          </p:nvPr>
        </p:nvGraphicFramePr>
        <p:xfrm>
          <a:off x="939799" y="1566332"/>
          <a:ext cx="10198101" cy="246126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2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من تعظيم المنعم (الشكر العملي) يدل عليه قوله تعالى: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الحسية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36" y="3721100"/>
            <a:ext cx="2143125" cy="2143125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97" y="2849320"/>
            <a:ext cx="2333951" cy="793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صورة 5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13" y="2809526"/>
            <a:ext cx="4458322" cy="1012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525" y="2809526"/>
            <a:ext cx="1428949" cy="873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136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240536"/>
              </p:ext>
            </p:extLst>
          </p:nvPr>
        </p:nvGraphicFramePr>
        <p:xfrm>
          <a:off x="939799" y="1566332"/>
          <a:ext cx="10198101" cy="246126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8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4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2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من تعظيم المنعم (الخوف من عدم الشكر) يدل عليه قوله تعالى: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الحسية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97" y="3643205"/>
            <a:ext cx="2143125" cy="2143125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97" y="2849320"/>
            <a:ext cx="2333951" cy="7938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صورة 5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613" y="2809526"/>
            <a:ext cx="4458322" cy="1012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525" y="2809526"/>
            <a:ext cx="1428949" cy="8734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99358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109635"/>
              </p:ext>
            </p:extLst>
          </p:nvPr>
        </p:nvGraphicFramePr>
        <p:xfrm>
          <a:off x="1193799" y="1452032"/>
          <a:ext cx="8610601" cy="342561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دل الحديث على ركن من أركان الشكر و هو . شكر بـ: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اللسان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القلب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الجوارح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597" y="3808305"/>
            <a:ext cx="2143125" cy="2143125"/>
          </a:xfrm>
          <a:prstGeom prst="rect">
            <a:avLst/>
          </a:prstGeo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793" y="2428524"/>
            <a:ext cx="4501052" cy="827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6265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713134"/>
              </p:ext>
            </p:extLst>
          </p:nvPr>
        </p:nvGraphicFramePr>
        <p:xfrm>
          <a:off x="1193799" y="1452032"/>
          <a:ext cx="8610601" cy="324188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من المواضع التي (يباح ) فيها استعمال (عندي)::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(إنما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أوتيته على علم عندي)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اللهم </a:t>
                      </a:r>
                      <a:r>
                        <a:rPr lang="ar-SA" sz="4400" b="1" baseline="0" dirty="0" err="1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اغفرلي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خطأي و عمدي و كل ذلك عندي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كل علم تعلمته بملكة حفظ عندي 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37" y="38972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7059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64431"/>
              </p:ext>
            </p:extLst>
          </p:nvPr>
        </p:nvGraphicFramePr>
        <p:xfrm>
          <a:off x="1193799" y="1452032"/>
          <a:ext cx="8610601" cy="246126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من المواضع التي (يذم ) فيها استعمال (أنا)::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أنا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الفقير إلى الله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أنا خير منه 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أنا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فلان 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97" y="32495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77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515376"/>
              </p:ext>
            </p:extLst>
          </p:nvPr>
        </p:nvGraphicFramePr>
        <p:xfrm>
          <a:off x="1193799" y="1452032"/>
          <a:ext cx="8610601" cy="246126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يسمى نسبة النعم إلى النفس 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شرك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الطاعة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كفر النفاق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كفر النعمة 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97" y="32622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143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415105"/>
              </p:ext>
            </p:extLst>
          </p:nvPr>
        </p:nvGraphicFramePr>
        <p:xfrm>
          <a:off x="1193799" y="1452032"/>
          <a:ext cx="8610601" cy="275505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الذي أدى شكر النعم من النفر الثلاثة من بني إسرائيل هو 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الأبرص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الأعمى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الأقرع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397" y="33511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288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671398"/>
              </p:ext>
            </p:extLst>
          </p:nvPr>
        </p:nvGraphicFramePr>
        <p:xfrm>
          <a:off x="1193799" y="1452032"/>
          <a:ext cx="8610601" cy="275505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يجوز قول هذه العبارة على سبيل: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الإخبار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التفاخر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نسيان المنعم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8" y="3871882"/>
            <a:ext cx="2143125" cy="2143125"/>
          </a:xfrm>
          <a:prstGeom prst="rect">
            <a:avLst/>
          </a:prstGeom>
        </p:spPr>
      </p:pic>
      <p:pic>
        <p:nvPicPr>
          <p:cNvPr id="2" name="صورة 1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407" y="2200246"/>
            <a:ext cx="4705591" cy="542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25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474667"/>
              </p:ext>
            </p:extLst>
          </p:nvPr>
        </p:nvGraphicFramePr>
        <p:xfrm>
          <a:off x="1193799" y="1452032"/>
          <a:ext cx="8610601" cy="257132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16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من أمثلة نسبة النعم إلى غير الله  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لو</a:t>
                      </a:r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 الله ثم فلان لما نجوت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كانت الريح طيبة و الملاح حاذقا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400" b="1" baseline="0" dirty="0">
                          <a:solidFill>
                            <a:srgbClr val="FF0000"/>
                          </a:solidFill>
                          <a:cs typeface="Akhbar MT" pitchFamily="2" charset="-78"/>
                        </a:rPr>
                        <a:t>رزقني الله فهما فتفوقت </a:t>
                      </a:r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35289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715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27900"/>
          </a:xfrm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093756"/>
              </p:ext>
            </p:extLst>
          </p:nvPr>
        </p:nvGraphicFramePr>
        <p:xfrm>
          <a:off x="1193799" y="1452032"/>
          <a:ext cx="8610601" cy="275505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5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8767">
                <a:tc gridSpan="3">
                  <a:txBody>
                    <a:bodyPr/>
                    <a:lstStyle/>
                    <a:p>
                      <a:pPr marL="0" indent="0" algn="ctr" rtl="1">
                        <a:buFontTx/>
                        <a:buNone/>
                      </a:pPr>
                      <a:r>
                        <a:rPr lang="ar-SA" sz="4400" b="1" baseline="0" dirty="0">
                          <a:solidFill>
                            <a:schemeClr val="tx1"/>
                          </a:solidFill>
                          <a:cs typeface="Akhbar MT" pitchFamily="2" charset="-78"/>
                        </a:rPr>
                        <a:t>أي من العبارات التالية تعد كفر أكبر:</a:t>
                      </a:r>
                    </a:p>
                    <a:p>
                      <a:pPr marL="0" indent="0" algn="ctr" rtl="1">
                        <a:buFontTx/>
                        <a:buNone/>
                      </a:pPr>
                      <a:endParaRPr lang="ar-SA" sz="4400" b="1" baseline="0" dirty="0">
                        <a:solidFill>
                          <a:schemeClr val="tx1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2494">
                <a:tc>
                  <a:txBody>
                    <a:bodyPr/>
                    <a:lstStyle/>
                    <a:p>
                      <a:pPr algn="ctr" rtl="1"/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sz="4400" b="1" dirty="0">
                        <a:solidFill>
                          <a:srgbClr val="FF0000"/>
                        </a:solidFill>
                        <a:cs typeface="Akhbar MT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صورة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100000" l="0" r="99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689" y="3871882"/>
            <a:ext cx="2143125" cy="2143125"/>
          </a:xfrm>
          <a:prstGeom prst="rect">
            <a:avLst/>
          </a:prstGeom>
        </p:spPr>
      </p:pic>
      <p:pic>
        <p:nvPicPr>
          <p:cNvPr id="3" name="صورة 2" descr="لقطة الشاشة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009" y="3028926"/>
            <a:ext cx="2489114" cy="654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صورة 5" descr="لقطة الشاشة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613" y="3043146"/>
            <a:ext cx="2362201" cy="828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صورة 6" descr="لقطة الشاشة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119" y="3028926"/>
            <a:ext cx="2953162" cy="8429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58136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3030935" y="-1147470"/>
            <a:ext cx="6625433" cy="9029703"/>
          </a:xfrm>
          <a:prstGeom prst="rect">
            <a:avLst/>
          </a:prstGeom>
        </p:spPr>
      </p:pic>
      <p:sp>
        <p:nvSpPr>
          <p:cNvPr id="3" name="مستطيل مستدير الزوايا 2"/>
          <p:cNvSpPr/>
          <p:nvPr/>
        </p:nvSpPr>
        <p:spPr>
          <a:xfrm>
            <a:off x="3041651" y="1555750"/>
            <a:ext cx="6604000" cy="1689100"/>
          </a:xfrm>
          <a:prstGeom prst="round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80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النهاية </a:t>
            </a:r>
          </a:p>
        </p:txBody>
      </p:sp>
      <p:sp>
        <p:nvSpPr>
          <p:cNvPr id="5" name="مستطيل مستدير الزوايا 4"/>
          <p:cNvSpPr/>
          <p:nvPr/>
        </p:nvSpPr>
        <p:spPr>
          <a:xfrm>
            <a:off x="2838451" y="3405583"/>
            <a:ext cx="6604000" cy="1689100"/>
          </a:xfrm>
          <a:prstGeom prst="roundRect">
            <a:avLst/>
          </a:prstGeom>
          <a:noFill/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الحمد لله الذي بفضله تتم الصالحات</a:t>
            </a:r>
          </a:p>
        </p:txBody>
      </p:sp>
    </p:spTree>
    <p:extLst>
      <p:ext uri="{BB962C8B-B14F-4D97-AF65-F5344CB8AC3E}">
        <p14:creationId xmlns:p14="http://schemas.microsoft.com/office/powerpoint/2010/main" val="2650461968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542</Words>
  <Application>Microsoft Office PowerPoint</Application>
  <PresentationFormat>شاشة عريضة</PresentationFormat>
  <Paragraphs>117</Paragraphs>
  <Slides>37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38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Afaaq</dc:creator>
  <cp:lastModifiedBy>شريفة البحيري</cp:lastModifiedBy>
  <cp:revision>16</cp:revision>
  <dcterms:created xsi:type="dcterms:W3CDTF">2021-09-30T04:42:08Z</dcterms:created>
  <dcterms:modified xsi:type="dcterms:W3CDTF">2021-09-30T06:54:58Z</dcterms:modified>
</cp:coreProperties>
</file>