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77" r:id="rId8"/>
    <p:sldId id="276" r:id="rId9"/>
    <p:sldId id="278" r:id="rId10"/>
    <p:sldId id="279" r:id="rId11"/>
    <p:sldId id="280" r:id="rId12"/>
    <p:sldId id="281" r:id="rId13"/>
    <p:sldId id="282" r:id="rId14"/>
    <p:sldId id="284" r:id="rId15"/>
    <p:sldId id="286" r:id="rId16"/>
    <p:sldId id="285" r:id="rId17"/>
    <p:sldId id="269" r:id="rId18"/>
    <p:sldId id="287" r:id="rId19"/>
    <p:sldId id="288" r:id="rId20"/>
    <p:sldId id="293" r:id="rId21"/>
    <p:sldId id="291" r:id="rId22"/>
    <p:sldId id="299" r:id="rId23"/>
    <p:sldId id="265" r:id="rId24"/>
    <p:sldId id="295" r:id="rId25"/>
    <p:sldId id="301" r:id="rId26"/>
    <p:sldId id="296" r:id="rId27"/>
    <p:sldId id="302" r:id="rId28"/>
    <p:sldId id="300" r:id="rId29"/>
    <p:sldId id="297" r:id="rId30"/>
    <p:sldId id="303" r:id="rId31"/>
    <p:sldId id="294" r:id="rId32"/>
    <p:sldId id="304" r:id="rId33"/>
    <p:sldId id="275" r:id="rId34"/>
    <p:sldId id="290" r:id="rId3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نمط فاتح 2 - تميي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03447BB-5D67-496B-8E87-E561075AD55C}" styleName="نمط داكن 1 - تميي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58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176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303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721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282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41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946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5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953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402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586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808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896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87258" y="2492896"/>
            <a:ext cx="811151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الغلاف الحيوي </a:t>
            </a:r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/>
            <a:r>
              <a:rPr lang="ar-S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هو المكان أو الحيز الذي تعيش فيه </a:t>
            </a:r>
          </a:p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الكائنات الحية 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981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8408842" cy="655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084168" y="764704"/>
            <a:ext cx="2324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تفكير ناقد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5934392" y="1824960"/>
            <a:ext cx="291514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حددي  طبقات الأرض التي تشكل الغلاف </a:t>
            </a:r>
            <a:r>
              <a:rPr lang="ar-SA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الحيوي </a:t>
            </a:r>
            <a:endParaRPr lang="ar-SA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79512" y="901630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يشمل :</a:t>
            </a:r>
          </a:p>
          <a:p>
            <a:pPr algn="ctr"/>
            <a:r>
              <a:rPr lang="ar-S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الغلاف المائي و</a:t>
            </a:r>
          </a:p>
          <a:p>
            <a:pPr algn="ctr"/>
            <a:r>
              <a:rPr lang="ar-S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جزء من الغلاف الصخري </a:t>
            </a:r>
          </a:p>
          <a:p>
            <a:pPr algn="ctr"/>
            <a:r>
              <a:rPr lang="ar-S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 جزء من الغلاف الجوي 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0" y="1688034"/>
            <a:ext cx="2915816" cy="783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7112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771672" y="1916832"/>
            <a:ext cx="36006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أنظري حولك </a:t>
            </a:r>
          </a:p>
          <a:p>
            <a:pPr algn="ctr"/>
            <a:r>
              <a:rPr lang="ar-SA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وحدد  ـي العناصر </a:t>
            </a:r>
          </a:p>
          <a:p>
            <a:pPr algn="ctr"/>
            <a:r>
              <a:rPr lang="ar-SA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المكونة للغلاف الحيوي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834189" y="4221088"/>
            <a:ext cx="347563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914400" indent="-914400" algn="ctr">
              <a:buAutoNum type="arabicParenR"/>
            </a:pPr>
            <a:r>
              <a:rPr lang="ar-SA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عناصر حية </a:t>
            </a:r>
          </a:p>
          <a:p>
            <a:pPr marL="914400" indent="-914400" algn="ctr">
              <a:buAutoNum type="arabicParenR"/>
            </a:pPr>
            <a:r>
              <a:rPr lang="ar-S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عناصر غير حية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945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539552" y="5733256"/>
            <a:ext cx="6647189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صممـ  ـي خارطة مفاهيم صنفي فيها </a:t>
            </a:r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العناصر المكونة للغلاف الحيوي</a:t>
            </a:r>
            <a:endParaRPr lang="ar-SA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530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347864" y="980728"/>
            <a:ext cx="5081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>
                <a:ln w="9000" cmpd="sng">
                  <a:solidFill>
                    <a:srgbClr val="10A01E"/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أهمية الغلاف الحيوي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781814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524097" y="2440052"/>
            <a:ext cx="4682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arenR"/>
            </a:pPr>
            <a:r>
              <a:rPr lang="ar-SA" sz="2800" b="1" cap="none" spc="0" dirty="0">
                <a:ln w="17780" cmpd="sng">
                  <a:solidFill>
                    <a:srgbClr val="10A01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تنمو فيه الكائنات الحية وتتكاثر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8" y="1297642"/>
            <a:ext cx="2501770" cy="112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81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9816"/>
            <a:ext cx="619268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599232" y="718951"/>
            <a:ext cx="188168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 w="11430">
                  <a:solidFill>
                    <a:srgbClr val="10A01E"/>
                  </a:solidFill>
                </a:ln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ترجمي الصورة لحقيقة علمية </a:t>
            </a:r>
          </a:p>
          <a:p>
            <a:pPr algn="ctr"/>
            <a:r>
              <a:rPr lang="ar-SA" sz="5400" b="1" dirty="0">
                <a:ln w="11430">
                  <a:solidFill>
                    <a:srgbClr val="10A01E"/>
                  </a:solidFill>
                </a:ln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تتعلق بالدرس</a:t>
            </a:r>
            <a:endParaRPr lang="ar-SA" sz="5400" b="1" cap="none" spc="0" dirty="0">
              <a:ln w="11430">
                <a:solidFill>
                  <a:srgbClr val="10A01E"/>
                </a:solidFill>
              </a:ln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51520" y="188640"/>
            <a:ext cx="8568952" cy="6408712"/>
          </a:xfrm>
          <a:prstGeom prst="roundRect">
            <a:avLst/>
          </a:prstGeom>
          <a:noFill/>
          <a:ln w="38100">
            <a:solidFill>
              <a:srgbClr val="10A01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581824" y="5320210"/>
            <a:ext cx="619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SA" sz="2800" b="1" dirty="0">
                <a:ln w="17780" cmpd="sng">
                  <a:solidFill>
                    <a:srgbClr val="10A01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2) يجري تبادل من ثاني أكسيد الكربون بين</a:t>
            </a:r>
          </a:p>
          <a:p>
            <a:pPr lvl="0" algn="ctr"/>
            <a:r>
              <a:rPr lang="ar-SA" sz="2800" b="1" dirty="0">
                <a:ln w="17780" cmpd="sng">
                  <a:solidFill>
                    <a:srgbClr val="10A01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الغلاف الحيوي والغلاف  الجوي </a:t>
            </a:r>
          </a:p>
        </p:txBody>
      </p:sp>
    </p:spTree>
    <p:extLst>
      <p:ext uri="{BB962C8B-B14F-4D97-AF65-F5344CB8AC3E}">
        <p14:creationId xmlns:p14="http://schemas.microsoft.com/office/powerpoint/2010/main" val="87427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288088" y="1844824"/>
            <a:ext cx="65678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بالتعاون مع مجموعتك </a:t>
            </a:r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وخلال  دقيقة واحدة</a:t>
            </a:r>
          </a:p>
          <a:p>
            <a:pPr algn="ctr"/>
            <a:r>
              <a:rPr lang="ar-SA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اكتبي ما يتبادر لذهنك عند سماعك عبارة </a:t>
            </a:r>
          </a:p>
          <a:p>
            <a:pPr algn="ctr"/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ar-SA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النبات الطبيعي)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2987824" y="3429000"/>
            <a:ext cx="5088324" cy="2585323"/>
          </a:xfrm>
          <a:prstGeom prst="rect">
            <a:avLst/>
          </a:prstGeom>
          <a:noFill/>
          <a:ln>
            <a:solidFill>
              <a:srgbClr val="10A01E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>
                  <a:solidFill>
                    <a:srgbClr val="10A01E"/>
                  </a:solidFill>
                </a:ln>
                <a:solidFill>
                  <a:schemeClr val="accent3"/>
                </a:solidFill>
                <a:effectLst/>
              </a:rPr>
              <a:t>النبات الطبيعي : هو كل ما ينبت طبيعياً</a:t>
            </a:r>
          </a:p>
          <a:p>
            <a:pPr algn="ctr"/>
            <a:r>
              <a:rPr lang="ar-SA" sz="5400" b="1" cap="none" spc="0" dirty="0">
                <a:ln>
                  <a:solidFill>
                    <a:srgbClr val="10A01E"/>
                  </a:solidFill>
                </a:ln>
                <a:solidFill>
                  <a:schemeClr val="accent3"/>
                </a:solidFill>
                <a:effectLst/>
              </a:rPr>
              <a:t> دون تدخل الإنسان</a:t>
            </a:r>
          </a:p>
        </p:txBody>
      </p:sp>
    </p:spTree>
    <p:extLst>
      <p:ext uri="{BB962C8B-B14F-4D97-AF65-F5344CB8AC3E}">
        <p14:creationId xmlns:p14="http://schemas.microsoft.com/office/powerpoint/2010/main" val="380305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248"/>
            <a:ext cx="9144000" cy="432107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862497" y="692696"/>
            <a:ext cx="7419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مثلـ   ـي لنبات طبيعي في وطنك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017"/>
            <a:ext cx="2088232" cy="23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3573015"/>
            <a:ext cx="2016224" cy="231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2016224" cy="224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33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1340768"/>
            <a:ext cx="41764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 وجهة نظرك </a:t>
            </a:r>
          </a:p>
          <a:p>
            <a:pPr algn="ctr"/>
            <a:r>
              <a:rPr lang="ar-SA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ما أهم العوامل المؤثرة</a:t>
            </a:r>
          </a:p>
          <a:p>
            <a:pPr algn="ctr"/>
            <a:r>
              <a:rPr lang="ar-SA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في نمو النبات </a:t>
            </a:r>
          </a:p>
        </p:txBody>
      </p:sp>
    </p:spTree>
    <p:extLst>
      <p:ext uri="{BB962C8B-B14F-4D97-AF65-F5344CB8AC3E}">
        <p14:creationId xmlns:p14="http://schemas.microsoft.com/office/powerpoint/2010/main" val="18769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52" y="3861048"/>
            <a:ext cx="271217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16043" r="3666" b="5684"/>
          <a:stretch/>
        </p:blipFill>
        <p:spPr bwMode="auto">
          <a:xfrm>
            <a:off x="2699792" y="3861048"/>
            <a:ext cx="3456384" cy="207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8" y="3861048"/>
            <a:ext cx="2384574" cy="207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8426351-1609-4831-BB0E-BFDD24D51448}"/>
              </a:ext>
            </a:extLst>
          </p:cNvPr>
          <p:cNvSpPr/>
          <p:nvPr/>
        </p:nvSpPr>
        <p:spPr>
          <a:xfrm>
            <a:off x="7583955" y="3348281"/>
            <a:ext cx="9861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المناخ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3F5F1F8-6A66-47B4-8A17-20766FD27861}"/>
              </a:ext>
            </a:extLst>
          </p:cNvPr>
          <p:cNvSpPr/>
          <p:nvPr/>
        </p:nvSpPr>
        <p:spPr>
          <a:xfrm>
            <a:off x="3794385" y="3348280"/>
            <a:ext cx="15552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التضاريس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2BDF07A-CFF8-434E-BBC7-5515F0D99293}"/>
              </a:ext>
            </a:extLst>
          </p:cNvPr>
          <p:cNvSpPr/>
          <p:nvPr/>
        </p:nvSpPr>
        <p:spPr>
          <a:xfrm>
            <a:off x="410458" y="3275489"/>
            <a:ext cx="9428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التربة</a:t>
            </a:r>
          </a:p>
        </p:txBody>
      </p:sp>
    </p:spTree>
    <p:extLst>
      <p:ext uri="{BB962C8B-B14F-4D97-AF65-F5344CB8AC3E}">
        <p14:creationId xmlns:p14="http://schemas.microsoft.com/office/powerpoint/2010/main" val="117837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3923928" y="5368240"/>
            <a:ext cx="4658816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استعيدي شريط ذكرياتك وسجلي أهم نقاط الدرس السابق</a:t>
            </a:r>
          </a:p>
        </p:txBody>
      </p:sp>
    </p:spTree>
    <p:extLst>
      <p:ext uri="{BB962C8B-B14F-4D97-AF65-F5344CB8AC3E}">
        <p14:creationId xmlns:p14="http://schemas.microsoft.com/office/powerpoint/2010/main" val="334553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067944" y="260648"/>
            <a:ext cx="38667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العوامل المؤثرة في توزيع الحيوانات </a:t>
            </a:r>
            <a:endParaRPr lang="ar-SA" sz="2400" b="1" cap="none" spc="0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491880" y="1124744"/>
            <a:ext cx="1459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المناخ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3279776" y="2636912"/>
            <a:ext cx="2459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التضاريس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971765" y="4365104"/>
            <a:ext cx="16514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النبات </a:t>
            </a:r>
          </a:p>
        </p:txBody>
      </p:sp>
    </p:spTree>
    <p:extLst>
      <p:ext uri="{BB962C8B-B14F-4D97-AF65-F5344CB8AC3E}">
        <p14:creationId xmlns:p14="http://schemas.microsoft.com/office/powerpoint/2010/main" val="13443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067944" y="1988840"/>
            <a:ext cx="28083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ماذا لو </a:t>
            </a:r>
          </a:p>
          <a:p>
            <a:pPr algn="ctr"/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اختفت النباتات من على وجه الأرض؟</a:t>
            </a:r>
            <a:endParaRPr lang="ar-SA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860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2636155-8152-4C19-850B-021C2546A79E}"/>
              </a:ext>
            </a:extLst>
          </p:cNvPr>
          <p:cNvSpPr/>
          <p:nvPr/>
        </p:nvSpPr>
        <p:spPr>
          <a:xfrm>
            <a:off x="6588224" y="548680"/>
            <a:ext cx="7906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البيئة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4192D2A-1D6F-4C3B-A874-8233F1FFFAE8}"/>
              </a:ext>
            </a:extLst>
          </p:cNvPr>
          <p:cNvSpPr/>
          <p:nvPr/>
        </p:nvSpPr>
        <p:spPr>
          <a:xfrm>
            <a:off x="5113301" y="2276872"/>
            <a:ext cx="294984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الوسط الذي يعيش يحيط</a:t>
            </a:r>
          </a:p>
          <a:p>
            <a:pPr algn="ctr"/>
            <a:r>
              <a:rPr lang="ar-SA" sz="28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بالكائن الحي </a:t>
            </a:r>
          </a:p>
          <a:p>
            <a:pPr algn="ctr"/>
            <a:r>
              <a:rPr lang="ar-SA" sz="2800" b="1" cap="none" spc="0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 فيؤثر فيه ويتأثر به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4D4A1ED-F53B-45ED-9AB9-0D2E2F2EA1BB}"/>
              </a:ext>
            </a:extLst>
          </p:cNvPr>
          <p:cNvSpPr/>
          <p:nvPr/>
        </p:nvSpPr>
        <p:spPr>
          <a:xfrm>
            <a:off x="1194712" y="2276871"/>
            <a:ext cx="30796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يحتوي على عناصر حية </a:t>
            </a:r>
          </a:p>
          <a:p>
            <a:pPr algn="ctr"/>
            <a:r>
              <a:rPr lang="ar-SA" sz="28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وعناصر غير حية </a:t>
            </a:r>
            <a:endParaRPr lang="ar-SA" sz="2800" b="1" cap="none" spc="0" dirty="0">
              <a:ln w="1905">
                <a:solidFill>
                  <a:srgbClr val="00B050"/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EAE9195-9B78-4461-A589-AC8E1F8EF83C}"/>
              </a:ext>
            </a:extLst>
          </p:cNvPr>
          <p:cNvSpPr/>
          <p:nvPr/>
        </p:nvSpPr>
        <p:spPr>
          <a:xfrm>
            <a:off x="5405641" y="5085184"/>
            <a:ext cx="226055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البيئة الصحراوية </a:t>
            </a:r>
          </a:p>
          <a:p>
            <a:pPr algn="ctr"/>
            <a:r>
              <a:rPr lang="ar-SA" sz="28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البيئة الصفية </a:t>
            </a:r>
            <a:endParaRPr lang="ar-SA" sz="2800" b="1" cap="none" spc="0" dirty="0">
              <a:ln w="1905">
                <a:solidFill>
                  <a:srgbClr val="00B050"/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CE1F13D-27E7-4C1C-BEB2-F095C9ADB131}"/>
              </a:ext>
            </a:extLst>
          </p:cNvPr>
          <p:cNvSpPr/>
          <p:nvPr/>
        </p:nvSpPr>
        <p:spPr>
          <a:xfrm>
            <a:off x="1417501" y="5088839"/>
            <a:ext cx="23535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حسب رأي الطالبة </a:t>
            </a:r>
            <a:endParaRPr lang="ar-SA" sz="2800" b="1" cap="none" spc="0" dirty="0">
              <a:ln w="1905">
                <a:solidFill>
                  <a:srgbClr val="00B050"/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70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فيلم قصير عن التلوث - أكثر من رائع - Pollution">
            <a:hlinkClick r:id="" action="ppaction://media"/>
            <a:extLst>
              <a:ext uri="{FF2B5EF4-FFF2-40B4-BE49-F238E27FC236}">
                <a16:creationId xmlns:a16="http://schemas.microsoft.com/office/drawing/2014/main" id="{DEA73D43-4E37-4416-8B9B-53A428FD97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857250"/>
            <a:ext cx="8064896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0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339752" y="1340768"/>
            <a:ext cx="3866728" cy="10801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بعد مشاهدتك للعرض المرئي أكملي المخطط التالي </a:t>
            </a:r>
          </a:p>
        </p:txBody>
      </p:sp>
    </p:spTree>
    <p:extLst>
      <p:ext uri="{BB962C8B-B14F-4D97-AF65-F5344CB8AC3E}">
        <p14:creationId xmlns:p14="http://schemas.microsoft.com/office/powerpoint/2010/main" val="3300994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97D090F-C83A-450C-8E26-23C836654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2230249" y="1196751"/>
            <a:ext cx="4824536" cy="48467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930B98F-5F49-470F-B875-EEB9AE266F7B}"/>
              </a:ext>
            </a:extLst>
          </p:cNvPr>
          <p:cNvSpPr/>
          <p:nvPr/>
        </p:nvSpPr>
        <p:spPr>
          <a:xfrm>
            <a:off x="1162988" y="663079"/>
            <a:ext cx="65773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مشكلات البيئة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A38BFCA-76C6-47FD-8933-E82352421B79}"/>
              </a:ext>
            </a:extLst>
          </p:cNvPr>
          <p:cNvSpPr/>
          <p:nvPr/>
        </p:nvSpPr>
        <p:spPr>
          <a:xfrm>
            <a:off x="6410846" y="1681425"/>
            <a:ext cx="12961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طبيعية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995F805-3A6A-47F9-97CA-3C95F4388052}"/>
              </a:ext>
            </a:extLst>
          </p:cNvPr>
          <p:cNvSpPr/>
          <p:nvPr/>
        </p:nvSpPr>
        <p:spPr>
          <a:xfrm>
            <a:off x="1582177" y="1753432"/>
            <a:ext cx="12961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بشرية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EF8E65B-29D4-46A3-AE9D-683DFEC2E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2246995"/>
            <a:ext cx="2483185" cy="48772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A95A441A-71E6-4FDA-BAA7-0901010FB391}"/>
              </a:ext>
            </a:extLst>
          </p:cNvPr>
          <p:cNvSpPr/>
          <p:nvPr/>
        </p:nvSpPr>
        <p:spPr>
          <a:xfrm>
            <a:off x="7415225" y="2681305"/>
            <a:ext cx="12961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تدهور</a:t>
            </a:r>
          </a:p>
          <a:p>
            <a:pPr algn="ctr"/>
            <a:r>
              <a:rPr lang="ar-S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التربة</a:t>
            </a:r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9504ACD-C3AD-4C3F-B987-2FC518656F8A}"/>
              </a:ext>
            </a:extLst>
          </p:cNvPr>
          <p:cNvSpPr/>
          <p:nvPr/>
        </p:nvSpPr>
        <p:spPr>
          <a:xfrm>
            <a:off x="6323594" y="2319218"/>
            <a:ext cx="12961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هجرة</a:t>
            </a:r>
          </a:p>
          <a:p>
            <a:pPr algn="ctr"/>
            <a:r>
              <a:rPr lang="ar-S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الحيوانات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273E26E-8A61-42AD-8F53-F2C18352479E}"/>
              </a:ext>
            </a:extLst>
          </p:cNvPr>
          <p:cNvSpPr/>
          <p:nvPr/>
        </p:nvSpPr>
        <p:spPr>
          <a:xfrm>
            <a:off x="4943262" y="2627590"/>
            <a:ext cx="12961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انقراض</a:t>
            </a:r>
          </a:p>
          <a:p>
            <a:pPr algn="ctr"/>
            <a:r>
              <a:rPr lang="ar-S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البعض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E902C4B-82D5-4FEC-BA33-5ACB96DC5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2204864"/>
            <a:ext cx="2483185" cy="48772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41D943B-FBD1-46BD-98C5-E7DC6644F8EE}"/>
              </a:ext>
            </a:extLst>
          </p:cNvPr>
          <p:cNvSpPr/>
          <p:nvPr/>
        </p:nvSpPr>
        <p:spPr>
          <a:xfrm>
            <a:off x="2842578" y="2681304"/>
            <a:ext cx="12961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الصيد</a:t>
            </a:r>
          </a:p>
          <a:p>
            <a:pPr algn="ctr"/>
            <a:r>
              <a:rPr lang="ar-S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الجائر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AFCD26A-36D6-4265-AC77-D9A19DEB8C2E}"/>
              </a:ext>
            </a:extLst>
          </p:cNvPr>
          <p:cNvSpPr/>
          <p:nvPr/>
        </p:nvSpPr>
        <p:spPr>
          <a:xfrm>
            <a:off x="1648691" y="2327796"/>
            <a:ext cx="12961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التلوث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D01D414-6EB8-4FFC-ADAB-5A5B1329B54B}"/>
              </a:ext>
            </a:extLst>
          </p:cNvPr>
          <p:cNvSpPr/>
          <p:nvPr/>
        </p:nvSpPr>
        <p:spPr>
          <a:xfrm>
            <a:off x="579937" y="2648387"/>
            <a:ext cx="12961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الحرائق</a:t>
            </a:r>
          </a:p>
        </p:txBody>
      </p:sp>
    </p:spTree>
    <p:extLst>
      <p:ext uri="{BB962C8B-B14F-4D97-AF65-F5344CB8AC3E}">
        <p14:creationId xmlns:p14="http://schemas.microsoft.com/office/powerpoint/2010/main" val="106814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4DAA0EF-119A-4BC5-9E87-E1CB0EA17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08" y="188640"/>
            <a:ext cx="1914792" cy="82879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4C3C6EC-FCAB-4C7D-817B-A81C62125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65" y="1668017"/>
            <a:ext cx="7078069" cy="651984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8C0374B8-A1BD-4376-8235-2C89B0BCFBE5}"/>
              </a:ext>
            </a:extLst>
          </p:cNvPr>
          <p:cNvSpPr/>
          <p:nvPr/>
        </p:nvSpPr>
        <p:spPr>
          <a:xfrm>
            <a:off x="1030576" y="2564904"/>
            <a:ext cx="65773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الصيد الجائر – الحرائق – التلوث</a:t>
            </a:r>
          </a:p>
          <a:p>
            <a:pPr algn="ctr"/>
            <a:r>
              <a:rPr lang="ar-S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الرعي الجائر – الاحتطاب – التوسع في العمران والزراعة على حساب المواق الطبيعية 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17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AD51430-97A2-4A35-B2E4-B53D0B06344D}"/>
              </a:ext>
            </a:extLst>
          </p:cNvPr>
          <p:cNvSpPr/>
          <p:nvPr/>
        </p:nvSpPr>
        <p:spPr>
          <a:xfrm>
            <a:off x="5868144" y="4725144"/>
            <a:ext cx="24009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مشكلات البيئة لأسباب</a:t>
            </a:r>
          </a:p>
          <a:p>
            <a:pPr algn="ctr"/>
            <a:r>
              <a:rPr lang="ar-S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بشرية أو طبيعية 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FC60D43-31E1-456D-AEF6-FEF115EA5084}"/>
              </a:ext>
            </a:extLst>
          </p:cNvPr>
          <p:cNvSpPr/>
          <p:nvPr/>
        </p:nvSpPr>
        <p:spPr>
          <a:xfrm>
            <a:off x="539552" y="3435747"/>
            <a:ext cx="424847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انشاء المحميات للحياة الفطرية  للمحافظة على الأنواع المختلفة من النباتات والحيوانات وخصوصاً النادرة منها والمهددة بالانقراض </a:t>
            </a:r>
          </a:p>
        </p:txBody>
      </p:sp>
    </p:spTree>
    <p:extLst>
      <p:ext uri="{BB962C8B-B14F-4D97-AF65-F5344CB8AC3E}">
        <p14:creationId xmlns:p14="http://schemas.microsoft.com/office/powerpoint/2010/main" val="155105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9125F8CA-B13E-4DBF-90D3-EA61961F7F8A}"/>
              </a:ext>
            </a:extLst>
          </p:cNvPr>
          <p:cNvSpPr/>
          <p:nvPr/>
        </p:nvSpPr>
        <p:spPr>
          <a:xfrm>
            <a:off x="1518139" y="4576636"/>
            <a:ext cx="64091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استنتجي مما يلي  أبرز المشكلات التي تعاني منها البيئة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7EC21D8-7BC1-4937-9201-2F0B19B2C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148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01CF051-4F00-490E-ABBA-05F690585680}"/>
              </a:ext>
            </a:extLst>
          </p:cNvPr>
          <p:cNvSpPr/>
          <p:nvPr/>
        </p:nvSpPr>
        <p:spPr>
          <a:xfrm>
            <a:off x="4347825" y="1198493"/>
            <a:ext cx="18886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تدهور التربة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7A79D12-33F8-44D3-AF3B-A119F4610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800369"/>
            <a:ext cx="2706859" cy="170093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F4CA43A-F7BB-44B0-9F4B-3646B04E0CDC}"/>
              </a:ext>
            </a:extLst>
          </p:cNvPr>
          <p:cNvSpPr/>
          <p:nvPr/>
        </p:nvSpPr>
        <p:spPr>
          <a:xfrm>
            <a:off x="4572000" y="2941340"/>
            <a:ext cx="31390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هجرة بعض الحيوانات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D5E2C82-3A41-4F05-8076-BD096B280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839" y="2669061"/>
            <a:ext cx="2125057" cy="1339606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0AF81FD5-86DC-4530-81F1-9D3EC1584597}"/>
              </a:ext>
            </a:extLst>
          </p:cNvPr>
          <p:cNvSpPr/>
          <p:nvPr/>
        </p:nvSpPr>
        <p:spPr>
          <a:xfrm>
            <a:off x="5672350" y="4630830"/>
            <a:ext cx="25875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انقراض الحيوانات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8FF39BD-8B2C-4FEE-A9AB-0E03A808D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4188939"/>
            <a:ext cx="2654669" cy="18781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9FCEA16-0D44-4213-A800-63C112368E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9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0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33F26202-D78B-46FE-BD1C-E1472214D710}"/>
              </a:ext>
            </a:extLst>
          </p:cNvPr>
          <p:cNvSpPr/>
          <p:nvPr/>
        </p:nvSpPr>
        <p:spPr>
          <a:xfrm>
            <a:off x="1979712" y="404664"/>
            <a:ext cx="79208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خلال دقيقة واحدة اكتبـ   ـ ي أسماء المراكز الوطنية </a:t>
            </a:r>
          </a:p>
          <a:p>
            <a:pPr algn="ctr"/>
            <a:r>
              <a:rPr lang="ar-SA" sz="2000" b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التي تعنى بشؤون البيئة في وطني </a:t>
            </a:r>
            <a:endParaRPr lang="ar-SA" sz="2000" b="1" cap="none" spc="0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DD908AF-27BF-450C-8E5C-D0E0CBA22C17}"/>
              </a:ext>
            </a:extLst>
          </p:cNvPr>
          <p:cNvSpPr/>
          <p:nvPr/>
        </p:nvSpPr>
        <p:spPr>
          <a:xfrm>
            <a:off x="1979712" y="2721114"/>
            <a:ext cx="79208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AutoNum type="arabicParenR"/>
            </a:pPr>
            <a:r>
              <a:rPr lang="ar-SA" sz="2000" b="1" cap="none" spc="0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المركز الوطني لتنمية الحياة الفطرية</a:t>
            </a:r>
          </a:p>
          <a:p>
            <a:pPr marL="457200" indent="-457200" algn="ctr">
              <a:buAutoNum type="arabicParenR"/>
            </a:pPr>
            <a:r>
              <a:rPr lang="ar-SA" sz="2000" b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المركز الوطني لتنمية الغطاء النباتي ومكافحة التصحر</a:t>
            </a:r>
          </a:p>
          <a:p>
            <a:pPr marL="457200" indent="-457200" algn="ctr">
              <a:buAutoNum type="arabicParenR"/>
            </a:pPr>
            <a:r>
              <a:rPr lang="ar-SA" sz="2000" b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المركز الوطني للرقابة على الالتزام البيئي</a:t>
            </a:r>
            <a:endParaRPr lang="ar-SA" sz="2000" b="1" cap="none" spc="0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457200" indent="-457200" algn="ctr">
              <a:buAutoNum type="arabicParenR"/>
            </a:pPr>
            <a:endParaRPr lang="ar-SA" sz="2000" b="1" cap="none" spc="0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934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171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D5D9C9E-A850-48F8-B011-3573C6F8D444}"/>
              </a:ext>
            </a:extLst>
          </p:cNvPr>
          <p:cNvSpPr/>
          <p:nvPr/>
        </p:nvSpPr>
        <p:spPr>
          <a:xfrm>
            <a:off x="4139952" y="692696"/>
            <a:ext cx="47771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عللـ   ـي </a:t>
            </a:r>
          </a:p>
          <a:p>
            <a:pPr algn="ctr"/>
            <a:r>
              <a:rPr lang="ar-SA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انشاء ثلاث مراكز لحماية البيئة في وطننا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DE42BCB-6A1A-4C94-8A9C-3FB4B7578782}"/>
              </a:ext>
            </a:extLst>
          </p:cNvPr>
          <p:cNvSpPr/>
          <p:nvPr/>
        </p:nvSpPr>
        <p:spPr>
          <a:xfrm>
            <a:off x="3995936" y="4581128"/>
            <a:ext cx="47771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بسبب عناية حكومتنا بالبيئة , حيث وزعت المسؤولية على ثلاث مراكز وطنية متوازية  لتحقيق  بيئة جيدة وحيوية</a:t>
            </a:r>
          </a:p>
        </p:txBody>
      </p:sp>
    </p:spTree>
    <p:extLst>
      <p:ext uri="{BB962C8B-B14F-4D97-AF65-F5344CB8AC3E}">
        <p14:creationId xmlns:p14="http://schemas.microsoft.com/office/powerpoint/2010/main" val="37007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3B04C1-40E6-4284-A633-8BE6F19B424D}"/>
              </a:ext>
            </a:extLst>
          </p:cNvPr>
          <p:cNvSpPr/>
          <p:nvPr/>
        </p:nvSpPr>
        <p:spPr>
          <a:xfrm>
            <a:off x="1043608" y="1916832"/>
            <a:ext cx="16754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من الأسرع ؟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C08DF7C-9405-458C-82FF-FABC91220B82}"/>
              </a:ext>
            </a:extLst>
          </p:cNvPr>
          <p:cNvSpPr/>
          <p:nvPr/>
        </p:nvSpPr>
        <p:spPr>
          <a:xfrm>
            <a:off x="1547664" y="4869160"/>
            <a:ext cx="66640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من خلال الخريطة عددي أسماء أهم المحميات في وطننا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A205D35-67DE-4335-B783-4D96FBDA8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778"/>
            <a:ext cx="9144000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11610A0A-171A-4954-86BD-0DFD0761C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44450"/>
              </p:ext>
            </p:extLst>
          </p:nvPr>
        </p:nvGraphicFramePr>
        <p:xfrm>
          <a:off x="827584" y="1340768"/>
          <a:ext cx="7656512" cy="377280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77345">
                  <a:extLst>
                    <a:ext uri="{9D8B030D-6E8A-4147-A177-3AD203B41FA5}">
                      <a16:colId xmlns:a16="http://schemas.microsoft.com/office/drawing/2014/main" val="2025425014"/>
                    </a:ext>
                  </a:extLst>
                </a:gridCol>
                <a:gridCol w="3879167">
                  <a:extLst>
                    <a:ext uri="{9D8B030D-6E8A-4147-A177-3AD203B41FA5}">
                      <a16:colId xmlns:a16="http://schemas.microsoft.com/office/drawing/2014/main" val="4091801812"/>
                    </a:ext>
                  </a:extLst>
                </a:gridCol>
              </a:tblGrid>
              <a:tr h="663848"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نوع الرسالة: رسالة شكر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الجمهور : المحميات في وطننا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227023"/>
                  </a:ext>
                </a:extLst>
              </a:tr>
              <a:tr h="1537857">
                <a:tc gridSpan="2">
                  <a:txBody>
                    <a:bodyPr/>
                    <a:lstStyle/>
                    <a:p>
                      <a:pPr rtl="1"/>
                      <a:r>
                        <a:rPr lang="ar-SA" dirty="0"/>
                        <a:t>مرسلة من : صقر الشاهين </a:t>
                      </a:r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338567"/>
                  </a:ext>
                </a:extLst>
              </a:tr>
            </a:tbl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329D4436-BE6A-42E8-B5FE-DBF891FA88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9" b="89884" l="4219" r="92616">
                        <a14:foregroundMark x1="42616" y1="12272" x2="40717" y2="3483"/>
                        <a14:foregroundMark x1="40717" y1="3483" x2="30380" y2="1327"/>
                        <a14:foregroundMark x1="30380" y1="1327" x2="20675" y2="6136"/>
                        <a14:foregroundMark x1="13962" y1="22277" x2="13502" y2="23383"/>
                        <a14:foregroundMark x1="15727" y1="18032" x2="14638" y2="20652"/>
                        <a14:foregroundMark x1="20675" y1="6136" x2="15905" y2="17604"/>
                        <a14:foregroundMark x1="11717" y1="24825" x2="5907" y2="29519"/>
                        <a14:foregroundMark x1="13502" y1="23383" x2="11768" y2="24784"/>
                        <a14:foregroundMark x1="2145" y1="35187" x2="844" y2="37148"/>
                        <a14:foregroundMark x1="5907" y1="29519" x2="5579" y2="30014"/>
                        <a14:foregroundMark x1="1355" y1="37986" x2="2361" y2="39637"/>
                        <a14:foregroundMark x1="844" y1="37148" x2="1142" y2="37637"/>
                        <a14:foregroundMark x1="9570" y1="40213" x2="11603" y2="37645"/>
                        <a14:foregroundMark x1="11603" y1="37645" x2="9916" y2="28856"/>
                        <a14:foregroundMark x1="7274" y1="32007" x2="3797" y2="36153"/>
                        <a14:foregroundMark x1="9916" y1="28856" x2="7274" y2="32007"/>
                        <a14:foregroundMark x1="87131" y1="72305" x2="94304" y2="78441"/>
                        <a14:foregroundMark x1="94304" y1="78441" x2="90084" y2="86235"/>
                        <a14:foregroundMark x1="90084" y1="86235" x2="81857" y2="79768"/>
                        <a14:foregroundMark x1="81857" y1="79768" x2="87131" y2="73632"/>
                        <a14:foregroundMark x1="31013" y1="9950" x2="40717" y2="6302"/>
                        <a14:foregroundMark x1="40717" y1="6302" x2="31857" y2="1493"/>
                        <a14:foregroundMark x1="31857" y1="1493" x2="21519" y2="4643"/>
                        <a14:foregroundMark x1="21519" y1="4643" x2="31224" y2="8292"/>
                        <a14:foregroundMark x1="31224" y1="8292" x2="31646" y2="9453"/>
                        <a14:foregroundMark x1="35021" y1="7629" x2="27848" y2="995"/>
                        <a14:foregroundMark x1="27848" y1="995" x2="36498" y2="6965"/>
                        <a14:foregroundMark x1="91350" y1="76285" x2="92616" y2="77944"/>
                        <a14:backgroundMark x1="16245" y1="19237" x2="15823" y2="17413"/>
                        <a14:backgroundMark x1="5485" y1="30017" x2="6329" y2="47430"/>
                        <a14:backgroundMark x1="6329" y1="47430" x2="211" y2="39635"/>
                        <a14:backgroundMark x1="211" y1="39635" x2="4430" y2="32007"/>
                        <a14:backgroundMark x1="4430" y1="32007" x2="4430" y2="32007"/>
                        <a14:backgroundMark x1="11603" y1="24544" x2="11603" y2="24378"/>
                        <a14:backgroundMark x1="14135" y1="20398" x2="12869" y2="21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7364" y="2852936"/>
            <a:ext cx="4514850" cy="315981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8709881-17FC-4917-82D0-0FC8FAB1A80B}"/>
              </a:ext>
            </a:extLst>
          </p:cNvPr>
          <p:cNvSpPr/>
          <p:nvPr/>
        </p:nvSpPr>
        <p:spPr>
          <a:xfrm>
            <a:off x="3987364" y="134659"/>
            <a:ext cx="47771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استراتيجية</a:t>
            </a:r>
          </a:p>
          <a:p>
            <a:pPr algn="ctr"/>
            <a:r>
              <a:rPr lang="ar-SA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الرسائل التخيلية </a:t>
            </a:r>
            <a:endParaRPr lang="ar-SA" sz="2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75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851871" y="2420888"/>
            <a:ext cx="8803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أذكري</a:t>
            </a:r>
          </a:p>
          <a:p>
            <a:pPr algn="ctr"/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النقاط</a:t>
            </a:r>
          </a:p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الرئيسية</a:t>
            </a:r>
          </a:p>
          <a:p>
            <a:pPr algn="ctr"/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للدرس</a:t>
            </a:r>
            <a:endParaRPr lang="ar-SA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642278" y="2348880"/>
            <a:ext cx="10278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لخصي</a:t>
            </a:r>
          </a:p>
          <a:p>
            <a:pPr algn="ctr"/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الدرس</a:t>
            </a:r>
          </a:p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في خارطة</a:t>
            </a:r>
          </a:p>
          <a:p>
            <a:pPr algn="ctr"/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مفاهيم </a:t>
            </a:r>
            <a:endParaRPr lang="ar-SA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319443" y="2060848"/>
            <a:ext cx="104868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وجهي </a:t>
            </a:r>
          </a:p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اسئلة </a:t>
            </a:r>
          </a:p>
          <a:p>
            <a:pPr algn="ctr"/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تتعلق </a:t>
            </a:r>
          </a:p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بالدرس</a:t>
            </a:r>
          </a:p>
          <a:p>
            <a:pPr algn="ctr"/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في جميع</a:t>
            </a:r>
          </a:p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الاتجاهات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898381" y="2204864"/>
            <a:ext cx="147508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اربطي الدرس</a:t>
            </a:r>
          </a:p>
          <a:p>
            <a:pPr algn="ctr"/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بنص</a:t>
            </a:r>
          </a:p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أو شخص</a:t>
            </a:r>
          </a:p>
          <a:p>
            <a:pPr algn="ctr"/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أو مادة أخرى</a:t>
            </a:r>
          </a:p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أو رؤية 2030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827584" y="1988840"/>
            <a:ext cx="1401392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افضل</a:t>
            </a:r>
          </a:p>
          <a:p>
            <a:pPr marL="457200" indent="-457200" algn="ctr">
              <a:buAutoNum type="arabicParenR"/>
            </a:pPr>
            <a:r>
              <a:rPr lang="ar-S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نقاط الدرس</a:t>
            </a:r>
          </a:p>
          <a:p>
            <a:pPr marL="457200" indent="-457200" algn="ctr">
              <a:buAutoNum type="arabicParenR"/>
            </a:pPr>
            <a:r>
              <a:rPr lang="ar-SA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اجابة لزميلة</a:t>
            </a:r>
          </a:p>
          <a:p>
            <a:pPr marL="457200" indent="-457200" algn="ctr">
              <a:buAutoNum type="arabicParenR"/>
            </a:pPr>
            <a:r>
              <a:rPr lang="ar-S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الجو العام</a:t>
            </a:r>
          </a:p>
          <a:p>
            <a:pPr algn="ctr"/>
            <a:r>
              <a:rPr lang="ar-S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للفصل </a:t>
            </a:r>
            <a:endParaRPr lang="ar-SA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8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27584" y="908720"/>
            <a:ext cx="24096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مهمة إثرائية :</a:t>
            </a:r>
          </a:p>
          <a:p>
            <a:pPr algn="ctr"/>
            <a:r>
              <a:rPr lang="ar-SA" sz="2400" b="1" cap="none" spc="0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ماهي المدن الخضراء؟</a:t>
            </a:r>
          </a:p>
        </p:txBody>
      </p:sp>
    </p:spTree>
    <p:extLst>
      <p:ext uri="{BB962C8B-B14F-4D97-AF65-F5344CB8AC3E}">
        <p14:creationId xmlns:p14="http://schemas.microsoft.com/office/powerpoint/2010/main" val="416320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6E709FB-8E1C-4942-A742-B3E1A998F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844824"/>
            <a:ext cx="4427984" cy="483055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363A936-AC80-4C09-B4D2-EE666A4F8407}"/>
              </a:ext>
            </a:extLst>
          </p:cNvPr>
          <p:cNvSpPr/>
          <p:nvPr/>
        </p:nvSpPr>
        <p:spPr>
          <a:xfrm>
            <a:off x="4211960" y="1818892"/>
            <a:ext cx="3459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الغلاف الحيوي</a:t>
            </a:r>
          </a:p>
        </p:txBody>
      </p:sp>
    </p:spTree>
    <p:extLst>
      <p:ext uri="{BB962C8B-B14F-4D97-AF65-F5344CB8AC3E}">
        <p14:creationId xmlns:p14="http://schemas.microsoft.com/office/powerpoint/2010/main" val="92702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12976"/>
            <a:ext cx="1868612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36952"/>
            <a:ext cx="1868612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25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36004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0"/>
            <a:ext cx="5580112" cy="70294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779913" y="1988840"/>
            <a:ext cx="4514799" cy="3887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يتوقع من الطلبة بنهاية الدرس أن :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يعرفوا معنى الغلاف الحيوي 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يصمموا  خارطة مفاهيم للعناصر المكونات للغلاف الحيوي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يصنفوا العناصر التي يتكون منها الغلاف الحيوي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يوضحوا أهمية الغلاف الحيوي</a:t>
            </a:r>
          </a:p>
          <a:p>
            <a:pPr marL="342900" indent="-342900" algn="ctr">
              <a:buAutoNum type="arabicParenR"/>
            </a:pPr>
            <a:r>
              <a:rPr lang="ar-SA" sz="2000" b="1" dirty="0" err="1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يستنتجوا</a:t>
            </a: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  العوامل المؤثرة في نمو النباتات وتوزيع الحيوانات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يقدروا  الجهود التي تبذلها وزارة البيئة والمياه والزراعة في شؤون البيئة في وطننا</a:t>
            </a:r>
          </a:p>
          <a:p>
            <a:pPr marL="342900" indent="-342900" algn="ctr">
              <a:buAutoNum type="arabicParenR"/>
            </a:pPr>
            <a:endParaRPr lang="ar-SA" sz="2000" b="1" dirty="0">
              <a:solidFill>
                <a:schemeClr val="tx2">
                  <a:lumMod val="75000"/>
                </a:schemeClr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43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856989"/>
              </p:ext>
            </p:extLst>
          </p:nvPr>
        </p:nvGraphicFramePr>
        <p:xfrm>
          <a:off x="2169412" y="1628800"/>
          <a:ext cx="4876800" cy="1112520"/>
        </p:xfrm>
        <a:graphic>
          <a:graphicData uri="http://schemas.openxmlformats.org/drawingml/2006/table">
            <a:tbl>
              <a:tblPr rtl="1" firstRow="1" bandRow="1">
                <a:tableStyleId>{D03447BB-5D67-496B-8E87-E561075AD55C}</a:tableStyleId>
              </a:tblPr>
              <a:tblGrid>
                <a:gridCol w="975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الكلمة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مصدرها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معناها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مرادف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ضد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غلاف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حيوي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8" y="3138487"/>
            <a:ext cx="9077325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619654" y="476672"/>
            <a:ext cx="5976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استراتيجية الكلمة ومعناها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65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140968"/>
            <a:ext cx="9073008" cy="3717032"/>
          </a:xfrm>
          <a:prstGeom prst="rect">
            <a:avLst/>
          </a:prstGeom>
        </p:spPr>
      </p:pic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768640"/>
              </p:ext>
            </p:extLst>
          </p:nvPr>
        </p:nvGraphicFramePr>
        <p:xfrm>
          <a:off x="2169412" y="1628800"/>
          <a:ext cx="4876800" cy="1651000"/>
        </p:xfrm>
        <a:graphic>
          <a:graphicData uri="http://schemas.openxmlformats.org/drawingml/2006/table">
            <a:tbl>
              <a:tblPr rtl="1" firstRow="1" bandRow="1">
                <a:tableStyleId>{D03447BB-5D67-496B-8E87-E561075AD55C}</a:tableStyleId>
              </a:tblPr>
              <a:tblGrid>
                <a:gridCol w="975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الكلمة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مصدرها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معناها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مرادف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ضد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غلاف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غلف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غطى , اخفى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حجب , ستر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كشف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حيوي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عاش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متوقد</a:t>
                      </a:r>
                    </a:p>
                    <a:p>
                      <a:pPr algn="ctr" rtl="1"/>
                      <a:r>
                        <a:rPr lang="ar-SA" b="1" dirty="0"/>
                        <a:t>نشيط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الموت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مستطيل 3"/>
          <p:cNvSpPr/>
          <p:nvPr/>
        </p:nvSpPr>
        <p:spPr>
          <a:xfrm>
            <a:off x="1619654" y="476672"/>
            <a:ext cx="5976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استراتيجية الكلمة ومعناها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376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339752" y="476672"/>
            <a:ext cx="48245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300" dirty="0">
                <a:ln w="1143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يا أمل المستقبل ,تعاونـ   ـي مع مجموعتك المميزة </a:t>
            </a:r>
          </a:p>
          <a:p>
            <a:pPr algn="ctr"/>
            <a:r>
              <a:rPr lang="ar-SA" sz="2400" b="1" spc="300" dirty="0">
                <a:ln w="1143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و اكتبـ   ـي معنى مفصل </a:t>
            </a:r>
            <a:r>
              <a:rPr lang="ar-SA" sz="2400" b="1" spc="300" dirty="0">
                <a:ln w="11430" cmpd="sng">
                  <a:solidFill>
                    <a:srgbClr val="10A01E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للغلاف الحيوي </a:t>
            </a:r>
            <a:endParaRPr lang="ar-SA" sz="2400" b="1" cap="none" spc="300" dirty="0">
              <a:ln w="11430" cmpd="sng">
                <a:solidFill>
                  <a:srgbClr val="10A01E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8723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499</Words>
  <Application>Microsoft Office PowerPoint</Application>
  <PresentationFormat>عرض على الشاشة (4:3)</PresentationFormat>
  <Paragraphs>156</Paragraphs>
  <Slides>34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7" baseType="lpstr">
      <vt:lpstr>Arial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faisal hbk</cp:lastModifiedBy>
  <cp:revision>67</cp:revision>
  <dcterms:created xsi:type="dcterms:W3CDTF">2019-10-30T14:15:05Z</dcterms:created>
  <dcterms:modified xsi:type="dcterms:W3CDTF">2021-09-23T11:40:15Z</dcterms:modified>
</cp:coreProperties>
</file>