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media2.mp4" ContentType="video/unknown"/>
  <Override PartName="/ppt/media/image7.jpeg" ContentType="image/jpeg"/>
  <Override PartName="/ppt/media/image8.jpeg" ContentType="image/jpeg"/>
  <Override PartName="/ppt/media/media3.mp4" ContentType="video/unknown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j-lt"/>
        <a:ea typeface="+mj-ea"/>
        <a:cs typeface="+mj-cs"/>
        <a:sym typeface="Calibri"/>
      </a:defRPr>
    </a:lvl1pPr>
    <a:lvl2pPr indent="228600" algn="r" rtl="1" latinLnBrk="0">
      <a:defRPr sz="1200">
        <a:latin typeface="+mj-lt"/>
        <a:ea typeface="+mj-ea"/>
        <a:cs typeface="+mj-cs"/>
        <a:sym typeface="Calibri"/>
      </a:defRPr>
    </a:lvl2pPr>
    <a:lvl3pPr indent="457200" algn="r" rtl="1" latinLnBrk="0">
      <a:defRPr sz="1200">
        <a:latin typeface="+mj-lt"/>
        <a:ea typeface="+mj-ea"/>
        <a:cs typeface="+mj-cs"/>
        <a:sym typeface="Calibri"/>
      </a:defRPr>
    </a:lvl3pPr>
    <a:lvl4pPr indent="685800" algn="r" rtl="1" latinLnBrk="0">
      <a:defRPr sz="1200">
        <a:latin typeface="+mj-lt"/>
        <a:ea typeface="+mj-ea"/>
        <a:cs typeface="+mj-cs"/>
        <a:sym typeface="Calibri"/>
      </a:defRPr>
    </a:lvl4pPr>
    <a:lvl5pPr indent="914400" algn="r" rtl="1" latinLnBrk="0">
      <a:defRPr sz="1200">
        <a:latin typeface="+mj-lt"/>
        <a:ea typeface="+mj-ea"/>
        <a:cs typeface="+mj-cs"/>
        <a:sym typeface="Calibri"/>
      </a:defRPr>
    </a:lvl5pPr>
    <a:lvl6pPr indent="1143000" algn="r" rtl="1" latinLnBrk="0">
      <a:defRPr sz="1200">
        <a:latin typeface="+mj-lt"/>
        <a:ea typeface="+mj-ea"/>
        <a:cs typeface="+mj-cs"/>
        <a:sym typeface="Calibri"/>
      </a:defRPr>
    </a:lvl6pPr>
    <a:lvl7pPr indent="1371600" algn="r" rtl="1" latinLnBrk="0">
      <a:defRPr sz="1200">
        <a:latin typeface="+mj-lt"/>
        <a:ea typeface="+mj-ea"/>
        <a:cs typeface="+mj-cs"/>
        <a:sym typeface="Calibri"/>
      </a:defRPr>
    </a:lvl7pPr>
    <a:lvl8pPr indent="1600200" algn="r" rtl="1" latinLnBrk="0">
      <a:defRPr sz="1200">
        <a:latin typeface="+mj-lt"/>
        <a:ea typeface="+mj-ea"/>
        <a:cs typeface="+mj-cs"/>
        <a:sym typeface="Calibri"/>
      </a:defRPr>
    </a:lvl8pPr>
    <a:lvl9pPr indent="1828800" algn="r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عنصر نائب للصورة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1.gif"/><Relationship Id="rId10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25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video" Target="../media/media3.mp4"/><Relationship Id="rId8" Type="http://schemas.microsoft.com/office/2007/relationships/media" Target="../media/media3.mp4"/><Relationship Id="rId9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gif"/><Relationship Id="rId7" Type="http://schemas.openxmlformats.org/officeDocument/2006/relationships/image" Target="../media/image3.jpeg"/><Relationship Id="rId8" Type="http://schemas.openxmlformats.org/officeDocument/2006/relationships/video" Target="../media/media1.mp4"/><Relationship Id="rId9" Type="http://schemas.microsoft.com/office/2007/relationships/media" Target="../media/media1.mp4"/><Relationship Id="rId10" Type="http://schemas.openxmlformats.org/officeDocument/2006/relationships/image" Target="../media/image6.png"/><Relationship Id="rId11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3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4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9.jpeg"/><Relationship Id="rId8" Type="http://schemas.openxmlformats.org/officeDocument/2006/relationships/image" Target="../media/image44.png"/><Relationship Id="rId9" Type="http://schemas.openxmlformats.org/officeDocument/2006/relationships/image" Target="../media/image4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11.png"/><Relationship Id="rId10" Type="http://schemas.openxmlformats.org/officeDocument/2006/relationships/image" Target="../media/image2.gif"/><Relationship Id="rId11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13.png"/><Relationship Id="rId8" Type="http://schemas.openxmlformats.org/officeDocument/2006/relationships/image" Target="../media/image3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7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5.jpeg"/><Relationship Id="rId11" Type="http://schemas.openxmlformats.org/officeDocument/2006/relationships/image" Target="../media/image21.png"/><Relationship Id="rId1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صورة 20" descr="صورة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7676" y="614429"/>
            <a:ext cx="3692771" cy="356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7620" y="772604"/>
            <a:ext cx="4021633" cy="3403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Google Shape;124;p17" descr="Google Shape;124;p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مستطيل 23"/>
          <p:cNvSpPr/>
          <p:nvPr/>
        </p:nvSpPr>
        <p:spPr>
          <a:xfrm>
            <a:off x="10454713" y="2395191"/>
            <a:ext cx="1521387" cy="142088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1" name="صورة 24" descr="صورة 2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30571" y="487303"/>
            <a:ext cx="1350326" cy="1426041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</p:spPr>
      </p:pic>
      <p:pic>
        <p:nvPicPr>
          <p:cNvPr id="102" name="صورة 25" descr="صورة 25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63934" y="2557560"/>
            <a:ext cx="1530873" cy="129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صورة 26" descr="صورة 2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مستطيل: زوايا مستديرة 1"/>
          <p:cNvGrpSpPr/>
          <p:nvPr/>
        </p:nvGrpSpPr>
        <p:grpSpPr>
          <a:xfrm>
            <a:off x="8646131" y="1265076"/>
            <a:ext cx="1028871" cy="666568"/>
            <a:chOff x="0" y="0"/>
            <a:chExt cx="1028870" cy="666566"/>
          </a:xfrm>
        </p:grpSpPr>
        <p:sp>
          <p:nvSpPr>
            <p:cNvPr id="248" name="مستطيل مستدير الزوايا"/>
            <p:cNvSpPr/>
            <p:nvPr/>
          </p:nvSpPr>
          <p:spPr>
            <a:xfrm>
              <a:off x="0" y="108421"/>
              <a:ext cx="1028871" cy="449725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249" name="الكفايات :"/>
            <p:cNvSpPr txBox="1"/>
            <p:nvPr/>
          </p:nvSpPr>
          <p:spPr>
            <a:xfrm>
              <a:off x="86724" y="0"/>
              <a:ext cx="855423" cy="666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الكفايات </a:t>
              </a:r>
              <a:r>
                <a:t>:</a:t>
              </a:r>
            </a:p>
          </p:txBody>
        </p:sp>
      </p:grpSp>
      <p:sp>
        <p:nvSpPr>
          <p:cNvPr id="251" name="مستطيل 9"/>
          <p:cNvSpPr/>
          <p:nvPr/>
        </p:nvSpPr>
        <p:spPr>
          <a:xfrm>
            <a:off x="10427606" y="487156"/>
            <a:ext cx="1521387" cy="127813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2" name="مستطيل 12"/>
          <p:cNvSpPr/>
          <p:nvPr/>
        </p:nvSpPr>
        <p:spPr>
          <a:xfrm>
            <a:off x="10427606" y="2244243"/>
            <a:ext cx="1521387" cy="127813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3" name="TextBox 7"/>
          <p:cNvSpPr txBox="1"/>
          <p:nvPr/>
        </p:nvSpPr>
        <p:spPr>
          <a:xfrm>
            <a:off x="10390420" y="728183"/>
            <a:ext cx="1723560" cy="89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الكفايات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 والأهداف</a:t>
            </a:r>
          </a:p>
        </p:txBody>
      </p:sp>
      <p:sp>
        <p:nvSpPr>
          <p:cNvPr id="254" name="TextBox 7"/>
          <p:cNvSpPr txBox="1"/>
          <p:nvPr/>
        </p:nvSpPr>
        <p:spPr>
          <a:xfrm>
            <a:off x="10358119" y="2504101"/>
            <a:ext cx="1723561" cy="1777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يتوقع من الطالبة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 في نهاية المكون </a:t>
            </a:r>
            <a:r>
              <a:t>:</a:t>
            </a:r>
          </a:p>
        </p:txBody>
      </p:sp>
      <p:grpSp>
        <p:nvGrpSpPr>
          <p:cNvPr id="257" name="مستطيل: زوايا مستديرة 1"/>
          <p:cNvGrpSpPr/>
          <p:nvPr/>
        </p:nvGrpSpPr>
        <p:grpSpPr>
          <a:xfrm>
            <a:off x="8585202" y="3270732"/>
            <a:ext cx="1089801" cy="666568"/>
            <a:chOff x="0" y="0"/>
            <a:chExt cx="1089799" cy="666566"/>
          </a:xfrm>
        </p:grpSpPr>
        <p:sp>
          <p:nvSpPr>
            <p:cNvPr id="255" name="مستطيل مستدير الزوايا"/>
            <p:cNvSpPr/>
            <p:nvPr/>
          </p:nvSpPr>
          <p:spPr>
            <a:xfrm>
              <a:off x="0" y="108421"/>
              <a:ext cx="1089800" cy="449725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256" name="الأهداف :"/>
            <p:cNvSpPr txBox="1"/>
            <p:nvPr/>
          </p:nvSpPr>
          <p:spPr>
            <a:xfrm>
              <a:off x="86724" y="0"/>
              <a:ext cx="916352" cy="666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الأهداف </a:t>
              </a:r>
              <a:r>
                <a:t>:</a:t>
              </a:r>
            </a:p>
          </p:txBody>
        </p:sp>
      </p:grpSp>
      <p:grpSp>
        <p:nvGrpSpPr>
          <p:cNvPr id="260" name="وسيلة شرح مع سهم إلى الأعلى 22"/>
          <p:cNvGrpSpPr/>
          <p:nvPr/>
        </p:nvGrpSpPr>
        <p:grpSpPr>
          <a:xfrm>
            <a:off x="883984" y="418807"/>
            <a:ext cx="7307517" cy="728713"/>
            <a:chOff x="0" y="0"/>
            <a:chExt cx="7307515" cy="728711"/>
          </a:xfrm>
        </p:grpSpPr>
        <p:sp>
          <p:nvSpPr>
            <p:cNvPr id="258" name="مستطيل"/>
            <p:cNvSpPr/>
            <p:nvPr/>
          </p:nvSpPr>
          <p:spPr>
            <a:xfrm>
              <a:off x="0" y="145464"/>
              <a:ext cx="7307516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</a:p>
          </p:txBody>
        </p:sp>
        <p:sp>
          <p:nvSpPr>
            <p:cNvPr id="259" name="اكتساب اتجاهات وقيم تتعلق بمحور ( قدوات ومثل عليا )"/>
            <p:cNvSpPr txBox="1"/>
            <p:nvPr/>
          </p:nvSpPr>
          <p:spPr>
            <a:xfrm>
              <a:off x="0" y="-1"/>
              <a:ext cx="7307516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8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اكتساب اتجاهات وقيم تتعلق بمحور </a:t>
              </a:r>
              <a:r>
                <a:t>( </a:t>
              </a: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قدوات ومثل عليا </a:t>
              </a:r>
              <a:r>
                <a:t>)</a:t>
              </a:r>
            </a:p>
          </p:txBody>
        </p:sp>
      </p:grpSp>
      <p:grpSp>
        <p:nvGrpSpPr>
          <p:cNvPr id="263" name="وسيلة شرح مع سهم إلى الأعلى 22"/>
          <p:cNvGrpSpPr/>
          <p:nvPr/>
        </p:nvGrpSpPr>
        <p:grpSpPr>
          <a:xfrm>
            <a:off x="883984" y="898478"/>
            <a:ext cx="7307516" cy="728713"/>
            <a:chOff x="0" y="0"/>
            <a:chExt cx="7307515" cy="728711"/>
          </a:xfrm>
        </p:grpSpPr>
        <p:sp>
          <p:nvSpPr>
            <p:cNvPr id="261" name="مستطيل"/>
            <p:cNvSpPr/>
            <p:nvPr/>
          </p:nvSpPr>
          <p:spPr>
            <a:xfrm>
              <a:off x="0" y="145464"/>
              <a:ext cx="7307516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2" name="اكتساب رصيد معرفي ولغوي متصل بمحور ( قدوات ومثل عليا )"/>
            <p:cNvSpPr txBox="1"/>
            <p:nvPr/>
          </p:nvSpPr>
          <p:spPr>
            <a:xfrm>
              <a:off x="0" y="-1"/>
              <a:ext cx="7307516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8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اكتساب رصيد معرفي ولغوي متصل بمحور </a:t>
              </a:r>
              <a:r>
                <a:t>( </a:t>
              </a: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قدوات ومثل عليا </a:t>
              </a:r>
              <a:r>
                <a:t>) </a:t>
              </a:r>
            </a:p>
          </p:txBody>
        </p:sp>
      </p:grpSp>
      <p:grpSp>
        <p:nvGrpSpPr>
          <p:cNvPr id="266" name="وسيلة شرح مع سهم إلى الأعلى 22"/>
          <p:cNvGrpSpPr/>
          <p:nvPr/>
        </p:nvGrpSpPr>
        <p:grpSpPr>
          <a:xfrm>
            <a:off x="873579" y="1365155"/>
            <a:ext cx="7317924" cy="728713"/>
            <a:chOff x="0" y="0"/>
            <a:chExt cx="7317922" cy="728711"/>
          </a:xfrm>
        </p:grpSpPr>
        <p:sp>
          <p:nvSpPr>
            <p:cNvPr id="264" name="مستطيل"/>
            <p:cNvSpPr/>
            <p:nvPr/>
          </p:nvSpPr>
          <p:spPr>
            <a:xfrm>
              <a:off x="0" y="157876"/>
              <a:ext cx="7317923" cy="41296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</a:p>
          </p:txBody>
        </p:sp>
        <p:sp>
          <p:nvSpPr>
            <p:cNvPr id="265" name="الاقتداء بهدي قدوات المسلمين وآدابهم"/>
            <p:cNvSpPr txBox="1"/>
            <p:nvPr/>
          </p:nvSpPr>
          <p:spPr>
            <a:xfrm>
              <a:off x="0" y="-1"/>
              <a:ext cx="7317923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800"/>
                </a:spcBef>
                <a:defRPr b="1" sz="20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0">
                <a:defRPr b="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الاقتداء بهدي قدوات المسلمين وآدابهم</a:t>
              </a:r>
            </a:p>
          </p:txBody>
        </p:sp>
      </p:grpSp>
      <p:grpSp>
        <p:nvGrpSpPr>
          <p:cNvPr id="269" name="وسيلة شرح مع سهم إلى الأعلى 22"/>
          <p:cNvGrpSpPr/>
          <p:nvPr/>
        </p:nvGrpSpPr>
        <p:grpSpPr>
          <a:xfrm>
            <a:off x="883983" y="1824783"/>
            <a:ext cx="7307520" cy="728712"/>
            <a:chOff x="0" y="0"/>
            <a:chExt cx="7307518" cy="728711"/>
          </a:xfrm>
        </p:grpSpPr>
        <p:sp>
          <p:nvSpPr>
            <p:cNvPr id="267" name="مستطيل"/>
            <p:cNvSpPr/>
            <p:nvPr/>
          </p:nvSpPr>
          <p:spPr>
            <a:xfrm>
              <a:off x="0" y="145464"/>
              <a:ext cx="7307519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8" name="تجاوز الصعوبات القرائية واكتساب مهارة القراءة السليمة"/>
            <p:cNvSpPr txBox="1"/>
            <p:nvPr/>
          </p:nvSpPr>
          <p:spPr>
            <a:xfrm>
              <a:off x="0" y="-1"/>
              <a:ext cx="7307519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800"/>
                </a:spcBef>
                <a:defRPr b="1" sz="20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0">
                <a:defRPr b="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تجاوز الصعوبات القرائية واكتساب مهارة القراءة السليمة </a:t>
              </a:r>
            </a:p>
          </p:txBody>
        </p:sp>
      </p:grpSp>
      <p:grpSp>
        <p:nvGrpSpPr>
          <p:cNvPr id="272" name="وسيلة شرح مع سهم إلى الأعلى 22"/>
          <p:cNvGrpSpPr/>
          <p:nvPr/>
        </p:nvGrpSpPr>
        <p:grpSpPr>
          <a:xfrm>
            <a:off x="883984" y="2578867"/>
            <a:ext cx="7307516" cy="728713"/>
            <a:chOff x="0" y="0"/>
            <a:chExt cx="7307515" cy="728711"/>
          </a:xfrm>
        </p:grpSpPr>
        <p:sp>
          <p:nvSpPr>
            <p:cNvPr id="270" name="مستطيل"/>
            <p:cNvSpPr/>
            <p:nvPr/>
          </p:nvSpPr>
          <p:spPr>
            <a:xfrm>
              <a:off x="0" y="145464"/>
              <a:ext cx="7307516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</a:p>
          </p:txBody>
        </p:sp>
        <p:sp>
          <p:nvSpPr>
            <p:cNvPr id="271" name="التعريف بالأفعال الناسخة"/>
            <p:cNvSpPr txBox="1"/>
            <p:nvPr/>
          </p:nvSpPr>
          <p:spPr>
            <a:xfrm>
              <a:off x="0" y="-1"/>
              <a:ext cx="7307516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800"/>
                </a:spcBef>
                <a:defRPr b="1" sz="20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0">
                <a:defRPr b="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التعريف بالأفعال الناسخة</a:t>
              </a:r>
            </a:p>
          </p:txBody>
        </p:sp>
      </p:grpSp>
      <p:grpSp>
        <p:nvGrpSpPr>
          <p:cNvPr id="275" name="وسيلة شرح مع سهم إلى الأعلى 22"/>
          <p:cNvGrpSpPr/>
          <p:nvPr/>
        </p:nvGrpSpPr>
        <p:grpSpPr>
          <a:xfrm>
            <a:off x="883983" y="3052910"/>
            <a:ext cx="7307520" cy="728712"/>
            <a:chOff x="0" y="0"/>
            <a:chExt cx="7307518" cy="728711"/>
          </a:xfrm>
        </p:grpSpPr>
        <p:sp>
          <p:nvSpPr>
            <p:cNvPr id="273" name="مستطيل"/>
            <p:cNvSpPr/>
            <p:nvPr/>
          </p:nvSpPr>
          <p:spPr>
            <a:xfrm>
              <a:off x="0" y="145464"/>
              <a:ext cx="7307519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</a:p>
          </p:txBody>
        </p:sp>
        <p:sp>
          <p:nvSpPr>
            <p:cNvPr id="274" name="تحديد اسم الفعل الناسخ وخبره"/>
            <p:cNvSpPr txBox="1"/>
            <p:nvPr/>
          </p:nvSpPr>
          <p:spPr>
            <a:xfrm>
              <a:off x="0" y="-1"/>
              <a:ext cx="7307519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800"/>
                </a:spcBef>
                <a:defRPr b="1" sz="20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0">
                <a:defRPr b="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تحديد اسم الفعل الناسخ وخبره</a:t>
              </a:r>
            </a:p>
          </p:txBody>
        </p:sp>
      </p:grpSp>
      <p:grpSp>
        <p:nvGrpSpPr>
          <p:cNvPr id="278" name="وسيلة شرح مع سهم إلى الأعلى 22"/>
          <p:cNvGrpSpPr/>
          <p:nvPr/>
        </p:nvGrpSpPr>
        <p:grpSpPr>
          <a:xfrm>
            <a:off x="906324" y="3531906"/>
            <a:ext cx="7285178" cy="728713"/>
            <a:chOff x="0" y="0"/>
            <a:chExt cx="7285177" cy="728711"/>
          </a:xfrm>
        </p:grpSpPr>
        <p:sp>
          <p:nvSpPr>
            <p:cNvPr id="276" name="مستطيل"/>
            <p:cNvSpPr/>
            <p:nvPr/>
          </p:nvSpPr>
          <p:spPr>
            <a:xfrm>
              <a:off x="0" y="145464"/>
              <a:ext cx="7285178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</a:p>
          </p:txBody>
        </p:sp>
        <p:sp>
          <p:nvSpPr>
            <p:cNvPr id="277" name="تمييز علامات الإعراب لركني الجملة"/>
            <p:cNvSpPr txBox="1"/>
            <p:nvPr/>
          </p:nvSpPr>
          <p:spPr>
            <a:xfrm>
              <a:off x="0" y="-1"/>
              <a:ext cx="7285178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800"/>
                </a:spcBef>
                <a:defRPr b="1" sz="20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0">
                <a:defRPr b="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تمييز علامات الإعراب لركني الجملة</a:t>
              </a:r>
            </a:p>
          </p:txBody>
        </p:sp>
      </p:grpSp>
      <p:grpSp>
        <p:nvGrpSpPr>
          <p:cNvPr id="281" name="وسيلة شرح مع سهم إلى الأعلى 22"/>
          <p:cNvGrpSpPr/>
          <p:nvPr/>
        </p:nvGrpSpPr>
        <p:grpSpPr>
          <a:xfrm>
            <a:off x="873579" y="4024310"/>
            <a:ext cx="7317924" cy="728713"/>
            <a:chOff x="0" y="0"/>
            <a:chExt cx="7317922" cy="728711"/>
          </a:xfrm>
        </p:grpSpPr>
        <p:sp>
          <p:nvSpPr>
            <p:cNvPr id="279" name="مستطيل"/>
            <p:cNvSpPr/>
            <p:nvPr/>
          </p:nvSpPr>
          <p:spPr>
            <a:xfrm>
              <a:off x="0" y="145464"/>
              <a:ext cx="7317923" cy="43778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 rtl="0">
                <a:lnSpc>
                  <a:spcPct val="90000"/>
                </a:lnSpc>
                <a:spcBef>
                  <a:spcPts val="700"/>
                </a:spcBef>
                <a:defRPr sz="20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</a:p>
          </p:txBody>
        </p:sp>
        <p:sp>
          <p:nvSpPr>
            <p:cNvPr id="280" name="تقويم اللسان باستخدام العبارات السليمة الخالية من اللحن"/>
            <p:cNvSpPr txBox="1"/>
            <p:nvPr/>
          </p:nvSpPr>
          <p:spPr>
            <a:xfrm>
              <a:off x="0" y="-1"/>
              <a:ext cx="7317923" cy="72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9136" tIns="199136" rIns="199136" bIns="199136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800"/>
                </a:spcBef>
                <a:defRPr b="1" sz="2000">
                  <a:latin typeface="PT Bold Heading"/>
                  <a:ea typeface="PT Bold Heading"/>
                  <a:cs typeface="PT Bold Heading"/>
                  <a:sym typeface="PT Bold Heading"/>
                </a:defRPr>
              </a:lvl1pPr>
            </a:lstStyle>
            <a:p>
              <a:pPr rtl="0">
                <a:defRPr b="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pPr>
              <a:r>
                <a:rPr b="1">
                  <a:latin typeface="PT Bold Heading"/>
                  <a:ea typeface="PT Bold Heading"/>
                  <a:cs typeface="PT Bold Heading"/>
                  <a:sym typeface="PT Bold Heading"/>
                </a:rPr>
                <a:t>تقويم اللسان باستخدام العبارات السليمة الخالية من اللحن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5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5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5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5"/>
      <p:bldP build="whole" bldLvl="1" animBg="1" rev="0" advAuto="0" spid="272" grpId="7"/>
      <p:bldP build="whole" bldLvl="1" animBg="1" rev="0" advAuto="0" spid="257" grpId="2"/>
      <p:bldP build="whole" bldLvl="1" animBg="1" rev="0" advAuto="0" spid="260" grpId="3"/>
      <p:bldP build="whole" bldLvl="1" animBg="1" rev="0" advAuto="0" spid="281" grpId="10"/>
      <p:bldP build="whole" bldLvl="1" animBg="1" rev="0" advAuto="0" spid="275" grpId="8"/>
      <p:bldP build="whole" bldLvl="1" animBg="1" rev="0" advAuto="0" spid="278" grpId="9"/>
      <p:bldP build="whole" bldLvl="1" animBg="1" rev="0" advAuto="0" spid="269" grpId="6"/>
      <p:bldP build="whole" bldLvl="1" animBg="1" rev="0" advAuto="0" spid="250" grpId="1"/>
      <p:bldP build="whole" bldLvl="1" animBg="1" rev="0" advAuto="0" spid="263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287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288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الملاحظة</a:t>
              </a:r>
            </a:p>
          </p:txBody>
        </p:sp>
      </p:grpSp>
      <p:pic>
        <p:nvPicPr>
          <p:cNvPr id="290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291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292" name="ص 65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65</a:t>
              </a:r>
            </a:p>
          </p:txBody>
        </p:sp>
      </p:grpSp>
      <p:pic>
        <p:nvPicPr>
          <p:cNvPr id="294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1225" y="621673"/>
            <a:ext cx="8315128" cy="3600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443753" y="146595"/>
            <a:ext cx="10756153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300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01" name="مهارة…"/>
            <p:cNvSpPr txBox="1"/>
            <p:nvPr/>
          </p:nvSpPr>
          <p:spPr>
            <a:xfrm>
              <a:off x="74294" y="438268"/>
              <a:ext cx="1372798" cy="89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 التحليل</a:t>
              </a:r>
            </a:p>
          </p:txBody>
        </p:sp>
      </p:grpSp>
      <p:pic>
        <p:nvPicPr>
          <p:cNvPr id="303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مستطيل 8"/>
          <p:cNvGrpSpPr/>
          <p:nvPr/>
        </p:nvGrpSpPr>
        <p:grpSpPr>
          <a:xfrm>
            <a:off x="10684892" y="3110055"/>
            <a:ext cx="976092" cy="637889"/>
            <a:chOff x="0" y="0"/>
            <a:chExt cx="976091" cy="637887"/>
          </a:xfrm>
        </p:grpSpPr>
        <p:sp>
          <p:nvSpPr>
            <p:cNvPr id="304" name="مستطيل"/>
            <p:cNvSpPr/>
            <p:nvPr/>
          </p:nvSpPr>
          <p:spPr>
            <a:xfrm>
              <a:off x="0" y="54159"/>
              <a:ext cx="976092" cy="529570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05" name="ص…"/>
            <p:cNvSpPr txBox="1"/>
            <p:nvPr/>
          </p:nvSpPr>
          <p:spPr>
            <a:xfrm>
              <a:off x="74294" y="-1"/>
              <a:ext cx="827503" cy="637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/>
              </a:pPr>
              <a:r>
                <a:t> 65 - 66</a:t>
              </a:r>
            </a:p>
          </p:txBody>
        </p:sp>
      </p:grpSp>
      <p:pic>
        <p:nvPicPr>
          <p:cNvPr id="307" name="صورة 6" descr="صورة 6"/>
          <p:cNvPicPr>
            <a:picLocks noChangeAspect="1"/>
          </p:cNvPicPr>
          <p:nvPr/>
        </p:nvPicPr>
        <p:blipFill>
          <a:blip r:embed="rId7">
            <a:extLst/>
          </a:blip>
          <a:srcRect l="0" t="0" r="0" b="11388"/>
          <a:stretch>
            <a:fillRect/>
          </a:stretch>
        </p:blipFill>
        <p:spPr>
          <a:xfrm>
            <a:off x="2081772" y="452698"/>
            <a:ext cx="8235407" cy="374278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Rectangle 4"/>
          <p:cNvSpPr txBox="1"/>
          <p:nvPr/>
        </p:nvSpPr>
        <p:spPr>
          <a:xfrm>
            <a:off x="3820396" y="2395946"/>
            <a:ext cx="2427630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أبو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الرفع الواو</a:t>
            </a:r>
          </a:p>
        </p:txBody>
      </p:sp>
      <p:sp>
        <p:nvSpPr>
          <p:cNvPr id="309" name="Rectangle 4"/>
          <p:cNvSpPr txBox="1"/>
          <p:nvPr/>
        </p:nvSpPr>
        <p:spPr>
          <a:xfrm>
            <a:off x="563064" y="2352617"/>
            <a:ext cx="2637447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أول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الرفع الضمة</a:t>
            </a:r>
          </a:p>
        </p:txBody>
      </p:sp>
      <p:pic>
        <p:nvPicPr>
          <p:cNvPr id="310" name="صورة 13" descr="صورة 13"/>
          <p:cNvPicPr>
            <a:picLocks noChangeAspect="1"/>
          </p:cNvPicPr>
          <p:nvPr/>
        </p:nvPicPr>
        <p:blipFill>
          <a:blip r:embed="rId8">
            <a:extLst/>
          </a:blip>
          <a:srcRect l="0" t="0" r="59372" b="11779"/>
          <a:stretch>
            <a:fillRect/>
          </a:stretch>
        </p:blipFill>
        <p:spPr>
          <a:xfrm>
            <a:off x="537881" y="367685"/>
            <a:ext cx="2892655" cy="123070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ctangle 4"/>
          <p:cNvSpPr txBox="1"/>
          <p:nvPr/>
        </p:nvSpPr>
        <p:spPr>
          <a:xfrm>
            <a:off x="3476255" y="3027629"/>
            <a:ext cx="2881082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فاطمة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رفعة الضمة</a:t>
            </a:r>
            <a:r>
              <a:t> </a:t>
            </a:r>
          </a:p>
        </p:txBody>
      </p:sp>
      <p:sp>
        <p:nvSpPr>
          <p:cNvPr id="312" name="Rectangle 4"/>
          <p:cNvSpPr txBox="1"/>
          <p:nvPr/>
        </p:nvSpPr>
        <p:spPr>
          <a:xfrm>
            <a:off x="323035" y="2967333"/>
            <a:ext cx="2951353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سيدة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الضمة</a:t>
            </a:r>
          </a:p>
        </p:txBody>
      </p:sp>
      <p:sp>
        <p:nvSpPr>
          <p:cNvPr id="313" name="Rectangle 4"/>
          <p:cNvSpPr txBox="1"/>
          <p:nvPr/>
        </p:nvSpPr>
        <p:spPr>
          <a:xfrm>
            <a:off x="3098928" y="3693783"/>
            <a:ext cx="2951353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خلافة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الضمة</a:t>
            </a:r>
          </a:p>
        </p:txBody>
      </p:sp>
      <p:sp>
        <p:nvSpPr>
          <p:cNvPr id="314" name="Rectangle 4"/>
          <p:cNvSpPr txBox="1"/>
          <p:nvPr/>
        </p:nvSpPr>
        <p:spPr>
          <a:xfrm>
            <a:off x="252672" y="3693783"/>
            <a:ext cx="2951353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سنتان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الألف</a:t>
            </a:r>
          </a:p>
        </p:txBody>
      </p:sp>
      <p:sp>
        <p:nvSpPr>
          <p:cNvPr id="315" name="رابط مستقيم 23"/>
          <p:cNvSpPr/>
          <p:nvPr/>
        </p:nvSpPr>
        <p:spPr>
          <a:xfrm flipH="1">
            <a:off x="8936742" y="2857611"/>
            <a:ext cx="318218" cy="2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6" name="رابط مستقيم 26"/>
          <p:cNvSpPr/>
          <p:nvPr/>
        </p:nvSpPr>
        <p:spPr>
          <a:xfrm flipH="1" flipV="1">
            <a:off x="7778381" y="2847895"/>
            <a:ext cx="421067" cy="7685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7" name="رابط مستقيم 35"/>
          <p:cNvSpPr/>
          <p:nvPr/>
        </p:nvSpPr>
        <p:spPr>
          <a:xfrm flipH="1" flipV="1">
            <a:off x="7778379" y="2923184"/>
            <a:ext cx="421067" cy="7685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8" name="رابط مستقيم 36"/>
          <p:cNvSpPr/>
          <p:nvPr/>
        </p:nvSpPr>
        <p:spPr>
          <a:xfrm flipH="1">
            <a:off x="8708144" y="3444411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9" name="رابط مستقيم 37"/>
          <p:cNvSpPr/>
          <p:nvPr/>
        </p:nvSpPr>
        <p:spPr>
          <a:xfrm flipH="1">
            <a:off x="7778379" y="3435444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رابط مستقيم 38"/>
          <p:cNvSpPr/>
          <p:nvPr/>
        </p:nvSpPr>
        <p:spPr>
          <a:xfrm flipH="1">
            <a:off x="7750249" y="3489295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21" name="رابط مستقيم 39"/>
          <p:cNvSpPr/>
          <p:nvPr/>
        </p:nvSpPr>
        <p:spPr>
          <a:xfrm flipH="1">
            <a:off x="8708144" y="4038637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رابط مستقيم 40"/>
          <p:cNvSpPr/>
          <p:nvPr/>
        </p:nvSpPr>
        <p:spPr>
          <a:xfrm flipH="1">
            <a:off x="7166216" y="4045084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23" name="رابط مستقيم 41"/>
          <p:cNvSpPr/>
          <p:nvPr/>
        </p:nvSpPr>
        <p:spPr>
          <a:xfrm flipH="1">
            <a:off x="7166216" y="4132826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8"/>
      <p:bldP build="whole" bldLvl="1" animBg="1" rev="0" advAuto="0" spid="311" grpId="9"/>
      <p:bldP build="whole" bldLvl="1" animBg="1" rev="0" advAuto="0" spid="323" grpId="13"/>
      <p:bldP build="whole" bldLvl="1" animBg="1" rev="0" advAuto="0" spid="313" grpId="14"/>
      <p:bldP build="whole" bldLvl="1" animBg="1" rev="0" advAuto="0" spid="314" grpId="15"/>
      <p:bldP build="whole" bldLvl="1" animBg="1" rev="0" advAuto="0" spid="317" grpId="3"/>
      <p:bldP build="whole" bldLvl="1" animBg="1" rev="0" advAuto="0" spid="312" grpId="10"/>
      <p:bldP build="whole" bldLvl="1" animBg="1" rev="0" advAuto="0" spid="319" grpId="7"/>
      <p:bldP build="whole" bldLvl="1" animBg="1" rev="0" advAuto="0" spid="316" grpId="2"/>
      <p:bldP build="whole" bldLvl="1" animBg="1" rev="0" advAuto="0" spid="308" grpId="4"/>
      <p:bldP build="whole" bldLvl="1" animBg="1" rev="0" advAuto="0" spid="309" grpId="5"/>
      <p:bldP build="whole" bldLvl="1" animBg="1" rev="0" advAuto="0" spid="321" grpId="11"/>
      <p:bldP build="whole" bldLvl="1" animBg="1" rev="0" advAuto="0" spid="318" grpId="6"/>
      <p:bldP build="whole" bldLvl="1" animBg="1" rev="0" advAuto="0" spid="322" grpId="12"/>
      <p:bldP build="whole" bldLvl="1" animBg="1" rev="0" advAuto="0" spid="3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443753" y="146595"/>
            <a:ext cx="10756153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329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30" name="مهارة…"/>
            <p:cNvSpPr txBox="1"/>
            <p:nvPr/>
          </p:nvSpPr>
          <p:spPr>
            <a:xfrm>
              <a:off x="74294" y="438268"/>
              <a:ext cx="1372798" cy="89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 التحليل</a:t>
              </a:r>
            </a:p>
          </p:txBody>
        </p:sp>
      </p:grpSp>
      <p:pic>
        <p:nvPicPr>
          <p:cNvPr id="33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مستطيل 8"/>
          <p:cNvGrpSpPr/>
          <p:nvPr/>
        </p:nvGrpSpPr>
        <p:grpSpPr>
          <a:xfrm>
            <a:off x="10684892" y="3110055"/>
            <a:ext cx="976092" cy="637889"/>
            <a:chOff x="0" y="0"/>
            <a:chExt cx="976091" cy="637887"/>
          </a:xfrm>
        </p:grpSpPr>
        <p:sp>
          <p:nvSpPr>
            <p:cNvPr id="333" name="مستطيل"/>
            <p:cNvSpPr/>
            <p:nvPr/>
          </p:nvSpPr>
          <p:spPr>
            <a:xfrm>
              <a:off x="0" y="54159"/>
              <a:ext cx="976092" cy="529570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34" name="ص…"/>
            <p:cNvSpPr txBox="1"/>
            <p:nvPr/>
          </p:nvSpPr>
          <p:spPr>
            <a:xfrm>
              <a:off x="74294" y="-1"/>
              <a:ext cx="827503" cy="637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/>
              </a:pPr>
              <a:r>
                <a:t> 65 - 66</a:t>
              </a:r>
            </a:p>
          </p:txBody>
        </p:sp>
      </p:grpSp>
      <p:pic>
        <p:nvPicPr>
          <p:cNvPr id="336" name="صورة 2" descr="صورة 2"/>
          <p:cNvPicPr>
            <a:picLocks noChangeAspect="1"/>
          </p:cNvPicPr>
          <p:nvPr/>
        </p:nvPicPr>
        <p:blipFill>
          <a:blip r:embed="rId7">
            <a:extLst/>
          </a:blip>
          <a:srcRect l="41739" t="0" r="0" b="11779"/>
          <a:stretch>
            <a:fillRect/>
          </a:stretch>
        </p:blipFill>
        <p:spPr>
          <a:xfrm>
            <a:off x="5130471" y="1912254"/>
            <a:ext cx="4464424" cy="2426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صورة 6" descr="صورة 6"/>
          <p:cNvPicPr>
            <a:picLocks noChangeAspect="1"/>
          </p:cNvPicPr>
          <p:nvPr/>
        </p:nvPicPr>
        <p:blipFill>
          <a:blip r:embed="rId8">
            <a:extLst/>
          </a:blip>
          <a:srcRect l="0" t="0" r="0" b="56322"/>
          <a:stretch>
            <a:fillRect/>
          </a:stretch>
        </p:blipFill>
        <p:spPr>
          <a:xfrm>
            <a:off x="2081772" y="452698"/>
            <a:ext cx="8235407" cy="1510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صورة 13" descr="صورة 13"/>
          <p:cNvPicPr>
            <a:picLocks noChangeAspect="1"/>
          </p:cNvPicPr>
          <p:nvPr/>
        </p:nvPicPr>
        <p:blipFill>
          <a:blip r:embed="rId9">
            <a:extLst/>
          </a:blip>
          <a:srcRect l="0" t="0" r="59372" b="11779"/>
          <a:stretch>
            <a:fillRect/>
          </a:stretch>
        </p:blipFill>
        <p:spPr>
          <a:xfrm>
            <a:off x="537881" y="367685"/>
            <a:ext cx="2892655" cy="123070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 4"/>
          <p:cNvSpPr txBox="1"/>
          <p:nvPr/>
        </p:nvSpPr>
        <p:spPr>
          <a:xfrm>
            <a:off x="3296591" y="2133836"/>
            <a:ext cx="2516040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أبو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الواو</a:t>
            </a:r>
          </a:p>
        </p:txBody>
      </p:sp>
      <p:sp>
        <p:nvSpPr>
          <p:cNvPr id="340" name="Rectangle 4"/>
          <p:cNvSpPr txBox="1"/>
          <p:nvPr/>
        </p:nvSpPr>
        <p:spPr>
          <a:xfrm>
            <a:off x="375538" y="2109684"/>
            <a:ext cx="2951353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صاحب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الضمة</a:t>
            </a:r>
          </a:p>
        </p:txBody>
      </p:sp>
      <p:sp>
        <p:nvSpPr>
          <p:cNvPr id="341" name="Rectangle 4"/>
          <p:cNvSpPr txBox="1"/>
          <p:nvPr/>
        </p:nvSpPr>
        <p:spPr>
          <a:xfrm>
            <a:off x="3296591" y="2844880"/>
            <a:ext cx="2951353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الحسن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الضمة</a:t>
            </a:r>
          </a:p>
        </p:txBody>
      </p:sp>
      <p:sp>
        <p:nvSpPr>
          <p:cNvPr id="342" name="Rectangle 4"/>
          <p:cNvSpPr txBox="1"/>
          <p:nvPr/>
        </p:nvSpPr>
        <p:spPr>
          <a:xfrm>
            <a:off x="390127" y="2776812"/>
            <a:ext cx="2951353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سبطان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الألف</a:t>
            </a:r>
          </a:p>
        </p:txBody>
      </p:sp>
      <p:sp>
        <p:nvSpPr>
          <p:cNvPr id="343" name="Rectangle 4"/>
          <p:cNvSpPr txBox="1"/>
          <p:nvPr/>
        </p:nvSpPr>
        <p:spPr>
          <a:xfrm>
            <a:off x="3625811" y="3572579"/>
            <a:ext cx="3175662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المهاجرون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الواو</a:t>
            </a:r>
          </a:p>
        </p:txBody>
      </p:sp>
      <p:sp>
        <p:nvSpPr>
          <p:cNvPr id="344" name="Rectangle 4"/>
          <p:cNvSpPr txBox="1"/>
          <p:nvPr/>
        </p:nvSpPr>
        <p:spPr>
          <a:xfrm>
            <a:off x="451375" y="3600620"/>
            <a:ext cx="2951353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متآخون </a:t>
            </a:r>
            <a:r>
              <a:t>/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علامة رفعه الواو</a:t>
            </a:r>
          </a:p>
        </p:txBody>
      </p:sp>
      <p:sp>
        <p:nvSpPr>
          <p:cNvPr id="345" name="رابط مستقيم 37"/>
          <p:cNvSpPr/>
          <p:nvPr/>
        </p:nvSpPr>
        <p:spPr>
          <a:xfrm flipH="1">
            <a:off x="8936665" y="2724331"/>
            <a:ext cx="318218" cy="2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6" name="رابط مستقيم 38"/>
          <p:cNvSpPr/>
          <p:nvPr/>
        </p:nvSpPr>
        <p:spPr>
          <a:xfrm flipH="1">
            <a:off x="7578591" y="2573533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7" name="رابط مستقيم 39"/>
          <p:cNvSpPr/>
          <p:nvPr/>
        </p:nvSpPr>
        <p:spPr>
          <a:xfrm flipH="1">
            <a:off x="7578591" y="2704582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8" name="رابط مستقيم 40"/>
          <p:cNvSpPr/>
          <p:nvPr/>
        </p:nvSpPr>
        <p:spPr>
          <a:xfrm flipH="1">
            <a:off x="8698002" y="3404068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رابط مستقيم 41"/>
          <p:cNvSpPr/>
          <p:nvPr/>
        </p:nvSpPr>
        <p:spPr>
          <a:xfrm flipH="1">
            <a:off x="7339928" y="3306545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50" name="رابط مستقيم 42"/>
          <p:cNvSpPr/>
          <p:nvPr/>
        </p:nvSpPr>
        <p:spPr>
          <a:xfrm flipH="1">
            <a:off x="7339927" y="3428998"/>
            <a:ext cx="477325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51" name="رابط مستقيم 43"/>
          <p:cNvSpPr/>
          <p:nvPr/>
        </p:nvSpPr>
        <p:spPr>
          <a:xfrm flipH="1">
            <a:off x="8471647" y="4062286"/>
            <a:ext cx="624128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52" name="رابط مستقيم 44"/>
          <p:cNvSpPr/>
          <p:nvPr/>
        </p:nvSpPr>
        <p:spPr>
          <a:xfrm flipH="1">
            <a:off x="7027863" y="4062286"/>
            <a:ext cx="624128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53" name="رابط مستقيم 45"/>
          <p:cNvSpPr/>
          <p:nvPr/>
        </p:nvSpPr>
        <p:spPr>
          <a:xfrm flipH="1">
            <a:off x="7027861" y="4174344"/>
            <a:ext cx="624128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10"/>
      <p:bldP build="whole" bldLvl="1" animBg="1" rev="0" advAuto="0" spid="345" grpId="1"/>
      <p:bldP build="whole" bldLvl="1" animBg="1" rev="0" advAuto="0" spid="347" grpId="3"/>
      <p:bldP build="whole" bldLvl="1" animBg="1" rev="0" advAuto="0" spid="344" grpId="15"/>
      <p:bldP build="whole" bldLvl="1" animBg="1" rev="0" advAuto="0" spid="349" grpId="7"/>
      <p:bldP build="whole" bldLvl="1" animBg="1" rev="0" advAuto="0" spid="351" grpId="11"/>
      <p:bldP build="whole" bldLvl="1" animBg="1" rev="0" advAuto="0" spid="353" grpId="13"/>
      <p:bldP build="whole" bldLvl="1" animBg="1" rev="0" advAuto="0" spid="341" grpId="9"/>
      <p:bldP build="whole" bldLvl="1" animBg="1" rev="0" advAuto="0" spid="346" grpId="2"/>
      <p:bldP build="whole" bldLvl="1" animBg="1" rev="0" advAuto="0" spid="343" grpId="14"/>
      <p:bldP build="whole" bldLvl="1" animBg="1" rev="0" advAuto="0" spid="348" grpId="6"/>
      <p:bldP build="whole" bldLvl="1" animBg="1" rev="0" advAuto="0" spid="350" grpId="8"/>
      <p:bldP build="whole" bldLvl="1" animBg="1" rev="0" advAuto="0" spid="339" grpId="4"/>
      <p:bldP build="whole" bldLvl="1" animBg="1" rev="0" advAuto="0" spid="352" grpId="12"/>
      <p:bldP build="whole" bldLvl="1" animBg="1" rev="0" advAuto="0" spid="340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359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60" name="مهارة…"/>
            <p:cNvSpPr txBox="1"/>
            <p:nvPr/>
          </p:nvSpPr>
          <p:spPr>
            <a:xfrm>
              <a:off x="74294" y="239105"/>
              <a:ext cx="1372798" cy="1295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التحليل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والتذكر</a:t>
              </a:r>
            </a:p>
          </p:txBody>
        </p:sp>
      </p:grpSp>
      <p:pic>
        <p:nvPicPr>
          <p:cNvPr id="36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363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64" name="ص 66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66</a:t>
              </a:r>
            </a:p>
          </p:txBody>
        </p:sp>
      </p:grpSp>
      <p:pic>
        <p:nvPicPr>
          <p:cNvPr id="366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8565" y="462154"/>
            <a:ext cx="9278026" cy="2320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rcRect l="4924" t="26442" r="6730" b="0"/>
          <a:stretch>
            <a:fillRect/>
          </a:stretch>
        </p:blipFill>
        <p:spPr>
          <a:xfrm>
            <a:off x="3146612" y="2401204"/>
            <a:ext cx="4810171" cy="2094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373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74" name="تمهيد"/>
            <p:cNvSpPr txBox="1"/>
            <p:nvPr/>
          </p:nvSpPr>
          <p:spPr>
            <a:xfrm>
              <a:off x="74294" y="658471"/>
              <a:ext cx="1372798" cy="4565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تمهيد</a:t>
              </a:r>
            </a:p>
          </p:txBody>
        </p:sp>
      </p:grpSp>
      <p:pic>
        <p:nvPicPr>
          <p:cNvPr id="376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" name="مستطيل 11"/>
          <p:cNvGrpSpPr/>
          <p:nvPr/>
        </p:nvGrpSpPr>
        <p:grpSpPr>
          <a:xfrm>
            <a:off x="10684892" y="2755574"/>
            <a:ext cx="976092" cy="1032195"/>
            <a:chOff x="0" y="0"/>
            <a:chExt cx="976091" cy="1032194"/>
          </a:xfrm>
        </p:grpSpPr>
        <p:sp>
          <p:nvSpPr>
            <p:cNvPr id="377" name="مستطيل"/>
            <p:cNvSpPr/>
            <p:nvPr/>
          </p:nvSpPr>
          <p:spPr>
            <a:xfrm>
              <a:off x="0" y="93984"/>
              <a:ext cx="976092" cy="84422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78" name="من…"/>
            <p:cNvSpPr txBox="1"/>
            <p:nvPr/>
          </p:nvSpPr>
          <p:spPr>
            <a:xfrm>
              <a:off x="74294" y="0"/>
              <a:ext cx="827503" cy="1032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من </a:t>
              </a:r>
            </a:p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خارج الكتاب</a:t>
              </a:r>
            </a:p>
          </p:txBody>
        </p:sp>
      </p:grpSp>
      <p:pic>
        <p:nvPicPr>
          <p:cNvPr id="380" name="videoplayback" descr="videoplayback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894515" y="688078"/>
            <a:ext cx="6871449" cy="306133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53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8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8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386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387" name="مهارة…"/>
            <p:cNvSpPr txBox="1"/>
            <p:nvPr/>
          </p:nvSpPr>
          <p:spPr>
            <a:xfrm>
              <a:off x="74294" y="438268"/>
              <a:ext cx="1372798" cy="89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 التحليل</a:t>
              </a:r>
            </a:p>
          </p:txBody>
        </p:sp>
      </p:grpSp>
      <p:pic>
        <p:nvPicPr>
          <p:cNvPr id="389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390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91" name="ص 66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66</a:t>
              </a:r>
            </a:p>
          </p:txBody>
        </p:sp>
      </p:grpSp>
      <p:pic>
        <p:nvPicPr>
          <p:cNvPr id="393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rcRect l="0" t="0" r="0" b="2543"/>
          <a:stretch>
            <a:fillRect/>
          </a:stretch>
        </p:blipFill>
        <p:spPr>
          <a:xfrm>
            <a:off x="470299" y="522400"/>
            <a:ext cx="9461863" cy="365729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Rectangle 4"/>
          <p:cNvSpPr txBox="1"/>
          <p:nvPr/>
        </p:nvSpPr>
        <p:spPr>
          <a:xfrm>
            <a:off x="2976456" y="3612703"/>
            <a:ext cx="1603612" cy="65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6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منصوبًا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2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400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401" name="مهارة…"/>
            <p:cNvSpPr txBox="1"/>
            <p:nvPr/>
          </p:nvSpPr>
          <p:spPr>
            <a:xfrm>
              <a:off x="74294" y="438268"/>
              <a:ext cx="1372798" cy="89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 التحليل</a:t>
              </a:r>
            </a:p>
          </p:txBody>
        </p:sp>
      </p:grpSp>
      <p:pic>
        <p:nvPicPr>
          <p:cNvPr id="403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404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405" name="ص 66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66</a:t>
              </a:r>
            </a:p>
          </p:txBody>
        </p:sp>
      </p:grpSp>
      <p:pic>
        <p:nvPicPr>
          <p:cNvPr id="407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4093" y="541730"/>
            <a:ext cx="9563275" cy="3796645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Rectangle 4"/>
          <p:cNvSpPr txBox="1"/>
          <p:nvPr/>
        </p:nvSpPr>
        <p:spPr>
          <a:xfrm>
            <a:off x="812201" y="1508149"/>
            <a:ext cx="8119331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رفعت المبتدأ </a:t>
            </a:r>
            <a:r>
              <a:rPr>
                <a:solidFill>
                  <a:srgbClr val="0070C0"/>
                </a:solidFill>
              </a:rPr>
              <a:t>(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الاختلاف </a:t>
            </a:r>
            <a:r>
              <a:rPr>
                <a:solidFill>
                  <a:srgbClr val="0070C0"/>
                </a:solidFill>
              </a:rPr>
              <a:t>)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وكان اسمها ونصبت الخبر </a:t>
            </a:r>
            <a:r>
              <a:rPr>
                <a:solidFill>
                  <a:srgbClr val="0070C0"/>
                </a:solidFill>
              </a:rPr>
              <a:t>(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أمرًا </a:t>
            </a:r>
            <a:r>
              <a:rPr>
                <a:solidFill>
                  <a:srgbClr val="0070C0"/>
                </a:solidFill>
              </a:rPr>
              <a:t>)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وكان خبرها</a:t>
            </a:r>
            <a:r>
              <a:rPr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09" name="Rectangle 4"/>
          <p:cNvSpPr txBox="1"/>
          <p:nvPr/>
        </p:nvSpPr>
        <p:spPr>
          <a:xfrm>
            <a:off x="812200" y="2029766"/>
            <a:ext cx="8119331" cy="9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رفعت المبتدأ </a:t>
            </a:r>
            <a:r>
              <a:rPr>
                <a:solidFill>
                  <a:srgbClr val="0070C0"/>
                </a:solidFill>
              </a:rPr>
              <a:t>(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التوافق </a:t>
            </a:r>
            <a:r>
              <a:rPr>
                <a:solidFill>
                  <a:srgbClr val="0070C0"/>
                </a:solidFill>
              </a:rPr>
              <a:t>)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وكان اسمها ونصبت الخبر </a:t>
            </a:r>
            <a:r>
              <a:rPr>
                <a:solidFill>
                  <a:srgbClr val="0070C0"/>
                </a:solidFill>
              </a:rPr>
              <a:t>(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شرطًا </a:t>
            </a:r>
            <a:r>
              <a:rPr>
                <a:solidFill>
                  <a:srgbClr val="0070C0"/>
                </a:solidFill>
              </a:rPr>
              <a:t>)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وكان خبرها</a:t>
            </a:r>
            <a:r>
              <a:rPr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10" name="Rectangle 4"/>
          <p:cNvSpPr txBox="1"/>
          <p:nvPr/>
        </p:nvSpPr>
        <p:spPr>
          <a:xfrm>
            <a:off x="821886" y="2461596"/>
            <a:ext cx="8119331" cy="92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رفعت المبتدأ </a:t>
            </a:r>
            <a:r>
              <a:rPr>
                <a:solidFill>
                  <a:srgbClr val="0070C0"/>
                </a:solidFill>
              </a:rPr>
              <a:t>(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الاختلاف </a:t>
            </a:r>
            <a:r>
              <a:rPr>
                <a:solidFill>
                  <a:srgbClr val="0070C0"/>
                </a:solidFill>
              </a:rPr>
              <a:t>)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وكان اسمها ونصبت الخبر </a:t>
            </a:r>
            <a:r>
              <a:rPr>
                <a:solidFill>
                  <a:srgbClr val="0070C0"/>
                </a:solidFill>
              </a:rPr>
              <a:t>( </a:t>
            </a:r>
            <a:r>
              <a:rPr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rPr>
              <a:t>خلافًا </a:t>
            </a:r>
            <a:r>
              <a:rPr>
                <a:solidFill>
                  <a:srgbClr val="0070C0"/>
                </a:solidFill>
              </a:rPr>
              <a:t>)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وكان خبرها</a:t>
            </a:r>
            <a:r>
              <a:rPr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11" name="Rectangle 4"/>
          <p:cNvSpPr txBox="1"/>
          <p:nvPr/>
        </p:nvSpPr>
        <p:spPr>
          <a:xfrm>
            <a:off x="6774327" y="3148641"/>
            <a:ext cx="2414851" cy="78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اتصاف المبتدأ بالخبر في الزمن الماضي</a:t>
            </a:r>
          </a:p>
        </p:txBody>
      </p:sp>
      <p:sp>
        <p:nvSpPr>
          <p:cNvPr id="412" name="Rectangle 4"/>
          <p:cNvSpPr txBox="1"/>
          <p:nvPr/>
        </p:nvSpPr>
        <p:spPr>
          <a:xfrm>
            <a:off x="4548261" y="3210197"/>
            <a:ext cx="1603612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التحول</a:t>
            </a:r>
          </a:p>
        </p:txBody>
      </p:sp>
      <p:sp>
        <p:nvSpPr>
          <p:cNvPr id="413" name="Rectangle 4"/>
          <p:cNvSpPr txBox="1"/>
          <p:nvPr/>
        </p:nvSpPr>
        <p:spPr>
          <a:xfrm>
            <a:off x="1957020" y="3240975"/>
            <a:ext cx="1603612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النفي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" grpId="1"/>
      <p:bldP build="whole" bldLvl="1" animBg="1" rev="0" advAuto="0" spid="411" grpId="4"/>
      <p:bldP build="whole" bldLvl="1" animBg="1" rev="0" advAuto="0" spid="410" grpId="3"/>
      <p:bldP build="whole" bldLvl="1" animBg="1" rev="0" advAuto="0" spid="409" grpId="2"/>
      <p:bldP build="whole" bldLvl="1" animBg="1" rev="0" advAuto="0" spid="412" grpId="5"/>
      <p:bldP build="whole" bldLvl="1" animBg="1" rev="0" advAuto="0" spid="413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1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419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420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الاستنتاج</a:t>
              </a:r>
            </a:p>
          </p:txBody>
        </p:sp>
      </p:grpSp>
      <p:pic>
        <p:nvPicPr>
          <p:cNvPr id="42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5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423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424" name="ص 67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67</a:t>
              </a:r>
            </a:p>
          </p:txBody>
        </p:sp>
      </p:grpSp>
      <p:pic>
        <p:nvPicPr>
          <p:cNvPr id="426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5800" y="487156"/>
            <a:ext cx="9118562" cy="385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4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432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433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</a:p>
          </p:txBody>
        </p:sp>
      </p:grpSp>
      <p:pic>
        <p:nvPicPr>
          <p:cNvPr id="435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8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436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437" name="ص 67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67</a:t>
              </a:r>
            </a:p>
          </p:txBody>
        </p:sp>
      </p:grpSp>
      <p:pic>
        <p:nvPicPr>
          <p:cNvPr id="439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rcRect l="5398" t="0" r="0" b="45294"/>
          <a:stretch>
            <a:fillRect/>
          </a:stretch>
        </p:blipFill>
        <p:spPr>
          <a:xfrm>
            <a:off x="645458" y="452442"/>
            <a:ext cx="9215664" cy="3751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مستطيل 22"/>
          <p:cNvSpPr/>
          <p:nvPr/>
        </p:nvSpPr>
        <p:spPr>
          <a:xfrm>
            <a:off x="10454713" y="614429"/>
            <a:ext cx="1521387" cy="1420882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" name="مستطيل 23"/>
          <p:cNvSpPr/>
          <p:nvPr/>
        </p:nvSpPr>
        <p:spPr>
          <a:xfrm>
            <a:off x="10454713" y="2395191"/>
            <a:ext cx="1521387" cy="142088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1" name="صورة 9" descr="صورة 9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63934" y="2557560"/>
            <a:ext cx="1530873" cy="129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10" descr="صورة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7"/>
          <p:cNvSpPr txBox="1"/>
          <p:nvPr/>
        </p:nvSpPr>
        <p:spPr>
          <a:xfrm>
            <a:off x="10531449" y="865274"/>
            <a:ext cx="1367915" cy="203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800"/>
            </a:pPr>
            <a:r>
              <a:rPr>
                <a:latin typeface="(AH) Manal Black"/>
                <a:ea typeface="(AH) Manal Black"/>
                <a:cs typeface="(AH) Manal Black"/>
                <a:sym typeface="(AH) Manal Black"/>
              </a:rPr>
              <a:t>النشيد</a:t>
            </a:r>
            <a:r>
              <a:t>                  </a:t>
            </a:r>
            <a:r>
              <a:rPr>
                <a:latin typeface="(AH) Manal Black"/>
                <a:ea typeface="(AH) Manal Black"/>
                <a:cs typeface="(AH) Manal Black"/>
                <a:sym typeface="(AH) Manal Black"/>
              </a:rPr>
              <a:t>الوطني</a:t>
            </a:r>
            <a:r>
              <a:t> </a:t>
            </a:r>
            <a:r>
              <a:rPr>
                <a:latin typeface="(AH) Manal Black"/>
                <a:ea typeface="(AH) Manal Black"/>
                <a:cs typeface="(AH) Manal Black"/>
                <a:sym typeface="(AH) Manal Black"/>
              </a:rPr>
              <a:t>السعودي</a:t>
            </a:r>
          </a:p>
        </p:txBody>
      </p:sp>
      <p:pic>
        <p:nvPicPr>
          <p:cNvPr id="114" name="WhatsApp Video 2020-11-01 at 12.02.44 PM" descr="WhatsApp Video 2020-11-01 at 12.02.44 PM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260302" y="614429"/>
            <a:ext cx="7388398" cy="3392187"/>
          </a:xfrm>
          <a:prstGeom prst="rect">
            <a:avLst/>
          </a:prstGeom>
          <a:ln w="57150" cap="sq">
            <a:solidFill>
              <a:srgbClr val="A9D18E"/>
            </a:solidFill>
            <a:miter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pic>
        <p:nvPicPr>
          <p:cNvPr id="115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rcRect l="8977" t="38692" r="8555" b="0"/>
          <a:stretch>
            <a:fillRect/>
          </a:stretch>
        </p:blipFill>
        <p:spPr>
          <a:xfrm>
            <a:off x="1260301" y="614430"/>
            <a:ext cx="7388399" cy="3392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7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445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446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</a:p>
          </p:txBody>
        </p:sp>
      </p:grpSp>
      <p:pic>
        <p:nvPicPr>
          <p:cNvPr id="448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449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450" name="ص 67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67</a:t>
              </a:r>
            </a:p>
          </p:txBody>
        </p:sp>
      </p:grpSp>
      <p:pic>
        <p:nvPicPr>
          <p:cNvPr id="452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rcRect l="0" t="54706" r="0" b="0"/>
          <a:stretch>
            <a:fillRect/>
          </a:stretch>
        </p:blipFill>
        <p:spPr>
          <a:xfrm>
            <a:off x="645460" y="587512"/>
            <a:ext cx="9286703" cy="3750862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Rectangle 4"/>
          <p:cNvSpPr txBox="1"/>
          <p:nvPr/>
        </p:nvSpPr>
        <p:spPr>
          <a:xfrm>
            <a:off x="6141720" y="1481453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الرسول</a:t>
            </a:r>
          </a:p>
        </p:txBody>
      </p:sp>
      <p:sp>
        <p:nvSpPr>
          <p:cNvPr id="454" name="Rectangle 4"/>
          <p:cNvSpPr txBox="1"/>
          <p:nvPr/>
        </p:nvSpPr>
        <p:spPr>
          <a:xfrm>
            <a:off x="3107167" y="1481452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أحسن</a:t>
            </a:r>
          </a:p>
        </p:txBody>
      </p:sp>
      <p:sp>
        <p:nvSpPr>
          <p:cNvPr id="455" name="Rectangle 4"/>
          <p:cNvSpPr txBox="1"/>
          <p:nvPr/>
        </p:nvSpPr>
        <p:spPr>
          <a:xfrm>
            <a:off x="1653442" y="1481452"/>
            <a:ext cx="1295831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الفتحة</a:t>
            </a:r>
          </a:p>
        </p:txBody>
      </p:sp>
      <p:sp>
        <p:nvSpPr>
          <p:cNvPr id="456" name="Rectangle 4"/>
          <p:cNvSpPr txBox="1"/>
          <p:nvPr/>
        </p:nvSpPr>
        <p:spPr>
          <a:xfrm>
            <a:off x="7775154" y="2066226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كانت</a:t>
            </a:r>
          </a:p>
        </p:txBody>
      </p:sp>
      <p:sp>
        <p:nvSpPr>
          <p:cNvPr id="457" name="Rectangle 4"/>
          <p:cNvSpPr txBox="1"/>
          <p:nvPr/>
        </p:nvSpPr>
        <p:spPr>
          <a:xfrm>
            <a:off x="6216789" y="2066226"/>
            <a:ext cx="1295831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خلافة</a:t>
            </a:r>
          </a:p>
        </p:txBody>
      </p:sp>
      <p:sp>
        <p:nvSpPr>
          <p:cNvPr id="458" name="Rectangle 4"/>
          <p:cNvSpPr txBox="1"/>
          <p:nvPr/>
        </p:nvSpPr>
        <p:spPr>
          <a:xfrm>
            <a:off x="4721593" y="2066226"/>
            <a:ext cx="1295831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الضمة</a:t>
            </a:r>
          </a:p>
        </p:txBody>
      </p:sp>
      <p:sp>
        <p:nvSpPr>
          <p:cNvPr id="459" name="Rectangle 4"/>
          <p:cNvSpPr txBox="1"/>
          <p:nvPr/>
        </p:nvSpPr>
        <p:spPr>
          <a:xfrm>
            <a:off x="1653442" y="2123736"/>
            <a:ext cx="1295831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الياء</a:t>
            </a:r>
          </a:p>
        </p:txBody>
      </p:sp>
      <p:sp>
        <p:nvSpPr>
          <p:cNvPr id="460" name="Rectangle 4"/>
          <p:cNvSpPr txBox="1"/>
          <p:nvPr/>
        </p:nvSpPr>
        <p:spPr>
          <a:xfrm>
            <a:off x="7722767" y="2724331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صار</a:t>
            </a:r>
          </a:p>
        </p:txBody>
      </p:sp>
      <p:sp>
        <p:nvSpPr>
          <p:cNvPr id="461" name="Rectangle 4"/>
          <p:cNvSpPr txBox="1"/>
          <p:nvPr/>
        </p:nvSpPr>
        <p:spPr>
          <a:xfrm>
            <a:off x="3107167" y="2708511"/>
            <a:ext cx="1295831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خائفين</a:t>
            </a:r>
          </a:p>
        </p:txBody>
      </p:sp>
      <p:sp>
        <p:nvSpPr>
          <p:cNvPr id="462" name="Rectangle 4"/>
          <p:cNvSpPr txBox="1"/>
          <p:nvPr/>
        </p:nvSpPr>
        <p:spPr>
          <a:xfrm>
            <a:off x="1653442" y="2681616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الياء</a:t>
            </a:r>
          </a:p>
        </p:txBody>
      </p:sp>
      <p:sp>
        <p:nvSpPr>
          <p:cNvPr id="463" name="Rectangle 4"/>
          <p:cNvSpPr txBox="1"/>
          <p:nvPr/>
        </p:nvSpPr>
        <p:spPr>
          <a:xfrm>
            <a:off x="7703395" y="3309106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ليس</a:t>
            </a:r>
          </a:p>
        </p:txBody>
      </p:sp>
      <p:sp>
        <p:nvSpPr>
          <p:cNvPr id="464" name="Rectangle 4"/>
          <p:cNvSpPr txBox="1"/>
          <p:nvPr/>
        </p:nvSpPr>
        <p:spPr>
          <a:xfrm>
            <a:off x="4721593" y="3345200"/>
            <a:ext cx="1295831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الضمة</a:t>
            </a:r>
          </a:p>
        </p:txBody>
      </p:sp>
      <p:sp>
        <p:nvSpPr>
          <p:cNvPr id="465" name="Rectangle 4"/>
          <p:cNvSpPr txBox="1"/>
          <p:nvPr/>
        </p:nvSpPr>
        <p:spPr>
          <a:xfrm>
            <a:off x="3160661" y="3358646"/>
            <a:ext cx="1295831" cy="115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حفيدين</a:t>
            </a:r>
          </a:p>
        </p:txBody>
      </p:sp>
      <p:sp>
        <p:nvSpPr>
          <p:cNvPr id="466" name="Rectangle 4"/>
          <p:cNvSpPr txBox="1"/>
          <p:nvPr/>
        </p:nvSpPr>
        <p:spPr>
          <a:xfrm>
            <a:off x="1602473" y="3316242"/>
            <a:ext cx="129583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2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2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4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4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4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6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4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6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4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2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5" grpId="3"/>
      <p:bldP build="whole" bldLvl="1" animBg="1" rev="0" advAuto="0" spid="458" grpId="6"/>
      <p:bldP build="whole" bldLvl="1" animBg="1" rev="0" advAuto="0" spid="460" grpId="8"/>
      <p:bldP build="whole" bldLvl="1" animBg="1" rev="0" advAuto="0" spid="456" grpId="4"/>
      <p:bldP build="whole" bldLvl="1" animBg="1" rev="0" advAuto="0" spid="464" grpId="12"/>
      <p:bldP build="whole" bldLvl="1" animBg="1" rev="0" advAuto="0" spid="462" grpId="10"/>
      <p:bldP build="whole" bldLvl="1" animBg="1" rev="0" advAuto="0" spid="466" grpId="14"/>
      <p:bldP build="whole" bldLvl="1" animBg="1" rev="0" advAuto="0" spid="454" grpId="2"/>
      <p:bldP build="whole" bldLvl="1" animBg="1" rev="0" advAuto="0" spid="457" grpId="5"/>
      <p:bldP build="whole" bldLvl="1" animBg="1" rev="0" advAuto="0" spid="459" grpId="7"/>
      <p:bldP build="whole" bldLvl="1" animBg="1" rev="0" advAuto="0" spid="461" grpId="9"/>
      <p:bldP build="whole" bldLvl="1" animBg="1" rev="0" advAuto="0" spid="463" grpId="11"/>
      <p:bldP build="whole" bldLvl="1" animBg="1" rev="0" advAuto="0" spid="465" grpId="13"/>
      <p:bldP build="whole" bldLvl="1" animBg="1" rev="0" advAuto="0" spid="45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4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472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473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</a:p>
          </p:txBody>
        </p:sp>
      </p:grpSp>
      <p:pic>
        <p:nvPicPr>
          <p:cNvPr id="475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8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476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477" name="ص 68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68</a:t>
              </a:r>
            </a:p>
          </p:txBody>
        </p:sp>
      </p:grpSp>
      <p:pic>
        <p:nvPicPr>
          <p:cNvPr id="479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8906" y="487156"/>
            <a:ext cx="9095710" cy="385122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Rectangle 4"/>
          <p:cNvSpPr txBox="1"/>
          <p:nvPr/>
        </p:nvSpPr>
        <p:spPr>
          <a:xfrm>
            <a:off x="2896496" y="1827989"/>
            <a:ext cx="4272113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المطرُ غزيرُ</a:t>
            </a:r>
          </a:p>
        </p:txBody>
      </p:sp>
      <p:sp>
        <p:nvSpPr>
          <p:cNvPr id="481" name="Rectangle 4"/>
          <p:cNvSpPr txBox="1"/>
          <p:nvPr/>
        </p:nvSpPr>
        <p:spPr>
          <a:xfrm>
            <a:off x="2823293" y="2559360"/>
            <a:ext cx="4272114" cy="61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الأبنيةُ عاليةُ</a:t>
            </a:r>
          </a:p>
        </p:txBody>
      </p:sp>
      <p:sp>
        <p:nvSpPr>
          <p:cNvPr id="482" name="Rectangle 4"/>
          <p:cNvSpPr txBox="1"/>
          <p:nvPr/>
        </p:nvSpPr>
        <p:spPr>
          <a:xfrm>
            <a:off x="1989574" y="3333593"/>
            <a:ext cx="4272113" cy="11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الأمهاتُ فخوراتُ بإنتاج بناتهن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1" grpId="2"/>
      <p:bldP build="whole" bldLvl="1" animBg="1" rev="0" advAuto="0" spid="482" grpId="3"/>
      <p:bldP build="whole" bldLvl="1" animBg="1" rev="0" advAuto="0" spid="48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0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488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489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البحث</a:t>
              </a:r>
            </a:p>
          </p:txBody>
        </p:sp>
      </p:grpSp>
      <p:pic>
        <p:nvPicPr>
          <p:cNvPr id="491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492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493" name="ص 68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68</a:t>
              </a:r>
            </a:p>
          </p:txBody>
        </p:sp>
      </p:grpSp>
      <p:pic>
        <p:nvPicPr>
          <p:cNvPr id="495" name="صورة 2" descr="صورة 2"/>
          <p:cNvPicPr>
            <a:picLocks noChangeAspect="1"/>
          </p:cNvPicPr>
          <p:nvPr/>
        </p:nvPicPr>
        <p:blipFill>
          <a:blip r:embed="rId7">
            <a:extLst/>
          </a:blip>
          <a:srcRect l="10735" t="25560" r="0" b="9064"/>
          <a:stretch>
            <a:fillRect/>
          </a:stretch>
        </p:blipFill>
        <p:spPr>
          <a:xfrm>
            <a:off x="591671" y="739587"/>
            <a:ext cx="9239692" cy="2312894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Rectangle 4"/>
          <p:cNvSpPr txBox="1"/>
          <p:nvPr/>
        </p:nvSpPr>
        <p:spPr>
          <a:xfrm>
            <a:off x="2936837" y="2490054"/>
            <a:ext cx="4272113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واجب منزلي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4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502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503" name="مهارة…"/>
            <p:cNvSpPr txBox="1"/>
            <p:nvPr/>
          </p:nvSpPr>
          <p:spPr>
            <a:xfrm>
              <a:off x="74294" y="1899"/>
              <a:ext cx="1372798" cy="176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الإنشاء وتوظيف القاعدة</a:t>
              </a:r>
            </a:p>
          </p:txBody>
        </p:sp>
      </p:grpSp>
      <p:pic>
        <p:nvPicPr>
          <p:cNvPr id="505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06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07" name="ص 68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68</a:t>
              </a:r>
            </a:p>
          </p:txBody>
        </p:sp>
      </p:grpSp>
      <p:pic>
        <p:nvPicPr>
          <p:cNvPr id="509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0634" y="721983"/>
            <a:ext cx="8965402" cy="297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7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515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516" name="مهارة…"/>
            <p:cNvSpPr txBox="1"/>
            <p:nvPr/>
          </p:nvSpPr>
          <p:spPr>
            <a:xfrm>
              <a:off x="74294" y="14865"/>
              <a:ext cx="1372798" cy="1743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 الإنشاء وتوظيف القاعدة</a:t>
              </a:r>
            </a:p>
          </p:txBody>
        </p:sp>
      </p:grpSp>
      <p:pic>
        <p:nvPicPr>
          <p:cNvPr id="518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1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19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20" name="ص 68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68</a:t>
              </a:r>
            </a:p>
          </p:txBody>
        </p:sp>
      </p:grpSp>
      <p:pic>
        <p:nvPicPr>
          <p:cNvPr id="522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8196" y="563295"/>
            <a:ext cx="9303965" cy="3677827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Rectangle 4"/>
          <p:cNvSpPr txBox="1"/>
          <p:nvPr/>
        </p:nvSpPr>
        <p:spPr>
          <a:xfrm>
            <a:off x="1833279" y="1373877"/>
            <a:ext cx="6969019" cy="238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32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وعندما قُرع الجرس معلنًا بداية الفسحة ، خرج الطلاب ، وصار الفناءُ مزدحمًا </a:t>
            </a:r>
            <a:r>
              <a:t>.</a:t>
            </a:r>
          </a:p>
          <a:p>
            <a:pPr algn="ctr" rtl="0">
              <a:defRPr b="1" sz="32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ليس كل الطلاب جالسين بعد تناول الإفطار ، بل كانوا يلعبون بنشاط وحيوية 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529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530" name="استراتيجية…"/>
            <p:cNvSpPr txBox="1"/>
            <p:nvPr/>
          </p:nvSpPr>
          <p:spPr>
            <a:xfrm>
              <a:off x="74294" y="18902"/>
              <a:ext cx="1372798" cy="1735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استراتيجية</a:t>
              </a: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التصور البصري</a:t>
              </a:r>
            </a:p>
          </p:txBody>
        </p:sp>
      </p:grpSp>
      <p:pic>
        <p:nvPicPr>
          <p:cNvPr id="53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5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33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34" name="ص 69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69</a:t>
              </a:r>
            </a:p>
          </p:txBody>
        </p:sp>
      </p:grpSp>
      <p:pic>
        <p:nvPicPr>
          <p:cNvPr id="536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1328" y="435221"/>
            <a:ext cx="9345264" cy="3903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9" name="Round Diagonal Corner Rectangle 4"/>
          <p:cNvGrpSpPr/>
          <p:nvPr/>
        </p:nvGrpSpPr>
        <p:grpSpPr>
          <a:xfrm>
            <a:off x="770645" y="357981"/>
            <a:ext cx="2040983" cy="1910516"/>
            <a:chOff x="0" y="0"/>
            <a:chExt cx="2040981" cy="1910514"/>
          </a:xfrm>
        </p:grpSpPr>
        <p:sp>
          <p:nvSpPr>
            <p:cNvPr id="537" name="شكل"/>
            <p:cNvSpPr/>
            <p:nvPr/>
          </p:nvSpPr>
          <p:spPr>
            <a:xfrm>
              <a:off x="0" y="129174"/>
              <a:ext cx="2040982" cy="165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4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295" y="21600"/>
                    <a:pt x="18686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305" y="0"/>
                    <a:pt x="2914" y="0"/>
                  </a:cubicBezTo>
                  <a:close/>
                </a:path>
              </a:pathLst>
            </a:custGeom>
            <a:solidFill>
              <a:srgbClr val="E2F0D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5019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400">
                  <a:solidFill>
                    <a:srgbClr val="7030A0"/>
                  </a:solidFill>
                </a:defRPr>
              </a:pPr>
            </a:p>
          </p:txBody>
        </p:sp>
        <p:sp>
          <p:nvSpPr>
            <p:cNvPr id="538" name="( مصطلحات الإعراب )…"/>
            <p:cNvSpPr txBox="1"/>
            <p:nvPr/>
          </p:nvSpPr>
          <p:spPr>
            <a:xfrm>
              <a:off x="126372" y="-1"/>
              <a:ext cx="1788238" cy="1910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1400">
                  <a:solidFill>
                    <a:srgbClr val="0070C0"/>
                  </a:solidFill>
                </a:defRPr>
              </a:pPr>
              <a:r>
                <a:t>(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مصطلحات الإعراب </a:t>
              </a:r>
              <a:r>
                <a:t>)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1400">
                  <a:solidFill>
                    <a:srgbClr val="385724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فعل ماض </a:t>
              </a:r>
            </a:p>
            <a:p>
              <a:pPr algn="ctr" rtl="0">
                <a:defRPr b="1" sz="1400">
                  <a:solidFill>
                    <a:srgbClr val="385724"/>
                  </a:solidFill>
                </a:defRPr>
              </a:pPr>
              <a:r>
                <a:t>(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الموقع الإعرابي </a:t>
              </a:r>
              <a:r>
                <a:t>)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1400">
                  <a:solidFill>
                    <a:srgbClr val="CC0066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مبني</a:t>
              </a:r>
            </a:p>
            <a:p>
              <a:pPr algn="ctr" rtl="0">
                <a:defRPr b="1" sz="1400">
                  <a:solidFill>
                    <a:srgbClr val="CC0066"/>
                  </a:solidFill>
                </a:defRPr>
              </a:pPr>
              <a:r>
                <a:t>(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الحالة الإعرابية </a:t>
              </a:r>
              <a:r>
                <a:t>)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1400">
                  <a:solidFill>
                    <a:srgbClr val="7030A0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الفتح</a:t>
              </a:r>
            </a:p>
            <a:p>
              <a:pPr algn="ctr" rtl="0">
                <a:defRPr b="1" sz="1400">
                  <a:solidFill>
                    <a:srgbClr val="7030A0"/>
                  </a:solidFill>
                </a:defRPr>
              </a:pPr>
              <a:r>
                <a:t>(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العلامة الإعرابية </a:t>
              </a:r>
              <a: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7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545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546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</a:p>
          </p:txBody>
        </p:sp>
      </p:grpSp>
      <p:pic>
        <p:nvPicPr>
          <p:cNvPr id="548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49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50" name="ص 69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69</a:t>
              </a:r>
            </a:p>
          </p:txBody>
        </p:sp>
      </p:grpSp>
      <p:pic>
        <p:nvPicPr>
          <p:cNvPr id="552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6592" y="640977"/>
            <a:ext cx="9144001" cy="3505201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Rectangle 4"/>
          <p:cNvSpPr txBox="1"/>
          <p:nvPr/>
        </p:nvSpPr>
        <p:spPr>
          <a:xfrm>
            <a:off x="4859766" y="1968212"/>
            <a:ext cx="984325" cy="115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ناسخ</a:t>
            </a:r>
          </a:p>
        </p:txBody>
      </p:sp>
      <p:sp>
        <p:nvSpPr>
          <p:cNvPr id="554" name="Rectangle 4"/>
          <p:cNvSpPr txBox="1"/>
          <p:nvPr/>
        </p:nvSpPr>
        <p:spPr>
          <a:xfrm>
            <a:off x="5583895" y="2501523"/>
            <a:ext cx="984326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كان</a:t>
            </a:r>
          </a:p>
        </p:txBody>
      </p:sp>
      <p:sp>
        <p:nvSpPr>
          <p:cNvPr id="555" name="Rectangle 4"/>
          <p:cNvSpPr txBox="1"/>
          <p:nvPr/>
        </p:nvSpPr>
        <p:spPr>
          <a:xfrm>
            <a:off x="2980167" y="2503372"/>
            <a:ext cx="984325" cy="1008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الضمة</a:t>
            </a:r>
          </a:p>
        </p:txBody>
      </p:sp>
      <p:sp>
        <p:nvSpPr>
          <p:cNvPr id="556" name="Rectangle 4"/>
          <p:cNvSpPr txBox="1"/>
          <p:nvPr/>
        </p:nvSpPr>
        <p:spPr>
          <a:xfrm>
            <a:off x="6012707" y="3031462"/>
            <a:ext cx="984325" cy="59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خبر</a:t>
            </a:r>
          </a:p>
        </p:txBody>
      </p:sp>
      <p:sp>
        <p:nvSpPr>
          <p:cNvPr id="557" name="Rectangle 4"/>
          <p:cNvSpPr txBox="1"/>
          <p:nvPr/>
        </p:nvSpPr>
        <p:spPr>
          <a:xfrm>
            <a:off x="2811533" y="3016992"/>
            <a:ext cx="984325" cy="100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الفتحة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5" grpId="3"/>
      <p:bldP build="whole" bldLvl="1" animBg="1" rev="0" advAuto="0" spid="556" grpId="4"/>
      <p:bldP build="whole" bldLvl="1" animBg="1" rev="0" advAuto="0" spid="553" grpId="1"/>
      <p:bldP build="whole" bldLvl="1" animBg="1" rev="0" advAuto="0" spid="557" grpId="5"/>
      <p:bldP build="whole" bldLvl="1" animBg="1" rev="0" advAuto="0" spid="55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5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563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564" name="مهار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</a:p>
          </p:txBody>
        </p:sp>
      </p:grpSp>
      <p:pic>
        <p:nvPicPr>
          <p:cNvPr id="566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9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67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68" name="ص 69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69</a:t>
              </a:r>
            </a:p>
          </p:txBody>
        </p:sp>
      </p:grpSp>
      <p:pic>
        <p:nvPicPr>
          <p:cNvPr id="570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rcRect l="0" t="0" r="4266" b="0"/>
          <a:stretch>
            <a:fillRect/>
          </a:stretch>
        </p:blipFill>
        <p:spPr>
          <a:xfrm>
            <a:off x="597486" y="559852"/>
            <a:ext cx="9334675" cy="3705226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Rectangle 4"/>
          <p:cNvSpPr txBox="1"/>
          <p:nvPr/>
        </p:nvSpPr>
        <p:spPr>
          <a:xfrm>
            <a:off x="1770373" y="1827689"/>
            <a:ext cx="5279113" cy="55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فعل ماض ناسخ مبني على الفتح</a:t>
            </a:r>
          </a:p>
        </p:txBody>
      </p:sp>
      <p:sp>
        <p:nvSpPr>
          <p:cNvPr id="572" name="Rectangle 4"/>
          <p:cNvSpPr txBox="1"/>
          <p:nvPr/>
        </p:nvSpPr>
        <p:spPr>
          <a:xfrm>
            <a:off x="1897987" y="2293254"/>
            <a:ext cx="5672813" cy="930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اسم صار مرفوع وعلامة رفعه الواو لأنه جمع مذكر سالم</a:t>
            </a:r>
          </a:p>
        </p:txBody>
      </p:sp>
      <p:sp>
        <p:nvSpPr>
          <p:cNvPr id="573" name="Rectangle 4"/>
          <p:cNvSpPr txBox="1"/>
          <p:nvPr/>
        </p:nvSpPr>
        <p:spPr>
          <a:xfrm>
            <a:off x="1785059" y="2787057"/>
            <a:ext cx="5839172" cy="930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خبر صار منصوب وعلامة نصبه الياء لأنه جمع مذكر سالم</a:t>
            </a:r>
          </a:p>
        </p:txBody>
      </p:sp>
      <p:sp>
        <p:nvSpPr>
          <p:cNvPr id="574" name="Rectangle 4"/>
          <p:cNvSpPr txBox="1"/>
          <p:nvPr/>
        </p:nvSpPr>
        <p:spPr>
          <a:xfrm>
            <a:off x="1751000" y="3256948"/>
            <a:ext cx="5279113" cy="559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حرف جر</a:t>
            </a:r>
          </a:p>
        </p:txBody>
      </p:sp>
      <p:sp>
        <p:nvSpPr>
          <p:cNvPr id="575" name="Rectangle 4"/>
          <p:cNvSpPr txBox="1"/>
          <p:nvPr/>
        </p:nvSpPr>
        <p:spPr>
          <a:xfrm>
            <a:off x="1979655" y="3731760"/>
            <a:ext cx="5279113" cy="930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اسم مجرور وعلامة جره الكسرة الظاهرة تحت آخره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4"/>
      <p:bldP build="whole" bldLvl="1" animBg="1" rev="0" advAuto="0" spid="572" grpId="2"/>
      <p:bldP build="whole" bldLvl="1" animBg="1" rev="0" advAuto="0" spid="573" grpId="3"/>
      <p:bldP build="whole" bldLvl="1" animBg="1" rev="0" advAuto="0" spid="571" grpId="1"/>
      <p:bldP build="whole" bldLvl="1" animBg="1" rev="0" advAuto="0" spid="575" grpId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3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581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582" name="استراتيجية…"/>
            <p:cNvSpPr txBox="1"/>
            <p:nvPr/>
          </p:nvSpPr>
          <p:spPr>
            <a:xfrm>
              <a:off x="74294" y="31868"/>
              <a:ext cx="1372798" cy="1709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استراتيجية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التعلم باللعب</a:t>
              </a:r>
            </a:p>
          </p:txBody>
        </p:sp>
      </p:grpSp>
      <p:pic>
        <p:nvPicPr>
          <p:cNvPr id="584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7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85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86" name="ص 70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70</a:t>
              </a:r>
            </a:p>
          </p:txBody>
        </p:sp>
      </p:grpSp>
      <p:pic>
        <p:nvPicPr>
          <p:cNvPr id="588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014" y="487156"/>
            <a:ext cx="9107108" cy="3663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6" name="مستطيل 22"/>
          <p:cNvGrpSpPr/>
          <p:nvPr/>
        </p:nvGrpSpPr>
        <p:grpSpPr>
          <a:xfrm>
            <a:off x="10427606" y="466333"/>
            <a:ext cx="1521387" cy="1815090"/>
            <a:chOff x="0" y="0"/>
            <a:chExt cx="1521386" cy="1815089"/>
          </a:xfrm>
        </p:grpSpPr>
        <p:sp>
          <p:nvSpPr>
            <p:cNvPr id="594" name="مستطيل"/>
            <p:cNvSpPr/>
            <p:nvPr/>
          </p:nvSpPr>
          <p:spPr>
            <a:xfrm>
              <a:off x="0" y="20822"/>
              <a:ext cx="1521387" cy="1773445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>
                  <a:solidFill>
                    <a:srgbClr val="FF0000"/>
                  </a:solidFill>
                </a:defRPr>
              </a:pPr>
            </a:p>
          </p:txBody>
        </p:sp>
        <p:sp>
          <p:nvSpPr>
            <p:cNvPr id="595" name="مهارة…"/>
            <p:cNvSpPr txBox="1"/>
            <p:nvPr/>
          </p:nvSpPr>
          <p:spPr>
            <a:xfrm>
              <a:off x="74294" y="-1"/>
              <a:ext cx="1372798" cy="181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0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0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000"/>
              </a:pPr>
            </a:p>
            <a:p>
              <a:pPr algn="ctr" rtl="0">
                <a:defRPr b="1" sz="2000">
                  <a:solidFill>
                    <a:srgbClr val="FF0000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الواجب المنزلي</a:t>
              </a:r>
            </a:p>
          </p:txBody>
        </p:sp>
      </p:grpSp>
      <p:pic>
        <p:nvPicPr>
          <p:cNvPr id="597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598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599" name="ص 70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70</a:t>
              </a:r>
            </a:p>
          </p:txBody>
        </p:sp>
      </p:grpSp>
      <p:pic>
        <p:nvPicPr>
          <p:cNvPr id="601" name="صورة 1" descr="صورة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067" y="531277"/>
            <a:ext cx="9398094" cy="373380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مستطيل 2"/>
          <p:cNvSpPr txBox="1"/>
          <p:nvPr/>
        </p:nvSpPr>
        <p:spPr>
          <a:xfrm>
            <a:off x="1996989" y="2724331"/>
            <a:ext cx="2980566" cy="68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الواجب المنزلي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مستطيل 22"/>
          <p:cNvSpPr/>
          <p:nvPr/>
        </p:nvSpPr>
        <p:spPr>
          <a:xfrm>
            <a:off x="10427606" y="487155"/>
            <a:ext cx="1521387" cy="1773446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7"/>
          <p:cNvSpPr txBox="1"/>
          <p:nvPr/>
        </p:nvSpPr>
        <p:spPr>
          <a:xfrm>
            <a:off x="10358119" y="1041920"/>
            <a:ext cx="1723561" cy="930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قوانين التعلم 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عن بعد</a:t>
            </a:r>
          </a:p>
        </p:txBody>
      </p:sp>
      <p:pic>
        <p:nvPicPr>
          <p:cNvPr id="124" name="Picture 26" descr="Picture 2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43940" y="2768244"/>
            <a:ext cx="1170861" cy="881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125" name="صورة 11" descr="صورة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1933" y="427893"/>
            <a:ext cx="8598235" cy="391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0" name="مستطيل 22"/>
          <p:cNvGrpSpPr/>
          <p:nvPr/>
        </p:nvGrpSpPr>
        <p:grpSpPr>
          <a:xfrm>
            <a:off x="10427606" y="466333"/>
            <a:ext cx="1521387" cy="1815090"/>
            <a:chOff x="0" y="0"/>
            <a:chExt cx="1521386" cy="1815089"/>
          </a:xfrm>
        </p:grpSpPr>
        <p:sp>
          <p:nvSpPr>
            <p:cNvPr id="608" name="مستطيل"/>
            <p:cNvSpPr/>
            <p:nvPr/>
          </p:nvSpPr>
          <p:spPr>
            <a:xfrm>
              <a:off x="0" y="20822"/>
              <a:ext cx="1521387" cy="1773445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>
                  <a:solidFill>
                    <a:srgbClr val="FF0000"/>
                  </a:solidFill>
                </a:defRPr>
              </a:pPr>
            </a:p>
          </p:txBody>
        </p:sp>
        <p:sp>
          <p:nvSpPr>
            <p:cNvPr id="609" name="مهارة…"/>
            <p:cNvSpPr txBox="1"/>
            <p:nvPr/>
          </p:nvSpPr>
          <p:spPr>
            <a:xfrm>
              <a:off x="74294" y="-1"/>
              <a:ext cx="1372798" cy="181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0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000"/>
              </a:pPr>
              <a:r>
                <a:t> </a:t>
              </a: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التطبيق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000"/>
              </a:pPr>
            </a:p>
            <a:p>
              <a:pPr algn="ctr" rtl="0">
                <a:defRPr b="1" sz="2000">
                  <a:solidFill>
                    <a:srgbClr val="FF0000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الواجب المنزلي</a:t>
              </a:r>
            </a:p>
          </p:txBody>
        </p:sp>
      </p:grpSp>
      <p:pic>
        <p:nvPicPr>
          <p:cNvPr id="611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4" name="مستطيل 8"/>
          <p:cNvGrpSpPr/>
          <p:nvPr/>
        </p:nvGrpSpPr>
        <p:grpSpPr>
          <a:xfrm>
            <a:off x="10684892" y="3164215"/>
            <a:ext cx="976092" cy="529569"/>
            <a:chOff x="0" y="0"/>
            <a:chExt cx="976091" cy="529568"/>
          </a:xfrm>
        </p:grpSpPr>
        <p:sp>
          <p:nvSpPr>
            <p:cNvPr id="612" name="مستطيل"/>
            <p:cNvSpPr/>
            <p:nvPr/>
          </p:nvSpPr>
          <p:spPr>
            <a:xfrm>
              <a:off x="-1" y="0"/>
              <a:ext cx="976093" cy="529569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613" name="ص 70"/>
            <p:cNvSpPr txBox="1"/>
            <p:nvPr/>
          </p:nvSpPr>
          <p:spPr>
            <a:xfrm>
              <a:off x="74294" y="67826"/>
              <a:ext cx="827503" cy="39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ص </a:t>
              </a:r>
              <a:r>
                <a:t>70</a:t>
              </a:r>
            </a:p>
          </p:txBody>
        </p:sp>
      </p:grpSp>
      <p:pic>
        <p:nvPicPr>
          <p:cNvPr id="615" name="صورة 2" descr="صورة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3011" y="642839"/>
            <a:ext cx="8971604" cy="3552643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مستطيل 9"/>
          <p:cNvSpPr txBox="1"/>
          <p:nvPr/>
        </p:nvSpPr>
        <p:spPr>
          <a:xfrm>
            <a:off x="2104565" y="2260600"/>
            <a:ext cx="2980566" cy="68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الواجب المنزلي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-1"/>
            <a:ext cx="10706100" cy="530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4" name="مستطيل 22"/>
          <p:cNvGrpSpPr/>
          <p:nvPr/>
        </p:nvGrpSpPr>
        <p:grpSpPr>
          <a:xfrm>
            <a:off x="10427606" y="487155"/>
            <a:ext cx="1521387" cy="1773446"/>
            <a:chOff x="0" y="0"/>
            <a:chExt cx="1521386" cy="1773444"/>
          </a:xfrm>
        </p:grpSpPr>
        <p:sp>
          <p:nvSpPr>
            <p:cNvPr id="622" name="مستطيل"/>
            <p:cNvSpPr/>
            <p:nvPr/>
          </p:nvSpPr>
          <p:spPr>
            <a:xfrm>
              <a:off x="-1" y="-1"/>
              <a:ext cx="1521388" cy="177344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623" name="بطاقة…"/>
            <p:cNvSpPr txBox="1"/>
            <p:nvPr/>
          </p:nvSpPr>
          <p:spPr>
            <a:xfrm>
              <a:off x="74294" y="455271"/>
              <a:ext cx="1372798" cy="862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بطاقة</a:t>
              </a:r>
              <a:endParaRPr>
                <a:solidFill>
                  <a:srgbClr val="FFFFFF"/>
                </a:solidFill>
              </a:endParaRPr>
            </a:p>
            <a:p>
              <a:pPr algn="ctr" rtl="0">
                <a:defRPr b="1" sz="2400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خروج</a:t>
              </a:r>
            </a:p>
          </p:txBody>
        </p:sp>
      </p:grpSp>
      <p:pic>
        <p:nvPicPr>
          <p:cNvPr id="625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8" name="مستطيل 8"/>
          <p:cNvGrpSpPr/>
          <p:nvPr/>
        </p:nvGrpSpPr>
        <p:grpSpPr>
          <a:xfrm>
            <a:off x="10684892" y="2755574"/>
            <a:ext cx="976092" cy="1032195"/>
            <a:chOff x="0" y="0"/>
            <a:chExt cx="976091" cy="1032194"/>
          </a:xfrm>
        </p:grpSpPr>
        <p:sp>
          <p:nvSpPr>
            <p:cNvPr id="626" name="مستطيل"/>
            <p:cNvSpPr/>
            <p:nvPr/>
          </p:nvSpPr>
          <p:spPr>
            <a:xfrm>
              <a:off x="0" y="93984"/>
              <a:ext cx="976092" cy="84422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627" name="من…"/>
            <p:cNvSpPr txBox="1"/>
            <p:nvPr/>
          </p:nvSpPr>
          <p:spPr>
            <a:xfrm>
              <a:off x="74294" y="0"/>
              <a:ext cx="827503" cy="1032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من </a:t>
              </a:r>
            </a:p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خارج الكتاب</a:t>
              </a:r>
            </a:p>
          </p:txBody>
        </p:sp>
      </p:grpSp>
      <p:pic>
        <p:nvPicPr>
          <p:cNvPr id="629" name="صورة 9" descr="صورة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5183" y="228600"/>
            <a:ext cx="9406978" cy="4109776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مستطيل 12"/>
          <p:cNvSpPr txBox="1"/>
          <p:nvPr/>
        </p:nvSpPr>
        <p:spPr>
          <a:xfrm>
            <a:off x="3807102" y="835268"/>
            <a:ext cx="5399902" cy="116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32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من خلال شريط الذكريات</a:t>
            </a:r>
            <a:r>
              <a:t> </a:t>
            </a:r>
          </a:p>
          <a:p>
            <a:pPr algn="ctr" rtl="0">
              <a:defRPr b="1" sz="3200">
                <a:solidFill>
                  <a:srgbClr val="FF0000"/>
                </a:solidFill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لنسترجع ما درسناه خلال الحصة</a:t>
            </a:r>
          </a:p>
        </p:txBody>
      </p:sp>
      <p:sp>
        <p:nvSpPr>
          <p:cNvPr id="631" name="مربع نص 21"/>
          <p:cNvSpPr txBox="1"/>
          <p:nvPr/>
        </p:nvSpPr>
        <p:spPr>
          <a:xfrm>
            <a:off x="3950928" y="2651033"/>
            <a:ext cx="2161428" cy="123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b="1"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ماذا تعمل كان وأخواتها عند دخولها على المبتدأ والخبر؟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مستطيل 13"/>
          <p:cNvSpPr/>
          <p:nvPr/>
        </p:nvSpPr>
        <p:spPr>
          <a:xfrm>
            <a:off x="10549253" y="1309802"/>
            <a:ext cx="1228107" cy="172776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571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39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rcRect l="14947" t="11525" r="13593" b="10769"/>
          <a:stretch>
            <a:fillRect/>
          </a:stretch>
        </p:blipFill>
        <p:spPr>
          <a:xfrm>
            <a:off x="1881867" y="499914"/>
            <a:ext cx="6283633" cy="4166164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مستطيل 16"/>
          <p:cNvSpPr txBox="1"/>
          <p:nvPr/>
        </p:nvSpPr>
        <p:spPr>
          <a:xfrm>
            <a:off x="5988199" y="628708"/>
            <a:ext cx="1268439" cy="96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2800" u="sng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الواجب </a:t>
            </a:r>
            <a:r>
              <a:t>:</a:t>
            </a:r>
          </a:p>
        </p:txBody>
      </p:sp>
      <p:pic>
        <p:nvPicPr>
          <p:cNvPr id="641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rcRect l="0" t="0" r="3432" b="0"/>
          <a:stretch>
            <a:fillRect/>
          </a:stretch>
        </p:blipFill>
        <p:spPr>
          <a:xfrm>
            <a:off x="2363715" y="1761295"/>
            <a:ext cx="2501901" cy="903426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مستطيل 18"/>
          <p:cNvSpPr txBox="1"/>
          <p:nvPr/>
        </p:nvSpPr>
        <p:spPr>
          <a:xfrm>
            <a:off x="2569225" y="1738297"/>
            <a:ext cx="2159455" cy="95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أولاً </a:t>
            </a:r>
            <a:r>
              <a:t>–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ثانيا </a:t>
            </a:r>
          </a:p>
          <a:p>
            <a:pPr algn="ctr" rtl="0">
              <a:defRPr b="1" sz="2400">
                <a:solidFill>
                  <a:srgbClr val="FF0000"/>
                </a:solidFill>
              </a:defRPr>
            </a:pPr>
            <a:r>
              <a:t>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ص </a:t>
            </a:r>
            <a:r>
              <a:t>70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822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22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2"/>
      <p:bldP build="whole" bldLvl="1" animBg="1" rev="0" advAuto="0" spid="6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مستطيل 22"/>
          <p:cNvSpPr/>
          <p:nvPr/>
        </p:nvSpPr>
        <p:spPr>
          <a:xfrm>
            <a:off x="10427606" y="487156"/>
            <a:ext cx="1521387" cy="1417844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7"/>
          <p:cNvSpPr txBox="1"/>
          <p:nvPr/>
        </p:nvSpPr>
        <p:spPr>
          <a:xfrm>
            <a:off x="10355058" y="819034"/>
            <a:ext cx="1723561" cy="89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التغذية 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الراجعة</a:t>
            </a:r>
          </a:p>
        </p:txBody>
      </p:sp>
      <p:sp>
        <p:nvSpPr>
          <p:cNvPr id="134" name="مستطيل 9"/>
          <p:cNvSpPr/>
          <p:nvPr/>
        </p:nvSpPr>
        <p:spPr>
          <a:xfrm>
            <a:off x="10425900" y="2354245"/>
            <a:ext cx="1521387" cy="141784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TextBox 7"/>
          <p:cNvSpPr txBox="1"/>
          <p:nvPr/>
        </p:nvSpPr>
        <p:spPr>
          <a:xfrm>
            <a:off x="10324812" y="2693796"/>
            <a:ext cx="1723561" cy="1303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استراتيجية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 التعلم باللعب</a:t>
            </a:r>
          </a:p>
        </p:txBody>
      </p:sp>
      <p:pic>
        <p:nvPicPr>
          <p:cNvPr id="136" name="Graphic 1" descr="Graphic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4558" y="461945"/>
            <a:ext cx="9535208" cy="426581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7"/>
          <p:cNvSpPr txBox="1"/>
          <p:nvPr/>
        </p:nvSpPr>
        <p:spPr>
          <a:xfrm>
            <a:off x="2926815" y="565633"/>
            <a:ext cx="459069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/>
            </a:lvl1pPr>
          </a:lstStyle>
          <a:p>
            <a:pPr rtl="0">
              <a:defRPr/>
            </a:pPr>
            <a:r>
              <a:t>هيا نتعلم مع المصابيح المضيئة</a:t>
            </a:r>
          </a:p>
        </p:txBody>
      </p:sp>
      <p:pic>
        <p:nvPicPr>
          <p:cNvPr id="138" name="Graphic 8" descr="Graphic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69411" y="461945"/>
            <a:ext cx="5905499" cy="158583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16"/>
          <p:cNvSpPr txBox="1"/>
          <p:nvPr/>
        </p:nvSpPr>
        <p:spPr>
          <a:xfrm>
            <a:off x="3461294" y="1182559"/>
            <a:ext cx="3521735" cy="95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السؤال</a:t>
            </a:r>
            <a:r>
              <a:t> /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مثلي في جملة مفيدة لحذف همزة ابن </a:t>
            </a:r>
            <a:r>
              <a:t>.</a:t>
            </a:r>
          </a:p>
        </p:txBody>
      </p:sp>
      <p:pic>
        <p:nvPicPr>
          <p:cNvPr id="140" name="Graphic 14" descr="Graphic 1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55418" y="1666589"/>
            <a:ext cx="4373331" cy="2976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raphic 12" descr="Graphic 1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7365" y="1670301"/>
            <a:ext cx="4433134" cy="297299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15"/>
          <p:cNvSpPr txBox="1"/>
          <p:nvPr/>
        </p:nvSpPr>
        <p:spPr>
          <a:xfrm>
            <a:off x="3365482" y="3801895"/>
            <a:ext cx="3667839" cy="107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800">
                <a:solidFill>
                  <a:srgbClr val="FF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الإجابة </a:t>
            </a:r>
            <a:r>
              <a:t>/ 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متروك لحرية الطالبة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  <p:bldP build="whole" bldLvl="1" animBg="1" rev="0" advAuto="0" spid="141" grpId="2"/>
      <p:bldP build="whole" bldLvl="1" animBg="1" rev="0" advAuto="0" spid="14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مستطيل 22"/>
          <p:cNvSpPr/>
          <p:nvPr/>
        </p:nvSpPr>
        <p:spPr>
          <a:xfrm>
            <a:off x="10427606" y="487156"/>
            <a:ext cx="1521387" cy="1417844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9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Box 7"/>
          <p:cNvSpPr txBox="1"/>
          <p:nvPr/>
        </p:nvSpPr>
        <p:spPr>
          <a:xfrm>
            <a:off x="10355058" y="819034"/>
            <a:ext cx="1723561" cy="89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التغذية 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الراجعة</a:t>
            </a:r>
          </a:p>
        </p:txBody>
      </p:sp>
      <p:sp>
        <p:nvSpPr>
          <p:cNvPr id="151" name="مستطيل 9"/>
          <p:cNvSpPr/>
          <p:nvPr/>
        </p:nvSpPr>
        <p:spPr>
          <a:xfrm>
            <a:off x="10425900" y="2354245"/>
            <a:ext cx="1521387" cy="141784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" name="TextBox 7"/>
          <p:cNvSpPr txBox="1"/>
          <p:nvPr/>
        </p:nvSpPr>
        <p:spPr>
          <a:xfrm>
            <a:off x="10324812" y="2693796"/>
            <a:ext cx="1723561" cy="1303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استراتيجية</a:t>
            </a:r>
            <a:endParaRPr>
              <a:latin typeface="Akhbar MT"/>
              <a:ea typeface="Akhbar MT"/>
              <a:cs typeface="Akhbar MT"/>
              <a:sym typeface="Akhbar MT"/>
            </a:endParaRPr>
          </a:p>
          <a:p>
            <a:pPr algn="ctr" rtl="0">
              <a:defRPr b="1" sz="2400"/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 التعلم باللعب</a:t>
            </a:r>
          </a:p>
        </p:txBody>
      </p:sp>
      <p:pic>
        <p:nvPicPr>
          <p:cNvPr id="153" name="صوت تصفيق للمونتاج.mp4" descr="صوت تصفيق للمونتاج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5827059" y="4028914"/>
            <a:ext cx="152401" cy="8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2" descr="Picture 2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46830" y="1312415"/>
            <a:ext cx="2759088" cy="258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rcRect l="51660" t="0" r="0" b="32639"/>
          <a:stretch>
            <a:fillRect/>
          </a:stretch>
        </p:blipFill>
        <p:spPr>
          <a:xfrm>
            <a:off x="4948377" y="487155"/>
            <a:ext cx="4714876" cy="3267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مستطيل 22"/>
          <p:cNvSpPr/>
          <p:nvPr/>
        </p:nvSpPr>
        <p:spPr>
          <a:xfrm>
            <a:off x="10462400" y="777102"/>
            <a:ext cx="1521387" cy="2195212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oogle Shape;544;p42" descr="Google Shape;544;p4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63397" y="487156"/>
            <a:ext cx="918417" cy="900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2" descr="Picture 2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74853" y="1440866"/>
            <a:ext cx="2795151" cy="27951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مستطيل 12"/>
          <p:cNvGrpSpPr/>
          <p:nvPr/>
        </p:nvGrpSpPr>
        <p:grpSpPr>
          <a:xfrm>
            <a:off x="2629688" y="488685"/>
            <a:ext cx="3691240" cy="1770386"/>
            <a:chOff x="0" y="0"/>
            <a:chExt cx="3691239" cy="1770384"/>
          </a:xfrm>
        </p:grpSpPr>
        <p:sp>
          <p:nvSpPr>
            <p:cNvPr id="165" name="مستطيل"/>
            <p:cNvSpPr/>
            <p:nvPr/>
          </p:nvSpPr>
          <p:spPr>
            <a:xfrm>
              <a:off x="0" y="223806"/>
              <a:ext cx="3691240" cy="1322773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4800">
                  <a:latin typeface="A Massir Ballpoint"/>
                  <a:ea typeface="A Massir Ballpoint"/>
                  <a:cs typeface="A Massir Ballpoint"/>
                  <a:sym typeface="A Massir Ballpoint"/>
                </a:defRPr>
              </a:pPr>
            </a:p>
          </p:txBody>
        </p:sp>
        <p:sp>
          <p:nvSpPr>
            <p:cNvPr id="166" name="السطر الإملائي :"/>
            <p:cNvSpPr txBox="1"/>
            <p:nvPr/>
          </p:nvSpPr>
          <p:spPr>
            <a:xfrm>
              <a:off x="83819" y="-1"/>
              <a:ext cx="3523600" cy="1770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4800">
                  <a:latin typeface="A Massir Ballpoint"/>
                  <a:ea typeface="A Massir Ballpoint"/>
                  <a:cs typeface="A Massir Ballpoint"/>
                  <a:sym typeface="A Massir Ballpoint"/>
                </a:defRPr>
              </a:pP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السطر الإملائي </a:t>
              </a:r>
              <a:r>
                <a:t>:</a:t>
              </a:r>
            </a:p>
          </p:txBody>
        </p:sp>
      </p:grpSp>
      <p:grpSp>
        <p:nvGrpSpPr>
          <p:cNvPr id="170" name="مستطيل 13"/>
          <p:cNvGrpSpPr/>
          <p:nvPr/>
        </p:nvGrpSpPr>
        <p:grpSpPr>
          <a:xfrm>
            <a:off x="1702418" y="2212089"/>
            <a:ext cx="5432068" cy="2167895"/>
            <a:chOff x="0" y="0"/>
            <a:chExt cx="5432066" cy="2167893"/>
          </a:xfrm>
        </p:grpSpPr>
        <p:sp>
          <p:nvSpPr>
            <p:cNvPr id="168" name="مستطيل"/>
            <p:cNvSpPr/>
            <p:nvPr/>
          </p:nvSpPr>
          <p:spPr>
            <a:xfrm>
              <a:off x="0" y="154520"/>
              <a:ext cx="5432067" cy="1858854"/>
            </a:xfrm>
            <a:prstGeom prst="rect">
              <a:avLst/>
            </a:prstGeom>
            <a:solidFill>
              <a:schemeClr val="accent1"/>
            </a:solidFill>
            <a:ln w="76200" cap="flat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4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" name="الأمير محمد بن سلمان ولي عهد المملكة العربية السعودية"/>
            <p:cNvSpPr txBox="1"/>
            <p:nvPr/>
          </p:nvSpPr>
          <p:spPr>
            <a:xfrm>
              <a:off x="83819" y="-1"/>
              <a:ext cx="5264427" cy="2167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4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الأمير محمد بن سلمان ولي عهد المملكة العربية السعودية</a:t>
              </a:r>
            </a:p>
          </p:txBody>
        </p:sp>
      </p:grpSp>
      <p:sp>
        <p:nvSpPr>
          <p:cNvPr id="171" name="TextBox 7"/>
          <p:cNvSpPr txBox="1"/>
          <p:nvPr/>
        </p:nvSpPr>
        <p:spPr>
          <a:xfrm>
            <a:off x="10415874" y="905211"/>
            <a:ext cx="1553225" cy="268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400">
                <a:solidFill>
                  <a:srgbClr val="C0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الهدف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algn="ctr" rtl="0">
              <a:defRPr b="1" sz="2400">
                <a:solidFill>
                  <a:srgbClr val="C00000"/>
                </a:solidFill>
              </a:defRPr>
            </a:pPr>
            <a:r>
              <a:t> 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تحسين مستوى الطالبات في مهارة الإملاء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7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-1"/>
            <a:ext cx="10706100" cy="530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مستطيل 22"/>
          <p:cNvSpPr/>
          <p:nvPr/>
        </p:nvSpPr>
        <p:spPr>
          <a:xfrm>
            <a:off x="10427606" y="487156"/>
            <a:ext cx="1521387" cy="127813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8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7"/>
          <p:cNvSpPr txBox="1"/>
          <p:nvPr/>
        </p:nvSpPr>
        <p:spPr>
          <a:xfrm>
            <a:off x="10390418" y="895387"/>
            <a:ext cx="172356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التمهيد</a:t>
            </a:r>
          </a:p>
        </p:txBody>
      </p:sp>
      <p:grpSp>
        <p:nvGrpSpPr>
          <p:cNvPr id="182" name="مستطيل 11"/>
          <p:cNvGrpSpPr/>
          <p:nvPr/>
        </p:nvGrpSpPr>
        <p:grpSpPr>
          <a:xfrm>
            <a:off x="10684892" y="2755574"/>
            <a:ext cx="976092" cy="1032195"/>
            <a:chOff x="0" y="0"/>
            <a:chExt cx="976091" cy="1032194"/>
          </a:xfrm>
        </p:grpSpPr>
        <p:sp>
          <p:nvSpPr>
            <p:cNvPr id="180" name="مستطيل"/>
            <p:cNvSpPr/>
            <p:nvPr/>
          </p:nvSpPr>
          <p:spPr>
            <a:xfrm>
              <a:off x="0" y="93984"/>
              <a:ext cx="976092" cy="84422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181" name="من…"/>
            <p:cNvSpPr txBox="1"/>
            <p:nvPr/>
          </p:nvSpPr>
          <p:spPr>
            <a:xfrm>
              <a:off x="74294" y="0"/>
              <a:ext cx="827503" cy="1032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من </a:t>
              </a:r>
            </a:p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خارج الكتاب</a:t>
              </a:r>
            </a:p>
          </p:txBody>
        </p:sp>
      </p:grpSp>
      <p:pic>
        <p:nvPicPr>
          <p:cNvPr id="183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rcRect l="0" t="2331" r="6649" b="0"/>
          <a:stretch>
            <a:fillRect/>
          </a:stretch>
        </p:blipFill>
        <p:spPr>
          <a:xfrm>
            <a:off x="1988311" y="1477189"/>
            <a:ext cx="7788999" cy="48375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مربع نص 13"/>
          <p:cNvSpPr txBox="1"/>
          <p:nvPr/>
        </p:nvSpPr>
        <p:spPr>
          <a:xfrm>
            <a:off x="3662284" y="1353269"/>
            <a:ext cx="1161020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مبتدأ</a:t>
            </a:r>
          </a:p>
        </p:txBody>
      </p:sp>
      <p:sp>
        <p:nvSpPr>
          <p:cNvPr id="185" name="مربع نص 14"/>
          <p:cNvSpPr txBox="1"/>
          <p:nvPr/>
        </p:nvSpPr>
        <p:spPr>
          <a:xfrm>
            <a:off x="2407594" y="1354826"/>
            <a:ext cx="916895" cy="708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خبر</a:t>
            </a:r>
          </a:p>
        </p:txBody>
      </p:sp>
      <p:pic>
        <p:nvPicPr>
          <p:cNvPr id="186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33325" y="2088662"/>
            <a:ext cx="7629526" cy="51140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مربع نص 16"/>
          <p:cNvSpPr txBox="1"/>
          <p:nvPr/>
        </p:nvSpPr>
        <p:spPr>
          <a:xfrm>
            <a:off x="2414956" y="1952192"/>
            <a:ext cx="141318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الضمة</a:t>
            </a:r>
          </a:p>
        </p:txBody>
      </p:sp>
      <p:sp>
        <p:nvSpPr>
          <p:cNvPr id="188" name="مربع نص 17"/>
          <p:cNvSpPr txBox="1"/>
          <p:nvPr/>
        </p:nvSpPr>
        <p:spPr>
          <a:xfrm>
            <a:off x="1760832" y="2604456"/>
            <a:ext cx="7885901" cy="1111663"/>
          </a:xfrm>
          <a:prstGeom prst="rect">
            <a:avLst/>
          </a:prstGeom>
          <a:gradFill>
            <a:gsLst>
              <a:gs pos="0">
                <a:schemeClr val="accent2">
                  <a:hueOff val="-368864"/>
                  <a:lumOff val="24249"/>
                </a:schemeClr>
              </a:gs>
              <a:gs pos="50000">
                <a:srgbClr val="F5B093"/>
              </a:gs>
              <a:gs pos="100000">
                <a:schemeClr val="accent2">
                  <a:hueOff val="-353522"/>
                  <a:satOff val="5390"/>
                  <a:lumOff val="17469"/>
                </a:schemeClr>
              </a:gs>
            </a:gsLst>
            <a:lin ang="5400000"/>
          </a:gradFill>
          <a:ln w="635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 sz="2800">
                <a:solidFill>
                  <a:srgbClr val="002060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الضمة التي تظهر على آخر المبتدأ والخبر</a:t>
            </a:r>
            <a:r>
              <a:t>-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هنا </a:t>
            </a:r>
            <a:r>
              <a:t>-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هي علامة  </a:t>
            </a:r>
            <a:r>
              <a:rPr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الرفع</a:t>
            </a:r>
            <a:r>
              <a:t> </a:t>
            </a:r>
          </a:p>
        </p:txBody>
      </p:sp>
      <p:grpSp>
        <p:nvGrpSpPr>
          <p:cNvPr id="191" name="مستطيل مستدير الزوايا 18"/>
          <p:cNvGrpSpPr/>
          <p:nvPr/>
        </p:nvGrpSpPr>
        <p:grpSpPr>
          <a:xfrm>
            <a:off x="7360780" y="-301367"/>
            <a:ext cx="2402071" cy="1913266"/>
            <a:chOff x="0" y="0"/>
            <a:chExt cx="2402070" cy="1913265"/>
          </a:xfrm>
        </p:grpSpPr>
        <p:sp>
          <p:nvSpPr>
            <p:cNvPr id="189" name="مستطيل مستدير الزوايا"/>
            <p:cNvSpPr/>
            <p:nvPr/>
          </p:nvSpPr>
          <p:spPr>
            <a:xfrm>
              <a:off x="0" y="617953"/>
              <a:ext cx="2402071" cy="677359"/>
            </a:xfrm>
            <a:prstGeom prst="roundRect">
              <a:avLst>
                <a:gd name="adj" fmla="val 16667"/>
              </a:avLst>
            </a:prstGeom>
            <a:solidFill>
              <a:srgbClr val="FBE5D6"/>
            </a:solidFill>
            <a:ln w="635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5400"/>
              </a:pPr>
            </a:p>
          </p:txBody>
        </p:sp>
        <p:sp>
          <p:nvSpPr>
            <p:cNvPr id="190" name="العلمُ  نورُ"/>
            <p:cNvSpPr txBox="1"/>
            <p:nvPr/>
          </p:nvSpPr>
          <p:spPr>
            <a:xfrm>
              <a:off x="81960" y="-1"/>
              <a:ext cx="2238150" cy="1913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5400"/>
              </a:pP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العل</a:t>
              </a:r>
              <a:r>
                <a:rPr>
                  <a:solidFill>
                    <a:srgbClr val="FF0000"/>
                  </a:solidFill>
                  <a:latin typeface="Akhbar MT"/>
                  <a:ea typeface="Akhbar MT"/>
                  <a:cs typeface="Akhbar MT"/>
                  <a:sym typeface="Akhbar MT"/>
                </a:rPr>
                <a:t>مُ  نورُ</a:t>
              </a:r>
            </a:p>
          </p:txBody>
        </p:sp>
      </p:grpSp>
      <p:pic>
        <p:nvPicPr>
          <p:cNvPr id="192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51310" y="1062854"/>
            <a:ext cx="4826001" cy="61592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مربع نص 19"/>
          <p:cNvSpPr txBox="1"/>
          <p:nvPr/>
        </p:nvSpPr>
        <p:spPr>
          <a:xfrm>
            <a:off x="605117" y="3182691"/>
            <a:ext cx="9232094" cy="1081409"/>
          </a:xfrm>
          <a:prstGeom prst="rect">
            <a:avLst/>
          </a:prstGeom>
          <a:gradFill>
            <a:gsLst>
              <a:gs pos="0">
                <a:schemeClr val="accent3">
                  <a:lumOff val="17344"/>
                </a:schemeClr>
              </a:gs>
              <a:gs pos="50000">
                <a:srgbClr val="C7C7C7"/>
              </a:gs>
              <a:gs pos="100000">
                <a:schemeClr val="accent3">
                  <a:lumOff val="10616"/>
                </a:schemeClr>
              </a:gs>
            </a:gsLst>
            <a:lin ang="5400000"/>
          </a:gradFill>
          <a:ln w="6350">
            <a:solidFill>
              <a:schemeClr val="accent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2800"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الحركات الأصلية التي تظهر على أواخر الأسماء في اللغة العربية ثلاث ، وهي </a:t>
            </a:r>
            <a:r>
              <a:t>:</a:t>
            </a:r>
          </a:p>
        </p:txBody>
      </p:sp>
      <p:sp>
        <p:nvSpPr>
          <p:cNvPr id="194" name="مربع نص 20"/>
          <p:cNvSpPr txBox="1"/>
          <p:nvPr/>
        </p:nvSpPr>
        <p:spPr>
          <a:xfrm>
            <a:off x="6708740" y="3895369"/>
            <a:ext cx="1296145" cy="601474"/>
          </a:xfrm>
          <a:prstGeom prst="rect">
            <a:avLst/>
          </a:pr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002060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الضمة</a:t>
            </a:r>
          </a:p>
        </p:txBody>
      </p:sp>
      <p:sp>
        <p:nvSpPr>
          <p:cNvPr id="195" name="مربع نص 23"/>
          <p:cNvSpPr txBox="1"/>
          <p:nvPr/>
        </p:nvSpPr>
        <p:spPr>
          <a:xfrm>
            <a:off x="4666255" y="3895369"/>
            <a:ext cx="1296145" cy="601474"/>
          </a:xfrm>
          <a:prstGeom prst="rect">
            <a:avLst/>
          </a:pr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0000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الفتحة</a:t>
            </a:r>
          </a:p>
        </p:txBody>
      </p:sp>
      <p:sp>
        <p:nvSpPr>
          <p:cNvPr id="196" name="مربع نص 24"/>
          <p:cNvSpPr txBox="1"/>
          <p:nvPr/>
        </p:nvSpPr>
        <p:spPr>
          <a:xfrm>
            <a:off x="2689391" y="3888830"/>
            <a:ext cx="1296145" cy="601474"/>
          </a:xfrm>
          <a:prstGeom prst="rect">
            <a:avLst/>
          </a:pr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002060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الكسرة</a:t>
            </a:r>
          </a:p>
        </p:txBody>
      </p:sp>
      <p:grpSp>
        <p:nvGrpSpPr>
          <p:cNvPr id="199" name="فقاعة الكلام: بيضاوية 10"/>
          <p:cNvGrpSpPr/>
          <p:nvPr/>
        </p:nvGrpSpPr>
        <p:grpSpPr>
          <a:xfrm>
            <a:off x="393328" y="185167"/>
            <a:ext cx="2336158" cy="1777718"/>
            <a:chOff x="0" y="0"/>
            <a:chExt cx="2336157" cy="1777717"/>
          </a:xfrm>
        </p:grpSpPr>
        <p:sp>
          <p:nvSpPr>
            <p:cNvPr id="197" name="فقاعة اقتباس"/>
            <p:cNvSpPr/>
            <p:nvPr/>
          </p:nvSpPr>
          <p:spPr>
            <a:xfrm>
              <a:off x="0" y="235464"/>
              <a:ext cx="2336158" cy="1306789"/>
            </a:xfrm>
            <a:prstGeom prst="wedgeEllipseCallout">
              <a:avLst>
                <a:gd name="adj1" fmla="val -3305"/>
                <a:gd name="adj2" fmla="val 101500"/>
              </a:avLst>
            </a:prstGeom>
            <a:solidFill>
              <a:srgbClr val="DEEBF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7940" dir="5400000">
                <a:srgbClr val="000000">
                  <a:alpha val="32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198" name="من مهارات الصف الرابع الابتدائي"/>
            <p:cNvSpPr txBox="1"/>
            <p:nvPr/>
          </p:nvSpPr>
          <p:spPr>
            <a:xfrm>
              <a:off x="387841" y="0"/>
              <a:ext cx="1560476" cy="1777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من مهارات الصف الرابع الابتدائي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2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2" presetID="18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2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0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8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4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4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4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96" grpId="11"/>
      <p:bldP build="whole" bldLvl="1" animBg="1" rev="0" advAuto="0" spid="186" grpId="5"/>
      <p:bldP build="whole" bldLvl="1" animBg="1" rev="0" advAuto="0" spid="185" grpId="4"/>
      <p:bldP build="whole" bldLvl="1" animBg="1" rev="0" advAuto="0" spid="199" grpId="12"/>
      <p:bldP build="whole" bldLvl="1" animBg="1" rev="0" advAuto="0" spid="194" grpId="9"/>
      <p:bldP build="whole" bldLvl="1" animBg="1" rev="0" advAuto="0" spid="192" grpId="1"/>
      <p:bldP build="whole" bldLvl="1" animBg="1" rev="0" advAuto="0" spid="193" grpId="8"/>
      <p:bldP build="whole" bldLvl="1" animBg="1" rev="0" advAuto="0" spid="187" grpId="6"/>
      <p:bldP build="whole" bldLvl="1" animBg="1" rev="0" advAuto="0" spid="184" grpId="3"/>
      <p:bldP build="whole" bldLvl="1" animBg="1" rev="0" advAuto="0" spid="188" grpId="7"/>
      <p:bldP build="whole" bldLvl="1" animBg="1" rev="0" advAuto="0" spid="195" grpId="1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-1"/>
            <a:ext cx="10706100" cy="530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22"/>
          <p:cNvSpPr/>
          <p:nvPr/>
        </p:nvSpPr>
        <p:spPr>
          <a:xfrm>
            <a:off x="10427606" y="487156"/>
            <a:ext cx="1521387" cy="127813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6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Box 7"/>
          <p:cNvSpPr txBox="1"/>
          <p:nvPr/>
        </p:nvSpPr>
        <p:spPr>
          <a:xfrm>
            <a:off x="10390418" y="895387"/>
            <a:ext cx="1723561" cy="59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التمهيد</a:t>
            </a:r>
          </a:p>
        </p:txBody>
      </p:sp>
      <p:grpSp>
        <p:nvGrpSpPr>
          <p:cNvPr id="210" name="مستطيل 11"/>
          <p:cNvGrpSpPr/>
          <p:nvPr/>
        </p:nvGrpSpPr>
        <p:grpSpPr>
          <a:xfrm>
            <a:off x="10684892" y="2755574"/>
            <a:ext cx="976092" cy="1032195"/>
            <a:chOff x="0" y="0"/>
            <a:chExt cx="976091" cy="1032194"/>
          </a:xfrm>
        </p:grpSpPr>
        <p:sp>
          <p:nvSpPr>
            <p:cNvPr id="208" name="مستطيل"/>
            <p:cNvSpPr/>
            <p:nvPr/>
          </p:nvSpPr>
          <p:spPr>
            <a:xfrm>
              <a:off x="0" y="93984"/>
              <a:ext cx="976092" cy="84422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209" name="من…"/>
            <p:cNvSpPr txBox="1"/>
            <p:nvPr/>
          </p:nvSpPr>
          <p:spPr>
            <a:xfrm>
              <a:off x="74294" y="0"/>
              <a:ext cx="827503" cy="1032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من </a:t>
              </a:r>
            </a:p>
            <a:p>
              <a:pPr algn="ctr" rtl="0">
                <a:defRPr b="1"/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خارج الكتاب</a:t>
              </a:r>
            </a:p>
          </p:txBody>
        </p:sp>
      </p:grpSp>
      <p:grpSp>
        <p:nvGrpSpPr>
          <p:cNvPr id="213" name="مستطيل مستدير الزوايا 12"/>
          <p:cNvGrpSpPr/>
          <p:nvPr/>
        </p:nvGrpSpPr>
        <p:grpSpPr>
          <a:xfrm>
            <a:off x="6938781" y="-30277"/>
            <a:ext cx="2742281" cy="1437364"/>
            <a:chOff x="0" y="0"/>
            <a:chExt cx="2742280" cy="1437363"/>
          </a:xfrm>
        </p:grpSpPr>
        <p:sp>
          <p:nvSpPr>
            <p:cNvPr id="211" name="مستطيل مستدير الزوايا"/>
            <p:cNvSpPr/>
            <p:nvPr/>
          </p:nvSpPr>
          <p:spPr>
            <a:xfrm>
              <a:off x="0" y="433460"/>
              <a:ext cx="2742281" cy="570443"/>
            </a:xfrm>
            <a:prstGeom prst="roundRect">
              <a:avLst>
                <a:gd name="adj" fmla="val 16667"/>
              </a:avLst>
            </a:prstGeom>
            <a:solidFill>
              <a:srgbClr val="FBE5D6"/>
            </a:solidFill>
            <a:ln w="635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4000"/>
              </a:pPr>
            </a:p>
          </p:txBody>
        </p:sp>
        <p:sp>
          <p:nvSpPr>
            <p:cNvPr id="212" name="الفتاتان محبوبتان"/>
            <p:cNvSpPr txBox="1"/>
            <p:nvPr/>
          </p:nvSpPr>
          <p:spPr>
            <a:xfrm>
              <a:off x="76741" y="-1"/>
              <a:ext cx="2588798" cy="1437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4000"/>
              </a:pP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الفتات</a:t>
              </a:r>
              <a:r>
                <a:rPr>
                  <a:solidFill>
                    <a:srgbClr val="FF0000"/>
                  </a:solidFill>
                  <a:latin typeface="Akhbar MT"/>
                  <a:ea typeface="Akhbar MT"/>
                  <a:cs typeface="Akhbar MT"/>
                  <a:sym typeface="Akhbar MT"/>
                </a:rPr>
                <a:t>ا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ن</a:t>
              </a:r>
              <a:r>
                <a:rPr>
                  <a:solidFill>
                    <a:srgbClr val="FF0000"/>
                  </a:solidFill>
                </a:rPr>
                <a:t> 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محبوبت</a:t>
              </a:r>
              <a:r>
                <a:rPr>
                  <a:solidFill>
                    <a:srgbClr val="FF0000"/>
                  </a:solidFill>
                  <a:latin typeface="Akhbar MT"/>
                  <a:ea typeface="Akhbar MT"/>
                  <a:cs typeface="Akhbar MT"/>
                  <a:sym typeface="Akhbar MT"/>
                </a:rPr>
                <a:t>ا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ن</a:t>
              </a:r>
            </a:p>
          </p:txBody>
        </p:sp>
      </p:grpSp>
      <p:grpSp>
        <p:nvGrpSpPr>
          <p:cNvPr id="216" name="مستطيل مستدير الزوايا 15"/>
          <p:cNvGrpSpPr/>
          <p:nvPr/>
        </p:nvGrpSpPr>
        <p:grpSpPr>
          <a:xfrm>
            <a:off x="3959966" y="-42043"/>
            <a:ext cx="2742281" cy="1437365"/>
            <a:chOff x="0" y="0"/>
            <a:chExt cx="2742280" cy="1437363"/>
          </a:xfrm>
        </p:grpSpPr>
        <p:sp>
          <p:nvSpPr>
            <p:cNvPr id="214" name="مستطيل مستدير الزوايا"/>
            <p:cNvSpPr/>
            <p:nvPr/>
          </p:nvSpPr>
          <p:spPr>
            <a:xfrm>
              <a:off x="0" y="445226"/>
              <a:ext cx="2742281" cy="546912"/>
            </a:xfrm>
            <a:prstGeom prst="roundRect">
              <a:avLst>
                <a:gd name="adj" fmla="val 16667"/>
              </a:avLst>
            </a:prstGeom>
            <a:solidFill>
              <a:srgbClr val="FBE5D6"/>
            </a:solidFill>
            <a:ln w="635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4000"/>
              </a:pPr>
            </a:p>
          </p:txBody>
        </p:sp>
        <p:sp>
          <p:nvSpPr>
            <p:cNvPr id="215" name="المؤمنون مخلصون"/>
            <p:cNvSpPr txBox="1"/>
            <p:nvPr/>
          </p:nvSpPr>
          <p:spPr>
            <a:xfrm>
              <a:off x="75592" y="-1"/>
              <a:ext cx="2591096" cy="1437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4000"/>
              </a:pP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المؤمن</a:t>
              </a:r>
              <a:r>
                <a:rPr>
                  <a:solidFill>
                    <a:srgbClr val="FF0000"/>
                  </a:solidFill>
                  <a:latin typeface="Akhbar MT"/>
                  <a:ea typeface="Akhbar MT"/>
                  <a:cs typeface="Akhbar MT"/>
                  <a:sym typeface="Akhbar MT"/>
                </a:rPr>
                <a:t>و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ن</a:t>
              </a:r>
              <a:r>
                <a:rPr>
                  <a:solidFill>
                    <a:srgbClr val="FF0000"/>
                  </a:solidFill>
                </a:rPr>
                <a:t> 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مخلص</a:t>
              </a:r>
              <a:r>
                <a:rPr>
                  <a:solidFill>
                    <a:srgbClr val="FF0000"/>
                  </a:solidFill>
                  <a:latin typeface="Akhbar MT"/>
                  <a:ea typeface="Akhbar MT"/>
                  <a:cs typeface="Akhbar MT"/>
                  <a:sym typeface="Akhbar MT"/>
                </a:rPr>
                <a:t>و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ن</a:t>
              </a:r>
            </a:p>
          </p:txBody>
        </p:sp>
      </p:grpSp>
      <p:grpSp>
        <p:nvGrpSpPr>
          <p:cNvPr id="219" name="مستطيل مستدير الزوايا 16"/>
          <p:cNvGrpSpPr/>
          <p:nvPr/>
        </p:nvGrpSpPr>
        <p:grpSpPr>
          <a:xfrm>
            <a:off x="892219" y="312139"/>
            <a:ext cx="2742282" cy="752320"/>
            <a:chOff x="0" y="0"/>
            <a:chExt cx="2742280" cy="752318"/>
          </a:xfrm>
        </p:grpSpPr>
        <p:sp>
          <p:nvSpPr>
            <p:cNvPr id="217" name="مستطيل مستدير الزوايا"/>
            <p:cNvSpPr/>
            <p:nvPr/>
          </p:nvSpPr>
          <p:spPr>
            <a:xfrm>
              <a:off x="0" y="102668"/>
              <a:ext cx="2742281" cy="546983"/>
            </a:xfrm>
            <a:prstGeom prst="roundRect">
              <a:avLst>
                <a:gd name="adj" fmla="val 16667"/>
              </a:avLst>
            </a:prstGeom>
            <a:solidFill>
              <a:srgbClr val="FBE5D6"/>
            </a:solidFill>
            <a:ln w="635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4000"/>
              </a:pPr>
            </a:p>
          </p:txBody>
        </p:sp>
        <p:sp>
          <p:nvSpPr>
            <p:cNvPr id="218" name="أخوك صادق"/>
            <p:cNvSpPr txBox="1"/>
            <p:nvPr/>
          </p:nvSpPr>
          <p:spPr>
            <a:xfrm>
              <a:off x="75595" y="0"/>
              <a:ext cx="2591090" cy="752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4000"/>
              </a:pP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أخ</a:t>
              </a:r>
              <a:r>
                <a:rPr>
                  <a:solidFill>
                    <a:srgbClr val="FF0000"/>
                  </a:solidFill>
                  <a:latin typeface="Akhbar MT"/>
                  <a:ea typeface="Akhbar MT"/>
                  <a:cs typeface="Akhbar MT"/>
                  <a:sym typeface="Akhbar MT"/>
                </a:rPr>
                <a:t>و</a:t>
              </a:r>
              <a:r>
                <a:rPr>
                  <a:latin typeface="Akhbar MT"/>
                  <a:ea typeface="Akhbar MT"/>
                  <a:cs typeface="Akhbar MT"/>
                  <a:sym typeface="Akhbar MT"/>
                </a:rPr>
                <a:t>ك صادق</a:t>
              </a:r>
            </a:p>
          </p:txBody>
        </p:sp>
      </p:grpSp>
      <p:pic>
        <p:nvPicPr>
          <p:cNvPr id="220" name="صورة 17" descr="صورة 17"/>
          <p:cNvPicPr>
            <a:picLocks noChangeAspect="1"/>
          </p:cNvPicPr>
          <p:nvPr/>
        </p:nvPicPr>
        <p:blipFill>
          <a:blip r:embed="rId7">
            <a:extLst/>
          </a:blip>
          <a:srcRect l="0" t="18571" r="0" b="0"/>
          <a:stretch>
            <a:fillRect/>
          </a:stretch>
        </p:blipFill>
        <p:spPr>
          <a:xfrm>
            <a:off x="411717" y="1200259"/>
            <a:ext cx="8760873" cy="333866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Rectangle 4"/>
          <p:cNvSpPr txBox="1"/>
          <p:nvPr/>
        </p:nvSpPr>
        <p:spPr>
          <a:xfrm>
            <a:off x="5638201" y="2492710"/>
            <a:ext cx="1231104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الواو</a:t>
            </a:r>
          </a:p>
        </p:txBody>
      </p:sp>
      <p:sp>
        <p:nvSpPr>
          <p:cNvPr id="222" name="Rectangle 4"/>
          <p:cNvSpPr txBox="1"/>
          <p:nvPr/>
        </p:nvSpPr>
        <p:spPr>
          <a:xfrm>
            <a:off x="1801563" y="3690072"/>
            <a:ext cx="1231104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المثنى</a:t>
            </a:r>
          </a:p>
        </p:txBody>
      </p:sp>
      <p:pic>
        <p:nvPicPr>
          <p:cNvPr id="223" name="صورة 20" descr="صورة 20"/>
          <p:cNvPicPr>
            <a:picLocks noChangeAspect="1"/>
          </p:cNvPicPr>
          <p:nvPr/>
        </p:nvPicPr>
        <p:blipFill>
          <a:blip r:embed="rId8">
            <a:extLst/>
          </a:blip>
          <a:srcRect l="15264" t="0" r="41452" b="88855"/>
          <a:stretch>
            <a:fillRect/>
          </a:stretch>
        </p:blipFill>
        <p:spPr>
          <a:xfrm>
            <a:off x="6096000" y="1114331"/>
            <a:ext cx="3721337" cy="5025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فقاعة الكلام: بيضاوية 10"/>
          <p:cNvGrpSpPr/>
          <p:nvPr/>
        </p:nvGrpSpPr>
        <p:grpSpPr>
          <a:xfrm>
            <a:off x="7589702" y="1531232"/>
            <a:ext cx="2336159" cy="1777718"/>
            <a:chOff x="0" y="0"/>
            <a:chExt cx="2336157" cy="1777717"/>
          </a:xfrm>
        </p:grpSpPr>
        <p:sp>
          <p:nvSpPr>
            <p:cNvPr id="224" name="فقاعة اقتباس"/>
            <p:cNvSpPr/>
            <p:nvPr/>
          </p:nvSpPr>
          <p:spPr>
            <a:xfrm>
              <a:off x="0" y="244925"/>
              <a:ext cx="2336158" cy="1287867"/>
            </a:xfrm>
            <a:prstGeom prst="wedgeEllipseCallout">
              <a:avLst>
                <a:gd name="adj1" fmla="val -3305"/>
                <a:gd name="adj2" fmla="val 101500"/>
              </a:avLst>
            </a:prstGeom>
            <a:solidFill>
              <a:srgbClr val="DEEBF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7940" dir="5400000">
                <a:srgbClr val="000000">
                  <a:alpha val="32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400"/>
              </a:pPr>
            </a:p>
          </p:txBody>
        </p:sp>
        <p:sp>
          <p:nvSpPr>
            <p:cNvPr id="225" name="من مهارات الصف الخامس الابتدائي"/>
            <p:cNvSpPr txBox="1"/>
            <p:nvPr/>
          </p:nvSpPr>
          <p:spPr>
            <a:xfrm>
              <a:off x="387841" y="-1"/>
              <a:ext cx="1560476" cy="1777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من مهارات الصف الخامس الابتدائي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7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9" grpId="3"/>
      <p:bldP build="whole" bldLvl="1" animBg="1" rev="0" advAuto="0" spid="221" grpId="6"/>
      <p:bldP build="whole" bldLvl="1" animBg="1" rev="0" advAuto="0" spid="226" grpId="8"/>
      <p:bldP build="whole" bldLvl="1" animBg="1" rev="0" advAuto="0" spid="222" grpId="7"/>
      <p:bldP build="whole" bldLvl="1" animBg="1" rev="0" advAuto="0" spid="216" grpId="2"/>
      <p:bldP build="whole" bldLvl="1" animBg="1" rev="0" advAuto="0" spid="220" grpId="5"/>
      <p:bldP build="whole" bldLvl="1" animBg="1" rev="0" advAuto="0" spid="223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835" t="2485" r="4404" b="18012"/>
          <a:stretch>
            <a:fillRect/>
          </a:stretch>
        </p:blipFill>
        <p:spPr>
          <a:xfrm>
            <a:off x="-393700" y="146595"/>
            <a:ext cx="10706100" cy="515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830" y="4338375"/>
            <a:ext cx="8015032" cy="348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oogle Shape;124;p17" descr="Google Shape;124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7368" y="3749416"/>
            <a:ext cx="2164005" cy="3590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صورة 10" descr="صورة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260" y="4338375"/>
            <a:ext cx="501880" cy="535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صورة 8" descr="صورة 8"/>
          <p:cNvPicPr>
            <a:picLocks noChangeAspect="1"/>
          </p:cNvPicPr>
          <p:nvPr/>
        </p:nvPicPr>
        <p:blipFill>
          <a:blip r:embed="rId7">
            <a:extLst/>
          </a:blip>
          <a:srcRect l="0" t="31812" r="0" b="0"/>
          <a:stretch>
            <a:fillRect/>
          </a:stretch>
        </p:blipFill>
        <p:spPr>
          <a:xfrm>
            <a:off x="3562258" y="481717"/>
            <a:ext cx="3784174" cy="639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0978" y="1314037"/>
            <a:ext cx="1462441" cy="211496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235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35628" y="1044014"/>
            <a:ext cx="3462526" cy="82489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مربع نص 13"/>
          <p:cNvSpPr txBox="1"/>
          <p:nvPr/>
        </p:nvSpPr>
        <p:spPr>
          <a:xfrm>
            <a:off x="7156936" y="1660924"/>
            <a:ext cx="2700939" cy="2045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التاريخ</a:t>
            </a:r>
            <a:r>
              <a:rPr>
                <a:solidFill>
                  <a:srgbClr val="FFFFFF"/>
                </a:solidFill>
              </a:rPr>
              <a:t> </a:t>
            </a:r>
            <a:r>
              <a:t>: </a:t>
            </a:r>
            <a:r>
              <a:rPr>
                <a:solidFill>
                  <a:srgbClr val="000000"/>
                </a:solidFill>
              </a:rPr>
              <a:t>   /    / 1443 </a:t>
            </a:r>
            <a:r>
              <a:rPr>
                <a:solidFill>
                  <a:srgbClr val="000000"/>
                </a:solidFill>
                <a:latin typeface="Akhbar MT"/>
                <a:ea typeface="Akhbar MT"/>
                <a:cs typeface="Akhbar MT"/>
                <a:sym typeface="Akhbar MT"/>
              </a:rPr>
              <a:t>هـ</a:t>
            </a:r>
            <a:endParaRPr sz="3200"/>
          </a:p>
          <a:p>
            <a:pPr rtl="0">
              <a:defRPr b="1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المادة </a:t>
            </a:r>
            <a:r>
              <a:t>: </a:t>
            </a:r>
            <a:r>
              <a:rPr>
                <a:solidFill>
                  <a:srgbClr val="000000"/>
                </a:solidFill>
                <a:latin typeface="Akhbar MT"/>
                <a:ea typeface="Akhbar MT"/>
                <a:cs typeface="Akhbar MT"/>
                <a:sym typeface="Akhbar MT"/>
              </a:rPr>
              <a:t>لغتي الجميلة </a:t>
            </a:r>
            <a:r>
              <a:rPr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37" name="Picture 26" descr="Picture 2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3273" y="481717"/>
            <a:ext cx="949387" cy="699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3273" y="1358604"/>
            <a:ext cx="1026404" cy="510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صورة 16" descr="صورة 1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55913" y="563501"/>
            <a:ext cx="1315406" cy="105025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مربع نص 17"/>
          <p:cNvSpPr txBox="1"/>
          <p:nvPr/>
        </p:nvSpPr>
        <p:spPr>
          <a:xfrm>
            <a:off x="2222716" y="2076422"/>
            <a:ext cx="5622523" cy="1193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الوحدة الأولى  </a:t>
            </a:r>
            <a:r>
              <a:t>: </a:t>
            </a:r>
            <a:r>
              <a:rPr>
                <a:solidFill>
                  <a:srgbClr val="000000"/>
                </a:solidFill>
                <a:latin typeface="Akhbar MT"/>
                <a:ea typeface="Akhbar MT"/>
                <a:cs typeface="Akhbar MT"/>
                <a:sym typeface="Akhbar MT"/>
              </a:rPr>
              <a:t>قدوات ومثل عليا</a:t>
            </a:r>
          </a:p>
          <a:p>
            <a:pPr algn="ctr" rtl="0">
              <a:def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المكون </a:t>
            </a:r>
            <a:r>
              <a:t>:  </a:t>
            </a:r>
            <a:r>
              <a:rPr>
                <a:solidFill>
                  <a:srgbClr val="000000"/>
                </a:solidFill>
                <a:latin typeface="Akhbar MT"/>
                <a:ea typeface="Akhbar MT"/>
                <a:cs typeface="Akhbar MT"/>
                <a:sym typeface="Akhbar MT"/>
              </a:rPr>
              <a:t>الوظيفة النحوية</a:t>
            </a:r>
          </a:p>
        </p:txBody>
      </p:sp>
      <p:sp>
        <p:nvSpPr>
          <p:cNvPr id="241" name="مربع نص 18"/>
          <p:cNvSpPr txBox="1"/>
          <p:nvPr/>
        </p:nvSpPr>
        <p:spPr>
          <a:xfrm>
            <a:off x="1386928" y="3373453"/>
            <a:ext cx="7294099" cy="199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الموضوع </a:t>
            </a:r>
            <a:r>
              <a:t>/  </a:t>
            </a:r>
            <a:r>
              <a:rPr>
                <a:solidFill>
                  <a:srgbClr val="000000"/>
                </a:solidFill>
                <a:latin typeface="Akhbar MT"/>
                <a:ea typeface="Akhbar MT"/>
                <a:cs typeface="Akhbar MT"/>
                <a:sym typeface="Akhbar MT"/>
              </a:rPr>
              <a:t>الأفعال الناسخة </a:t>
            </a:r>
            <a:r>
              <a:rPr>
                <a:solidFill>
                  <a:srgbClr val="000000"/>
                </a:solidFill>
              </a:rPr>
              <a:t>( </a:t>
            </a:r>
            <a:r>
              <a:rPr>
                <a:solidFill>
                  <a:srgbClr val="000000"/>
                </a:solidFill>
                <a:latin typeface="Akhbar MT"/>
                <a:ea typeface="Akhbar MT"/>
                <a:cs typeface="Akhbar MT"/>
                <a:sym typeface="Akhbar MT"/>
              </a:rPr>
              <a:t>كان وأخواتها </a:t>
            </a:r>
            <a:r>
              <a:rPr>
                <a:solidFill>
                  <a:srgbClr val="000000"/>
                </a:solidFill>
              </a:rPr>
              <a:t>)</a:t>
            </a:r>
          </a:p>
          <a:p>
            <a:pPr algn="ctr" rtl="0">
              <a:defRPr b="1" sz="36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2F5597"/>
                </a:solidFill>
                <a:latin typeface="Akhbar MT"/>
                <a:ea typeface="Akhbar MT"/>
                <a:cs typeface="Akhbar MT"/>
                <a:sym typeface="Akhbar MT"/>
              </a:rPr>
              <a:t>من صفحة </a:t>
            </a:r>
            <a:r>
              <a:rPr>
                <a:solidFill>
                  <a:srgbClr val="2F5597"/>
                </a:solidFill>
              </a:rPr>
              <a:t>65 </a:t>
            </a:r>
            <a:r>
              <a:rPr>
                <a:solidFill>
                  <a:srgbClr val="2F5597"/>
                </a:solidFill>
                <a:latin typeface="Akhbar MT"/>
                <a:ea typeface="Akhbar MT"/>
                <a:cs typeface="Akhbar MT"/>
                <a:sym typeface="Akhbar MT"/>
              </a:rPr>
              <a:t>إلى صفحة </a:t>
            </a:r>
            <a:r>
              <a:rPr>
                <a:solidFill>
                  <a:srgbClr val="2F5597"/>
                </a:solidFill>
              </a:rPr>
              <a:t>70</a:t>
            </a:r>
            <a:r>
              <a:rPr sz="4000">
                <a:solidFill>
                  <a:srgbClr val="2F5597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"/>
      <p:bldP build="whole" bldLvl="1" animBg="1" rev="0" advAuto="0" spid="240" grpId="2"/>
      <p:bldP build="whole" bldLvl="1" animBg="1" rev="0" advAuto="0" spid="241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