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2" r:id="rId3"/>
    <p:sldId id="263" r:id="rId4"/>
    <p:sldId id="265" r:id="rId5"/>
    <p:sldId id="266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625" autoAdjust="0"/>
  </p:normalViewPr>
  <p:slideViewPr>
    <p:cSldViewPr>
      <p:cViewPr>
        <p:scale>
          <a:sx n="66" d="100"/>
          <a:sy n="66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10E8D1-E9C2-414D-BD57-B7498911A8CC}" type="doc">
      <dgm:prSet loTypeId="urn:microsoft.com/office/officeart/2005/8/layout/radial3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C302F314-5476-46FD-83A4-CB60D91A1BFD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pPr rtl="1"/>
          <a:endParaRPr lang="ar-SA" sz="80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A8A28A7F-4A08-4431-B80C-B2FF392F02EC}" type="parTrans" cxnId="{CAC4D17A-5AFC-43B3-9BC1-83534E8AE609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83B0512-24A5-4E7D-B4E3-C2D732C00897}" type="sibTrans" cxnId="{CAC4D17A-5AFC-43B3-9BC1-83534E8AE609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DC871BA8-DE4D-4E59-B316-810D15B76A83}">
      <dgm:prSet phldrT="[Text]" custT="1"/>
      <dgm:spPr/>
      <dgm:t>
        <a:bodyPr/>
        <a:lstStyle/>
        <a:p>
          <a:pPr rtl="1"/>
          <a:r>
            <a:rPr lang="ar-SA" sz="24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المفردة</a:t>
          </a:r>
        </a:p>
        <a:p>
          <a:pPr rtl="1"/>
          <a:r>
            <a:rPr lang="ar-SA" sz="24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1-1</a:t>
          </a:r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0</a:t>
          </a:r>
          <a:endParaRPr lang="ar-SA" sz="20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21B0D3DC-A551-4680-9BD9-BAFA71814D44}" type="parTrans" cxnId="{C94BCCE7-9878-4ACE-A247-090ACC4446C9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8AF2B4B1-E74D-4C7C-8717-515F2DB6C3C6}" type="sibTrans" cxnId="{C94BCCE7-9878-4ACE-A247-090ACC4446C9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6D94702B-BD9E-4134-ABB7-CCA818A93CF6}">
      <dgm:prSet phldrT="[Text]" custT="1"/>
      <dgm:spPr/>
      <dgm:t>
        <a:bodyPr/>
        <a:lstStyle/>
        <a:p>
          <a:pPr rtl="1"/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المركبة</a:t>
          </a:r>
        </a:p>
        <a:p>
          <a:pPr rtl="1"/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11-19</a:t>
          </a:r>
          <a:endParaRPr lang="ar-SA" sz="20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2CF8DB1A-AB11-4D2E-B4A2-8121103060B2}" type="parTrans" cxnId="{D397A60B-6693-4409-904A-3E59E0A628CC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C2A545C8-CEB9-40BD-A2EE-462D71D810B0}" type="sibTrans" cxnId="{D397A60B-6693-4409-904A-3E59E0A628CC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5361E5D6-997B-47B2-B601-E6E52B08EA18}">
      <dgm:prSet phldrT="[Text]" custT="1"/>
      <dgm:spPr/>
      <dgm:t>
        <a:bodyPr/>
        <a:lstStyle/>
        <a:p>
          <a:pPr rtl="1"/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المعطوفة</a:t>
          </a:r>
        </a:p>
        <a:p>
          <a:pPr rtl="1"/>
          <a:r>
            <a:rPr lang="ar-SA" sz="20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21-99</a:t>
          </a:r>
          <a:endParaRPr lang="ar-SA" sz="20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5B4F04A-F2AB-44CF-B20B-B5274EF932CB}" type="parTrans" cxnId="{A3EE76FC-EF6D-43F8-A711-C48E301B58E1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04D6E49E-2A0F-42B9-890A-DDDAFA412306}" type="sibTrans" cxnId="{A3EE76FC-EF6D-43F8-A711-C48E301B58E1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453F1DD-60D4-4FE1-B97A-2B3DC44C701B}">
      <dgm:prSet phldrT="[Text]" custT="1"/>
      <dgm:spPr/>
      <dgm:t>
        <a:bodyPr/>
        <a:lstStyle/>
        <a:p>
          <a:pPr rtl="1"/>
          <a:r>
            <a:rPr lang="ar-SA" sz="1200" b="1" cap="none" spc="0" dirty="0" smtClean="0">
              <a:ln w="6600">
                <a:prstDash val="solid"/>
              </a:ln>
              <a:effectLst/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ألفاظ العقود</a:t>
          </a:r>
        </a:p>
        <a:p>
          <a:pPr rtl="1"/>
          <a:r>
            <a:rPr lang="ar-SA" sz="1200" b="1" cap="none" spc="0" dirty="0" smtClean="0">
              <a:ln w="6600">
                <a:prstDash val="solid"/>
              </a:ln>
              <a:effectLst/>
              <a:latin typeface="Monotype Koufi" pitchFamily="2" charset="-78"/>
              <a:ea typeface="Monotype Koufi" pitchFamily="2" charset="-78"/>
              <a:cs typeface="Monotype Koufi" pitchFamily="2" charset="-78"/>
            </a:rPr>
            <a:t>20-30-40-50-60-70-80-9</a:t>
          </a:r>
          <a:r>
            <a:rPr lang="ar-SA" sz="1200" b="1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0</a:t>
          </a:r>
          <a:endParaRPr lang="ar-SA" sz="1200" b="1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421868B4-382D-46C9-948A-E2169791B838}" type="parTrans" cxnId="{854FC2FA-DBBB-4D44-9AA9-42187EC4D05B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656DFC83-6BEC-42E2-8A33-4EACEF9453BF}" type="sibTrans" cxnId="{854FC2FA-DBBB-4D44-9AA9-42187EC4D05B}">
      <dgm:prSet/>
      <dgm:spPr/>
      <dgm:t>
        <a:bodyPr/>
        <a:lstStyle/>
        <a:p>
          <a:pPr rtl="1"/>
          <a:endParaRPr lang="ar-SA" b="1" cap="none" spc="0">
            <a:ln w="66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gm:t>
    </dgm:pt>
    <dgm:pt modelId="{8214C59E-6614-49DA-94B1-B2C5DAD12E80}">
      <dgm:prSet phldrT="[Text]" custRadScaleRad="124825"/>
      <dgm:spPr/>
      <dgm:t>
        <a:bodyPr/>
        <a:lstStyle/>
        <a:p>
          <a:pPr rtl="1"/>
          <a:endParaRPr lang="ar-SA"/>
        </a:p>
      </dgm:t>
    </dgm:pt>
    <dgm:pt modelId="{39EDC5F8-383C-4A4C-87A4-FF367F1C6755}" type="parTrans" cxnId="{A56E275D-A877-453F-9DCF-EDE723CC4EF1}">
      <dgm:prSet/>
      <dgm:spPr/>
      <dgm:t>
        <a:bodyPr/>
        <a:lstStyle/>
        <a:p>
          <a:pPr rtl="1"/>
          <a:endParaRPr lang="ar-SA"/>
        </a:p>
      </dgm:t>
    </dgm:pt>
    <dgm:pt modelId="{D920491B-31B9-415C-9B42-68DBFFF4E18A}" type="sibTrans" cxnId="{A56E275D-A877-453F-9DCF-EDE723CC4EF1}">
      <dgm:prSet/>
      <dgm:spPr/>
      <dgm:t>
        <a:bodyPr/>
        <a:lstStyle/>
        <a:p>
          <a:pPr rtl="1"/>
          <a:endParaRPr lang="ar-SA"/>
        </a:p>
      </dgm:t>
    </dgm:pt>
    <dgm:pt modelId="{1488EA87-8652-4688-846F-0931560912BB}" type="pres">
      <dgm:prSet presAssocID="{B210E8D1-E9C2-414D-BD57-B7498911A8C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6CB1975-6342-4F7F-ADEA-67642168F4F7}" type="pres">
      <dgm:prSet presAssocID="{B210E8D1-E9C2-414D-BD57-B7498911A8CC}" presName="radial" presStyleCnt="0">
        <dgm:presLayoutVars>
          <dgm:animLvl val="ctr"/>
        </dgm:presLayoutVars>
      </dgm:prSet>
      <dgm:spPr/>
    </dgm:pt>
    <dgm:pt modelId="{6DE169F8-72C3-4833-8D03-275E530E0D4F}" type="pres">
      <dgm:prSet presAssocID="{C302F314-5476-46FD-83A4-CB60D91A1BFD}" presName="centerShape" presStyleLbl="vennNode1" presStyleIdx="0" presStyleCnt="5" custScaleX="149974" custScaleY="140126"/>
      <dgm:spPr/>
      <dgm:t>
        <a:bodyPr/>
        <a:lstStyle/>
        <a:p>
          <a:pPr rtl="1"/>
          <a:endParaRPr lang="ar-SA"/>
        </a:p>
      </dgm:t>
    </dgm:pt>
    <dgm:pt modelId="{C5C80152-E2DE-4DDB-A09B-D21818620660}" type="pres">
      <dgm:prSet presAssocID="{DC871BA8-DE4D-4E59-B316-810D15B76A83}" presName="node" presStyleLbl="vennNode1" presStyleIdx="1" presStyleCnt="5" custRadScaleRad="1041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F168A48-DB49-40F3-832D-2ED56917EC05}" type="pres">
      <dgm:prSet presAssocID="{6D94702B-BD9E-4134-ABB7-CCA818A93CF6}" presName="node" presStyleLbl="vennNode1" presStyleIdx="2" presStyleCnt="5" custRadScaleRad="12482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7B0CCEC-C33C-4744-B251-3D2AB770E346}" type="pres">
      <dgm:prSet presAssocID="{5361E5D6-997B-47B2-B601-E6E52B08EA18}" presName="node" presStyleLbl="vennNode1" presStyleIdx="3" presStyleCnt="5" custRadScaleRad="1039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70443A-6AA9-42A3-B2DC-3B65046CBA28}" type="pres">
      <dgm:prSet presAssocID="{4453F1DD-60D4-4FE1-B97A-2B3DC44C701B}" presName="node" presStyleLbl="vennNode1" presStyleIdx="4" presStyleCnt="5" custRadScaleRad="125968" custRadScaleInc="-64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C7E4F83-E812-4FA1-9E01-6993DB26FC4D}" type="presOf" srcId="{B210E8D1-E9C2-414D-BD57-B7498911A8CC}" destId="{1488EA87-8652-4688-846F-0931560912BB}" srcOrd="0" destOrd="0" presId="urn:microsoft.com/office/officeart/2005/8/layout/radial3"/>
    <dgm:cxn modelId="{A3EE76FC-EF6D-43F8-A711-C48E301B58E1}" srcId="{C302F314-5476-46FD-83A4-CB60D91A1BFD}" destId="{5361E5D6-997B-47B2-B601-E6E52B08EA18}" srcOrd="2" destOrd="0" parTransId="{45B4F04A-F2AB-44CF-B20B-B5274EF932CB}" sibTransId="{04D6E49E-2A0F-42B9-890A-DDDAFA412306}"/>
    <dgm:cxn modelId="{72A1DC9E-8A4F-4093-9DAB-4D6C26EF7B6C}" type="presOf" srcId="{DC871BA8-DE4D-4E59-B316-810D15B76A83}" destId="{C5C80152-E2DE-4DDB-A09B-D21818620660}" srcOrd="0" destOrd="0" presId="urn:microsoft.com/office/officeart/2005/8/layout/radial3"/>
    <dgm:cxn modelId="{3770DD66-E945-4090-84F8-4BF7D6891D42}" type="presOf" srcId="{6D94702B-BD9E-4134-ABB7-CCA818A93CF6}" destId="{EF168A48-DB49-40F3-832D-2ED56917EC05}" srcOrd="0" destOrd="0" presId="urn:microsoft.com/office/officeart/2005/8/layout/radial3"/>
    <dgm:cxn modelId="{D397A60B-6693-4409-904A-3E59E0A628CC}" srcId="{C302F314-5476-46FD-83A4-CB60D91A1BFD}" destId="{6D94702B-BD9E-4134-ABB7-CCA818A93CF6}" srcOrd="1" destOrd="0" parTransId="{2CF8DB1A-AB11-4D2E-B4A2-8121103060B2}" sibTransId="{C2A545C8-CEB9-40BD-A2EE-462D71D810B0}"/>
    <dgm:cxn modelId="{854FC2FA-DBBB-4D44-9AA9-42187EC4D05B}" srcId="{C302F314-5476-46FD-83A4-CB60D91A1BFD}" destId="{4453F1DD-60D4-4FE1-B97A-2B3DC44C701B}" srcOrd="3" destOrd="0" parTransId="{421868B4-382D-46C9-948A-E2169791B838}" sibTransId="{656DFC83-6BEC-42E2-8A33-4EACEF9453BF}"/>
    <dgm:cxn modelId="{C94BCCE7-9878-4ACE-A247-090ACC4446C9}" srcId="{C302F314-5476-46FD-83A4-CB60D91A1BFD}" destId="{DC871BA8-DE4D-4E59-B316-810D15B76A83}" srcOrd="0" destOrd="0" parTransId="{21B0D3DC-A551-4680-9BD9-BAFA71814D44}" sibTransId="{8AF2B4B1-E74D-4C7C-8717-515F2DB6C3C6}"/>
    <dgm:cxn modelId="{FCFA5A68-4FE0-454E-8BB0-D878FBBD5123}" type="presOf" srcId="{4453F1DD-60D4-4FE1-B97A-2B3DC44C701B}" destId="{3070443A-6AA9-42A3-B2DC-3B65046CBA28}" srcOrd="0" destOrd="0" presId="urn:microsoft.com/office/officeart/2005/8/layout/radial3"/>
    <dgm:cxn modelId="{B21F40FD-3547-415B-9E6F-0D602566C869}" type="presOf" srcId="{C302F314-5476-46FD-83A4-CB60D91A1BFD}" destId="{6DE169F8-72C3-4833-8D03-275E530E0D4F}" srcOrd="0" destOrd="0" presId="urn:microsoft.com/office/officeart/2005/8/layout/radial3"/>
    <dgm:cxn modelId="{858783D9-66DE-4DBE-A783-9D75DBFD6DFD}" type="presOf" srcId="{5361E5D6-997B-47B2-B601-E6E52B08EA18}" destId="{87B0CCEC-C33C-4744-B251-3D2AB770E346}" srcOrd="0" destOrd="0" presId="urn:microsoft.com/office/officeart/2005/8/layout/radial3"/>
    <dgm:cxn modelId="{CAC4D17A-5AFC-43B3-9BC1-83534E8AE609}" srcId="{B210E8D1-E9C2-414D-BD57-B7498911A8CC}" destId="{C302F314-5476-46FD-83A4-CB60D91A1BFD}" srcOrd="0" destOrd="0" parTransId="{A8A28A7F-4A08-4431-B80C-B2FF392F02EC}" sibTransId="{083B0512-24A5-4E7D-B4E3-C2D732C00897}"/>
    <dgm:cxn modelId="{A56E275D-A877-453F-9DCF-EDE723CC4EF1}" srcId="{B210E8D1-E9C2-414D-BD57-B7498911A8CC}" destId="{8214C59E-6614-49DA-94B1-B2C5DAD12E80}" srcOrd="1" destOrd="0" parTransId="{39EDC5F8-383C-4A4C-87A4-FF367F1C6755}" sibTransId="{D920491B-31B9-415C-9B42-68DBFFF4E18A}"/>
    <dgm:cxn modelId="{DDEA1A73-6AB8-4AA0-A197-5B91EEA453E5}" type="presParOf" srcId="{1488EA87-8652-4688-846F-0931560912BB}" destId="{66CB1975-6342-4F7F-ADEA-67642168F4F7}" srcOrd="0" destOrd="0" presId="urn:microsoft.com/office/officeart/2005/8/layout/radial3"/>
    <dgm:cxn modelId="{FAE7504D-D123-4B17-A73E-C787E9B9E231}" type="presParOf" srcId="{66CB1975-6342-4F7F-ADEA-67642168F4F7}" destId="{6DE169F8-72C3-4833-8D03-275E530E0D4F}" srcOrd="0" destOrd="0" presId="urn:microsoft.com/office/officeart/2005/8/layout/radial3"/>
    <dgm:cxn modelId="{A35C5E70-C2DD-4F2A-B1A1-44CC8E227A26}" type="presParOf" srcId="{66CB1975-6342-4F7F-ADEA-67642168F4F7}" destId="{C5C80152-E2DE-4DDB-A09B-D21818620660}" srcOrd="1" destOrd="0" presId="urn:microsoft.com/office/officeart/2005/8/layout/radial3"/>
    <dgm:cxn modelId="{5EC50CBE-D3A4-403E-AFAD-5850C52F3E6C}" type="presParOf" srcId="{66CB1975-6342-4F7F-ADEA-67642168F4F7}" destId="{EF168A48-DB49-40F3-832D-2ED56917EC05}" srcOrd="2" destOrd="0" presId="urn:microsoft.com/office/officeart/2005/8/layout/radial3"/>
    <dgm:cxn modelId="{E06C2FAF-59EC-4840-94F5-F13668B57D4B}" type="presParOf" srcId="{66CB1975-6342-4F7F-ADEA-67642168F4F7}" destId="{87B0CCEC-C33C-4744-B251-3D2AB770E346}" srcOrd="3" destOrd="0" presId="urn:microsoft.com/office/officeart/2005/8/layout/radial3"/>
    <dgm:cxn modelId="{0BD4F374-3F23-445E-B8D7-CE4B90BB9DC1}" type="presParOf" srcId="{66CB1975-6342-4F7F-ADEA-67642168F4F7}" destId="{3070443A-6AA9-42A3-B2DC-3B65046CBA28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169F8-72C3-4833-8D03-275E530E0D4F}">
      <dsp:nvSpPr>
        <dsp:cNvPr id="0" name=""/>
        <dsp:cNvSpPr/>
      </dsp:nvSpPr>
      <dsp:spPr>
        <a:xfrm>
          <a:off x="2018211" y="561363"/>
          <a:ext cx="4193176" cy="3917832"/>
        </a:xfrm>
        <a:prstGeom prst="ellipse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3556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80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2632287" y="1135116"/>
        <a:ext cx="2965024" cy="2770326"/>
      </dsp:txXfrm>
    </dsp:sp>
    <dsp:sp modelId="{C5C80152-E2DE-4DDB-A09B-D21818620660}">
      <dsp:nvSpPr>
        <dsp:cNvPr id="0" name=""/>
        <dsp:cNvSpPr/>
      </dsp:nvSpPr>
      <dsp:spPr>
        <a:xfrm>
          <a:off x="3415816" y="0"/>
          <a:ext cx="1397967" cy="139796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المفردة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1-1</a:t>
          </a: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0</a:t>
          </a:r>
          <a:endParaRPr lang="ar-SA" sz="20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620544" y="204728"/>
        <a:ext cx="988511" cy="988511"/>
      </dsp:txXfrm>
    </dsp:sp>
    <dsp:sp modelId="{EF168A48-DB49-40F3-832D-2ED56917EC05}">
      <dsp:nvSpPr>
        <dsp:cNvPr id="0" name=""/>
        <dsp:cNvSpPr/>
      </dsp:nvSpPr>
      <dsp:spPr>
        <a:xfrm>
          <a:off x="5688625" y="1821296"/>
          <a:ext cx="1397967" cy="139796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المركبة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11-19</a:t>
          </a:r>
          <a:endParaRPr lang="ar-SA" sz="20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5893353" y="2026024"/>
        <a:ext cx="988511" cy="988511"/>
      </dsp:txXfrm>
    </dsp:sp>
    <dsp:sp modelId="{87B0CCEC-C33C-4744-B251-3D2AB770E346}">
      <dsp:nvSpPr>
        <dsp:cNvPr id="0" name=""/>
        <dsp:cNvSpPr/>
      </dsp:nvSpPr>
      <dsp:spPr>
        <a:xfrm>
          <a:off x="3415816" y="3642592"/>
          <a:ext cx="1397967" cy="139796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المعطوفة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21-99</a:t>
          </a:r>
          <a:endParaRPr lang="ar-SA" sz="20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3620544" y="3847320"/>
        <a:ext cx="988511" cy="988511"/>
      </dsp:txXfrm>
    </dsp:sp>
    <dsp:sp modelId="{3070443A-6AA9-42A3-B2DC-3B65046CBA28}">
      <dsp:nvSpPr>
        <dsp:cNvPr id="0" name=""/>
        <dsp:cNvSpPr/>
      </dsp:nvSpPr>
      <dsp:spPr>
        <a:xfrm>
          <a:off x="1122311" y="1844461"/>
          <a:ext cx="1397967" cy="139796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cap="none" spc="0" dirty="0" smtClean="0">
              <a:ln w="6600">
                <a:prstDash val="solid"/>
              </a:ln>
              <a:effectLst/>
              <a:latin typeface="Monotype Koufi" pitchFamily="2" charset="-78"/>
              <a:ea typeface="Monotype Koufi" pitchFamily="2" charset="-78"/>
              <a:cs typeface="Monotype Koufi" pitchFamily="2" charset="-78"/>
            </a:rPr>
            <a:t>ألفاظ العقود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cap="none" spc="0" dirty="0" smtClean="0">
              <a:ln w="6600">
                <a:prstDash val="solid"/>
              </a:ln>
              <a:effectLst/>
              <a:latin typeface="Monotype Koufi" pitchFamily="2" charset="-78"/>
              <a:ea typeface="Monotype Koufi" pitchFamily="2" charset="-78"/>
              <a:cs typeface="Monotype Koufi" pitchFamily="2" charset="-78"/>
            </a:rPr>
            <a:t>20-30-40-50-60-70-80-9</a:t>
          </a:r>
          <a:r>
            <a:rPr lang="ar-SA" sz="1200" b="1" kern="1200" cap="none" spc="0" dirty="0" smtClean="0">
              <a:ln w="6600"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rPr>
            <a:t>0</a:t>
          </a:r>
          <a:endParaRPr lang="ar-SA" sz="1200" b="1" kern="1200" cap="none" spc="0" dirty="0">
            <a:ln w="6600">
              <a:prstDash val="solid"/>
            </a:ln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Koufi" pitchFamily="2" charset="-78"/>
            <a:ea typeface="Monotype Koufi" pitchFamily="2" charset="-78"/>
            <a:cs typeface="Monotype Koufi" pitchFamily="2" charset="-78"/>
          </a:endParaRPr>
        </a:p>
      </dsp:txBody>
      <dsp:txXfrm>
        <a:off x="1327039" y="2049189"/>
        <a:ext cx="988511" cy="9885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305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157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322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863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728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308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3590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811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9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081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31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F2C25-4BEB-4638-91C1-A2F03030CCE6}" type="datetimeFigureOut">
              <a:rPr lang="ar-SA" smtClean="0"/>
              <a:t>04/03/42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BB991-F981-48F6-9FFC-341C12CB7C7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302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8964489" y="4430444"/>
            <a:ext cx="176516" cy="2427555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Group 2"/>
          <p:cNvGrpSpPr/>
          <p:nvPr/>
        </p:nvGrpSpPr>
        <p:grpSpPr>
          <a:xfrm>
            <a:off x="3491880" y="1017038"/>
            <a:ext cx="5634372" cy="3405557"/>
            <a:chOff x="3491879" y="728699"/>
            <a:chExt cx="5634372" cy="3405556"/>
          </a:xfrm>
        </p:grpSpPr>
        <p:sp>
          <p:nvSpPr>
            <p:cNvPr id="31" name="Rectangle 30"/>
            <p:cNvSpPr/>
            <p:nvPr/>
          </p:nvSpPr>
          <p:spPr>
            <a:xfrm>
              <a:off x="3491879" y="2564596"/>
              <a:ext cx="5634372" cy="156965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rgbClr val="F8F8F8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الكفايات اللغوية المستوى </a:t>
              </a:r>
              <a:r>
                <a:rPr lang="ar-SA" sz="3200" b="1" spc="150" dirty="0" smtClean="0">
                  <a:ln w="11430"/>
                  <a:solidFill>
                    <a:srgbClr val="F8F8F8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الثالث</a:t>
              </a:r>
              <a:endParaRPr lang="ar-SA" sz="3200" b="1" spc="150" dirty="0" smtClean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  <a:p>
              <a:pPr algn="ctr">
                <a:lnSpc>
                  <a:spcPct val="150000"/>
                </a:lnSpc>
              </a:pPr>
              <a:r>
                <a:rPr lang="ar-SA" sz="3200" b="1" spc="150" dirty="0" smtClean="0">
                  <a:ln w="11430"/>
                  <a:solidFill>
                    <a:srgbClr val="F8F8F8"/>
                  </a:solidFill>
                  <a:effectLst>
                    <a:glow rad="228600">
                      <a:schemeClr val="accent1">
                        <a:satMod val="175000"/>
                        <a:alpha val="40000"/>
                      </a:scheme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cs typeface="PT Bold Heading" panose="02010400000000000000" pitchFamily="2" charset="-78"/>
                </a:rPr>
                <a:t>الأستاذ / عبدالله الزهراني</a:t>
              </a:r>
              <a:endParaRPr lang="ar-SA" sz="3200" b="1" spc="150" dirty="0">
                <a:ln w="11430"/>
                <a:solidFill>
                  <a:srgbClr val="F8F8F8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PT Bold Heading" panose="02010400000000000000" pitchFamily="2" charset="-78"/>
              </a:endParaRPr>
            </a:p>
          </p:txBody>
        </p:sp>
        <p:pic>
          <p:nvPicPr>
            <p:cNvPr id="32" name="Picture 2" descr="C:\Users\TOSHIBA\Desktop\تأصيل العربية\شعار تأصيل العربية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4386" y="728699"/>
              <a:ext cx="2077472" cy="1529819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" name="Rounded Rectangle 32"/>
          <p:cNvSpPr/>
          <p:nvPr/>
        </p:nvSpPr>
        <p:spPr>
          <a:xfrm>
            <a:off x="8964489" y="3132878"/>
            <a:ext cx="176516" cy="1232226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Rounded Rectangle 35"/>
          <p:cNvSpPr/>
          <p:nvPr/>
        </p:nvSpPr>
        <p:spPr>
          <a:xfrm>
            <a:off x="8964488" y="2452847"/>
            <a:ext cx="179512" cy="616113"/>
          </a:xfrm>
          <a:prstGeom prst="roundRect">
            <a:avLst>
              <a:gd name="adj" fmla="val 0"/>
            </a:avLst>
          </a:prstGeom>
          <a:solidFill>
            <a:srgbClr val="5E5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4" name="Group 33"/>
          <p:cNvGrpSpPr/>
          <p:nvPr/>
        </p:nvGrpSpPr>
        <p:grpSpPr>
          <a:xfrm>
            <a:off x="49736" y="260649"/>
            <a:ext cx="5098328" cy="6336704"/>
            <a:chOff x="107504" y="116632"/>
            <a:chExt cx="5616624" cy="6336704"/>
          </a:xfr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/>
        </p:grpSpPr>
        <p:sp>
          <p:nvSpPr>
            <p:cNvPr id="35" name="Rounded Rectangle 34"/>
            <p:cNvSpPr/>
            <p:nvPr/>
          </p:nvSpPr>
          <p:spPr>
            <a:xfrm>
              <a:off x="2411760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16014" y="1261530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07504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07504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07504" y="11663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07504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259632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259632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1259632" y="227687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563888" y="1166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259632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411760" y="551723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411760" y="2276872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411760" y="335699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411760" y="443711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716015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563888" y="443711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563888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411760" y="1196752"/>
              <a:ext cx="1008112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716012" y="55172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563888" y="1239731"/>
              <a:ext cx="1008113" cy="936104"/>
            </a:xfrm>
            <a:prstGeom prst="round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76444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824" y="44624"/>
            <a:ext cx="3106688" cy="11430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r-S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أقسام العدد</a:t>
            </a:r>
            <a:endParaRPr lang="ar-S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827618"/>
              </p:ext>
            </p:extLst>
          </p:nvPr>
        </p:nvGraphicFramePr>
        <p:xfrm>
          <a:off x="446856" y="1268760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6372200" y="260649"/>
            <a:ext cx="2520280" cy="720080"/>
          </a:xfrm>
          <a:prstGeom prst="round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endParaRPr lang="ar-SA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3779912" y="3068960"/>
            <a:ext cx="151216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المئة والألف</a:t>
            </a:r>
            <a:endParaRPr lang="ar-SA" sz="3200" b="1" dirty="0"/>
          </a:p>
        </p:txBody>
      </p:sp>
    </p:spTree>
    <p:extLst>
      <p:ext uri="{BB962C8B-B14F-4D97-AF65-F5344CB8AC3E}">
        <p14:creationId xmlns:p14="http://schemas.microsoft.com/office/powerpoint/2010/main" val="174114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E169F8-72C3-4833-8D03-275E530E0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6DE169F8-72C3-4833-8D03-275E530E0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6DE169F8-72C3-4833-8D03-275E530E0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80152-E2DE-4DDB-A09B-D21818620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C5C80152-E2DE-4DDB-A09B-D21818620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C5C80152-E2DE-4DDB-A09B-D21818620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168A48-DB49-40F3-832D-2ED56917E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EF168A48-DB49-40F3-832D-2ED56917E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EF168A48-DB49-40F3-832D-2ED56917E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B0CCEC-C33C-4744-B251-3D2AB770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87B0CCEC-C33C-4744-B251-3D2AB770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87B0CCEC-C33C-4744-B251-3D2AB770E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70443A-6AA9-42A3-B2DC-3B65046CB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3070443A-6AA9-42A3-B2DC-3B65046CB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3070443A-6AA9-42A3-B2DC-3B65046CBA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/>
        </p:bldSub>
      </p:bldGraphic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071027"/>
            <a:ext cx="8640960" cy="433965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ar-SA" sz="13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ثالثاً</a:t>
            </a:r>
            <a:r>
              <a:rPr lang="ar-SA" sz="138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/>
            </a:r>
            <a:br>
              <a:rPr lang="ar-SA" sz="13800" b="1" dirty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</a:br>
            <a:r>
              <a:rPr lang="ar-SA" sz="13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ألفاظ العقود</a:t>
            </a:r>
            <a:endParaRPr lang="ar-SA" sz="13800" b="1" dirty="0">
              <a:ln w="12700">
                <a:solidFill>
                  <a:srgbClr val="FFC0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Aldhabi" panose="01000000000000000000" pitchFamily="2" charset="-78"/>
              <a:ea typeface="+mn-ea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514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5364088" y="794770"/>
            <a:ext cx="3708192" cy="2706238"/>
            <a:chOff x="7164000" y="245740"/>
            <a:chExt cx="1980000" cy="1080000"/>
          </a:xfrm>
        </p:grpSpPr>
        <p:sp>
          <p:nvSpPr>
            <p:cNvPr id="47" name="Oval 46"/>
            <p:cNvSpPr/>
            <p:nvPr/>
          </p:nvSpPr>
          <p:spPr>
            <a:xfrm flipV="1">
              <a:off x="7164000" y="245740"/>
              <a:ext cx="1980000" cy="10800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64000" y="505536"/>
              <a:ext cx="1980000" cy="54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lvl="0" algn="ctr"/>
              <a:r>
                <a:rPr lang="ar-SA" sz="3600" b="1" dirty="0" smtClean="0">
                  <a:ln w="6600">
                    <a:prstDash val="solid"/>
                  </a:ln>
                  <a:latin typeface="Monotype Koufi" pitchFamily="2" charset="-78"/>
                  <a:ea typeface="Monotype Koufi" pitchFamily="2" charset="-78"/>
                </a:rPr>
                <a:t>20-30-40-50-60-70-80-90</a:t>
              </a:r>
              <a:endParaRPr lang="ar-SA" sz="3600" b="1" dirty="0">
                <a:ln w="6600"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71951" y="3475154"/>
            <a:ext cx="6912417" cy="984885"/>
            <a:chOff x="338671" y="916273"/>
            <a:chExt cx="6884060" cy="13448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Rounded Rectangle 5"/>
            <p:cNvSpPr/>
            <p:nvPr/>
          </p:nvSpPr>
          <p:spPr>
            <a:xfrm>
              <a:off x="338671" y="1340768"/>
              <a:ext cx="6884060" cy="707886"/>
            </a:xfrm>
            <a:prstGeom prst="roundRect">
              <a:avLst>
                <a:gd name="adj" fmla="val 50000"/>
              </a:avLst>
            </a:prstGeom>
            <a:solidFill>
              <a:srgbClr val="F8FAF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8671" y="916273"/>
              <a:ext cx="6763134" cy="1344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ar-SA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لا تتغير بتغير المعدود</a:t>
              </a:r>
              <a:r>
                <a:rPr lang="ar-SA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</a:t>
              </a:r>
              <a:r>
                <a:rPr lang="ar-SA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وتلزم صورة واحدة مع المذكر والمؤنث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09902" y="5111125"/>
            <a:ext cx="4195594" cy="1126187"/>
            <a:chOff x="467544" y="4344010"/>
            <a:chExt cx="2198850" cy="1299029"/>
          </a:xfrm>
        </p:grpSpPr>
        <p:sp>
          <p:nvSpPr>
            <p:cNvPr id="33" name="Rounded Rectangle 32"/>
            <p:cNvSpPr/>
            <p:nvPr/>
          </p:nvSpPr>
          <p:spPr>
            <a:xfrm>
              <a:off x="467544" y="4383852"/>
              <a:ext cx="2198850" cy="125918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09021" y="4344010"/>
              <a:ext cx="1041906" cy="1242544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جاء خمسون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رجل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اً</a:t>
              </a:r>
            </a:p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جاءت عشرون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امرأةً</a:t>
              </a:r>
              <a:endPara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611560" y="116632"/>
            <a:ext cx="6359296" cy="6165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ألفاظ العقود </a:t>
            </a:r>
            <a:r>
              <a:rPr lang="ar-SA" sz="5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وتمييزها مفرد منصوب</a:t>
            </a:r>
            <a:endParaRPr lang="ar-SA" sz="5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55" name="Group 30"/>
          <p:cNvGrpSpPr/>
          <p:nvPr/>
        </p:nvGrpSpPr>
        <p:grpSpPr>
          <a:xfrm>
            <a:off x="4602422" y="5183133"/>
            <a:ext cx="4578090" cy="1126187"/>
            <a:chOff x="331369" y="4344010"/>
            <a:chExt cx="2484628" cy="1299029"/>
          </a:xfrm>
        </p:grpSpPr>
        <p:sp>
          <p:nvSpPr>
            <p:cNvPr id="56" name="Rounded Rectangle 32"/>
            <p:cNvSpPr/>
            <p:nvPr/>
          </p:nvSpPr>
          <p:spPr>
            <a:xfrm>
              <a:off x="467544" y="4383852"/>
              <a:ext cx="2198850" cy="125918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ectangle 31"/>
            <p:cNvSpPr/>
            <p:nvPr/>
          </p:nvSpPr>
          <p:spPr>
            <a:xfrm>
              <a:off x="331369" y="4344010"/>
              <a:ext cx="2484628" cy="1242544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رأيت سبعين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سيارةً</a:t>
              </a:r>
            </a:p>
            <a:p>
              <a:pPr algn="ctr"/>
              <a:r>
                <a:rPr lang="ar-SA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اشتريت ثلاثين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قلماً</a:t>
              </a:r>
              <a:endPara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88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5364089" y="794770"/>
            <a:ext cx="3753567" cy="2706238"/>
            <a:chOff x="7164000" y="245740"/>
            <a:chExt cx="2004228" cy="1080000"/>
          </a:xfrm>
        </p:grpSpPr>
        <p:sp>
          <p:nvSpPr>
            <p:cNvPr id="47" name="Oval 46"/>
            <p:cNvSpPr/>
            <p:nvPr/>
          </p:nvSpPr>
          <p:spPr>
            <a:xfrm flipV="1">
              <a:off x="7164000" y="245740"/>
              <a:ext cx="1980000" cy="10800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Rectangle 3"/>
            <p:cNvSpPr/>
            <p:nvPr/>
          </p:nvSpPr>
          <p:spPr>
            <a:xfrm>
              <a:off x="7188228" y="505536"/>
              <a:ext cx="1980000" cy="647783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lvl="0" algn="ctr"/>
              <a:r>
                <a:rPr lang="ar-SA" sz="3600" b="1" dirty="0" smtClean="0">
                  <a:ln w="6600">
                    <a:prstDash val="solid"/>
                  </a:ln>
                  <a:latin typeface="Monotype Koufi" pitchFamily="2" charset="-78"/>
                  <a:ea typeface="Monotype Koufi" pitchFamily="2" charset="-78"/>
                </a:rPr>
                <a:t>100-1000</a:t>
              </a:r>
            </a:p>
            <a:p>
              <a:pPr lvl="0" algn="ctr"/>
              <a:r>
                <a:rPr lang="ar-SA" sz="3600" b="1" dirty="0" smtClean="0">
                  <a:ln w="6600">
                    <a:prstDash val="solid"/>
                  </a:ln>
                  <a:latin typeface="Monotype Koufi" pitchFamily="2" charset="-78"/>
                  <a:ea typeface="Monotype Koufi" pitchFamily="2" charset="-78"/>
                </a:rPr>
                <a:t>1,000,000</a:t>
              </a:r>
            </a:p>
            <a:p>
              <a:pPr lvl="0" algn="ctr"/>
              <a:r>
                <a:rPr lang="ar-SA" sz="3600" b="1" dirty="0" smtClean="0">
                  <a:ln w="6600">
                    <a:prstDash val="solid"/>
                  </a:ln>
                  <a:latin typeface="Monotype Koufi" pitchFamily="2" charset="-78"/>
                  <a:ea typeface="Monotype Koufi" pitchFamily="2" charset="-78"/>
                </a:rPr>
                <a:t>1,000,000,000</a:t>
              </a:r>
              <a:endParaRPr lang="ar-SA" sz="3600" b="1" dirty="0">
                <a:ln w="6600"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" y="3475154"/>
            <a:ext cx="9072280" cy="984885"/>
            <a:chOff x="-629292" y="916273"/>
            <a:chExt cx="9035063" cy="1344881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6" name="Rounded Rectangle 5"/>
            <p:cNvSpPr/>
            <p:nvPr/>
          </p:nvSpPr>
          <p:spPr>
            <a:xfrm>
              <a:off x="-420251" y="1340768"/>
              <a:ext cx="8826022" cy="707886"/>
            </a:xfrm>
            <a:prstGeom prst="roundRect">
              <a:avLst>
                <a:gd name="adj" fmla="val 50000"/>
              </a:avLst>
            </a:prstGeom>
            <a:solidFill>
              <a:srgbClr val="F8FAF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-629292" y="916273"/>
              <a:ext cx="9035063" cy="13448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60000"/>
                </a:lnSpc>
              </a:pPr>
              <a:r>
                <a:rPr lang="ar-SA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لا تتغير بتغير المعدود</a:t>
              </a:r>
              <a:r>
                <a:rPr lang="ar-SA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 </a:t>
              </a:r>
              <a:r>
                <a:rPr lang="ar-SA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وتلزم صورة واحدة مع المذكر والمؤنث وتمييزها مفرد مجرور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09902" y="5111125"/>
            <a:ext cx="4195594" cy="1126187"/>
            <a:chOff x="467544" y="4344010"/>
            <a:chExt cx="2198850" cy="1299029"/>
          </a:xfrm>
        </p:grpSpPr>
        <p:sp>
          <p:nvSpPr>
            <p:cNvPr id="33" name="Rounded Rectangle 32"/>
            <p:cNvSpPr/>
            <p:nvPr/>
          </p:nvSpPr>
          <p:spPr>
            <a:xfrm>
              <a:off x="467544" y="4383852"/>
              <a:ext cx="2198850" cy="125918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95972" y="4344010"/>
              <a:ext cx="868003" cy="1242544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جاء مئة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رجل</a:t>
              </a:r>
              <a:r>
                <a:rPr lang="ar-SA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ٍ</a:t>
              </a:r>
              <a:endPara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  <a:p>
              <a:pPr algn="ctr"/>
              <a:r>
                <a:rPr lang="ar-SA" sz="3200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جاءت ألف </a:t>
              </a:r>
              <a:r>
                <a:rPr lang="ar-SA" sz="32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امرأةٍ</a:t>
              </a:r>
              <a:endPara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209902" y="116632"/>
            <a:ext cx="8694956" cy="6165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0"/>
              </a:spcBef>
            </a:pPr>
            <a:r>
              <a:rPr lang="ar-SA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المئة والألف 100-1000-1000,000-1000,000,000</a:t>
            </a:r>
            <a:endParaRPr lang="ar-SA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55" name="Group 30"/>
          <p:cNvGrpSpPr/>
          <p:nvPr/>
        </p:nvGrpSpPr>
        <p:grpSpPr>
          <a:xfrm>
            <a:off x="4602422" y="5183133"/>
            <a:ext cx="4578090" cy="1126187"/>
            <a:chOff x="331369" y="4344010"/>
            <a:chExt cx="2484628" cy="1299029"/>
          </a:xfrm>
        </p:grpSpPr>
        <p:sp>
          <p:nvSpPr>
            <p:cNvPr id="56" name="Rounded Rectangle 32"/>
            <p:cNvSpPr/>
            <p:nvPr/>
          </p:nvSpPr>
          <p:spPr>
            <a:xfrm>
              <a:off x="467544" y="4383852"/>
              <a:ext cx="2198850" cy="125918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ectangle 31"/>
            <p:cNvSpPr/>
            <p:nvPr/>
          </p:nvSpPr>
          <p:spPr>
            <a:xfrm>
              <a:off x="331369" y="4344010"/>
              <a:ext cx="2484628" cy="1242544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وجدت </a:t>
              </a:r>
              <a:r>
                <a:rPr lang="ar-SA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مليوني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ريالٍ</a:t>
              </a:r>
            </a:p>
            <a:p>
              <a:pPr algn="ctr"/>
              <a:r>
                <a:rPr lang="ar-SA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تبرعت </a:t>
              </a:r>
              <a:r>
                <a:rPr lang="ar-SA" sz="3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بمليون </a:t>
              </a:r>
              <a:r>
                <a:rPr lang="ar-SA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abic Typesetting" panose="03020402040406030203" pitchFamily="66" charset="-78"/>
                  <a:cs typeface="Arabic Typesetting" panose="03020402040406030203" pitchFamily="66" charset="-78"/>
                </a:rPr>
                <a:t>ريالٍ</a:t>
              </a:r>
              <a:endPara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98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82</Words>
  <Application>Microsoft Office PowerPoint</Application>
  <PresentationFormat>عرض على الشاشة (3:4)‏</PresentationFormat>
  <Paragraphs>29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أقسام العدد</vt:lpstr>
      <vt:lpstr>ثالثاً ألفاظ العقود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Q</dc:creator>
  <cp:lastModifiedBy>Q</cp:lastModifiedBy>
  <cp:revision>35</cp:revision>
  <dcterms:created xsi:type="dcterms:W3CDTF">2017-11-08T03:23:21Z</dcterms:created>
  <dcterms:modified xsi:type="dcterms:W3CDTF">2020-10-20T11:17:51Z</dcterms:modified>
</cp:coreProperties>
</file>