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5" d="100"/>
          <a:sy n="75" d="100"/>
        </p:scale>
        <p:origin x="-1062" y="-6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D343F-4860-4A06-9D76-4A902D34571C}" type="datetimeFigureOut">
              <a:rPr lang="ar-SA" smtClean="0"/>
              <a:t>13/03/42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45D4A-5D31-4257-957E-7AD0E3F89A6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03634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D343F-4860-4A06-9D76-4A902D34571C}" type="datetimeFigureOut">
              <a:rPr lang="ar-SA" smtClean="0"/>
              <a:t>13/03/42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45D4A-5D31-4257-957E-7AD0E3F89A6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33605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D343F-4860-4A06-9D76-4A902D34571C}" type="datetimeFigureOut">
              <a:rPr lang="ar-SA" smtClean="0"/>
              <a:t>13/03/42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45D4A-5D31-4257-957E-7AD0E3F89A6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11784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D343F-4860-4A06-9D76-4A902D34571C}" type="datetimeFigureOut">
              <a:rPr lang="ar-SA" smtClean="0"/>
              <a:t>13/03/42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45D4A-5D31-4257-957E-7AD0E3F89A6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33501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D343F-4860-4A06-9D76-4A902D34571C}" type="datetimeFigureOut">
              <a:rPr lang="ar-SA" smtClean="0"/>
              <a:t>13/03/42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45D4A-5D31-4257-957E-7AD0E3F89A6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67192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D343F-4860-4A06-9D76-4A902D34571C}" type="datetimeFigureOut">
              <a:rPr lang="ar-SA" smtClean="0"/>
              <a:t>13/03/42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45D4A-5D31-4257-957E-7AD0E3F89A6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10083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D343F-4860-4A06-9D76-4A902D34571C}" type="datetimeFigureOut">
              <a:rPr lang="ar-SA" smtClean="0"/>
              <a:t>13/03/42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45D4A-5D31-4257-957E-7AD0E3F89A6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41917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D343F-4860-4A06-9D76-4A902D34571C}" type="datetimeFigureOut">
              <a:rPr lang="ar-SA" smtClean="0"/>
              <a:t>13/03/42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45D4A-5D31-4257-957E-7AD0E3F89A6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10777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D343F-4860-4A06-9D76-4A902D34571C}" type="datetimeFigureOut">
              <a:rPr lang="ar-SA" smtClean="0"/>
              <a:t>13/03/42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45D4A-5D31-4257-957E-7AD0E3F89A6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92303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D343F-4860-4A06-9D76-4A902D34571C}" type="datetimeFigureOut">
              <a:rPr lang="ar-SA" smtClean="0"/>
              <a:t>13/03/42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45D4A-5D31-4257-957E-7AD0E3F89A6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4351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D343F-4860-4A06-9D76-4A902D34571C}" type="datetimeFigureOut">
              <a:rPr lang="ar-SA" smtClean="0"/>
              <a:t>13/03/42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45D4A-5D31-4257-957E-7AD0E3F89A6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88114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AD343F-4860-4A06-9D76-4A902D34571C}" type="datetimeFigureOut">
              <a:rPr lang="ar-SA" smtClean="0"/>
              <a:t>13/03/42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445D4A-5D31-4257-957E-7AD0E3F89A6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96728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ربع نص 7"/>
          <p:cNvSpPr txBox="1"/>
          <p:nvPr/>
        </p:nvSpPr>
        <p:spPr>
          <a:xfrm>
            <a:off x="7668344" y="1412776"/>
            <a:ext cx="115212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SA" dirty="0"/>
          </a:p>
        </p:txBody>
      </p:sp>
      <p:sp>
        <p:nvSpPr>
          <p:cNvPr id="11" name="Left Brace 11"/>
          <p:cNvSpPr/>
          <p:nvPr/>
        </p:nvSpPr>
        <p:spPr>
          <a:xfrm rot="5400000">
            <a:off x="4819444" y="-2363567"/>
            <a:ext cx="503555" cy="7049134"/>
          </a:xfrm>
          <a:prstGeom prst="leftBrace">
            <a:avLst>
              <a:gd name="adj1" fmla="val 73366"/>
              <a:gd name="adj2" fmla="val 50000"/>
            </a:avLst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1" anchor="ctr"/>
          <a:lstStyle/>
          <a:p>
            <a:endParaRPr lang="ar-SA" sz="1200"/>
          </a:p>
        </p:txBody>
      </p:sp>
      <p:sp>
        <p:nvSpPr>
          <p:cNvPr id="12" name="مربع نص 8"/>
          <p:cNvSpPr txBox="1"/>
          <p:nvPr/>
        </p:nvSpPr>
        <p:spPr>
          <a:xfrm>
            <a:off x="1546655" y="211356"/>
            <a:ext cx="528066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>
              <a:spcAft>
                <a:spcPts val="0"/>
              </a:spcAft>
            </a:pPr>
            <a:r>
              <a:rPr lang="ar-SA" sz="3200" kern="1200" dirty="0">
                <a:solidFill>
                  <a:srgbClr val="000000"/>
                </a:solidFill>
                <a:effectLst/>
                <a:latin typeface="Calibri"/>
                <a:ea typeface="Times New Roman"/>
                <a:cs typeface="Arial"/>
              </a:rPr>
              <a:t>       الزيادة (حرف </a:t>
            </a:r>
            <a:r>
              <a:rPr lang="ar-SA" sz="3200" kern="1200" dirty="0" smtClean="0">
                <a:solidFill>
                  <a:srgbClr val="000000"/>
                </a:solidFill>
                <a:effectLst/>
                <a:latin typeface="Calibri"/>
                <a:ea typeface="Times New Roman"/>
                <a:cs typeface="Arial"/>
              </a:rPr>
              <a:t>الألف والواو)</a:t>
            </a:r>
            <a:endParaRPr lang="en-US" sz="1000" dirty="0">
              <a:effectLst/>
              <a:latin typeface="Times New Roman"/>
              <a:ea typeface="Times New Roman"/>
            </a:endParaRPr>
          </a:p>
        </p:txBody>
      </p:sp>
      <p:sp>
        <p:nvSpPr>
          <p:cNvPr id="13" name="مربع نص 9"/>
          <p:cNvSpPr txBox="1"/>
          <p:nvPr/>
        </p:nvSpPr>
        <p:spPr>
          <a:xfrm>
            <a:off x="3692282" y="1408966"/>
            <a:ext cx="5445378" cy="52014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>
              <a:spcAft>
                <a:spcPts val="0"/>
              </a:spcAft>
            </a:pPr>
            <a:r>
              <a:rPr lang="ar-SA" sz="2400" kern="1200" dirty="0">
                <a:solidFill>
                  <a:schemeClr val="accent1">
                    <a:lumMod val="50000"/>
                  </a:schemeClr>
                </a:solidFill>
                <a:effectLst/>
                <a:latin typeface="Calibri"/>
                <a:ea typeface="Times New Roman"/>
                <a:cs typeface="Arial"/>
              </a:rPr>
              <a:t>تزاد الألف في 3 مواضع </a:t>
            </a:r>
            <a:endParaRPr lang="en-US" sz="1200" dirty="0">
              <a:solidFill>
                <a:schemeClr val="accent1">
                  <a:lumMod val="50000"/>
                </a:schemeClr>
              </a:solidFill>
              <a:effectLst/>
              <a:latin typeface="Times New Roman"/>
              <a:ea typeface="Times New Roman"/>
            </a:endParaRPr>
          </a:p>
          <a:p>
            <a:pPr algn="r" rtl="1">
              <a:spcAft>
                <a:spcPts val="0"/>
              </a:spcAft>
            </a:pPr>
            <a:r>
              <a:rPr lang="ar-SA" sz="2400" kern="1200" dirty="0">
                <a:solidFill>
                  <a:srgbClr val="FF0000"/>
                </a:solidFill>
                <a:effectLst/>
                <a:latin typeface="Calibri"/>
                <a:ea typeface="Times New Roman"/>
                <a:cs typeface="Arial"/>
              </a:rPr>
              <a:t>1-الألف الفارقة</a:t>
            </a:r>
            <a:endParaRPr lang="en-US" sz="1200" dirty="0">
              <a:effectLst/>
              <a:latin typeface="Times New Roman"/>
              <a:ea typeface="Times New Roman"/>
            </a:endParaRPr>
          </a:p>
          <a:p>
            <a:pPr algn="r" rtl="1">
              <a:spcAft>
                <a:spcPts val="0"/>
              </a:spcAft>
            </a:pPr>
            <a:r>
              <a:rPr lang="ar-SA" sz="2400" kern="1200" dirty="0">
                <a:solidFill>
                  <a:srgbClr val="000000"/>
                </a:solidFill>
                <a:effectLst/>
                <a:latin typeface="Calibri"/>
                <a:ea typeface="Times New Roman"/>
                <a:cs typeface="Arial"/>
              </a:rPr>
              <a:t>تزاد بعد واو </a:t>
            </a:r>
            <a:r>
              <a:rPr lang="ar-SA" sz="2400" kern="1200" dirty="0" smtClean="0">
                <a:solidFill>
                  <a:srgbClr val="000000"/>
                </a:solidFill>
                <a:effectLst/>
                <a:latin typeface="Calibri"/>
                <a:ea typeface="Times New Roman"/>
                <a:cs typeface="Arial"/>
              </a:rPr>
              <a:t>الجماعة في الأفعال </a:t>
            </a:r>
            <a:r>
              <a:rPr lang="ar-SA" sz="2400" kern="1200" dirty="0">
                <a:solidFill>
                  <a:srgbClr val="000000"/>
                </a:solidFill>
                <a:effectLst/>
                <a:latin typeface="Calibri"/>
                <a:ea typeface="Times New Roman"/>
                <a:cs typeface="Arial"/>
              </a:rPr>
              <a:t>(يسلمو</a:t>
            </a:r>
            <a:r>
              <a:rPr lang="ar-SA" sz="2400" kern="1200" dirty="0">
                <a:solidFill>
                  <a:srgbClr val="FF0000"/>
                </a:solidFill>
                <a:effectLst/>
                <a:latin typeface="Calibri"/>
                <a:ea typeface="Times New Roman"/>
                <a:cs typeface="Arial"/>
              </a:rPr>
              <a:t>ا </a:t>
            </a:r>
            <a:r>
              <a:rPr lang="ar-SA" sz="2400" kern="1200" dirty="0">
                <a:solidFill>
                  <a:srgbClr val="000000"/>
                </a:solidFill>
                <a:effectLst/>
                <a:latin typeface="Calibri"/>
                <a:ea typeface="Times New Roman"/>
                <a:cs typeface="Arial"/>
              </a:rPr>
              <a:t>، أحسنو</a:t>
            </a:r>
            <a:r>
              <a:rPr lang="ar-SA" sz="2400" kern="1200" dirty="0">
                <a:solidFill>
                  <a:srgbClr val="FF0000"/>
                </a:solidFill>
                <a:effectLst/>
                <a:latin typeface="Calibri"/>
                <a:ea typeface="Times New Roman"/>
                <a:cs typeface="Arial"/>
              </a:rPr>
              <a:t>ا</a:t>
            </a:r>
            <a:r>
              <a:rPr lang="ar-SA" sz="2400" kern="1200" dirty="0">
                <a:solidFill>
                  <a:srgbClr val="000000"/>
                </a:solidFill>
                <a:effectLst/>
                <a:latin typeface="Calibri"/>
                <a:ea typeface="Times New Roman"/>
                <a:cs typeface="Arial"/>
              </a:rPr>
              <a:t>)</a:t>
            </a:r>
            <a:endParaRPr lang="en-US" sz="1200" dirty="0">
              <a:effectLst/>
              <a:latin typeface="Times New Roman"/>
              <a:ea typeface="Times New Roman"/>
            </a:endParaRPr>
          </a:p>
          <a:p>
            <a:pPr algn="r" rtl="1">
              <a:spcAft>
                <a:spcPts val="0"/>
              </a:spcAft>
            </a:pPr>
            <a:r>
              <a:rPr lang="ar-SA" sz="2400" kern="1200" dirty="0">
                <a:solidFill>
                  <a:srgbClr val="000000"/>
                </a:solidFill>
                <a:effectLst/>
                <a:latin typeface="Calibri"/>
                <a:ea typeface="Times New Roman"/>
                <a:cs typeface="Arial"/>
              </a:rPr>
              <a:t>ولا تزاد في الأسماء (معلمو، مدرسو)</a:t>
            </a:r>
            <a:endParaRPr lang="en-US" sz="1200" dirty="0">
              <a:effectLst/>
              <a:latin typeface="Times New Roman"/>
              <a:ea typeface="Times New Roman"/>
            </a:endParaRPr>
          </a:p>
          <a:p>
            <a:pPr algn="r" rtl="1">
              <a:spcAft>
                <a:spcPts val="0"/>
              </a:spcAft>
            </a:pPr>
            <a:r>
              <a:rPr lang="ar-SA" sz="2000" kern="1200" dirty="0">
                <a:solidFill>
                  <a:srgbClr val="000000"/>
                </a:solidFill>
                <a:effectLst/>
                <a:latin typeface="Calibri"/>
                <a:ea typeface="Times New Roman"/>
                <a:cs typeface="Arial"/>
              </a:rPr>
              <a:t>ولا تزاد في الأفعال المختومة بواو (</a:t>
            </a:r>
            <a:r>
              <a:rPr lang="ar-SA" sz="2000" kern="1200" dirty="0" err="1" smtClean="0">
                <a:solidFill>
                  <a:srgbClr val="000000"/>
                </a:solidFill>
                <a:effectLst/>
                <a:latin typeface="Calibri"/>
                <a:ea typeface="Times New Roman"/>
                <a:cs typeface="Arial"/>
              </a:rPr>
              <a:t>أدعو،ندعو</a:t>
            </a:r>
            <a:r>
              <a:rPr lang="ar-SA" sz="2000" kern="1200" dirty="0" smtClean="0">
                <a:solidFill>
                  <a:srgbClr val="000000"/>
                </a:solidFill>
                <a:effectLst/>
                <a:latin typeface="Calibri"/>
                <a:ea typeface="Times New Roman"/>
                <a:cs typeface="Arial"/>
              </a:rPr>
              <a:t> </a:t>
            </a:r>
            <a:r>
              <a:rPr lang="ar-SA" sz="2000" kern="1200" dirty="0">
                <a:solidFill>
                  <a:srgbClr val="000000"/>
                </a:solidFill>
                <a:effectLst/>
                <a:latin typeface="Calibri"/>
                <a:ea typeface="Times New Roman"/>
                <a:cs typeface="Arial"/>
              </a:rPr>
              <a:t>،</a:t>
            </a:r>
            <a:r>
              <a:rPr lang="ar-SA" sz="2000" kern="1200" dirty="0" smtClean="0">
                <a:solidFill>
                  <a:srgbClr val="000000"/>
                </a:solidFill>
                <a:effectLst/>
                <a:latin typeface="Calibri"/>
                <a:ea typeface="Times New Roman"/>
                <a:cs typeface="Arial"/>
              </a:rPr>
              <a:t>أرجو ، نرجو)</a:t>
            </a:r>
            <a:endParaRPr lang="en-US" sz="1100" dirty="0">
              <a:effectLst/>
              <a:latin typeface="Times New Roman"/>
              <a:ea typeface="Times New Roman"/>
            </a:endParaRPr>
          </a:p>
          <a:p>
            <a:pPr algn="r" rtl="1">
              <a:spcAft>
                <a:spcPts val="0"/>
              </a:spcAft>
            </a:pPr>
            <a:r>
              <a:rPr lang="ar-SA" sz="2400" kern="1200" dirty="0">
                <a:solidFill>
                  <a:srgbClr val="FF0000"/>
                </a:solidFill>
                <a:effectLst/>
                <a:latin typeface="Calibri"/>
                <a:ea typeface="Times New Roman"/>
                <a:cs typeface="Arial"/>
              </a:rPr>
              <a:t>2-ألف تنوين النصب</a:t>
            </a:r>
            <a:endParaRPr lang="en-US" sz="1200" dirty="0">
              <a:effectLst/>
              <a:latin typeface="Times New Roman"/>
              <a:ea typeface="Times New Roman"/>
            </a:endParaRPr>
          </a:p>
          <a:p>
            <a:pPr algn="r" rtl="1">
              <a:spcAft>
                <a:spcPts val="0"/>
              </a:spcAft>
            </a:pPr>
            <a:r>
              <a:rPr lang="ar-SA" sz="2400" kern="1200" dirty="0">
                <a:solidFill>
                  <a:srgbClr val="000000"/>
                </a:solidFill>
                <a:effectLst/>
                <a:latin typeface="Calibri"/>
                <a:ea typeface="Times New Roman"/>
                <a:cs typeface="Arial"/>
              </a:rPr>
              <a:t>تلحق أواخر الأسماء المنصوبة(كتاب</a:t>
            </a:r>
            <a:r>
              <a:rPr lang="ar-SA" sz="2400" kern="1200" dirty="0">
                <a:solidFill>
                  <a:srgbClr val="FF0000"/>
                </a:solidFill>
                <a:effectLst/>
                <a:latin typeface="Calibri"/>
                <a:ea typeface="Times New Roman"/>
                <a:cs typeface="Arial"/>
              </a:rPr>
              <a:t>اً</a:t>
            </a:r>
            <a:r>
              <a:rPr lang="ar-SA" sz="2400" kern="1200" dirty="0">
                <a:solidFill>
                  <a:srgbClr val="000000"/>
                </a:solidFill>
                <a:effectLst/>
                <a:latin typeface="Calibri"/>
                <a:ea typeface="Times New Roman"/>
                <a:cs typeface="Arial"/>
              </a:rPr>
              <a:t> ومفيد</a:t>
            </a:r>
            <a:r>
              <a:rPr lang="ar-SA" sz="2400" kern="1200" dirty="0">
                <a:solidFill>
                  <a:srgbClr val="FF0000"/>
                </a:solidFill>
                <a:effectLst/>
                <a:latin typeface="Calibri"/>
                <a:ea typeface="Times New Roman"/>
                <a:cs typeface="Arial"/>
              </a:rPr>
              <a:t>اً</a:t>
            </a:r>
            <a:r>
              <a:rPr lang="ar-SA" sz="2400" kern="1200" dirty="0">
                <a:solidFill>
                  <a:srgbClr val="000000"/>
                </a:solidFill>
                <a:effectLst/>
                <a:latin typeface="Calibri"/>
                <a:ea typeface="Times New Roman"/>
                <a:cs typeface="Arial"/>
              </a:rPr>
              <a:t>) ولا تلحق الأسماء المختومة بتاء تأنيث مربوطة (فاطمةً) ولا تلحق الأسماء التي آخرها همزة قبلها ألف (غذاءً ودواءً)</a:t>
            </a:r>
            <a:endParaRPr lang="en-US" sz="1200" dirty="0">
              <a:effectLst/>
              <a:latin typeface="Times New Roman"/>
              <a:ea typeface="Times New Roman"/>
            </a:endParaRPr>
          </a:p>
          <a:p>
            <a:pPr algn="r" rtl="1">
              <a:spcAft>
                <a:spcPts val="0"/>
              </a:spcAft>
            </a:pPr>
            <a:r>
              <a:rPr lang="ar-SA" sz="2400" kern="1200" dirty="0">
                <a:solidFill>
                  <a:srgbClr val="FF0000"/>
                </a:solidFill>
                <a:effectLst/>
                <a:latin typeface="Calibri"/>
                <a:ea typeface="Times New Roman"/>
                <a:cs typeface="Arial"/>
              </a:rPr>
              <a:t>3-ألف الإطلاق </a:t>
            </a:r>
            <a:endParaRPr lang="en-US" sz="1200" dirty="0">
              <a:effectLst/>
              <a:latin typeface="Times New Roman"/>
              <a:ea typeface="Times New Roman"/>
            </a:endParaRPr>
          </a:p>
          <a:p>
            <a:pPr algn="r" rtl="1">
              <a:spcAft>
                <a:spcPts val="0"/>
              </a:spcAft>
            </a:pPr>
            <a:r>
              <a:rPr lang="ar-SA" sz="2400" kern="1200" dirty="0">
                <a:solidFill>
                  <a:srgbClr val="000000"/>
                </a:solidFill>
                <a:effectLst/>
                <a:latin typeface="Calibri"/>
                <a:ea typeface="Times New Roman"/>
                <a:cs typeface="Arial"/>
              </a:rPr>
              <a:t>تلحق بالقوافي الشعرية إذا كانت متحركة بالفتح</a:t>
            </a:r>
            <a:endParaRPr lang="en-US" sz="1200" dirty="0">
              <a:effectLst/>
              <a:latin typeface="Times New Roman"/>
              <a:ea typeface="Times New Roman"/>
            </a:endParaRPr>
          </a:p>
          <a:p>
            <a:pPr algn="r" rtl="1">
              <a:spcAft>
                <a:spcPts val="0"/>
              </a:spcAft>
            </a:pPr>
            <a:r>
              <a:rPr lang="ar-SA" sz="2400" kern="1200" dirty="0">
                <a:solidFill>
                  <a:srgbClr val="000000"/>
                </a:solidFill>
                <a:effectLst/>
                <a:latin typeface="Calibri"/>
                <a:ea typeface="Times New Roman"/>
                <a:cs typeface="Arial"/>
              </a:rPr>
              <a:t>......................وإن أنت أكرمت اللئيم تمرد</a:t>
            </a:r>
            <a:r>
              <a:rPr lang="ar-SA" sz="2400" kern="1200" dirty="0">
                <a:solidFill>
                  <a:srgbClr val="FF0000"/>
                </a:solidFill>
                <a:effectLst/>
                <a:latin typeface="Calibri"/>
                <a:ea typeface="Times New Roman"/>
                <a:cs typeface="Arial"/>
              </a:rPr>
              <a:t>ا</a:t>
            </a:r>
            <a:endParaRPr lang="en-US" sz="1200" dirty="0">
              <a:effectLst/>
              <a:latin typeface="Times New Roman"/>
              <a:ea typeface="Times New Roman"/>
            </a:endParaRPr>
          </a:p>
          <a:p>
            <a:pPr algn="r" rtl="1">
              <a:spcAft>
                <a:spcPts val="0"/>
              </a:spcAft>
            </a:pPr>
            <a:r>
              <a:rPr lang="ar-SA" sz="2400" kern="1200" dirty="0">
                <a:solidFill>
                  <a:srgbClr val="000000"/>
                </a:solidFill>
                <a:effectLst/>
                <a:latin typeface="Calibri"/>
                <a:ea typeface="Times New Roman"/>
                <a:cs typeface="Arial"/>
              </a:rPr>
              <a:t>أنا من بدل بالكتب </a:t>
            </a:r>
            <a:r>
              <a:rPr lang="ar-SA" sz="2400" kern="1200" dirty="0" err="1">
                <a:solidFill>
                  <a:srgbClr val="000000"/>
                </a:solidFill>
                <a:effectLst/>
                <a:latin typeface="Calibri"/>
                <a:ea typeface="Times New Roman"/>
                <a:cs typeface="Arial"/>
              </a:rPr>
              <a:t>الصحاب</a:t>
            </a:r>
            <a:r>
              <a:rPr lang="ar-SA" sz="2400" kern="1200" dirty="0" err="1">
                <a:solidFill>
                  <a:srgbClr val="FF0000"/>
                </a:solidFill>
                <a:effectLst/>
                <a:latin typeface="Calibri"/>
                <a:ea typeface="Times New Roman"/>
                <a:cs typeface="Arial"/>
              </a:rPr>
              <a:t>ا</a:t>
            </a:r>
            <a:r>
              <a:rPr lang="ar-SA" sz="2400" kern="1200" dirty="0">
                <a:solidFill>
                  <a:srgbClr val="000000"/>
                </a:solidFill>
                <a:effectLst/>
                <a:latin typeface="Calibri"/>
                <a:ea typeface="Times New Roman"/>
                <a:cs typeface="Arial"/>
              </a:rPr>
              <a:t>     لم أجد وافياً إلّا </a:t>
            </a:r>
            <a:r>
              <a:rPr lang="ar-SA" sz="2400" kern="1200" dirty="0" err="1">
                <a:solidFill>
                  <a:srgbClr val="000000"/>
                </a:solidFill>
                <a:effectLst/>
                <a:latin typeface="Calibri"/>
                <a:ea typeface="Times New Roman"/>
                <a:cs typeface="Arial"/>
              </a:rPr>
              <a:t>الكتاب</a:t>
            </a:r>
            <a:r>
              <a:rPr lang="ar-SA" sz="2400" kern="1200" dirty="0" err="1">
                <a:solidFill>
                  <a:srgbClr val="FF0000"/>
                </a:solidFill>
                <a:effectLst/>
                <a:latin typeface="Calibri"/>
                <a:ea typeface="Times New Roman"/>
                <a:cs typeface="Arial"/>
              </a:rPr>
              <a:t>ا</a:t>
            </a:r>
            <a:endParaRPr lang="en-US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14" name="مربع نص 9"/>
          <p:cNvSpPr txBox="1"/>
          <p:nvPr/>
        </p:nvSpPr>
        <p:spPr>
          <a:xfrm>
            <a:off x="-1544488" y="1408966"/>
            <a:ext cx="5285740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dirty="0">
                <a:solidFill>
                  <a:schemeClr val="accent1">
                    <a:lumMod val="50000"/>
                  </a:schemeClr>
                </a:solidFill>
                <a:latin typeface="Calibri"/>
                <a:ea typeface="Times New Roman"/>
                <a:cs typeface="Arial"/>
              </a:rPr>
              <a:t>تزاد الواو في (تكتب </a:t>
            </a:r>
            <a:r>
              <a:rPr lang="ar-SA" sz="2400" dirty="0" err="1">
                <a:solidFill>
                  <a:schemeClr val="accent1">
                    <a:lumMod val="50000"/>
                  </a:schemeClr>
                </a:solidFill>
                <a:latin typeface="Calibri"/>
                <a:ea typeface="Times New Roman"/>
                <a:cs typeface="Arial"/>
              </a:rPr>
              <a:t>ولاتنطق</a:t>
            </a:r>
            <a:r>
              <a:rPr lang="ar-SA" sz="2400" dirty="0">
                <a:solidFill>
                  <a:schemeClr val="accent1">
                    <a:lumMod val="50000"/>
                  </a:schemeClr>
                </a:solidFill>
                <a:latin typeface="Calibri"/>
                <a:ea typeface="Times New Roman"/>
                <a:cs typeface="Arial"/>
              </a:rPr>
              <a:t>)</a:t>
            </a:r>
            <a:endParaRPr lang="en-US" sz="2400" dirty="0">
              <a:solidFill>
                <a:schemeClr val="accent1">
                  <a:lumMod val="50000"/>
                </a:schemeClr>
              </a:solidFill>
              <a:latin typeface="Calibri"/>
              <a:ea typeface="Times New Roman"/>
              <a:cs typeface="Arial"/>
            </a:endParaRPr>
          </a:p>
          <a:p>
            <a:pPr algn="r" rtl="1">
              <a:spcAft>
                <a:spcPts val="0"/>
              </a:spcAft>
            </a:pPr>
            <a:r>
              <a:rPr lang="ar-SA" sz="2000" kern="1200" dirty="0">
                <a:solidFill>
                  <a:srgbClr val="000000"/>
                </a:solidFill>
                <a:effectLst/>
                <a:latin typeface="Calibri"/>
                <a:ea typeface="Times New Roman"/>
                <a:cs typeface="Arial"/>
              </a:rPr>
              <a:t>1-كلمة عَمْر</a:t>
            </a:r>
            <a:r>
              <a:rPr lang="ar-SA" sz="2000" kern="1200" dirty="0">
                <a:solidFill>
                  <a:srgbClr val="FF0000"/>
                </a:solidFill>
                <a:effectLst/>
                <a:latin typeface="Calibri"/>
                <a:ea typeface="Times New Roman"/>
                <a:cs typeface="Arial"/>
              </a:rPr>
              <a:t>و</a:t>
            </a:r>
            <a:r>
              <a:rPr lang="ar-SA" sz="2000" kern="1200" dirty="0">
                <a:solidFill>
                  <a:srgbClr val="000000"/>
                </a:solidFill>
                <a:effectLst/>
                <a:latin typeface="Calibri"/>
                <a:ea typeface="Times New Roman"/>
                <a:cs typeface="Arial"/>
              </a:rPr>
              <a:t> للتفريق بينها وبين عُمَر</a:t>
            </a:r>
            <a:endParaRPr lang="en-US" sz="1100" dirty="0">
              <a:effectLst/>
              <a:latin typeface="Times New Roman"/>
              <a:ea typeface="Times New Roman"/>
            </a:endParaRPr>
          </a:p>
          <a:p>
            <a:pPr algn="r" rtl="1">
              <a:spcAft>
                <a:spcPts val="0"/>
              </a:spcAft>
            </a:pPr>
            <a:r>
              <a:rPr lang="ar-SA" sz="2000" kern="1200" dirty="0">
                <a:solidFill>
                  <a:srgbClr val="000000"/>
                </a:solidFill>
                <a:effectLst/>
                <a:latin typeface="Calibri"/>
                <a:ea typeface="Times New Roman"/>
                <a:cs typeface="Arial"/>
              </a:rPr>
              <a:t>2-في الكلمات التالية (أ</a:t>
            </a:r>
            <a:r>
              <a:rPr lang="ar-SA" sz="2000" kern="1200" dirty="0">
                <a:solidFill>
                  <a:srgbClr val="FF0000"/>
                </a:solidFill>
                <a:effectLst/>
                <a:latin typeface="Calibri"/>
                <a:ea typeface="Times New Roman"/>
                <a:cs typeface="Arial"/>
              </a:rPr>
              <a:t>و</a:t>
            </a:r>
            <a:r>
              <a:rPr lang="ar-SA" sz="2000" kern="1200" dirty="0">
                <a:solidFill>
                  <a:srgbClr val="000000"/>
                </a:solidFill>
                <a:effectLst/>
                <a:latin typeface="Calibri"/>
                <a:ea typeface="Times New Roman"/>
                <a:cs typeface="Arial"/>
              </a:rPr>
              <a:t>لئك ، أ</a:t>
            </a:r>
            <a:r>
              <a:rPr lang="ar-SA" sz="2000" kern="1200" dirty="0">
                <a:solidFill>
                  <a:srgbClr val="FF0000"/>
                </a:solidFill>
                <a:effectLst/>
                <a:latin typeface="Calibri"/>
                <a:ea typeface="Times New Roman"/>
                <a:cs typeface="Arial"/>
              </a:rPr>
              <a:t>و</a:t>
            </a:r>
            <a:r>
              <a:rPr lang="ar-SA" sz="2000" kern="1200" dirty="0">
                <a:solidFill>
                  <a:srgbClr val="000000"/>
                </a:solidFill>
                <a:effectLst/>
                <a:latin typeface="Calibri"/>
                <a:ea typeface="Times New Roman"/>
                <a:cs typeface="Arial"/>
              </a:rPr>
              <a:t>لات ، أ</a:t>
            </a:r>
            <a:r>
              <a:rPr lang="ar-SA" sz="2000" kern="1200" dirty="0">
                <a:solidFill>
                  <a:srgbClr val="FF0000"/>
                </a:solidFill>
                <a:effectLst/>
                <a:latin typeface="Calibri"/>
                <a:ea typeface="Times New Roman"/>
                <a:cs typeface="Arial"/>
              </a:rPr>
              <a:t>و</a:t>
            </a:r>
            <a:r>
              <a:rPr lang="ar-SA" sz="2000" kern="1200" dirty="0">
                <a:solidFill>
                  <a:srgbClr val="000000"/>
                </a:solidFill>
                <a:effectLst/>
                <a:latin typeface="Calibri"/>
                <a:ea typeface="Times New Roman"/>
                <a:cs typeface="Arial"/>
              </a:rPr>
              <a:t>لاء)</a:t>
            </a:r>
            <a:endParaRPr lang="en-US" sz="1100" dirty="0">
              <a:effectLst/>
              <a:latin typeface="Times New Roman"/>
              <a:ea typeface="Times New Roman"/>
            </a:endParaRPr>
          </a:p>
        </p:txBody>
      </p:sp>
      <p:cxnSp>
        <p:nvCxnSpPr>
          <p:cNvPr id="15" name="رابط مستقيم 14"/>
          <p:cNvCxnSpPr/>
          <p:nvPr/>
        </p:nvCxnSpPr>
        <p:spPr>
          <a:xfrm flipH="1">
            <a:off x="3692282" y="1278210"/>
            <a:ext cx="11430" cy="539115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2911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9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126</Words>
  <Application>Microsoft Office PowerPoint</Application>
  <PresentationFormat>عرض على الشاشة (3:4)‏</PresentationFormat>
  <Paragraphs>15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Q</dc:creator>
  <cp:lastModifiedBy>Q</cp:lastModifiedBy>
  <cp:revision>7</cp:revision>
  <dcterms:created xsi:type="dcterms:W3CDTF">2019-11-03T04:25:17Z</dcterms:created>
  <dcterms:modified xsi:type="dcterms:W3CDTF">2020-10-29T07:13:10Z</dcterms:modified>
</cp:coreProperties>
</file>