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image/jpeg" PartName="/ppt/media/image11.jpeg"/>
  <Override ContentType="image/jpeg" PartName="/ppt/media/image2.jpeg"/>
  <Override ContentType="image/jpeg" PartName="/ppt/media/image17.jpeg"/>
  <Override ContentType="image/jpeg" PartName="/ppt/media/image9.jpeg"/>
  <Override ContentType="image/jpeg" PartName="/ppt/media/image5.jpeg"/>
  <Override ContentType="image/jpeg" PartName="/ppt/media/image7.jpeg"/>
  <Override ContentType="image/jpeg" PartName="/ppt/media/image14.jpeg"/>
  <Override ContentType="image/jpeg" PartName="/ppt/media/image4.jpeg"/>
  <Override ContentType="image/jpeg" PartName="/ppt/media/image1.jpeg"/>
  <Override ContentType="image/jpeg" PartName="/ppt/media/image12.jpeg"/>
  <Override ContentType="image/jpeg" PartName="/ppt/media/image16.jpeg"/>
  <Override ContentType="image/jpeg" PartName="/ppt/media/image10.jpeg"/>
  <Override ContentType="image/jpeg" PartName="/ppt/media/image6.jpeg"/>
  <Override ContentType="image/jpeg" PartName="/ppt/media/image13.jpeg"/>
  <Override ContentType="image/jpeg" PartName="/ppt/media/image15.jpeg"/>
  <Override ContentType="image/jpeg" PartName="/ppt/media/image8.jpeg"/>
  <Override ContentType="image/jpeg" PartName="/ppt/media/image3.jpeg"/>
  <Override ContentType="image/jpeg" PartName="/ppt/media/image18.jpeg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9753600" cx="13004800"/>
  <p:notesSz cx="6858000" cy="9144000"/>
  <p:defaultTextStyle>
    <a:defPPr defTabSz="914400" hangingPunct="0" indent="0" latinLnBrk="1" lvl="0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0000"/>
        </a:solidFill>
        <a:effectLst/>
      </a:defRPr>
    </a:defPPr>
    <a:lvl1pPr defTabSz="584200" hangingPunct="0" indent="0" latinLnBrk="0" lvl="0" marL="0" marR="0" rtl="1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3E231A"/>
        </a:solidFill>
        <a:effectLst/>
        <a:latin typeface="+mn-lt"/>
        <a:ea typeface="+mn-ea"/>
        <a:cs typeface="+mn-cs"/>
        <a:sym typeface="Papyrus"/>
      </a:defRPr>
    </a:lvl1pPr>
    <a:lvl2pPr defTabSz="584200" hangingPunct="0" indent="0" latinLnBrk="0" lvl="1" marL="0" marR="0" rtl="1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3E231A"/>
        </a:solidFill>
        <a:effectLst/>
        <a:latin typeface="+mn-lt"/>
        <a:ea typeface="+mn-ea"/>
        <a:cs typeface="+mn-cs"/>
        <a:sym typeface="Papyrus"/>
      </a:defRPr>
    </a:lvl2pPr>
    <a:lvl3pPr defTabSz="584200" hangingPunct="0" indent="0" latinLnBrk="0" lvl="2" marL="0" marR="0" rtl="1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3E231A"/>
        </a:solidFill>
        <a:effectLst/>
        <a:latin typeface="+mn-lt"/>
        <a:ea typeface="+mn-ea"/>
        <a:cs typeface="+mn-cs"/>
        <a:sym typeface="Papyrus"/>
      </a:defRPr>
    </a:lvl3pPr>
    <a:lvl4pPr defTabSz="584200" hangingPunct="0" indent="0" latinLnBrk="0" lvl="3" marL="0" marR="0" rtl="1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3E231A"/>
        </a:solidFill>
        <a:effectLst/>
        <a:latin typeface="+mn-lt"/>
        <a:ea typeface="+mn-ea"/>
        <a:cs typeface="+mn-cs"/>
        <a:sym typeface="Papyrus"/>
      </a:defRPr>
    </a:lvl4pPr>
    <a:lvl5pPr defTabSz="584200" hangingPunct="0" indent="0" latinLnBrk="0" lvl="4" marL="0" marR="0" rtl="1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3E231A"/>
        </a:solidFill>
        <a:effectLst/>
        <a:latin typeface="+mn-lt"/>
        <a:ea typeface="+mn-ea"/>
        <a:cs typeface="+mn-cs"/>
        <a:sym typeface="Papyrus"/>
      </a:defRPr>
    </a:lvl5pPr>
    <a:lvl6pPr defTabSz="584200" hangingPunct="0" indent="0" latinLnBrk="0" lvl="5" marL="0" marR="0" rtl="1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3E231A"/>
        </a:solidFill>
        <a:effectLst/>
        <a:latin typeface="+mn-lt"/>
        <a:ea typeface="+mn-ea"/>
        <a:cs typeface="+mn-cs"/>
        <a:sym typeface="Papyrus"/>
      </a:defRPr>
    </a:lvl6pPr>
    <a:lvl7pPr defTabSz="584200" hangingPunct="0" indent="0" latinLnBrk="0" lvl="6" marL="0" marR="0" rtl="1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3E231A"/>
        </a:solidFill>
        <a:effectLst/>
        <a:latin typeface="+mn-lt"/>
        <a:ea typeface="+mn-ea"/>
        <a:cs typeface="+mn-cs"/>
        <a:sym typeface="Papyrus"/>
      </a:defRPr>
    </a:lvl7pPr>
    <a:lvl8pPr defTabSz="584200" hangingPunct="0" indent="0" latinLnBrk="0" lvl="7" marL="0" marR="0" rtl="1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3E231A"/>
        </a:solidFill>
        <a:effectLst/>
        <a:latin typeface="+mn-lt"/>
        <a:ea typeface="+mn-ea"/>
        <a:cs typeface="+mn-cs"/>
        <a:sym typeface="Papyrus"/>
      </a:defRPr>
    </a:lvl8pPr>
    <a:lvl9pPr defTabSz="584200" hangingPunct="0" indent="0" latinLnBrk="0" lvl="8" marL="0" marR="0" rtl="1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3E231A"/>
        </a:solidFill>
        <a:effectLst/>
        <a:latin typeface="+mn-lt"/>
        <a:ea typeface="+mn-ea"/>
        <a:cs typeface="+mn-cs"/>
        <a:sym typeface="Papyru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cap="flat" w="12700">
              <a:solidFill>
                <a:srgbClr val="3E231A"/>
              </a:solidFill>
              <a:prstDash val="solid"/>
              <a:miter lim="400000"/>
            </a:ln>
          </a:left>
          <a:right>
            <a:ln cap="flat" w="12700">
              <a:solidFill>
                <a:srgbClr val="3E231A"/>
              </a:solidFill>
              <a:prstDash val="solid"/>
              <a:miter lim="400000"/>
            </a:ln>
          </a:right>
          <a:top>
            <a:ln cap="flat" w="12700">
              <a:solidFill>
                <a:srgbClr val="3E231A"/>
              </a:solidFill>
              <a:prstDash val="solid"/>
              <a:miter lim="400000"/>
            </a:ln>
          </a:top>
          <a:bottom>
            <a:ln cap="flat" w="12700">
              <a:solidFill>
                <a:srgbClr val="3E231A"/>
              </a:solidFill>
              <a:prstDash val="solid"/>
              <a:miter lim="400000"/>
            </a:ln>
          </a:bottom>
          <a:insideH>
            <a:ln cap="flat" w="12700">
              <a:solidFill>
                <a:srgbClr val="3E231A"/>
              </a:solidFill>
              <a:prstDash val="solid"/>
              <a:miter lim="400000"/>
            </a:ln>
          </a:insideH>
          <a:insideV>
            <a:ln cap="flat" w="12700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cap="flat" w="12700">
              <a:solidFill>
                <a:srgbClr val="3E231A"/>
              </a:solidFill>
              <a:prstDash val="solid"/>
              <a:miter lim="400000"/>
            </a:ln>
          </a:left>
          <a:right>
            <a:ln cap="flat" w="12700">
              <a:solidFill>
                <a:srgbClr val="3E231A"/>
              </a:solidFill>
              <a:prstDash val="solid"/>
              <a:miter lim="400000"/>
            </a:ln>
          </a:right>
          <a:top>
            <a:ln cap="flat" w="12700">
              <a:solidFill>
                <a:srgbClr val="3E231A"/>
              </a:solidFill>
              <a:prstDash val="solid"/>
              <a:miter lim="400000"/>
            </a:ln>
          </a:top>
          <a:bottom>
            <a:ln cap="flat" w="12700">
              <a:solidFill>
                <a:srgbClr val="3E231A"/>
              </a:solidFill>
              <a:prstDash val="solid"/>
              <a:miter lim="400000"/>
            </a:ln>
          </a:bottom>
          <a:insideH>
            <a:ln cap="flat" w="12700">
              <a:solidFill>
                <a:srgbClr val="3E231A"/>
              </a:solidFill>
              <a:prstDash val="solid"/>
              <a:miter lim="400000"/>
            </a:ln>
          </a:insideH>
          <a:insideV>
            <a:ln cap="flat" w="12700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cap="flat" w="12700">
              <a:solidFill>
                <a:srgbClr val="3E231A"/>
              </a:solidFill>
              <a:prstDash val="solid"/>
              <a:miter lim="400000"/>
            </a:ln>
          </a:left>
          <a:right>
            <a:ln cap="flat" w="12700">
              <a:solidFill>
                <a:srgbClr val="3E231A"/>
              </a:solidFill>
              <a:prstDash val="solid"/>
              <a:miter lim="400000"/>
            </a:ln>
          </a:right>
          <a:top>
            <a:ln cap="flat" w="25400">
              <a:solidFill>
                <a:srgbClr val="3E231A"/>
              </a:solidFill>
              <a:prstDash val="solid"/>
              <a:miter lim="400000"/>
            </a:ln>
          </a:top>
          <a:bottom>
            <a:ln cap="flat" w="12700">
              <a:solidFill>
                <a:srgbClr val="3E231A"/>
              </a:solidFill>
              <a:prstDash val="solid"/>
              <a:miter lim="400000"/>
            </a:ln>
          </a:bottom>
          <a:insideH>
            <a:ln cap="flat" w="12700">
              <a:solidFill>
                <a:srgbClr val="3E231A"/>
              </a:solidFill>
              <a:prstDash val="solid"/>
              <a:miter lim="400000"/>
            </a:ln>
          </a:insideH>
          <a:insideV>
            <a:ln cap="flat" w="12700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cap="flat" w="12700">
              <a:solidFill>
                <a:srgbClr val="3E231A"/>
              </a:solidFill>
              <a:prstDash val="solid"/>
              <a:miter lim="400000"/>
            </a:ln>
          </a:left>
          <a:right>
            <a:ln cap="flat" w="12700">
              <a:solidFill>
                <a:srgbClr val="3E231A"/>
              </a:solidFill>
              <a:prstDash val="solid"/>
              <a:miter lim="400000"/>
            </a:ln>
          </a:right>
          <a:top>
            <a:ln cap="flat" w="12700">
              <a:solidFill>
                <a:srgbClr val="3E231A"/>
              </a:solidFill>
              <a:prstDash val="solid"/>
              <a:miter lim="400000"/>
            </a:ln>
          </a:top>
          <a:bottom>
            <a:ln cap="flat" w="25400">
              <a:solidFill>
                <a:srgbClr val="3E231A"/>
              </a:solidFill>
              <a:prstDash val="solid"/>
              <a:miter lim="400000"/>
            </a:ln>
          </a:bottom>
          <a:insideH>
            <a:ln cap="flat" w="12700">
              <a:solidFill>
                <a:srgbClr val="3E231A"/>
              </a:solidFill>
              <a:prstDash val="solid"/>
              <a:miter lim="400000"/>
            </a:ln>
          </a:insideH>
          <a:insideV>
            <a:ln cap="flat" w="12700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 rtl="1">
              <a:defRPr/>
            </a:lvl1pPr>
          </a:lstStyle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&quot;قم بكتابة الرقم هنا.&quot;"/>
          <p:cNvSpPr txBox="1"/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– باسل أسعد"/>
          <p:cNvSpPr txBox="1"/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/>
          <p:nvPr>
            <p:ph type="pic" idx="13"/>
          </p:nvPr>
        </p:nvSpPr>
        <p:spPr>
          <a:xfrm>
            <a:off x="-355600" y="0"/>
            <a:ext cx="14782326" cy="10375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شريحة عنوان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نص العنوان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algn="ctr" defTabSz="1300480">
              <a:defRPr sz="6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18" name="مستوى النص الأول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19" name="رقم الشريحة"/>
          <p:cNvSpPr txBox="1"/>
          <p:nvPr>
            <p:ph type="sldNum" sz="quarter" idx="2"/>
          </p:nvPr>
        </p:nvSpPr>
        <p:spPr>
          <a:xfrm>
            <a:off x="650239" y="9115192"/>
            <a:ext cx="356238" cy="369190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محتوى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نص العنوان"/>
          <p:cNvSpPr txBox="1"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algn="ctr" defTabSz="1300480">
              <a:defRPr sz="6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7" name="مستوى النص الأول…"/>
          <p:cNvSpPr txBox="1"/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buChar char="•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 defTabSz="1300480">
              <a:spcBef>
                <a:spcPts val="1000"/>
              </a:spcBef>
              <a:buSzPct val="100000"/>
              <a:buFont typeface="Arial"/>
              <a:buChar char="•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/>
              <a:buChar char="»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xfrm>
            <a:off x="650239" y="9115192"/>
            <a:ext cx="356238" cy="369190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650239" y="9115192"/>
            <a:ext cx="356238" cy="369190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فقط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نص العنوان"/>
          <p:cNvSpPr txBox="1"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algn="ctr" defTabSz="1300480">
              <a:defRPr sz="6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650239" y="9115192"/>
            <a:ext cx="356238" cy="369190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شريحة عنوان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نص العنوان"/>
          <p:cNvSpPr txBox="1"/>
          <p:nvPr>
            <p:ph type="title"/>
          </p:nvPr>
        </p:nvSpPr>
        <p:spPr>
          <a:xfrm>
            <a:off x="1625599" y="2416387"/>
            <a:ext cx="9753602" cy="2546774"/>
          </a:xfrm>
          <a:prstGeom prst="rect">
            <a:avLst/>
          </a:prstGeom>
        </p:spPr>
        <p:txBody>
          <a:bodyPr lIns="48767" tIns="48767" rIns="48767" bIns="48767" anchor="b"/>
          <a:lstStyle>
            <a:lvl1pPr algn="ctr" defTabSz="1300480">
              <a:lnSpc>
                <a:spcPct val="90000"/>
              </a:lnSpc>
              <a:defRPr sz="8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/>
          </p:nvPr>
        </p:nvSpPr>
        <p:spPr>
          <a:xfrm>
            <a:off x="1625599" y="5061373"/>
            <a:ext cx="9753602" cy="1766147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2" name="رقم الشريحة"/>
          <p:cNvSpPr txBox="1"/>
          <p:nvPr>
            <p:ph type="sldNum" sz="quarter" idx="2"/>
          </p:nvPr>
        </p:nvSpPr>
        <p:spPr>
          <a:xfrm>
            <a:off x="894079" y="8025701"/>
            <a:ext cx="323726" cy="336678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l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نص العنوان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60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90" cy="340742"/>
          </a:xfrm>
          <a:prstGeom prst="rect">
            <a:avLst/>
          </a:prstGeom>
        </p:spPr>
        <p:txBody>
          <a:bodyPr anchor="t"/>
          <a:lstStyle>
            <a:lvl1pPr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/>
          <p:nvPr>
            <p:ph type="pic" idx="13"/>
          </p:nvPr>
        </p:nvSpPr>
        <p:spPr>
          <a:xfrm>
            <a:off x="1574800" y="114300"/>
            <a:ext cx="9855200" cy="650260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 rtl="1">
              <a:defRPr/>
            </a:lvl1pPr>
          </a:lstStyle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 rtl="1">
              <a:defRPr/>
            </a:lvl1pPr>
          </a:lstStyle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/>
          <p:nvPr>
            <p:ph type="pic" idx="13"/>
          </p:nvPr>
        </p:nvSpPr>
        <p:spPr>
          <a:xfrm>
            <a:off x="3759200" y="825500"/>
            <a:ext cx="11548692" cy="762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 rtl="1">
              <a:defRPr sz="6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rtl="1">
              <a:defRPr/>
            </a:lvl1pPr>
          </a:lstStyle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rtl="1">
              <a:defRPr/>
            </a:lvl1pPr>
          </a:lstStyle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/>
          <p:nvPr>
            <p:ph type="pic" sz="half" idx="13"/>
          </p:nvPr>
        </p:nvSpPr>
        <p:spPr>
          <a:xfrm>
            <a:off x="5283200" y="2819400"/>
            <a:ext cx="8565280" cy="5651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rtl="1">
              <a:defRPr/>
            </a:lvl1pPr>
          </a:lstStyle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/>
          <p:nvPr>
            <p:ph type="pic" sz="quarter" idx="13"/>
          </p:nvPr>
        </p:nvSpPr>
        <p:spPr>
          <a:xfrm>
            <a:off x="7391400" y="762000"/>
            <a:ext cx="4660900" cy="307533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"/>
          <p:cNvSpPr/>
          <p:nvPr>
            <p:ph type="pic" sz="half" idx="14"/>
          </p:nvPr>
        </p:nvSpPr>
        <p:spPr>
          <a:xfrm>
            <a:off x="6901631" y="3197028"/>
            <a:ext cx="5380144" cy="8115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"/>
          <p:cNvSpPr/>
          <p:nvPr>
            <p:ph type="pic" idx="15"/>
          </p:nvPr>
        </p:nvSpPr>
        <p:spPr>
          <a:xfrm>
            <a:off x="-2291141" y="-26019"/>
            <a:ext cx="12309676" cy="923376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21801" y="9378203"/>
            <a:ext cx="354476" cy="37539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</p:sldLayoutIdLst>
  <p:transition xmlns:p14="http://schemas.microsoft.com/office/powerpoint/2010/main" spd="med" advClick="1"/>
  <p:txStyles>
    <p:title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r" defTabSz="584200" rtl="1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r" defTabSz="584200" rtl="1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r" defTabSz="584200" rtl="1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r" defTabSz="584200" rtl="1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r" defTabSz="584200" rtl="1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r" defTabSz="584200" rtl="1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r" defTabSz="584200" rtl="1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r" defTabSz="584200" rtl="1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r" defTabSz="584200" rtl="1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Relationship Id="rId3" Type="http://schemas.openxmlformats.org/officeDocument/2006/relationships/image" Target="../media/image11.png"/><Relationship Id="rId4" Type="http://schemas.openxmlformats.org/officeDocument/2006/relationships/image" Target="../media/image1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jpeg"/><Relationship Id="rId3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jpeg"/><Relationship Id="rId3" Type="http://schemas.openxmlformats.org/officeDocument/2006/relationships/image" Target="../media/image1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jpeg"/><Relationship Id="rId3" Type="http://schemas.openxmlformats.org/officeDocument/2006/relationships/image" Target="../media/image2.g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2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1.g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0" name="A7ACEFF6-3B6A-450F-A035-D74D4C0F8649-L0-001.png" descr="A7ACEFF6-3B6A-450F-A035-D74D4C0F864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صورة 4" descr="صورة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8" name="وسيلة شرح مستطيلة مستديرة الزوايا 2"/>
          <p:cNvGrpSpPr/>
          <p:nvPr/>
        </p:nvGrpSpPr>
        <p:grpSpPr>
          <a:xfrm>
            <a:off x="4761406" y="1189990"/>
            <a:ext cx="7680854" cy="1901940"/>
            <a:chOff x="0" y="0"/>
            <a:chExt cx="7680852" cy="1901939"/>
          </a:xfrm>
        </p:grpSpPr>
        <p:sp>
          <p:nvSpPr>
            <p:cNvPr id="246" name="شكل"/>
            <p:cNvSpPr/>
            <p:nvPr/>
          </p:nvSpPr>
          <p:spPr>
            <a:xfrm>
              <a:off x="0" y="0"/>
              <a:ext cx="7680853" cy="1901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00"/>
                  </a:moveTo>
                  <a:cubicBezTo>
                    <a:pt x="0" y="1433"/>
                    <a:pt x="355" y="0"/>
                    <a:pt x="792" y="0"/>
                  </a:cubicBezTo>
                  <a:lnTo>
                    <a:pt x="3600" y="0"/>
                  </a:lnTo>
                  <a:lnTo>
                    <a:pt x="20808" y="0"/>
                  </a:lnTo>
                  <a:cubicBezTo>
                    <a:pt x="21245" y="0"/>
                    <a:pt x="21600" y="1433"/>
                    <a:pt x="21600" y="3200"/>
                  </a:cubicBezTo>
                  <a:lnTo>
                    <a:pt x="21600" y="16000"/>
                  </a:lnTo>
                  <a:cubicBezTo>
                    <a:pt x="21600" y="17767"/>
                    <a:pt x="21245" y="19200"/>
                    <a:pt x="20808" y="19200"/>
                  </a:cubicBez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792" y="19200"/>
                  </a:lnTo>
                  <a:cubicBezTo>
                    <a:pt x="355" y="19200"/>
                    <a:pt x="0" y="17767"/>
                    <a:pt x="0" y="16000"/>
                  </a:cubicBezTo>
                  <a:lnTo>
                    <a:pt x="0" y="16000"/>
                  </a:lnTo>
                  <a:lnTo>
                    <a:pt x="0" y="11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5A3"/>
                </a:gs>
                <a:gs pos="35000">
                  <a:srgbClr val="FFBFBE"/>
                </a:gs>
                <a:gs pos="100000">
                  <a:srgbClr val="FFE6E6"/>
                </a:gs>
              </a:gsLst>
              <a:lin ang="16200000" scaled="0"/>
            </a:gradFill>
            <a:ln w="12700" cap="flat">
              <a:solidFill>
                <a:srgbClr val="BE4B48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r" defTabSz="1300480" rtl="0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7" name="عزيزاتي لديكن معلومات كثيرة عن الترتيب الزمني زودتنا بها"/>
            <p:cNvSpPr txBox="1"/>
            <p:nvPr/>
          </p:nvSpPr>
          <p:spPr>
            <a:xfrm>
              <a:off x="82528" y="114641"/>
              <a:ext cx="7515797" cy="1461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algn="r" defTabSz="1300480" rtl="0">
                <a:defRPr b="1" sz="3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عزيزاتي لديكن معلومات كثيرة عن الترتيب الزمني زودتنا بها</a:t>
              </a:r>
              <a:r>
                <a:rPr b="0" sz="2400"/>
                <a:t> </a:t>
              </a:r>
            </a:p>
          </p:txBody>
        </p:sp>
      </p:grpSp>
      <p:pic>
        <p:nvPicPr>
          <p:cNvPr id="24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1122" y="3443040"/>
            <a:ext cx="10036316" cy="57350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" name="شكل بيضاوي 3"/>
          <p:cNvGrpSpPr/>
          <p:nvPr/>
        </p:nvGrpSpPr>
        <p:grpSpPr>
          <a:xfrm>
            <a:off x="-269392" y="812721"/>
            <a:ext cx="4326560" cy="2656478"/>
            <a:chOff x="0" y="0"/>
            <a:chExt cx="4326558" cy="2656476"/>
          </a:xfrm>
        </p:grpSpPr>
        <p:sp>
          <p:nvSpPr>
            <p:cNvPr id="250" name="بيضاوي"/>
            <p:cNvSpPr/>
            <p:nvPr/>
          </p:nvSpPr>
          <p:spPr>
            <a:xfrm>
              <a:off x="0" y="87021"/>
              <a:ext cx="4326559" cy="2482434"/>
            </a:xfrm>
            <a:prstGeom prst="ellipse">
              <a:avLst/>
            </a:prstGeom>
            <a:gradFill flip="none" rotWithShape="1"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r" defTabSz="1300480" rtl="0">
                <a:defRPr b="1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1" name="اسلوب تنفيذ النشاط : جدول التعلم…"/>
            <p:cNvSpPr txBox="1"/>
            <p:nvPr/>
          </p:nvSpPr>
          <p:spPr>
            <a:xfrm>
              <a:off x="633609" y="-1"/>
              <a:ext cx="3059340" cy="2656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r" defTabSz="1300480" rtl="0">
                <a:defRPr b="1" sz="2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اسلوب تنفيذ النشاط </a:t>
              </a:r>
              <a:r>
                <a:t>: </a:t>
              </a:r>
              <a:r>
                <a:t>جدول التعلم</a:t>
              </a:r>
            </a:p>
            <a:p>
              <a:pPr algn="r" defTabSz="1300480" rtl="0">
                <a:defRPr b="1" sz="2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نوع المهمة </a:t>
              </a:r>
              <a:r>
                <a:t>: </a:t>
              </a:r>
              <a:r>
                <a:rPr sz="2400"/>
                <a:t>جماعي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صورة 1" descr="صورة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مربع نص 2"/>
          <p:cNvSpPr txBox="1"/>
          <p:nvPr/>
        </p:nvSpPr>
        <p:spPr>
          <a:xfrm>
            <a:off x="1483360" y="1907822"/>
            <a:ext cx="5709921" cy="642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r" defTabSz="1300480" rtl="0">
              <a:defRPr b="1" sz="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طالبتي  المبدعة من خلال استراتيجية التصفح تصفحي مصدر المعرفة أمامك كتابك المدرسي</a:t>
            </a:r>
          </a:p>
          <a:p>
            <a:pPr algn="r" defTabSz="1300480" rtl="0">
              <a:defRPr b="1" sz="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واستخرجي أهداف درسنا اليوم</a:t>
            </a:r>
            <a:r>
              <a:t>......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صورة 4" descr="صورة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مستطيل 5"/>
          <p:cNvSpPr/>
          <p:nvPr/>
        </p:nvSpPr>
        <p:spPr>
          <a:xfrm>
            <a:off x="1356589" y="4313837"/>
            <a:ext cx="10291622" cy="1965434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r" defTabSz="1300480" rtl="0">
              <a:defRPr b="1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1- </a:t>
            </a:r>
            <a:r>
              <a:rPr sz="3400"/>
              <a:t>أن توضح الطالبة  المقصود بالجدول الزمني</a:t>
            </a:r>
            <a:endParaRPr sz="3400"/>
          </a:p>
          <a:p>
            <a:pPr algn="r" defTabSz="1300480" rtl="0">
              <a:defRPr b="1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400"/>
              <a:t>٢- ان تستنتج الطالبة أهمية  الترتيب الزمني</a:t>
            </a:r>
            <a:endParaRPr sz="3400"/>
          </a:p>
          <a:p>
            <a:pPr algn="r" defTabSz="1300480" rtl="0">
              <a:defRPr b="1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400"/>
              <a:t>٣- ان تحدد الطالبة الكلمات التي لها علاقة بالتاريخ </a:t>
            </a:r>
          </a:p>
        </p:txBody>
      </p:sp>
      <p:grpSp>
        <p:nvGrpSpPr>
          <p:cNvPr id="261" name="وسيلة شرح بيضاوية 6"/>
          <p:cNvGrpSpPr/>
          <p:nvPr/>
        </p:nvGrpSpPr>
        <p:grpSpPr>
          <a:xfrm>
            <a:off x="4620105" y="868031"/>
            <a:ext cx="6741011" cy="1799442"/>
            <a:chOff x="0" y="-3621"/>
            <a:chExt cx="6741010" cy="1799441"/>
          </a:xfrm>
        </p:grpSpPr>
        <p:sp>
          <p:nvSpPr>
            <p:cNvPr id="259" name="فقاعة اقتباس"/>
            <p:cNvSpPr/>
            <p:nvPr/>
          </p:nvSpPr>
          <p:spPr>
            <a:xfrm>
              <a:off x="0" y="76246"/>
              <a:ext cx="6741011" cy="1639707"/>
            </a:xfrm>
            <a:prstGeom prst="wedgeEllipseCallout">
              <a:avLst>
                <a:gd name="adj1" fmla="val -20833"/>
                <a:gd name="adj2" fmla="val 62500"/>
              </a:avLst>
            </a:prstGeom>
            <a:gradFill flip="none" rotWithShape="1">
              <a:gsLst>
                <a:gs pos="0">
                  <a:srgbClr val="9A2F2C"/>
                </a:gs>
                <a:gs pos="80000">
                  <a:srgbClr val="CA3E3A"/>
                </a:gs>
                <a:gs pos="100000">
                  <a:srgbClr val="CE3B37"/>
                </a:gs>
              </a:gsLst>
              <a:lin ang="16200000" scaled="0"/>
            </a:gradFill>
            <a:ln w="12700" cap="flat">
              <a:solidFill>
                <a:srgbClr val="BE4B48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sz="5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0" name="الأهداف"/>
            <p:cNvSpPr txBox="1"/>
            <p:nvPr/>
          </p:nvSpPr>
          <p:spPr>
            <a:xfrm>
              <a:off x="987197" y="-3622"/>
              <a:ext cx="4766616" cy="1799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1300480">
                <a:defRPr b="1" sz="5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الأهداف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76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5231" y="5247499"/>
            <a:ext cx="14076733" cy="4506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مستطيل 10"/>
          <p:cNvSpPr/>
          <p:nvPr/>
        </p:nvSpPr>
        <p:spPr>
          <a:xfrm>
            <a:off x="3722413" y="4467154"/>
            <a:ext cx="5869708" cy="1408578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7600">
                <a:solidFill>
                  <a:srgbClr val="CC9D7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الجدول الزمني</a:t>
            </a:r>
          </a:p>
        </p:txBody>
      </p:sp>
      <p:grpSp>
        <p:nvGrpSpPr>
          <p:cNvPr id="268" name="مستطيل 11"/>
          <p:cNvGrpSpPr/>
          <p:nvPr/>
        </p:nvGrpSpPr>
        <p:grpSpPr>
          <a:xfrm>
            <a:off x="2713179" y="1906870"/>
            <a:ext cx="2585294" cy="2609633"/>
            <a:chOff x="0" y="0"/>
            <a:chExt cx="2585293" cy="2609631"/>
          </a:xfrm>
        </p:grpSpPr>
        <p:sp>
          <p:nvSpPr>
            <p:cNvPr id="266" name="مستطيل"/>
            <p:cNvSpPr/>
            <p:nvPr/>
          </p:nvSpPr>
          <p:spPr>
            <a:xfrm rot="1256087">
              <a:off x="297437" y="288504"/>
              <a:ext cx="1990419" cy="2032624"/>
            </a:xfrm>
            <a:prstGeom prst="rect">
              <a:avLst/>
            </a:prstGeom>
            <a:solidFill>
              <a:srgbClr val="F79646"/>
            </a:solidFill>
            <a:ln w="508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7" name="وفق الزمن"/>
            <p:cNvSpPr txBox="1"/>
            <p:nvPr/>
          </p:nvSpPr>
          <p:spPr>
            <a:xfrm rot="1256087">
              <a:off x="297437" y="1040258"/>
              <a:ext cx="1990419" cy="5291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1300480">
                <a:defRPr b="1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وفق الزمن</a:t>
              </a:r>
            </a:p>
          </p:txBody>
        </p:sp>
      </p:grpSp>
      <p:grpSp>
        <p:nvGrpSpPr>
          <p:cNvPr id="271" name="مستطيل 12"/>
          <p:cNvGrpSpPr/>
          <p:nvPr/>
        </p:nvGrpSpPr>
        <p:grpSpPr>
          <a:xfrm>
            <a:off x="5807609" y="1909284"/>
            <a:ext cx="4523472" cy="3985102"/>
            <a:chOff x="0" y="0"/>
            <a:chExt cx="4523471" cy="3985100"/>
          </a:xfrm>
        </p:grpSpPr>
        <p:sp>
          <p:nvSpPr>
            <p:cNvPr id="269" name="مستطيل"/>
            <p:cNvSpPr/>
            <p:nvPr/>
          </p:nvSpPr>
          <p:spPr>
            <a:xfrm rot="1088705">
              <a:off x="642220" y="942333"/>
              <a:ext cx="2022314" cy="2100435"/>
            </a:xfrm>
            <a:prstGeom prst="rect">
              <a:avLst/>
            </a:prstGeom>
            <a:solidFill>
              <a:srgbClr val="8064A2"/>
            </a:solidFill>
            <a:ln w="508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0" name="رسم تخطيطي يوضح"/>
            <p:cNvSpPr txBox="1"/>
            <p:nvPr/>
          </p:nvSpPr>
          <p:spPr>
            <a:xfrm rot="1088705">
              <a:off x="365114" y="517290"/>
              <a:ext cx="3793243" cy="2950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indent="2057400" algn="r" defTabSz="1300480">
                <a:lnSpc>
                  <a:spcPct val="115000"/>
                </a:lnSpc>
                <a:spcBef>
                  <a:spcPts val="1400"/>
                </a:spcBef>
                <a:defRPr b="1" sz="2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رسم تخطيطي يوضح</a:t>
              </a:r>
            </a:p>
          </p:txBody>
        </p:sp>
      </p:grpSp>
      <p:grpSp>
        <p:nvGrpSpPr>
          <p:cNvPr id="274" name="مستطيل 14"/>
          <p:cNvGrpSpPr/>
          <p:nvPr/>
        </p:nvGrpSpPr>
        <p:grpSpPr>
          <a:xfrm>
            <a:off x="9881975" y="2009280"/>
            <a:ext cx="2380975" cy="2413116"/>
            <a:chOff x="0" y="0"/>
            <a:chExt cx="2380974" cy="2413114"/>
          </a:xfrm>
        </p:grpSpPr>
        <p:sp>
          <p:nvSpPr>
            <p:cNvPr id="272" name="مستطيل"/>
            <p:cNvSpPr/>
            <p:nvPr/>
          </p:nvSpPr>
          <p:spPr>
            <a:xfrm rot="745129">
              <a:off x="195277" y="190245"/>
              <a:ext cx="1990420" cy="2032624"/>
            </a:xfrm>
            <a:prstGeom prst="rect">
              <a:avLst/>
            </a:prstGeom>
            <a:solidFill>
              <a:srgbClr val="4BACC6"/>
            </a:solidFill>
            <a:ln w="508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3" name="الترتيب الذي وقعت فيه الأحداث"/>
            <p:cNvSpPr txBox="1"/>
            <p:nvPr/>
          </p:nvSpPr>
          <p:spPr>
            <a:xfrm rot="745129">
              <a:off x="195277" y="501594"/>
              <a:ext cx="1990420" cy="14099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1300480">
                <a:defRPr b="1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الترتيب الذي وقعت فيه الأحداث </a:t>
              </a:r>
            </a:p>
          </p:txBody>
        </p:sp>
      </p:grpSp>
      <p:pic>
        <p:nvPicPr>
          <p:cNvPr id="275" name="صورة 9" descr="صورة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3654" y="9114440"/>
            <a:ext cx="808310" cy="639163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مربع نص 15"/>
          <p:cNvSpPr txBox="1"/>
          <p:nvPr/>
        </p:nvSpPr>
        <p:spPr>
          <a:xfrm>
            <a:off x="874551" y="9267273"/>
            <a:ext cx="1941040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r" defTabSz="1300480" rtl="0"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swandesign4</a:t>
            </a:r>
          </a:p>
        </p:txBody>
      </p:sp>
      <p:grpSp>
        <p:nvGrpSpPr>
          <p:cNvPr id="279" name="مستطيل مستدير الزوايا 4"/>
          <p:cNvGrpSpPr/>
          <p:nvPr/>
        </p:nvGrpSpPr>
        <p:grpSpPr>
          <a:xfrm>
            <a:off x="1229462" y="220240"/>
            <a:ext cx="10855608" cy="1594765"/>
            <a:chOff x="0" y="0"/>
            <a:chExt cx="10855606" cy="1594763"/>
          </a:xfrm>
        </p:grpSpPr>
        <p:sp>
          <p:nvSpPr>
            <p:cNvPr id="277" name="مستطيل مستدير الزوايا"/>
            <p:cNvSpPr/>
            <p:nvPr/>
          </p:nvSpPr>
          <p:spPr>
            <a:xfrm>
              <a:off x="0" y="0"/>
              <a:ext cx="10855607" cy="159476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8" name="نوع النشاط /جماعي               المدة /دقيقه           الاسلوب / حبل المعلومات…"/>
            <p:cNvSpPr txBox="1"/>
            <p:nvPr/>
          </p:nvSpPr>
          <p:spPr>
            <a:xfrm>
              <a:off x="77849" y="109421"/>
              <a:ext cx="10699908" cy="137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defTabSz="1300480" rtl="0">
                <a:defRPr b="1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نوع النشاط </a:t>
              </a:r>
              <a:r>
                <a:t>/</a:t>
              </a:r>
              <a:r>
                <a:t>جماعي               المدة </a:t>
              </a:r>
              <a:r>
                <a:t>/</a:t>
              </a:r>
              <a:r>
                <a:t>دقيقه           الاسلوب </a:t>
              </a:r>
              <a:r>
                <a:t>/ </a:t>
              </a:r>
              <a:r>
                <a:t>حبل المعلومات </a:t>
              </a:r>
            </a:p>
            <a:p>
              <a:pPr defTabSz="1300480" rtl="0">
                <a:defRPr b="1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غاليتي الطالبة باستخدام القصاصات التي امامك رتبي مع افراد المجموعة الجدول الزمني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69803 0.507866" origin="layout" pathEditMode="relative">
                                      <p:cBhvr>
                                        <p:cTn id="6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23440 0.566900" origin="layout" pathEditMode="relative">
                                      <p:cBhvr>
                                        <p:cTn id="10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58850 0.603010" origin="layout" pathEditMode="relative">
                                      <p:cBhvr>
                                        <p:cTn id="14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مستطيل 4"/>
          <p:cNvSpPr txBox="1"/>
          <p:nvPr/>
        </p:nvSpPr>
        <p:spPr>
          <a:xfrm>
            <a:off x="2289673" y="1036768"/>
            <a:ext cx="8425454" cy="678882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rtl="0">
              <a:defRPr sz="9000">
                <a:solidFill>
                  <a:srgbClr val="000000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رسم تخطيطي يوضح الترتيب الذي وقعت فيه الأحداث وفق الزمن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19198"/>
            <a:ext cx="13004801" cy="7297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0658" y="3264708"/>
            <a:ext cx="6063245" cy="47128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7" name="وسيلة شرح مستطيلة مستديرة الزوايا 2"/>
          <p:cNvGrpSpPr/>
          <p:nvPr/>
        </p:nvGrpSpPr>
        <p:grpSpPr>
          <a:xfrm>
            <a:off x="1141215" y="2472816"/>
            <a:ext cx="9727600" cy="2088960"/>
            <a:chOff x="0" y="0"/>
            <a:chExt cx="9727599" cy="2088959"/>
          </a:xfrm>
        </p:grpSpPr>
        <p:sp>
          <p:nvSpPr>
            <p:cNvPr id="285" name="شكل"/>
            <p:cNvSpPr/>
            <p:nvPr/>
          </p:nvSpPr>
          <p:spPr>
            <a:xfrm>
              <a:off x="0" y="135292"/>
              <a:ext cx="9727600" cy="19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92"/>
                  </a:moveTo>
                  <a:cubicBezTo>
                    <a:pt x="0" y="892"/>
                    <a:pt x="179" y="0"/>
                    <a:pt x="400" y="0"/>
                  </a:cubicBezTo>
                  <a:lnTo>
                    <a:pt x="12600" y="0"/>
                  </a:lnTo>
                  <a:lnTo>
                    <a:pt x="21200" y="0"/>
                  </a:lnTo>
                  <a:cubicBezTo>
                    <a:pt x="21421" y="0"/>
                    <a:pt x="21600" y="892"/>
                    <a:pt x="21600" y="1992"/>
                  </a:cubicBezTo>
                  <a:lnTo>
                    <a:pt x="21600" y="9958"/>
                  </a:lnTo>
                  <a:cubicBezTo>
                    <a:pt x="21600" y="11058"/>
                    <a:pt x="21421" y="11950"/>
                    <a:pt x="21200" y="11950"/>
                  </a:cubicBezTo>
                  <a:lnTo>
                    <a:pt x="18000" y="11950"/>
                  </a:lnTo>
                  <a:lnTo>
                    <a:pt x="20624" y="21600"/>
                  </a:lnTo>
                  <a:lnTo>
                    <a:pt x="12600" y="11950"/>
                  </a:lnTo>
                  <a:lnTo>
                    <a:pt x="400" y="11950"/>
                  </a:lnTo>
                  <a:cubicBezTo>
                    <a:pt x="179" y="11950"/>
                    <a:pt x="0" y="11058"/>
                    <a:pt x="0" y="9958"/>
                  </a:cubicBezTo>
                  <a:lnTo>
                    <a:pt x="0" y="9958"/>
                  </a:lnTo>
                  <a:lnTo>
                    <a:pt x="0" y="6971"/>
                  </a:lnTo>
                  <a:close/>
                </a:path>
              </a:pathLst>
            </a:custGeom>
            <a:solidFill>
              <a:srgbClr val="7030A0"/>
            </a:solidFill>
            <a:ln w="12700" cap="flat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r" defTabSz="1300480" rtl="0">
                <a:defRPr b="1" sz="3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6" name="مثال: الأحداث في تاريخ المملكة العربية السعودية بترتيب زمني:"/>
            <p:cNvSpPr txBox="1"/>
            <p:nvPr/>
          </p:nvSpPr>
          <p:spPr>
            <a:xfrm>
              <a:off x="52761" y="0"/>
              <a:ext cx="9622078" cy="1351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r" defTabSz="1300480" rtl="0">
                <a:defRPr b="1" sz="38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مثال</a:t>
              </a:r>
              <a:r>
                <a:rPr>
                  <a:solidFill>
                    <a:srgbClr val="FFFFFF"/>
                  </a:solidFill>
                </a:rPr>
                <a:t>: </a:t>
              </a:r>
              <a:r>
                <a:rPr>
                  <a:solidFill>
                    <a:srgbClr val="FFFFFF"/>
                  </a:solidFill>
                </a:rPr>
                <a:t>الأحداث في تاريخ المملكة العربية السعودية بترتيب زمني</a:t>
              </a:r>
              <a:r>
                <a:rPr>
                  <a:solidFill>
                    <a:srgbClr val="FFFFFF"/>
                  </a:solidFill>
                </a:rPr>
                <a:t>:</a:t>
              </a:r>
            </a:p>
          </p:txBody>
        </p:sp>
      </p:grpSp>
      <p:grpSp>
        <p:nvGrpSpPr>
          <p:cNvPr id="293" name="رسم تخطيطي 4"/>
          <p:cNvGrpSpPr/>
          <p:nvPr/>
        </p:nvGrpSpPr>
        <p:grpSpPr>
          <a:xfrm>
            <a:off x="1193322" y="4268142"/>
            <a:ext cx="9157142" cy="2360089"/>
            <a:chOff x="0" y="0"/>
            <a:chExt cx="9157141" cy="2360088"/>
          </a:xfrm>
        </p:grpSpPr>
        <p:sp>
          <p:nvSpPr>
            <p:cNvPr id="288" name="مستطيل مستدير الزوايا"/>
            <p:cNvSpPr/>
            <p:nvPr/>
          </p:nvSpPr>
          <p:spPr>
            <a:xfrm>
              <a:off x="0" y="0"/>
              <a:ext cx="2360088" cy="2360089"/>
            </a:xfrm>
            <a:prstGeom prst="roundRect">
              <a:avLst>
                <a:gd name="adj" fmla="val 7500"/>
              </a:avLst>
            </a:prstGeom>
            <a:solidFill>
              <a:srgbClr val="FF0066"/>
            </a:solidFill>
            <a:ln w="12700" cap="flat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 rtl="0">
                <a:defRPr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9" name="سهم"/>
            <p:cNvSpPr/>
            <p:nvPr/>
          </p:nvSpPr>
          <p:spPr>
            <a:xfrm>
              <a:off x="2619697" y="920434"/>
              <a:ext cx="519221" cy="519220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4CAE7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r" defTabSz="1300480" rtl="0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0" name="مستطيل مستدير الزوايا"/>
            <p:cNvSpPr/>
            <p:nvPr/>
          </p:nvSpPr>
          <p:spPr>
            <a:xfrm>
              <a:off x="3398526" y="0"/>
              <a:ext cx="2360089" cy="2360089"/>
            </a:xfrm>
            <a:prstGeom prst="roundRect">
              <a:avLst>
                <a:gd name="adj" fmla="val 7500"/>
              </a:avLst>
            </a:prstGeom>
            <a:solidFill>
              <a:srgbClr val="002060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 rtl="0">
                <a:defRPr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1" name="سهم"/>
            <p:cNvSpPr/>
            <p:nvPr/>
          </p:nvSpPr>
          <p:spPr>
            <a:xfrm>
              <a:off x="6018224" y="920434"/>
              <a:ext cx="519220" cy="519220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4CAE7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r" defTabSz="1300480" rtl="0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2" name="مستطيل مستدير الزوايا"/>
            <p:cNvSpPr/>
            <p:nvPr/>
          </p:nvSpPr>
          <p:spPr>
            <a:xfrm>
              <a:off x="6797053" y="0"/>
              <a:ext cx="2360089" cy="2360089"/>
            </a:xfrm>
            <a:prstGeom prst="roundRect">
              <a:avLst>
                <a:gd name="adj" fmla="val 7500"/>
              </a:avLst>
            </a:prstGeom>
            <a:solidFill>
              <a:srgbClr val="008080"/>
            </a:solidFill>
            <a:ln w="12700" cap="flat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 rtl="0">
                <a:defRPr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94" name="مستطيل 5"/>
          <p:cNvSpPr txBox="1"/>
          <p:nvPr/>
        </p:nvSpPr>
        <p:spPr>
          <a:xfrm>
            <a:off x="8315481" y="4500070"/>
            <a:ext cx="1688684" cy="307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80">
              <a:defRPr b="1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توحيد المملكة العربية السعودية</a:t>
            </a:r>
          </a:p>
        </p:txBody>
      </p:sp>
      <p:sp>
        <p:nvSpPr>
          <p:cNvPr id="295" name="مستطيل 6"/>
          <p:cNvSpPr txBox="1"/>
          <p:nvPr/>
        </p:nvSpPr>
        <p:spPr>
          <a:xfrm>
            <a:off x="8284377" y="6663076"/>
            <a:ext cx="1462341" cy="70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 algn="r" defTabSz="1300480" rtl="0">
              <a:defRPr b="1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1351</a:t>
            </a:r>
            <a:r>
              <a:t>ه</a:t>
            </a:r>
          </a:p>
        </p:txBody>
      </p:sp>
      <p:sp>
        <p:nvSpPr>
          <p:cNvPr id="296" name="مستطيل 7"/>
          <p:cNvSpPr txBox="1"/>
          <p:nvPr/>
        </p:nvSpPr>
        <p:spPr>
          <a:xfrm>
            <a:off x="4939650" y="4441228"/>
            <a:ext cx="1598702" cy="377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r" defTabSz="1300480">
              <a:defRPr b="1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وفاة الملك عبد العزيز آل  سعود </a:t>
            </a:r>
          </a:p>
        </p:txBody>
      </p:sp>
      <p:sp>
        <p:nvSpPr>
          <p:cNvPr id="297" name="مستطيل 8"/>
          <p:cNvSpPr txBox="1"/>
          <p:nvPr/>
        </p:nvSpPr>
        <p:spPr>
          <a:xfrm>
            <a:off x="5048180" y="6651011"/>
            <a:ext cx="1596422" cy="73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 algn="r" defTabSz="1300480" rtl="0">
              <a:defRPr b="1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1373</a:t>
            </a:r>
            <a:r>
              <a:t>ه </a:t>
            </a:r>
          </a:p>
        </p:txBody>
      </p:sp>
      <p:sp>
        <p:nvSpPr>
          <p:cNvPr id="298" name="مستطيل 9"/>
          <p:cNvSpPr txBox="1"/>
          <p:nvPr/>
        </p:nvSpPr>
        <p:spPr>
          <a:xfrm>
            <a:off x="1569568" y="4268142"/>
            <a:ext cx="1592952" cy="377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80">
              <a:defRPr b="1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تولي الملك سلمان بن عبد العزيز الحكم </a:t>
            </a:r>
          </a:p>
        </p:txBody>
      </p:sp>
      <p:sp>
        <p:nvSpPr>
          <p:cNvPr id="299" name="مستطيل 10"/>
          <p:cNvSpPr txBox="1"/>
          <p:nvPr/>
        </p:nvSpPr>
        <p:spPr>
          <a:xfrm>
            <a:off x="1490598" y="6897227"/>
            <a:ext cx="1462341" cy="70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 algn="r" defTabSz="1300480" rtl="0">
              <a:defRPr b="1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1436</a:t>
            </a:r>
            <a:r>
              <a:t>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979161"/>
            <a:ext cx="13004801" cy="72970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وسيلة شرح مع سهم إلى الأسفل 1"/>
          <p:cNvGrpSpPr/>
          <p:nvPr/>
        </p:nvGrpSpPr>
        <p:grpSpPr>
          <a:xfrm>
            <a:off x="2620369" y="2391191"/>
            <a:ext cx="8414302" cy="1244308"/>
            <a:chOff x="0" y="411911"/>
            <a:chExt cx="8414300" cy="1244307"/>
          </a:xfrm>
        </p:grpSpPr>
        <p:sp>
          <p:nvSpPr>
            <p:cNvPr id="302" name="شكل"/>
            <p:cNvSpPr/>
            <p:nvPr/>
          </p:nvSpPr>
          <p:spPr>
            <a:xfrm>
              <a:off x="0" y="411911"/>
              <a:ext cx="8414301" cy="124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035"/>
                  </a:lnTo>
                  <a:lnTo>
                    <a:pt x="11199" y="14035"/>
                  </a:lnTo>
                  <a:lnTo>
                    <a:pt x="11199" y="16200"/>
                  </a:lnTo>
                  <a:lnTo>
                    <a:pt x="11599" y="16200"/>
                  </a:lnTo>
                  <a:lnTo>
                    <a:pt x="10800" y="21600"/>
                  </a:lnTo>
                  <a:lnTo>
                    <a:pt x="10001" y="16200"/>
                  </a:lnTo>
                  <a:lnTo>
                    <a:pt x="10401" y="16200"/>
                  </a:lnTo>
                  <a:lnTo>
                    <a:pt x="10401" y="14035"/>
                  </a:lnTo>
                  <a:lnTo>
                    <a:pt x="0" y="14035"/>
                  </a:lnTo>
                  <a:close/>
                </a:path>
              </a:pathLst>
            </a:custGeom>
            <a:solidFill>
              <a:srgbClr val="C0000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r" defTabSz="1300480" rtl="0">
                <a:defRPr b="1"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3" name="الترتيب الزمني لأحداث مهم معرفة ماذا حدث؟ ومتى حدث؟"/>
            <p:cNvSpPr/>
            <p:nvPr/>
          </p:nvSpPr>
          <p:spPr>
            <a:xfrm>
              <a:off x="0" y="816167"/>
              <a:ext cx="84143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spAutoFit/>
            </a:bodyPr>
            <a:lstStyle>
              <a:lvl1pPr algn="r" defTabSz="1300480">
                <a:defRPr b="1"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الترتيب الزمني لأحداث مهم معرفة ماذا حدث؟ ومتى حدث؟</a:t>
              </a:r>
            </a:p>
          </p:txBody>
        </p:sp>
      </p:grpSp>
      <p:pic>
        <p:nvPicPr>
          <p:cNvPr id="305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49124" y="3788249"/>
            <a:ext cx="3581713" cy="4251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صورة 4" descr="صورة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6028" y="3650320"/>
            <a:ext cx="6973098" cy="4218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19198"/>
            <a:ext cx="13004801" cy="729700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09" name="Table 5"/>
          <p:cNvGraphicFramePr/>
          <p:nvPr/>
        </p:nvGraphicFramePr>
        <p:xfrm>
          <a:off x="7785491" y="96048"/>
          <a:ext cx="4697668" cy="161544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424333"/>
                <a:gridCol w="2260632"/>
              </a:tblGrid>
              <a:tr h="937111"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استراتيجية دقيقة واحدة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أسلوب تنفيذ النشاط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6046"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 فردي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نوع المهمة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12" name="دمعة 1"/>
          <p:cNvGrpSpPr/>
          <p:nvPr/>
        </p:nvGrpSpPr>
        <p:grpSpPr>
          <a:xfrm>
            <a:off x="1740144" y="2325140"/>
            <a:ext cx="1734538" cy="1175060"/>
            <a:chOff x="0" y="0"/>
            <a:chExt cx="1734536" cy="1175058"/>
          </a:xfrm>
        </p:grpSpPr>
        <p:sp>
          <p:nvSpPr>
            <p:cNvPr id="310" name="شكل"/>
            <p:cNvSpPr/>
            <p:nvPr/>
          </p:nvSpPr>
          <p:spPr>
            <a:xfrm rot="21387426">
              <a:off x="31581" y="50615"/>
              <a:ext cx="1671374" cy="1073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083"/>
                  </a:moveTo>
                  <a:cubicBezTo>
                    <a:pt x="0" y="6827"/>
                    <a:pt x="4261" y="2566"/>
                    <a:pt x="9517" y="2566"/>
                  </a:cubicBezTo>
                  <a:cubicBezTo>
                    <a:pt x="13545" y="2566"/>
                    <a:pt x="17572" y="1711"/>
                    <a:pt x="21600" y="0"/>
                  </a:cubicBezTo>
                  <a:cubicBezTo>
                    <a:pt x="19889" y="4028"/>
                    <a:pt x="19034" y="8055"/>
                    <a:pt x="19034" y="12083"/>
                  </a:cubicBezTo>
                  <a:cubicBezTo>
                    <a:pt x="19034" y="17339"/>
                    <a:pt x="14773" y="21600"/>
                    <a:pt x="9517" y="21600"/>
                  </a:cubicBezTo>
                  <a:cubicBezTo>
                    <a:pt x="4261" y="21600"/>
                    <a:pt x="0" y="17339"/>
                    <a:pt x="0" y="12083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 rtl="0">
                <a:defRPr b="1"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1" name="نشاط 1"/>
            <p:cNvSpPr/>
            <p:nvPr/>
          </p:nvSpPr>
          <p:spPr>
            <a:xfrm rot="21387426">
              <a:off x="251400" y="657333"/>
              <a:ext cx="104142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spAutoFit/>
            </a:bodyPr>
            <a:lstStyle/>
            <a:p>
              <a:pPr defTabSz="1300480" rtl="0">
                <a:defRPr b="1"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نشاط </a:t>
              </a:r>
              <a:r>
                <a:t>1</a:t>
              </a:r>
            </a:p>
          </p:txBody>
        </p:sp>
      </p:grpSp>
      <p:grpSp>
        <p:nvGrpSpPr>
          <p:cNvPr id="318" name="تمرير أفقي 4"/>
          <p:cNvGrpSpPr/>
          <p:nvPr/>
        </p:nvGrpSpPr>
        <p:grpSpPr>
          <a:xfrm>
            <a:off x="3595728" y="2747748"/>
            <a:ext cx="5808491" cy="1441206"/>
            <a:chOff x="-1" y="-1"/>
            <a:chExt cx="5808490" cy="1441205"/>
          </a:xfrm>
        </p:grpSpPr>
        <p:grpSp>
          <p:nvGrpSpPr>
            <p:cNvPr id="316" name="تجميع"/>
            <p:cNvGrpSpPr/>
            <p:nvPr/>
          </p:nvGrpSpPr>
          <p:grpSpPr>
            <a:xfrm>
              <a:off x="-2" y="-2"/>
              <a:ext cx="5808491" cy="1441207"/>
              <a:chOff x="-1" y="-1"/>
              <a:chExt cx="5808490" cy="1441205"/>
            </a:xfrm>
          </p:grpSpPr>
          <p:sp>
            <p:nvSpPr>
              <p:cNvPr id="313" name="شكل"/>
              <p:cNvSpPr/>
              <p:nvPr/>
            </p:nvSpPr>
            <p:spPr>
              <a:xfrm>
                <a:off x="0" y="-1"/>
                <a:ext cx="5808489" cy="1441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50"/>
                    </a:moveTo>
                    <a:cubicBezTo>
                      <a:pt x="21600" y="604"/>
                      <a:pt x="21450" y="0"/>
                      <a:pt x="21265" y="0"/>
                    </a:cubicBezTo>
                    <a:cubicBezTo>
                      <a:pt x="21080" y="0"/>
                      <a:pt x="20930" y="604"/>
                      <a:pt x="20930" y="1350"/>
                    </a:cubicBezTo>
                    <a:lnTo>
                      <a:pt x="20930" y="2700"/>
                    </a:lnTo>
                    <a:lnTo>
                      <a:pt x="335" y="2700"/>
                    </a:lnTo>
                    <a:cubicBezTo>
                      <a:pt x="150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150" y="21600"/>
                      <a:pt x="335" y="21600"/>
                    </a:cubicBezTo>
                    <a:cubicBezTo>
                      <a:pt x="520" y="21600"/>
                      <a:pt x="670" y="20996"/>
                      <a:pt x="670" y="20250"/>
                    </a:cubicBezTo>
                    <a:lnTo>
                      <a:pt x="670" y="18900"/>
                    </a:lnTo>
                    <a:lnTo>
                      <a:pt x="21265" y="18900"/>
                    </a:lnTo>
                    <a:cubicBezTo>
                      <a:pt x="21450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solidFill>
                <a:srgbClr val="843C0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r" defTabSz="1300480" rtl="0">
                  <a:defRPr b="1" sz="3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14" name="شكل"/>
              <p:cNvSpPr/>
              <p:nvPr/>
            </p:nvSpPr>
            <p:spPr>
              <a:xfrm>
                <a:off x="90075" y="-2"/>
                <a:ext cx="5718414" cy="360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188" y="21600"/>
                      <a:pt x="340" y="19182"/>
                      <a:pt x="340" y="16200"/>
                    </a:cubicBezTo>
                    <a:cubicBezTo>
                      <a:pt x="340" y="14709"/>
                      <a:pt x="264" y="13500"/>
                      <a:pt x="170" y="13500"/>
                    </a:cubicBezTo>
                    <a:cubicBezTo>
                      <a:pt x="76" y="13500"/>
                      <a:pt x="0" y="14709"/>
                      <a:pt x="0" y="16200"/>
                    </a:cubicBezTo>
                    <a:close/>
                    <a:moveTo>
                      <a:pt x="21260" y="10800"/>
                    </a:moveTo>
                    <a:cubicBezTo>
                      <a:pt x="21448" y="10800"/>
                      <a:pt x="21600" y="8382"/>
                      <a:pt x="21600" y="5400"/>
                    </a:cubicBezTo>
                    <a:cubicBezTo>
                      <a:pt x="21600" y="2418"/>
                      <a:pt x="21448" y="0"/>
                      <a:pt x="21260" y="0"/>
                    </a:cubicBezTo>
                    <a:cubicBezTo>
                      <a:pt x="21072" y="0"/>
                      <a:pt x="20920" y="2418"/>
                      <a:pt x="20920" y="5400"/>
                    </a:cubicBezTo>
                    <a:cubicBezTo>
                      <a:pt x="20920" y="6891"/>
                      <a:pt x="20996" y="8100"/>
                      <a:pt x="21090" y="8100"/>
                    </a:cubicBezTo>
                    <a:cubicBezTo>
                      <a:pt x="21184" y="8100"/>
                      <a:pt x="21260" y="6891"/>
                      <a:pt x="21260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r" defTabSz="1300480" rtl="0">
                  <a:defRPr b="1" sz="3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15" name="شكل"/>
              <p:cNvSpPr/>
              <p:nvPr/>
            </p:nvSpPr>
            <p:spPr>
              <a:xfrm>
                <a:off x="-2" y="-1"/>
                <a:ext cx="5808491" cy="1441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050"/>
                    </a:moveTo>
                    <a:cubicBezTo>
                      <a:pt x="0" y="3304"/>
                      <a:pt x="150" y="2700"/>
                      <a:pt x="335" y="2700"/>
                    </a:cubicBezTo>
                    <a:lnTo>
                      <a:pt x="20930" y="2700"/>
                    </a:lnTo>
                    <a:lnTo>
                      <a:pt x="20930" y="1350"/>
                    </a:lnTo>
                    <a:cubicBezTo>
                      <a:pt x="20930" y="604"/>
                      <a:pt x="21080" y="0"/>
                      <a:pt x="21265" y="0"/>
                    </a:cubicBezTo>
                    <a:cubicBezTo>
                      <a:pt x="21450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450" y="18900"/>
                      <a:pt x="21265" y="18900"/>
                    </a:cubicBezTo>
                    <a:lnTo>
                      <a:pt x="670" y="18900"/>
                    </a:lnTo>
                    <a:lnTo>
                      <a:pt x="670" y="20250"/>
                    </a:lnTo>
                    <a:cubicBezTo>
                      <a:pt x="670" y="20996"/>
                      <a:pt x="520" y="21600"/>
                      <a:pt x="335" y="21600"/>
                    </a:cubicBezTo>
                    <a:cubicBezTo>
                      <a:pt x="150" y="21600"/>
                      <a:pt x="0" y="20996"/>
                      <a:pt x="0" y="20250"/>
                    </a:cubicBezTo>
                    <a:close/>
                    <a:moveTo>
                      <a:pt x="20930" y="2700"/>
                    </a:moveTo>
                    <a:lnTo>
                      <a:pt x="21265" y="2700"/>
                    </a:lnTo>
                    <a:cubicBezTo>
                      <a:pt x="21450" y="2700"/>
                      <a:pt x="21600" y="2096"/>
                      <a:pt x="21600" y="1350"/>
                    </a:cubicBezTo>
                    <a:moveTo>
                      <a:pt x="21265" y="2700"/>
                    </a:moveTo>
                    <a:lnTo>
                      <a:pt x="21265" y="1350"/>
                    </a:lnTo>
                    <a:cubicBezTo>
                      <a:pt x="21265" y="1723"/>
                      <a:pt x="21190" y="2025"/>
                      <a:pt x="21098" y="2025"/>
                    </a:cubicBezTo>
                    <a:cubicBezTo>
                      <a:pt x="21005" y="2025"/>
                      <a:pt x="20930" y="1723"/>
                      <a:pt x="20930" y="1350"/>
                    </a:cubicBezTo>
                    <a:moveTo>
                      <a:pt x="335" y="5400"/>
                    </a:moveTo>
                    <a:lnTo>
                      <a:pt x="335" y="4050"/>
                    </a:lnTo>
                    <a:cubicBezTo>
                      <a:pt x="335" y="3677"/>
                      <a:pt x="410" y="3375"/>
                      <a:pt x="502" y="3375"/>
                    </a:cubicBezTo>
                    <a:cubicBezTo>
                      <a:pt x="595" y="3375"/>
                      <a:pt x="670" y="3677"/>
                      <a:pt x="670" y="4050"/>
                    </a:cubicBezTo>
                    <a:cubicBezTo>
                      <a:pt x="670" y="4796"/>
                      <a:pt x="520" y="5400"/>
                      <a:pt x="335" y="5400"/>
                    </a:cubicBezTo>
                    <a:cubicBezTo>
                      <a:pt x="150" y="5400"/>
                      <a:pt x="0" y="4796"/>
                      <a:pt x="0" y="4050"/>
                    </a:cubicBezTo>
                    <a:moveTo>
                      <a:pt x="670" y="4050"/>
                    </a:moveTo>
                    <a:lnTo>
                      <a:pt x="670" y="18900"/>
                    </a:lnTo>
                  </a:path>
                </a:pathLst>
              </a:custGeom>
              <a:noFill/>
              <a:ln w="12700" cap="flat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r" defTabSz="1300480" rtl="0">
                  <a:defRPr b="1" sz="3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17" name="إنشاء جدول زمني لأحداث مهمة في حياتك."/>
            <p:cNvSpPr txBox="1"/>
            <p:nvPr/>
          </p:nvSpPr>
          <p:spPr>
            <a:xfrm>
              <a:off x="180150" y="6193"/>
              <a:ext cx="5538264" cy="14288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spAutoFit/>
            </a:bodyPr>
            <a:lstStyle/>
            <a:p>
              <a:pPr algn="r" defTabSz="1300480" rtl="0">
                <a:defRPr b="1" sz="3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إنشاء جدول زمني لأحداث مهمة في حياتك</a:t>
              </a:r>
              <a:r>
                <a:t>.</a:t>
              </a:r>
            </a:p>
          </p:txBody>
        </p:sp>
      </p:grpSp>
      <p:pic>
        <p:nvPicPr>
          <p:cNvPr id="319" name="صورة 5" descr="صورة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5206" y="2660403"/>
            <a:ext cx="1526203" cy="1528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صورة 6" descr="صورة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6624" y="4276298"/>
            <a:ext cx="8848972" cy="3150811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مستطيل 7"/>
          <p:cNvSpPr txBox="1"/>
          <p:nvPr/>
        </p:nvSpPr>
        <p:spPr>
          <a:xfrm>
            <a:off x="2557366" y="4794911"/>
            <a:ext cx="2591103" cy="121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defTabSz="1300480">
              <a:defRPr b="1" sz="7600">
                <a:solidFill>
                  <a:srgbClr val="00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.......</a:t>
            </a:r>
          </a:p>
        </p:txBody>
      </p:sp>
      <p:sp>
        <p:nvSpPr>
          <p:cNvPr id="322" name="مستطيل 8"/>
          <p:cNvSpPr txBox="1"/>
          <p:nvPr/>
        </p:nvSpPr>
        <p:spPr>
          <a:xfrm>
            <a:off x="8599817" y="6180311"/>
            <a:ext cx="1276057" cy="8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defTabSz="1300480">
              <a:defRPr b="1" sz="5000">
                <a:solidFill>
                  <a:srgbClr val="00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.....</a:t>
            </a:r>
          </a:p>
        </p:txBody>
      </p:sp>
      <p:sp>
        <p:nvSpPr>
          <p:cNvPr id="323" name="مستطيل 9"/>
          <p:cNvSpPr txBox="1"/>
          <p:nvPr/>
        </p:nvSpPr>
        <p:spPr>
          <a:xfrm>
            <a:off x="5915116" y="6180310"/>
            <a:ext cx="1276058" cy="8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defTabSz="1300480">
              <a:defRPr b="1" sz="5000">
                <a:solidFill>
                  <a:srgbClr val="00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.....</a:t>
            </a:r>
          </a:p>
        </p:txBody>
      </p:sp>
      <p:sp>
        <p:nvSpPr>
          <p:cNvPr id="324" name="مستطيل 10"/>
          <p:cNvSpPr txBox="1"/>
          <p:nvPr/>
        </p:nvSpPr>
        <p:spPr>
          <a:xfrm>
            <a:off x="3230417" y="6180310"/>
            <a:ext cx="1276057" cy="8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defTabSz="1300480">
              <a:defRPr b="1" sz="5000">
                <a:solidFill>
                  <a:srgbClr val="00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.....</a:t>
            </a:r>
          </a:p>
        </p:txBody>
      </p:sp>
      <p:sp>
        <p:nvSpPr>
          <p:cNvPr id="325" name="١٤٣١"/>
          <p:cNvSpPr/>
          <p:nvPr/>
        </p:nvSpPr>
        <p:spPr>
          <a:xfrm>
            <a:off x="8221845" y="6092494"/>
            <a:ext cx="2032001" cy="174287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/>
          <a:lstStyle>
            <a:lvl1pPr defTabSz="1300480">
              <a:defRPr b="1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١٤٣١</a:t>
            </a:r>
          </a:p>
        </p:txBody>
      </p:sp>
      <p:sp>
        <p:nvSpPr>
          <p:cNvPr id="326" name="١٤٣٨"/>
          <p:cNvSpPr/>
          <p:nvPr/>
        </p:nvSpPr>
        <p:spPr>
          <a:xfrm>
            <a:off x="5537144" y="6092494"/>
            <a:ext cx="2032002" cy="174287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/>
          <a:lstStyle>
            <a:lvl1pPr defTabSz="1300480">
              <a:defRPr b="1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١٤٣٨</a:t>
            </a:r>
          </a:p>
        </p:txBody>
      </p:sp>
      <p:sp>
        <p:nvSpPr>
          <p:cNvPr id="327" name="١٤٤١"/>
          <p:cNvSpPr/>
          <p:nvPr/>
        </p:nvSpPr>
        <p:spPr>
          <a:xfrm>
            <a:off x="2852444" y="6358619"/>
            <a:ext cx="2032001" cy="174287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/>
          <a:lstStyle>
            <a:lvl1pPr defTabSz="1300480">
              <a:defRPr b="1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١٤٤١</a:t>
            </a:r>
          </a:p>
        </p:txBody>
      </p:sp>
      <p:sp>
        <p:nvSpPr>
          <p:cNvPr id="328" name="انتقال للصف الرابع"/>
          <p:cNvSpPr/>
          <p:nvPr/>
        </p:nvSpPr>
        <p:spPr>
          <a:xfrm>
            <a:off x="2406441" y="4230518"/>
            <a:ext cx="2892952" cy="207976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/>
          <a:lstStyle>
            <a:lvl1pPr defTabSz="1300480">
              <a:defRPr b="1"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انتقال للصف الرابع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2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7" grpId="3"/>
      <p:bldP build="whole" bldLvl="1" animBg="1" rev="0" advAuto="0" spid="328" grpId="4"/>
      <p:bldP build="whole" bldLvl="1" animBg="1" rev="0" advAuto="0" spid="325" grpId="1"/>
      <p:bldP build="whole" bldLvl="1" animBg="1" rev="0" advAuto="0" spid="32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19198"/>
            <a:ext cx="13004801" cy="7297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5701" y="3926915"/>
            <a:ext cx="10113398" cy="356661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32" name="Table 5"/>
          <p:cNvGraphicFramePr/>
          <p:nvPr/>
        </p:nvGraphicFramePr>
        <p:xfrm>
          <a:off x="7991876" y="470366"/>
          <a:ext cx="4329019" cy="188249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248589"/>
                <a:gridCol w="2067728"/>
              </a:tblGrid>
              <a:tr h="1205323"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استراتيجية فكر، زاوج، شارك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أسلوب تنفيذ النشاط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4474"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جماعي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نوع المهمة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35" name="دمعة 5"/>
          <p:cNvGrpSpPr/>
          <p:nvPr/>
        </p:nvGrpSpPr>
        <p:grpSpPr>
          <a:xfrm>
            <a:off x="1303416" y="2491678"/>
            <a:ext cx="1734538" cy="1175059"/>
            <a:chOff x="0" y="0"/>
            <a:chExt cx="1734536" cy="1175058"/>
          </a:xfrm>
        </p:grpSpPr>
        <p:sp>
          <p:nvSpPr>
            <p:cNvPr id="333" name="شكل"/>
            <p:cNvSpPr/>
            <p:nvPr/>
          </p:nvSpPr>
          <p:spPr>
            <a:xfrm rot="21387426">
              <a:off x="31581" y="50615"/>
              <a:ext cx="1671374" cy="1073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083"/>
                  </a:moveTo>
                  <a:cubicBezTo>
                    <a:pt x="0" y="6827"/>
                    <a:pt x="4261" y="2566"/>
                    <a:pt x="9517" y="2566"/>
                  </a:cubicBezTo>
                  <a:cubicBezTo>
                    <a:pt x="13545" y="2566"/>
                    <a:pt x="17572" y="1711"/>
                    <a:pt x="21600" y="0"/>
                  </a:cubicBezTo>
                  <a:cubicBezTo>
                    <a:pt x="19889" y="4028"/>
                    <a:pt x="19034" y="8055"/>
                    <a:pt x="19034" y="12083"/>
                  </a:cubicBezTo>
                  <a:cubicBezTo>
                    <a:pt x="19034" y="17339"/>
                    <a:pt x="14773" y="21600"/>
                    <a:pt x="9517" y="21600"/>
                  </a:cubicBezTo>
                  <a:cubicBezTo>
                    <a:pt x="4261" y="21600"/>
                    <a:pt x="0" y="17339"/>
                    <a:pt x="0" y="12083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 rtl="0">
                <a:defRPr b="1"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34" name="نشاط 2"/>
            <p:cNvSpPr/>
            <p:nvPr/>
          </p:nvSpPr>
          <p:spPr>
            <a:xfrm rot="21387426">
              <a:off x="251400" y="657333"/>
              <a:ext cx="104142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spAutoFit/>
            </a:bodyPr>
            <a:lstStyle/>
            <a:p>
              <a:pPr defTabSz="1300480" rtl="0">
                <a:defRPr b="1"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نشاط </a:t>
              </a:r>
              <a:r>
                <a:t>2</a:t>
              </a:r>
            </a:p>
          </p:txBody>
        </p:sp>
      </p:grpSp>
      <p:grpSp>
        <p:nvGrpSpPr>
          <p:cNvPr id="341" name="شريط إلى الأسفل 2"/>
          <p:cNvGrpSpPr/>
          <p:nvPr/>
        </p:nvGrpSpPr>
        <p:grpSpPr>
          <a:xfrm>
            <a:off x="3202673" y="2631287"/>
            <a:ext cx="6623717" cy="1135494"/>
            <a:chOff x="0" y="401218"/>
            <a:chExt cx="6623715" cy="1135493"/>
          </a:xfrm>
        </p:grpSpPr>
        <p:grpSp>
          <p:nvGrpSpPr>
            <p:cNvPr id="339" name="تجميع"/>
            <p:cNvGrpSpPr/>
            <p:nvPr/>
          </p:nvGrpSpPr>
          <p:grpSpPr>
            <a:xfrm>
              <a:off x="0" y="401218"/>
              <a:ext cx="6623716" cy="1135495"/>
              <a:chOff x="0" y="0"/>
              <a:chExt cx="6623715" cy="1135493"/>
            </a:xfrm>
          </p:grpSpPr>
          <p:sp>
            <p:nvSpPr>
              <p:cNvPr id="336" name="شكل"/>
              <p:cNvSpPr/>
              <p:nvPr/>
            </p:nvSpPr>
            <p:spPr>
              <a:xfrm>
                <a:off x="-1" y="-1"/>
                <a:ext cx="6623717" cy="1135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425" y="0"/>
                    </a:lnTo>
                    <a:cubicBezTo>
                      <a:pt x="7798" y="0"/>
                      <a:pt x="8100" y="403"/>
                      <a:pt x="8100" y="900"/>
                    </a:cubicBezTo>
                    <a:lnTo>
                      <a:pt x="8100" y="3600"/>
                    </a:lnTo>
                    <a:lnTo>
                      <a:pt x="13500" y="3600"/>
                    </a:lnTo>
                    <a:lnTo>
                      <a:pt x="13500" y="900"/>
                    </a:lnTo>
                    <a:cubicBezTo>
                      <a:pt x="13500" y="403"/>
                      <a:pt x="13802" y="0"/>
                      <a:pt x="141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6200" y="18000"/>
                    </a:lnTo>
                    <a:lnTo>
                      <a:pt x="16200" y="20700"/>
                    </a:lnTo>
                    <a:cubicBezTo>
                      <a:pt x="16200" y="21197"/>
                      <a:pt x="15898" y="21600"/>
                      <a:pt x="15525" y="21600"/>
                    </a:cubicBezTo>
                    <a:lnTo>
                      <a:pt x="6075" y="21600"/>
                    </a:lnTo>
                    <a:cubicBezTo>
                      <a:pt x="5702" y="21600"/>
                      <a:pt x="5400" y="21197"/>
                      <a:pt x="5400" y="20700"/>
                    </a:cubicBezTo>
                    <a:lnTo>
                      <a:pt x="54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rgbClr val="FF00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 rtl="0">
                  <a:defRPr b="1" sz="3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7" name="شكل"/>
              <p:cNvSpPr/>
              <p:nvPr/>
            </p:nvSpPr>
            <p:spPr>
              <a:xfrm>
                <a:off x="1655928" y="47313"/>
                <a:ext cx="3311859" cy="141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00" y="0"/>
                    </a:moveTo>
                    <a:cubicBezTo>
                      <a:pt x="5400" y="3976"/>
                      <a:pt x="4796" y="7200"/>
                      <a:pt x="4050" y="7200"/>
                    </a:cubicBezTo>
                    <a:lnTo>
                      <a:pt x="1350" y="7200"/>
                    </a:lnTo>
                    <a:cubicBezTo>
                      <a:pt x="604" y="7200"/>
                      <a:pt x="0" y="10424"/>
                      <a:pt x="0" y="14400"/>
                    </a:cubicBezTo>
                    <a:cubicBezTo>
                      <a:pt x="0" y="18376"/>
                      <a:pt x="604" y="21600"/>
                      <a:pt x="1350" y="21600"/>
                    </a:cubicBezTo>
                    <a:lnTo>
                      <a:pt x="5400" y="21600"/>
                    </a:lnTo>
                    <a:close/>
                    <a:moveTo>
                      <a:pt x="16200" y="0"/>
                    </a:moveTo>
                    <a:cubicBezTo>
                      <a:pt x="16200" y="3976"/>
                      <a:pt x="16804" y="7200"/>
                      <a:pt x="17550" y="7200"/>
                    </a:cubicBezTo>
                    <a:lnTo>
                      <a:pt x="20250" y="7200"/>
                    </a:lnTo>
                    <a:cubicBezTo>
                      <a:pt x="20996" y="7200"/>
                      <a:pt x="21600" y="10424"/>
                      <a:pt x="21600" y="14400"/>
                    </a:cubicBezTo>
                    <a:cubicBezTo>
                      <a:pt x="21600" y="18376"/>
                      <a:pt x="20996" y="21600"/>
                      <a:pt x="20250" y="21600"/>
                    </a:cubicBezTo>
                    <a:lnTo>
                      <a:pt x="162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 rtl="0">
                  <a:defRPr b="1" sz="3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8" name="شكل"/>
              <p:cNvSpPr/>
              <p:nvPr/>
            </p:nvSpPr>
            <p:spPr>
              <a:xfrm>
                <a:off x="-1" y="-1"/>
                <a:ext cx="6623717" cy="1135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425" y="0"/>
                    </a:lnTo>
                    <a:cubicBezTo>
                      <a:pt x="7798" y="0"/>
                      <a:pt x="8100" y="403"/>
                      <a:pt x="8100" y="900"/>
                    </a:cubicBezTo>
                    <a:cubicBezTo>
                      <a:pt x="8100" y="1397"/>
                      <a:pt x="7798" y="1800"/>
                      <a:pt x="7425" y="1800"/>
                    </a:cubicBezTo>
                    <a:lnTo>
                      <a:pt x="6075" y="1800"/>
                    </a:lnTo>
                    <a:cubicBezTo>
                      <a:pt x="5702" y="1800"/>
                      <a:pt x="5400" y="2203"/>
                      <a:pt x="5400" y="2700"/>
                    </a:cubicBezTo>
                    <a:cubicBezTo>
                      <a:pt x="5400" y="3197"/>
                      <a:pt x="5702" y="3600"/>
                      <a:pt x="6075" y="3600"/>
                    </a:cubicBezTo>
                    <a:lnTo>
                      <a:pt x="15525" y="3600"/>
                    </a:lnTo>
                    <a:cubicBezTo>
                      <a:pt x="15898" y="3600"/>
                      <a:pt x="16200" y="3197"/>
                      <a:pt x="16200" y="2700"/>
                    </a:cubicBezTo>
                    <a:cubicBezTo>
                      <a:pt x="16200" y="2203"/>
                      <a:pt x="15898" y="1800"/>
                      <a:pt x="15525" y="1800"/>
                    </a:cubicBezTo>
                    <a:lnTo>
                      <a:pt x="14175" y="1800"/>
                    </a:lnTo>
                    <a:cubicBezTo>
                      <a:pt x="13802" y="1800"/>
                      <a:pt x="13500" y="1397"/>
                      <a:pt x="13500" y="900"/>
                    </a:cubicBezTo>
                    <a:cubicBezTo>
                      <a:pt x="13500" y="403"/>
                      <a:pt x="13802" y="0"/>
                      <a:pt x="141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6200" y="18000"/>
                    </a:lnTo>
                    <a:lnTo>
                      <a:pt x="16200" y="20700"/>
                    </a:lnTo>
                    <a:cubicBezTo>
                      <a:pt x="16200" y="21197"/>
                      <a:pt x="15898" y="21600"/>
                      <a:pt x="15525" y="21600"/>
                    </a:cubicBezTo>
                    <a:lnTo>
                      <a:pt x="6075" y="21600"/>
                    </a:lnTo>
                    <a:cubicBezTo>
                      <a:pt x="5702" y="21600"/>
                      <a:pt x="5400" y="21197"/>
                      <a:pt x="5400" y="20700"/>
                    </a:cubicBezTo>
                    <a:lnTo>
                      <a:pt x="54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8100" y="900"/>
                    </a:moveTo>
                    <a:lnTo>
                      <a:pt x="8100" y="3600"/>
                    </a:lnTo>
                    <a:moveTo>
                      <a:pt x="13500" y="3600"/>
                    </a:moveTo>
                    <a:lnTo>
                      <a:pt x="13500" y="900"/>
                    </a:lnTo>
                    <a:moveTo>
                      <a:pt x="5400" y="18000"/>
                    </a:moveTo>
                    <a:lnTo>
                      <a:pt x="5400" y="2700"/>
                    </a:lnTo>
                    <a:moveTo>
                      <a:pt x="16200" y="2700"/>
                    </a:moveTo>
                    <a:lnTo>
                      <a:pt x="16200" y="18000"/>
                    </a:lnTo>
                  </a:path>
                </a:pathLst>
              </a:custGeom>
              <a:noFill/>
              <a:ln w="12700" cap="flat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 rtl="0">
                  <a:defRPr b="1" sz="3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40" name="يحدد الطلبة الكلمات التي لها علاقة بالتاريخ:"/>
            <p:cNvSpPr/>
            <p:nvPr/>
          </p:nvSpPr>
          <p:spPr>
            <a:xfrm>
              <a:off x="1655928" y="1063591"/>
              <a:ext cx="331185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spAutoFit/>
            </a:bodyPr>
            <a:lstStyle/>
            <a:p>
              <a:pPr defTabSz="1300480" rtl="0">
                <a:defRPr b="1" sz="3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يحدد الطلبة الكلمات التي لها علاقة بالتاريخ</a:t>
              </a:r>
              <a:r>
                <a:t>:</a:t>
              </a:r>
            </a:p>
          </p:txBody>
        </p:sp>
      </p:grpSp>
      <p:sp>
        <p:nvSpPr>
          <p:cNvPr id="342" name="معتمد"/>
          <p:cNvSpPr/>
          <p:nvPr/>
        </p:nvSpPr>
        <p:spPr>
          <a:xfrm>
            <a:off x="9140535" y="5970838"/>
            <a:ext cx="1012933" cy="1012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5B9BD5"/>
            </a:solidFill>
            <a:miter/>
          </a:ln>
        </p:spPr>
        <p:txBody>
          <a:bodyPr lIns="48767" tIns="48767" rIns="48767" bIns="48767" anchor="ctr"/>
          <a:lstStyle/>
          <a:p>
            <a:pPr algn="r" defTabSz="1300480" rtl="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3" name="معتمد"/>
          <p:cNvSpPr/>
          <p:nvPr/>
        </p:nvSpPr>
        <p:spPr>
          <a:xfrm>
            <a:off x="8939107" y="4361234"/>
            <a:ext cx="1031132" cy="1031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5B9BD5"/>
            </a:solidFill>
            <a:miter/>
          </a:ln>
        </p:spPr>
        <p:txBody>
          <a:bodyPr lIns="48767" tIns="48767" rIns="48767" bIns="48767" anchor="ctr"/>
          <a:lstStyle/>
          <a:p>
            <a:pPr algn="r" defTabSz="1300480" rtl="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4" name="معتمد"/>
          <p:cNvSpPr/>
          <p:nvPr/>
        </p:nvSpPr>
        <p:spPr>
          <a:xfrm>
            <a:off x="1364757" y="4361234"/>
            <a:ext cx="1012934" cy="1012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5B9BD5"/>
            </a:solidFill>
            <a:miter/>
          </a:ln>
        </p:spPr>
        <p:txBody>
          <a:bodyPr lIns="48767" tIns="48767" rIns="48767" bIns="48767" anchor="ctr"/>
          <a:lstStyle/>
          <a:p>
            <a:pPr algn="r" defTabSz="1300480" rtl="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5" name="معتمد"/>
          <p:cNvSpPr/>
          <p:nvPr/>
        </p:nvSpPr>
        <p:spPr>
          <a:xfrm>
            <a:off x="3955401" y="6190269"/>
            <a:ext cx="1012933" cy="1012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5B9BD5"/>
            </a:solidFill>
            <a:miter/>
          </a:ln>
        </p:spPr>
        <p:txBody>
          <a:bodyPr lIns="48767" tIns="48767" rIns="48767" bIns="48767" anchor="ctr"/>
          <a:lstStyle/>
          <a:p>
            <a:pPr algn="r" defTabSz="1300480" rtl="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2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2"/>
      <p:bldP build="whole" bldLvl="1" animBg="1" rev="0" advAuto="0" spid="342" grpId="3"/>
      <p:bldP build="whole" bldLvl="1" animBg="1" rev="0" advAuto="0" spid="343" grpId="1"/>
      <p:bldP build="whole" bldLvl="1" animBg="1" rev="0" advAuto="0" spid="345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19198"/>
            <a:ext cx="13004801" cy="729700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48" name="Table 5"/>
          <p:cNvGraphicFramePr/>
          <p:nvPr/>
        </p:nvGraphicFramePr>
        <p:xfrm>
          <a:off x="6288772" y="468650"/>
          <a:ext cx="5166070" cy="161703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684651"/>
                <a:gridCol w="2468717"/>
              </a:tblGrid>
              <a:tr h="938709"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استراتيجية العد التنازلي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أسلوب تنفيذ النشاط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6035"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جماعي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نوع المهمة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51" name="دمعة 4"/>
          <p:cNvGrpSpPr/>
          <p:nvPr/>
        </p:nvGrpSpPr>
        <p:grpSpPr>
          <a:xfrm>
            <a:off x="1626237" y="2483469"/>
            <a:ext cx="1734538" cy="1175059"/>
            <a:chOff x="0" y="0"/>
            <a:chExt cx="1734536" cy="1175058"/>
          </a:xfrm>
        </p:grpSpPr>
        <p:sp>
          <p:nvSpPr>
            <p:cNvPr id="349" name="شكل"/>
            <p:cNvSpPr/>
            <p:nvPr/>
          </p:nvSpPr>
          <p:spPr>
            <a:xfrm rot="21387426">
              <a:off x="31581" y="50615"/>
              <a:ext cx="1671374" cy="1073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083"/>
                  </a:moveTo>
                  <a:cubicBezTo>
                    <a:pt x="0" y="6827"/>
                    <a:pt x="4261" y="2566"/>
                    <a:pt x="9517" y="2566"/>
                  </a:cubicBezTo>
                  <a:cubicBezTo>
                    <a:pt x="13545" y="2566"/>
                    <a:pt x="17572" y="1711"/>
                    <a:pt x="21600" y="0"/>
                  </a:cubicBezTo>
                  <a:cubicBezTo>
                    <a:pt x="19889" y="4028"/>
                    <a:pt x="19034" y="8055"/>
                    <a:pt x="19034" y="12083"/>
                  </a:cubicBezTo>
                  <a:cubicBezTo>
                    <a:pt x="19034" y="17339"/>
                    <a:pt x="14773" y="21600"/>
                    <a:pt x="9517" y="21600"/>
                  </a:cubicBezTo>
                  <a:cubicBezTo>
                    <a:pt x="4261" y="21600"/>
                    <a:pt x="0" y="17339"/>
                    <a:pt x="0" y="12083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 rtl="0">
                <a:defRPr b="1"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0" name="نشاط 3"/>
            <p:cNvSpPr/>
            <p:nvPr/>
          </p:nvSpPr>
          <p:spPr>
            <a:xfrm rot="21387426">
              <a:off x="251400" y="657333"/>
              <a:ext cx="104142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spAutoFit/>
            </a:bodyPr>
            <a:lstStyle/>
            <a:p>
              <a:pPr defTabSz="1300480" rtl="0">
                <a:defRPr b="1"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نشاط </a:t>
              </a:r>
              <a:r>
                <a:t>3</a:t>
              </a:r>
            </a:p>
          </p:txBody>
        </p:sp>
      </p:grpSp>
      <p:grpSp>
        <p:nvGrpSpPr>
          <p:cNvPr id="354" name="شكل بيضاوي 5"/>
          <p:cNvGrpSpPr/>
          <p:nvPr/>
        </p:nvGrpSpPr>
        <p:grpSpPr>
          <a:xfrm>
            <a:off x="6325153" y="3292142"/>
            <a:ext cx="5080607" cy="4265382"/>
            <a:chOff x="0" y="0"/>
            <a:chExt cx="5080606" cy="4265380"/>
          </a:xfrm>
        </p:grpSpPr>
        <p:sp>
          <p:nvSpPr>
            <p:cNvPr id="352" name="بيضاوي"/>
            <p:cNvSpPr/>
            <p:nvPr/>
          </p:nvSpPr>
          <p:spPr>
            <a:xfrm>
              <a:off x="-1" y="0"/>
              <a:ext cx="5080608" cy="4265381"/>
            </a:xfrm>
            <a:prstGeom prst="ellipse">
              <a:avLst/>
            </a:prstGeom>
            <a:solidFill>
              <a:srgbClr val="0000FF"/>
            </a:solidFill>
            <a:ln w="12700" cap="flat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 rtl="0">
                <a:defRPr b="1" sz="5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3" name="غاليتي افتحي كتاب الطالبة صفحة 33 لحل نشاط 3"/>
            <p:cNvSpPr txBox="1"/>
            <p:nvPr/>
          </p:nvSpPr>
          <p:spPr>
            <a:xfrm>
              <a:off x="744037" y="1185089"/>
              <a:ext cx="3592532" cy="1895203"/>
            </a:xfrm>
            <a:prstGeom prst="rect">
              <a:avLst/>
            </a:prstGeom>
            <a:solidFill>
              <a:srgbClr val="6F865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2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sp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غاليتي افتحي كتاب الطالبة صفحة </a:t>
              </a:r>
              <a:r>
                <a:t>33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لحل نشاط </a:t>
              </a:r>
              <a:r>
                <a:t>3 </a:t>
              </a:r>
            </a:p>
          </p:txBody>
        </p:sp>
      </p:grpSp>
      <p:pic>
        <p:nvPicPr>
          <p:cNvPr id="355" name="صورة 6" descr="صورة 6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878453">
            <a:off x="6443381" y="3104750"/>
            <a:ext cx="2366737" cy="1384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صورة 7" descr="صورة 7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233519">
            <a:off x="8617431" y="3057229"/>
            <a:ext cx="2529244" cy="1479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6B9BCE3F-FDED-4376-A665-490E58164F0E-L0-001.jpeg" descr="6B9BCE3F-FDED-4376-A665-490E58164F0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1476" y="1906869"/>
            <a:ext cx="9626671" cy="6574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" name="Table 5"/>
          <p:cNvGraphicFramePr/>
          <p:nvPr/>
        </p:nvGraphicFramePr>
        <p:xfrm>
          <a:off x="7116464" y="43508"/>
          <a:ext cx="5160998" cy="161544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682009"/>
                <a:gridCol w="2466287"/>
              </a:tblGrid>
              <a:tr h="937111"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استراتيجية فكر،  اتفق، دون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أسلوب تنفيذ النشاط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6046"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جماعي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نوع المهمة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61" name="دمعة 4"/>
          <p:cNvGrpSpPr/>
          <p:nvPr/>
        </p:nvGrpSpPr>
        <p:grpSpPr>
          <a:xfrm>
            <a:off x="1025502" y="189421"/>
            <a:ext cx="1734538" cy="1175060"/>
            <a:chOff x="0" y="0"/>
            <a:chExt cx="1734536" cy="1175058"/>
          </a:xfrm>
        </p:grpSpPr>
        <p:sp>
          <p:nvSpPr>
            <p:cNvPr id="359" name="شكل"/>
            <p:cNvSpPr/>
            <p:nvPr/>
          </p:nvSpPr>
          <p:spPr>
            <a:xfrm rot="21387426">
              <a:off x="31581" y="50615"/>
              <a:ext cx="1671374" cy="1073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083"/>
                  </a:moveTo>
                  <a:cubicBezTo>
                    <a:pt x="0" y="6827"/>
                    <a:pt x="4261" y="2566"/>
                    <a:pt x="9517" y="2566"/>
                  </a:cubicBezTo>
                  <a:cubicBezTo>
                    <a:pt x="13545" y="2566"/>
                    <a:pt x="17572" y="1711"/>
                    <a:pt x="21600" y="0"/>
                  </a:cubicBezTo>
                  <a:cubicBezTo>
                    <a:pt x="19889" y="4028"/>
                    <a:pt x="19034" y="8055"/>
                    <a:pt x="19034" y="12083"/>
                  </a:cubicBezTo>
                  <a:cubicBezTo>
                    <a:pt x="19034" y="17339"/>
                    <a:pt x="14773" y="21600"/>
                    <a:pt x="9517" y="21600"/>
                  </a:cubicBezTo>
                  <a:cubicBezTo>
                    <a:pt x="4261" y="21600"/>
                    <a:pt x="0" y="17339"/>
                    <a:pt x="0" y="12083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 rtl="0">
                <a:defRPr b="1"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0" name="نشاط ٣"/>
            <p:cNvSpPr/>
            <p:nvPr/>
          </p:nvSpPr>
          <p:spPr>
            <a:xfrm rot="21387426">
              <a:off x="251400" y="657333"/>
              <a:ext cx="104142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spAutoFit/>
            </a:bodyPr>
            <a:lstStyle/>
            <a:p>
              <a:pPr defTabSz="1300480" rtl="0">
                <a:defRPr b="1"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نشاط </a:t>
              </a:r>
              <a:r>
                <a:t>٣</a:t>
              </a:r>
            </a:p>
          </p:txBody>
        </p:sp>
      </p:grpSp>
      <p:grpSp>
        <p:nvGrpSpPr>
          <p:cNvPr id="364" name="مخطط انسيابي: معالجة 1"/>
          <p:cNvGrpSpPr/>
          <p:nvPr/>
        </p:nvGrpSpPr>
        <p:grpSpPr>
          <a:xfrm>
            <a:off x="1731430" y="1887718"/>
            <a:ext cx="6673150" cy="7338566"/>
            <a:chOff x="0" y="0"/>
            <a:chExt cx="6673149" cy="7338565"/>
          </a:xfrm>
        </p:grpSpPr>
        <p:sp>
          <p:nvSpPr>
            <p:cNvPr id="362" name="مستطيل"/>
            <p:cNvSpPr/>
            <p:nvPr/>
          </p:nvSpPr>
          <p:spPr>
            <a:xfrm>
              <a:off x="0" y="1325474"/>
              <a:ext cx="6673150" cy="4687617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rgbClr val="FF9999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r" defTabSz="1300480" rtl="0">
                <a:defRPr b="1" sz="3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3" name="تاسيس الدولة السعودية الأولى (١١٥٧)…"/>
            <p:cNvSpPr txBox="1"/>
            <p:nvPr/>
          </p:nvSpPr>
          <p:spPr>
            <a:xfrm>
              <a:off x="0" y="0"/>
              <a:ext cx="6673150" cy="733856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1" sz="3800"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1" sz="3800">
                <a:latin typeface="Calibri"/>
                <a:ea typeface="Calibri"/>
                <a:cs typeface="Calibri"/>
                <a:sym typeface="Calibri"/>
              </a:endParaRPr>
            </a:p>
            <a:p>
              <a:pPr rtl="0"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b="1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تاسيس الدولة السعودية الأولى (١١٥٧)</a:t>
              </a:r>
              <a:endPara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rtl="0">
                <a:defRPr sz="3200">
                  <a:solidFill>
                    <a:srgbClr val="000000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rtl="0">
                <a:defRPr sz="3200">
                  <a:solidFill>
                    <a:srgbClr val="000000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b="1">
                  <a:latin typeface="Calibri"/>
                  <a:ea typeface="Calibri"/>
                  <a:cs typeface="Calibri"/>
                  <a:sym typeface="Calibri"/>
                </a:rPr>
                <a:t>ابتداء  عهد الخليفة أبي بكر الصديق (١١)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rtl="0">
                <a:defRPr sz="3200">
                  <a:solidFill>
                    <a:srgbClr val="000000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rtl="0">
                <a:defRPr sz="3200">
                  <a:solidFill>
                    <a:srgbClr val="000000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b="1">
                  <a:latin typeface="Calibri"/>
                  <a:ea typeface="Calibri"/>
                  <a:cs typeface="Calibri"/>
                  <a:sym typeface="Calibri"/>
                </a:rPr>
                <a:t> تأسيس الدولة  السعودية الثانية (١٢٤٠ )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rtl="0">
                <a:defRPr sz="3200">
                  <a:solidFill>
                    <a:srgbClr val="000000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b="1">
                  <a:latin typeface="Calibri"/>
                  <a:ea typeface="Calibri"/>
                  <a:cs typeface="Calibri"/>
                  <a:sym typeface="Calibri"/>
                </a:rPr>
                <a:t> إعلان توحيد المملكة العربية السعودية (١٣٥١ )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rtl="0">
                <a:defRPr sz="3200">
                  <a:solidFill>
                    <a:srgbClr val="000000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b="1">
                  <a:latin typeface="Calibri"/>
                  <a:ea typeface="Calibri"/>
                  <a:cs typeface="Calibri"/>
                  <a:sym typeface="Calibri"/>
                </a:rPr>
                <a:t>دخول الملك عبدالعزيز الرياض (١٣١٩)</a:t>
              </a:r>
            </a:p>
          </p:txBody>
        </p:sp>
      </p:grpSp>
      <p:grpSp>
        <p:nvGrpSpPr>
          <p:cNvPr id="370" name="شريط منحني إلى الأسفل 5"/>
          <p:cNvGrpSpPr/>
          <p:nvPr/>
        </p:nvGrpSpPr>
        <p:grpSpPr>
          <a:xfrm>
            <a:off x="1932419" y="-387106"/>
            <a:ext cx="4441229" cy="3146615"/>
            <a:chOff x="0" y="0"/>
            <a:chExt cx="4441228" cy="3146613"/>
          </a:xfrm>
        </p:grpSpPr>
        <p:grpSp>
          <p:nvGrpSpPr>
            <p:cNvPr id="368" name="تجميع"/>
            <p:cNvGrpSpPr/>
            <p:nvPr/>
          </p:nvGrpSpPr>
          <p:grpSpPr>
            <a:xfrm>
              <a:off x="0" y="-1"/>
              <a:ext cx="4441229" cy="3146615"/>
              <a:chOff x="0" y="0"/>
              <a:chExt cx="4441228" cy="3146613"/>
            </a:xfrm>
          </p:grpSpPr>
          <p:sp>
            <p:nvSpPr>
              <p:cNvPr id="365" name="شكل"/>
              <p:cNvSpPr/>
              <p:nvPr/>
            </p:nvSpPr>
            <p:spPr>
              <a:xfrm rot="19883923">
                <a:off x="11747" y="985706"/>
                <a:ext cx="4417734" cy="1175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77" fill="norm" stroke="1" extrusionOk="0">
                    <a:moveTo>
                      <a:pt x="0" y="0"/>
                    </a:moveTo>
                    <a:cubicBezTo>
                      <a:pt x="2700" y="1336"/>
                      <a:pt x="5400" y="2171"/>
                      <a:pt x="8100" y="2505"/>
                    </a:cubicBezTo>
                    <a:lnTo>
                      <a:pt x="8100" y="5177"/>
                    </a:lnTo>
                    <a:cubicBezTo>
                      <a:pt x="9900" y="5400"/>
                      <a:pt x="11700" y="5400"/>
                      <a:pt x="13500" y="5177"/>
                    </a:cubicBezTo>
                    <a:lnTo>
                      <a:pt x="13500" y="2505"/>
                    </a:lnTo>
                    <a:cubicBezTo>
                      <a:pt x="16200" y="2171"/>
                      <a:pt x="18900" y="1336"/>
                      <a:pt x="21600" y="0"/>
                    </a:cubicBezTo>
                    <a:lnTo>
                      <a:pt x="18900" y="9186"/>
                    </a:lnTo>
                    <a:lnTo>
                      <a:pt x="21600" y="16033"/>
                    </a:lnTo>
                    <a:cubicBezTo>
                      <a:pt x="19800" y="16924"/>
                      <a:pt x="18000" y="17592"/>
                      <a:pt x="16200" y="18037"/>
                    </a:cubicBezTo>
                    <a:lnTo>
                      <a:pt x="16200" y="20709"/>
                    </a:lnTo>
                    <a:cubicBezTo>
                      <a:pt x="12600" y="21600"/>
                      <a:pt x="9000" y="21600"/>
                      <a:pt x="5400" y="20709"/>
                    </a:cubicBezTo>
                    <a:lnTo>
                      <a:pt x="5400" y="18037"/>
                    </a:lnTo>
                    <a:cubicBezTo>
                      <a:pt x="3600" y="17592"/>
                      <a:pt x="1800" y="16924"/>
                      <a:pt x="0" y="16033"/>
                    </a:cubicBezTo>
                    <a:lnTo>
                      <a:pt x="2700" y="9186"/>
                    </a:lnTo>
                    <a:close/>
                  </a:path>
                </a:pathLst>
              </a:custGeom>
              <a:solidFill>
                <a:srgbClr val="FF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 rtl="0">
                  <a:defRPr b="1" sz="3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6" name="شكل"/>
              <p:cNvSpPr/>
              <p:nvPr/>
            </p:nvSpPr>
            <p:spPr>
              <a:xfrm rot="19883923">
                <a:off x="938176" y="1168799"/>
                <a:ext cx="2208867" cy="156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029" fill="norm" stroke="1" extrusionOk="0">
                    <a:moveTo>
                      <a:pt x="5400" y="18851"/>
                    </a:moveTo>
                    <a:lnTo>
                      <a:pt x="5400" y="0"/>
                    </a:lnTo>
                    <a:lnTo>
                      <a:pt x="0" y="15316"/>
                    </a:lnTo>
                    <a:cubicBezTo>
                      <a:pt x="7200" y="21600"/>
                      <a:pt x="14400" y="21600"/>
                      <a:pt x="21600" y="15316"/>
                    </a:cubicBezTo>
                    <a:lnTo>
                      <a:pt x="16200" y="0"/>
                    </a:lnTo>
                    <a:lnTo>
                      <a:pt x="16200" y="18851"/>
                    </a:lnTo>
                    <a:cubicBezTo>
                      <a:pt x="12600" y="20422"/>
                      <a:pt x="9000" y="20422"/>
                      <a:pt x="5400" y="1885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 rtl="0">
                  <a:defRPr b="1" sz="3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7" name="شكل"/>
              <p:cNvSpPr/>
              <p:nvPr/>
            </p:nvSpPr>
            <p:spPr>
              <a:xfrm rot="19883923">
                <a:off x="11747" y="985706"/>
                <a:ext cx="4417734" cy="1175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77" fill="norm" stroke="1" extrusionOk="0">
                    <a:moveTo>
                      <a:pt x="0" y="0"/>
                    </a:moveTo>
                    <a:cubicBezTo>
                      <a:pt x="2700" y="1336"/>
                      <a:pt x="5400" y="2171"/>
                      <a:pt x="8100" y="2505"/>
                    </a:cubicBezTo>
                    <a:lnTo>
                      <a:pt x="5400" y="4676"/>
                    </a:lnTo>
                    <a:cubicBezTo>
                      <a:pt x="9000" y="5567"/>
                      <a:pt x="12600" y="5567"/>
                      <a:pt x="16200" y="4676"/>
                    </a:cubicBezTo>
                    <a:lnTo>
                      <a:pt x="13500" y="2505"/>
                    </a:lnTo>
                    <a:cubicBezTo>
                      <a:pt x="16200" y="2171"/>
                      <a:pt x="18900" y="1336"/>
                      <a:pt x="21600" y="0"/>
                    </a:cubicBezTo>
                    <a:lnTo>
                      <a:pt x="18900" y="9186"/>
                    </a:lnTo>
                    <a:lnTo>
                      <a:pt x="21600" y="16033"/>
                    </a:lnTo>
                    <a:cubicBezTo>
                      <a:pt x="19800" y="16924"/>
                      <a:pt x="18000" y="17592"/>
                      <a:pt x="16200" y="18037"/>
                    </a:cubicBezTo>
                    <a:lnTo>
                      <a:pt x="16200" y="20709"/>
                    </a:lnTo>
                    <a:cubicBezTo>
                      <a:pt x="12600" y="21600"/>
                      <a:pt x="9000" y="21600"/>
                      <a:pt x="5400" y="20709"/>
                    </a:cubicBezTo>
                    <a:lnTo>
                      <a:pt x="5400" y="18037"/>
                    </a:lnTo>
                    <a:cubicBezTo>
                      <a:pt x="3600" y="17592"/>
                      <a:pt x="1800" y="16924"/>
                      <a:pt x="0" y="16033"/>
                    </a:cubicBezTo>
                    <a:lnTo>
                      <a:pt x="2700" y="9186"/>
                    </a:lnTo>
                    <a:close/>
                    <a:moveTo>
                      <a:pt x="5400" y="18037"/>
                    </a:moveTo>
                    <a:lnTo>
                      <a:pt x="5400" y="4676"/>
                    </a:lnTo>
                    <a:moveTo>
                      <a:pt x="16200" y="4676"/>
                    </a:moveTo>
                    <a:lnTo>
                      <a:pt x="16200" y="18037"/>
                    </a:lnTo>
                    <a:moveTo>
                      <a:pt x="8100" y="2505"/>
                    </a:moveTo>
                    <a:lnTo>
                      <a:pt x="8100" y="5177"/>
                    </a:lnTo>
                    <a:moveTo>
                      <a:pt x="13500" y="5177"/>
                    </a:moveTo>
                    <a:lnTo>
                      <a:pt x="13500" y="2505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 rtl="0">
                  <a:defRPr b="1" sz="3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69" name="ترتب الأحداث  بدءاً بالأقدم  زمنيا :"/>
            <p:cNvSpPr txBox="1"/>
            <p:nvPr/>
          </p:nvSpPr>
          <p:spPr>
            <a:xfrm rot="19883923">
              <a:off x="1177713" y="875570"/>
              <a:ext cx="2208867" cy="1621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>
              <a:lvl1pPr defTabSz="1300480">
                <a:defRPr b="1" sz="3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ترتب الأحداث  بدءاً بالأقدم  زمنيا :</a:t>
              </a:r>
            </a:p>
          </p:txBody>
        </p:sp>
      </p:grpSp>
      <p:sp>
        <p:nvSpPr>
          <p:cNvPr id="371" name="٥"/>
          <p:cNvSpPr/>
          <p:nvPr/>
        </p:nvSpPr>
        <p:spPr>
          <a:xfrm>
            <a:off x="7165279" y="6839807"/>
            <a:ext cx="3508778" cy="2647806"/>
          </a:xfrm>
          <a:prstGeom prst="rect">
            <a:avLst/>
          </a:prstGeom>
          <a:solidFill>
            <a:srgbClr val="FFFFFF"/>
          </a:solidFill>
          <a:ln w="127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/>
          <a:lstStyle>
            <a:lvl1pPr defTabSz="1300480">
              <a:defRPr sz="8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372" name="٢"/>
          <p:cNvSpPr/>
          <p:nvPr/>
        </p:nvSpPr>
        <p:spPr>
          <a:xfrm>
            <a:off x="8252589" y="2892497"/>
            <a:ext cx="1808291" cy="1327006"/>
          </a:xfrm>
          <a:prstGeom prst="rect">
            <a:avLst/>
          </a:prstGeom>
          <a:solidFill>
            <a:srgbClr val="FFFFFF"/>
          </a:solidFill>
          <a:ln w="127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/>
          <a:lstStyle>
            <a:lvl1pPr defTabSz="1300480">
              <a:defRPr sz="8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373" name="١"/>
          <p:cNvSpPr/>
          <p:nvPr/>
        </p:nvSpPr>
        <p:spPr>
          <a:xfrm>
            <a:off x="8506589" y="4690298"/>
            <a:ext cx="1130958" cy="954473"/>
          </a:xfrm>
          <a:prstGeom prst="rect">
            <a:avLst/>
          </a:prstGeom>
          <a:solidFill>
            <a:srgbClr val="FFFFFF"/>
          </a:solidFill>
          <a:ln w="127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/>
          <a:lstStyle>
            <a:lvl1pPr defTabSz="1300480">
              <a:defRPr sz="8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374" name="٣"/>
          <p:cNvSpPr/>
          <p:nvPr/>
        </p:nvSpPr>
        <p:spPr>
          <a:xfrm>
            <a:off x="8049389" y="4103837"/>
            <a:ext cx="2214692" cy="3617529"/>
          </a:xfrm>
          <a:prstGeom prst="rect">
            <a:avLst/>
          </a:prstGeom>
          <a:solidFill>
            <a:srgbClr val="FFFFFF"/>
          </a:solidFill>
          <a:ln w="127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/>
          <a:lstStyle>
            <a:lvl1pPr defTabSz="1300480">
              <a:defRPr sz="8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375" name="٤"/>
          <p:cNvSpPr/>
          <p:nvPr/>
        </p:nvSpPr>
        <p:spPr>
          <a:xfrm>
            <a:off x="6914855" y="8244249"/>
            <a:ext cx="3332292" cy="1394740"/>
          </a:xfrm>
          <a:prstGeom prst="rect">
            <a:avLst/>
          </a:prstGeom>
          <a:solidFill>
            <a:srgbClr val="FFFFFF"/>
          </a:solidFill>
          <a:ln w="127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/>
          <a:lstStyle>
            <a:lvl1pPr defTabSz="1300480">
              <a:defRPr sz="8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2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5" grpId="4"/>
      <p:bldP build="whole" bldLvl="1" animBg="1" rev="0" advAuto="0" spid="374" grpId="3"/>
      <p:bldP build="whole" bldLvl="1" animBg="1" rev="0" advAuto="0" spid="371" grpId="5"/>
      <p:bldP build="whole" bldLvl="1" animBg="1" rev="0" advAuto="0" spid="372" grpId="2"/>
      <p:bldP build="whole" bldLvl="1" animBg="1" rev="0" advAuto="0" spid="37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19198"/>
            <a:ext cx="13004801" cy="729700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78" name="Table 5"/>
          <p:cNvGraphicFramePr/>
          <p:nvPr/>
        </p:nvGraphicFramePr>
        <p:xfrm>
          <a:off x="8132464" y="-238924"/>
          <a:ext cx="5160998" cy="161544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682009"/>
                <a:gridCol w="2466287"/>
              </a:tblGrid>
              <a:tr h="937111"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استراتيجية فكر،  اتفق، دون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أسلوب تنفيذ النشاط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6046"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جماعي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b="1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نوع المهمة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81" name="دمعة 4"/>
          <p:cNvGrpSpPr/>
          <p:nvPr/>
        </p:nvGrpSpPr>
        <p:grpSpPr>
          <a:xfrm>
            <a:off x="-58231" y="1292535"/>
            <a:ext cx="1734538" cy="1175059"/>
            <a:chOff x="0" y="0"/>
            <a:chExt cx="1734536" cy="1175058"/>
          </a:xfrm>
        </p:grpSpPr>
        <p:sp>
          <p:nvSpPr>
            <p:cNvPr id="379" name="شكل"/>
            <p:cNvSpPr/>
            <p:nvPr/>
          </p:nvSpPr>
          <p:spPr>
            <a:xfrm rot="21387426">
              <a:off x="31581" y="50615"/>
              <a:ext cx="1671374" cy="1073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083"/>
                  </a:moveTo>
                  <a:cubicBezTo>
                    <a:pt x="0" y="6827"/>
                    <a:pt x="4261" y="2566"/>
                    <a:pt x="9517" y="2566"/>
                  </a:cubicBezTo>
                  <a:cubicBezTo>
                    <a:pt x="13545" y="2566"/>
                    <a:pt x="17572" y="1711"/>
                    <a:pt x="21600" y="0"/>
                  </a:cubicBezTo>
                  <a:cubicBezTo>
                    <a:pt x="19889" y="4028"/>
                    <a:pt x="19034" y="8055"/>
                    <a:pt x="19034" y="12083"/>
                  </a:cubicBezTo>
                  <a:cubicBezTo>
                    <a:pt x="19034" y="17339"/>
                    <a:pt x="14773" y="21600"/>
                    <a:pt x="9517" y="21600"/>
                  </a:cubicBezTo>
                  <a:cubicBezTo>
                    <a:pt x="4261" y="21600"/>
                    <a:pt x="0" y="17339"/>
                    <a:pt x="0" y="12083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 rtl="0">
                <a:defRPr b="1"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0" name="نشاط ٣"/>
            <p:cNvSpPr/>
            <p:nvPr/>
          </p:nvSpPr>
          <p:spPr>
            <a:xfrm rot="21387426">
              <a:off x="251400" y="657333"/>
              <a:ext cx="104142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spAutoFit/>
            </a:bodyPr>
            <a:lstStyle/>
            <a:p>
              <a:pPr defTabSz="1300480" rtl="0">
                <a:defRPr b="1"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نشاط </a:t>
              </a:r>
              <a:r>
                <a:t>٣</a:t>
              </a:r>
            </a:p>
          </p:txBody>
        </p:sp>
      </p:grpSp>
      <p:grpSp>
        <p:nvGrpSpPr>
          <p:cNvPr id="384" name="مخطط انسيابي: معالجة 1"/>
          <p:cNvGrpSpPr/>
          <p:nvPr/>
        </p:nvGrpSpPr>
        <p:grpSpPr>
          <a:xfrm>
            <a:off x="2901252" y="1626005"/>
            <a:ext cx="7105910" cy="7814477"/>
            <a:chOff x="0" y="0"/>
            <a:chExt cx="7105908" cy="7814476"/>
          </a:xfrm>
        </p:grpSpPr>
        <p:sp>
          <p:nvSpPr>
            <p:cNvPr id="382" name="مستطيل"/>
            <p:cNvSpPr/>
            <p:nvPr/>
          </p:nvSpPr>
          <p:spPr>
            <a:xfrm>
              <a:off x="0" y="1411432"/>
              <a:ext cx="7105909" cy="4991612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rgbClr val="FF9999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r" defTabSz="1300480" rtl="0">
                <a:defRPr b="1" sz="3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3" name="تاسيس الدولة السعودية الأولى (١١٥٧)…"/>
            <p:cNvSpPr txBox="1"/>
            <p:nvPr/>
          </p:nvSpPr>
          <p:spPr>
            <a:xfrm>
              <a:off x="0" y="0"/>
              <a:ext cx="7105909" cy="78144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1" sz="3800"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1" sz="3800"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b="1" sz="3800">
                  <a:latin typeface="Calibri"/>
                  <a:ea typeface="Calibri"/>
                  <a:cs typeface="Calibri"/>
                  <a:sym typeface="Calibri"/>
                </a:rPr>
                <a:t> تاسيس الدولة السعودية الأولى (١١٥٧)</a:t>
              </a:r>
              <a:endParaRPr b="1" sz="3800"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1" sz="3800"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b="1" sz="3800">
                  <a:latin typeface="Calibri"/>
                  <a:ea typeface="Calibri"/>
                  <a:cs typeface="Calibri"/>
                  <a:sym typeface="Calibri"/>
                </a:rPr>
                <a:t>ابتداء  عهد الخليفة أبي بكر الصديق (١١)</a:t>
              </a:r>
              <a:endParaRPr b="1" sz="3800"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1" sz="3800"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b="1" sz="3800">
                  <a:latin typeface="Calibri"/>
                  <a:ea typeface="Calibri"/>
                  <a:cs typeface="Calibri"/>
                  <a:sym typeface="Calibri"/>
                </a:rPr>
                <a:t> تأسيس الدولة  السعودية الثانية (١٢٤٠ )</a:t>
              </a:r>
              <a:endParaRPr b="1" sz="3800"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b="1" sz="3800">
                  <a:latin typeface="Calibri"/>
                  <a:ea typeface="Calibri"/>
                  <a:cs typeface="Calibri"/>
                  <a:sym typeface="Calibri"/>
                </a:rPr>
                <a:t> إعلان توحيد المملكة العربية السعودية (١٣٥١ )</a:t>
              </a:r>
              <a:endParaRPr b="1" sz="3800"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b="1" sz="3800">
                  <a:latin typeface="Calibri"/>
                  <a:ea typeface="Calibri"/>
                  <a:cs typeface="Calibri"/>
                  <a:sym typeface="Calibri"/>
                </a:rPr>
                <a:t>دخول الملك عبدالعزيز الرياض (١٣١٩)</a:t>
              </a:r>
            </a:p>
          </p:txBody>
        </p:sp>
      </p:grpSp>
      <p:grpSp>
        <p:nvGrpSpPr>
          <p:cNvPr id="390" name="شريط منحني إلى الأسفل 5"/>
          <p:cNvGrpSpPr/>
          <p:nvPr/>
        </p:nvGrpSpPr>
        <p:grpSpPr>
          <a:xfrm>
            <a:off x="1713445" y="152584"/>
            <a:ext cx="5827443" cy="4128748"/>
            <a:chOff x="0" y="0"/>
            <a:chExt cx="5827441" cy="4128747"/>
          </a:xfrm>
        </p:grpSpPr>
        <p:grpSp>
          <p:nvGrpSpPr>
            <p:cNvPr id="388" name="تجميع"/>
            <p:cNvGrpSpPr/>
            <p:nvPr/>
          </p:nvGrpSpPr>
          <p:grpSpPr>
            <a:xfrm>
              <a:off x="0" y="-1"/>
              <a:ext cx="5827443" cy="4128748"/>
              <a:chOff x="0" y="0"/>
              <a:chExt cx="5827441" cy="4128747"/>
            </a:xfrm>
          </p:grpSpPr>
          <p:sp>
            <p:nvSpPr>
              <p:cNvPr id="385" name="شكل"/>
              <p:cNvSpPr/>
              <p:nvPr/>
            </p:nvSpPr>
            <p:spPr>
              <a:xfrm rot="19883923">
                <a:off x="15414" y="1293368"/>
                <a:ext cx="5796614" cy="1542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77" fill="norm" stroke="1" extrusionOk="0">
                    <a:moveTo>
                      <a:pt x="0" y="0"/>
                    </a:moveTo>
                    <a:cubicBezTo>
                      <a:pt x="2700" y="1336"/>
                      <a:pt x="5400" y="2171"/>
                      <a:pt x="8100" y="2505"/>
                    </a:cubicBezTo>
                    <a:lnTo>
                      <a:pt x="8100" y="5177"/>
                    </a:lnTo>
                    <a:cubicBezTo>
                      <a:pt x="9900" y="5400"/>
                      <a:pt x="11700" y="5400"/>
                      <a:pt x="13500" y="5177"/>
                    </a:cubicBezTo>
                    <a:lnTo>
                      <a:pt x="13500" y="2505"/>
                    </a:lnTo>
                    <a:cubicBezTo>
                      <a:pt x="16200" y="2171"/>
                      <a:pt x="18900" y="1336"/>
                      <a:pt x="21600" y="0"/>
                    </a:cubicBezTo>
                    <a:lnTo>
                      <a:pt x="18900" y="9186"/>
                    </a:lnTo>
                    <a:lnTo>
                      <a:pt x="21600" y="16033"/>
                    </a:lnTo>
                    <a:cubicBezTo>
                      <a:pt x="19800" y="16924"/>
                      <a:pt x="18000" y="17592"/>
                      <a:pt x="16200" y="18037"/>
                    </a:cubicBezTo>
                    <a:lnTo>
                      <a:pt x="16200" y="20709"/>
                    </a:lnTo>
                    <a:cubicBezTo>
                      <a:pt x="12600" y="21600"/>
                      <a:pt x="9000" y="21600"/>
                      <a:pt x="5400" y="20709"/>
                    </a:cubicBezTo>
                    <a:lnTo>
                      <a:pt x="5400" y="18037"/>
                    </a:lnTo>
                    <a:cubicBezTo>
                      <a:pt x="3600" y="17592"/>
                      <a:pt x="1800" y="16924"/>
                      <a:pt x="0" y="16033"/>
                    </a:cubicBezTo>
                    <a:lnTo>
                      <a:pt x="2700" y="9186"/>
                    </a:lnTo>
                    <a:close/>
                  </a:path>
                </a:pathLst>
              </a:custGeom>
              <a:solidFill>
                <a:srgbClr val="FF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 rtl="0">
                  <a:defRPr b="1" sz="3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6" name="شكل"/>
              <p:cNvSpPr/>
              <p:nvPr/>
            </p:nvSpPr>
            <p:spPr>
              <a:xfrm rot="19883923">
                <a:off x="1231003" y="1533610"/>
                <a:ext cx="2898308" cy="204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029" fill="norm" stroke="1" extrusionOk="0">
                    <a:moveTo>
                      <a:pt x="5400" y="18851"/>
                    </a:moveTo>
                    <a:lnTo>
                      <a:pt x="5400" y="0"/>
                    </a:lnTo>
                    <a:lnTo>
                      <a:pt x="0" y="15316"/>
                    </a:lnTo>
                    <a:cubicBezTo>
                      <a:pt x="7200" y="21600"/>
                      <a:pt x="14400" y="21600"/>
                      <a:pt x="21600" y="15316"/>
                    </a:cubicBezTo>
                    <a:lnTo>
                      <a:pt x="16200" y="0"/>
                    </a:lnTo>
                    <a:lnTo>
                      <a:pt x="16200" y="18851"/>
                    </a:lnTo>
                    <a:cubicBezTo>
                      <a:pt x="12600" y="20422"/>
                      <a:pt x="9000" y="20422"/>
                      <a:pt x="5400" y="1885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 rtl="0">
                  <a:defRPr b="1" sz="3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7" name="شكل"/>
              <p:cNvSpPr/>
              <p:nvPr/>
            </p:nvSpPr>
            <p:spPr>
              <a:xfrm rot="19883923">
                <a:off x="15414" y="1293368"/>
                <a:ext cx="5796614" cy="1542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77" fill="norm" stroke="1" extrusionOk="0">
                    <a:moveTo>
                      <a:pt x="0" y="0"/>
                    </a:moveTo>
                    <a:cubicBezTo>
                      <a:pt x="2700" y="1336"/>
                      <a:pt x="5400" y="2171"/>
                      <a:pt x="8100" y="2505"/>
                    </a:cubicBezTo>
                    <a:lnTo>
                      <a:pt x="5400" y="4676"/>
                    </a:lnTo>
                    <a:cubicBezTo>
                      <a:pt x="9000" y="5567"/>
                      <a:pt x="12600" y="5567"/>
                      <a:pt x="16200" y="4676"/>
                    </a:cubicBezTo>
                    <a:lnTo>
                      <a:pt x="13500" y="2505"/>
                    </a:lnTo>
                    <a:cubicBezTo>
                      <a:pt x="16200" y="2171"/>
                      <a:pt x="18900" y="1336"/>
                      <a:pt x="21600" y="0"/>
                    </a:cubicBezTo>
                    <a:lnTo>
                      <a:pt x="18900" y="9186"/>
                    </a:lnTo>
                    <a:lnTo>
                      <a:pt x="21600" y="16033"/>
                    </a:lnTo>
                    <a:cubicBezTo>
                      <a:pt x="19800" y="16924"/>
                      <a:pt x="18000" y="17592"/>
                      <a:pt x="16200" y="18037"/>
                    </a:cubicBezTo>
                    <a:lnTo>
                      <a:pt x="16200" y="20709"/>
                    </a:lnTo>
                    <a:cubicBezTo>
                      <a:pt x="12600" y="21600"/>
                      <a:pt x="9000" y="21600"/>
                      <a:pt x="5400" y="20709"/>
                    </a:cubicBezTo>
                    <a:lnTo>
                      <a:pt x="5400" y="18037"/>
                    </a:lnTo>
                    <a:cubicBezTo>
                      <a:pt x="3600" y="17592"/>
                      <a:pt x="1800" y="16924"/>
                      <a:pt x="0" y="16033"/>
                    </a:cubicBezTo>
                    <a:lnTo>
                      <a:pt x="2700" y="9186"/>
                    </a:lnTo>
                    <a:close/>
                    <a:moveTo>
                      <a:pt x="5400" y="18037"/>
                    </a:moveTo>
                    <a:lnTo>
                      <a:pt x="5400" y="4676"/>
                    </a:lnTo>
                    <a:moveTo>
                      <a:pt x="16200" y="4676"/>
                    </a:moveTo>
                    <a:lnTo>
                      <a:pt x="16200" y="18037"/>
                    </a:lnTo>
                    <a:moveTo>
                      <a:pt x="8100" y="2505"/>
                    </a:moveTo>
                    <a:lnTo>
                      <a:pt x="8100" y="5177"/>
                    </a:lnTo>
                    <a:moveTo>
                      <a:pt x="13500" y="5177"/>
                    </a:moveTo>
                    <a:lnTo>
                      <a:pt x="13500" y="2505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 rtl="0">
                  <a:defRPr b="1" sz="3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9" name="ترتب الأحداث  بدءاً بالأقدم  زمنيا :"/>
            <p:cNvSpPr txBox="1"/>
            <p:nvPr/>
          </p:nvSpPr>
          <p:spPr>
            <a:xfrm rot="19883923">
              <a:off x="1545306" y="1148857"/>
              <a:ext cx="2898307" cy="21271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ctr">
              <a:spAutoFit/>
            </a:bodyPr>
            <a:lstStyle>
              <a:lvl1pPr defTabSz="1300480">
                <a:defRPr b="1" sz="3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ترتب الأحداث  بدءاً بالأقدم  زمنيا :</a:t>
              </a:r>
            </a:p>
          </p:txBody>
        </p:sp>
      </p:grpSp>
      <p:sp>
        <p:nvSpPr>
          <p:cNvPr id="391" name="٥"/>
          <p:cNvSpPr/>
          <p:nvPr/>
        </p:nvSpPr>
        <p:spPr>
          <a:xfrm>
            <a:off x="9590322" y="7144607"/>
            <a:ext cx="1638958" cy="852873"/>
          </a:xfrm>
          <a:prstGeom prst="rect">
            <a:avLst/>
          </a:prstGeom>
          <a:solidFill>
            <a:srgbClr val="FFFFFF"/>
          </a:solidFill>
          <a:ln w="127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/>
          <a:lstStyle>
            <a:lvl1pPr defTabSz="1300480">
              <a:defRPr sz="8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392" name="٢"/>
          <p:cNvSpPr/>
          <p:nvPr/>
        </p:nvSpPr>
        <p:spPr>
          <a:xfrm>
            <a:off x="9249429" y="3350553"/>
            <a:ext cx="1638958" cy="852873"/>
          </a:xfrm>
          <a:prstGeom prst="rect">
            <a:avLst/>
          </a:prstGeom>
          <a:solidFill>
            <a:srgbClr val="FFFFFF"/>
          </a:solidFill>
          <a:ln w="127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/>
          <a:lstStyle>
            <a:lvl1pPr defTabSz="1300480">
              <a:defRPr sz="8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393" name="١"/>
          <p:cNvSpPr/>
          <p:nvPr/>
        </p:nvSpPr>
        <p:spPr>
          <a:xfrm>
            <a:off x="9590322" y="4360710"/>
            <a:ext cx="1638958" cy="852873"/>
          </a:xfrm>
          <a:prstGeom prst="rect">
            <a:avLst/>
          </a:prstGeom>
          <a:solidFill>
            <a:srgbClr val="FFFFFF"/>
          </a:solidFill>
          <a:ln w="127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/>
          <a:lstStyle>
            <a:lvl1pPr defTabSz="1300480">
              <a:defRPr sz="8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394" name="٣"/>
          <p:cNvSpPr/>
          <p:nvPr/>
        </p:nvSpPr>
        <p:spPr>
          <a:xfrm>
            <a:off x="9590322" y="5247580"/>
            <a:ext cx="1638958" cy="852873"/>
          </a:xfrm>
          <a:prstGeom prst="rect">
            <a:avLst/>
          </a:prstGeom>
          <a:solidFill>
            <a:srgbClr val="FFFFFF"/>
          </a:solidFill>
          <a:ln w="127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/>
          <a:lstStyle>
            <a:lvl1pPr defTabSz="1300480">
              <a:defRPr sz="8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395" name="٤"/>
          <p:cNvSpPr/>
          <p:nvPr/>
        </p:nvSpPr>
        <p:spPr>
          <a:xfrm>
            <a:off x="9590322" y="6196093"/>
            <a:ext cx="1638958" cy="852873"/>
          </a:xfrm>
          <a:prstGeom prst="rect">
            <a:avLst/>
          </a:prstGeom>
          <a:solidFill>
            <a:srgbClr val="FFFFFF"/>
          </a:solidFill>
          <a:ln w="127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/>
          <a:lstStyle>
            <a:lvl1pPr defTabSz="1300480">
              <a:defRPr sz="8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2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7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2" grpId="2"/>
      <p:bldP build="whole" bldLvl="1" animBg="1" rev="0" advAuto="0" spid="393" grpId="1"/>
      <p:bldP build="whole" bldLvl="1" animBg="1" rev="0" advAuto="0" spid="394" grpId="3"/>
      <p:bldP build="whole" bldLvl="1" animBg="1" rev="0" advAuto="0" spid="395" grpId="4"/>
      <p:bldP build="whole" bldLvl="1" animBg="1" rev="0" advAuto="0" spid="391" grpId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2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بناء مجتمع حيوي، يعيش أفراده وفق المبادئ الإسلامية ومنهج الوسطية والاعتدال، ويسندهم بنيان أسري متين ومنظومتي رعاية صحية واجتماعية."/>
          <p:cNvSpPr txBox="1"/>
          <p:nvPr/>
        </p:nvSpPr>
        <p:spPr>
          <a:xfrm>
            <a:off x="270377" y="5033774"/>
            <a:ext cx="12240908" cy="4289466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8C9EE"/>
              </a:gs>
              <a:gs pos="100000">
                <a:srgbClr val="F0EAF9"/>
              </a:gs>
            </a:gsLst>
            <a:lin ang="16200000"/>
          </a:gradFill>
          <a:ln w="12700">
            <a:solidFill>
              <a:srgbClr val="7D60A0"/>
            </a:solidFill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r" defTabSz="1300480"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بناء مجتمع حيوي، يعيش أفراده وفق المبادئ الإسلامية ومنهج الوسطية والاعتدال، ويسندهم بنيان أسري متين ومنظومتي رعاية صحية واجتماعية. </a:t>
            </a:r>
          </a:p>
        </p:txBody>
      </p:sp>
      <p:pic>
        <p:nvPicPr>
          <p:cNvPr id="398" name="1D99FF8F-3FFC-4A21-8920-60D94057A7C8-L0-001.jpeg" descr="1D99FF8F-3FFC-4A21-8920-60D94057A7C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7600" y="-82706"/>
            <a:ext cx="9229600" cy="511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مربع نص 3"/>
          <p:cNvSpPr txBox="1"/>
          <p:nvPr/>
        </p:nvSpPr>
        <p:spPr>
          <a:xfrm>
            <a:off x="2714510" y="3238218"/>
            <a:ext cx="6889375" cy="2719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r" defTabSz="1300480" rtl="0">
              <a:defRPr sz="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تعريف الجدول الزمني</a:t>
            </a:r>
          </a:p>
          <a:p>
            <a:pPr algn="r" defTabSz="1300480" rtl="0">
              <a:defRPr sz="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أهمية  الترتيب الزمني</a:t>
            </a:r>
          </a:p>
          <a:p>
            <a:pPr algn="r" defTabSz="1300480" rtl="0">
              <a:defRPr sz="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الكلمات التي لها علاقة بالتاريخ</a:t>
            </a:r>
          </a:p>
        </p:txBody>
      </p:sp>
      <p:sp>
        <p:nvSpPr>
          <p:cNvPr id="402" name="مستطيل 4"/>
          <p:cNvSpPr txBox="1"/>
          <p:nvPr/>
        </p:nvSpPr>
        <p:spPr>
          <a:xfrm>
            <a:off x="3166097" y="1497224"/>
            <a:ext cx="6541837" cy="1383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7600">
                <a:solidFill>
                  <a:srgbClr val="E13F3B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تعلمنا من الدرس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صورة 1" descr="صورة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47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4881" y="5286445"/>
            <a:ext cx="6617794" cy="4301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صورة 3" descr="صورة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34881" y="780344"/>
            <a:ext cx="3305387" cy="27906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3" name="وسيلة شرح على شكل سحابة 4"/>
          <p:cNvGrpSpPr/>
          <p:nvPr/>
        </p:nvGrpSpPr>
        <p:grpSpPr>
          <a:xfrm>
            <a:off x="7317437" y="382604"/>
            <a:ext cx="5024813" cy="4238168"/>
            <a:chOff x="0" y="0"/>
            <a:chExt cx="5024812" cy="4238166"/>
          </a:xfrm>
        </p:grpSpPr>
        <p:sp>
          <p:nvSpPr>
            <p:cNvPr id="407" name="شكل"/>
            <p:cNvSpPr/>
            <p:nvPr/>
          </p:nvSpPr>
          <p:spPr>
            <a:xfrm>
              <a:off x="-1" y="0"/>
              <a:ext cx="5024814" cy="369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cap="all" sz="3400">
                  <a:solidFill>
                    <a:srgbClr val="3B1A6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8" name="دائرة"/>
            <p:cNvSpPr/>
            <p:nvPr/>
          </p:nvSpPr>
          <p:spPr>
            <a:xfrm>
              <a:off x="1356877" y="3396049"/>
              <a:ext cx="614469" cy="61446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cap="all" sz="3400">
                  <a:solidFill>
                    <a:srgbClr val="3B1A6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9" name="دائرة"/>
            <p:cNvSpPr/>
            <p:nvPr/>
          </p:nvSpPr>
          <p:spPr>
            <a:xfrm>
              <a:off x="1318871" y="3807958"/>
              <a:ext cx="409646" cy="409647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cap="all" sz="3400">
                  <a:solidFill>
                    <a:srgbClr val="3B1A6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10" name="دائرة"/>
            <p:cNvSpPr/>
            <p:nvPr/>
          </p:nvSpPr>
          <p:spPr>
            <a:xfrm>
              <a:off x="1365488" y="4033344"/>
              <a:ext cx="204824" cy="20482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cap="all" sz="3400">
                  <a:solidFill>
                    <a:srgbClr val="3B1A6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11" name="شكل"/>
            <p:cNvSpPr/>
            <p:nvPr/>
          </p:nvSpPr>
          <p:spPr>
            <a:xfrm>
              <a:off x="255149" y="187835"/>
              <a:ext cx="4604406" cy="3136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F7964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cap="all" sz="3400">
                  <a:solidFill>
                    <a:srgbClr val="3B1A6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12" name="مهمة أدائـــية:…"/>
            <p:cNvSpPr/>
            <p:nvPr/>
          </p:nvSpPr>
          <p:spPr>
            <a:xfrm>
              <a:off x="695876" y="1746070"/>
              <a:ext cx="32780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defTabSz="1300480" rtl="0">
                <a:defRPr b="1" cap="all" sz="4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مهمة أدائـــية</a:t>
              </a:r>
              <a:r>
                <a:t>: </a:t>
              </a:r>
              <a:endParaRPr sz="3400">
                <a:solidFill>
                  <a:srgbClr val="3B1A64"/>
                </a:solidFill>
              </a:endParaRPr>
            </a:p>
            <a:p>
              <a:pPr defTabSz="1300480" rtl="0">
                <a:defRPr b="1" cap="all" sz="4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3400">
                  <a:solidFill>
                    <a:srgbClr val="3B1A64"/>
                  </a:solidFill>
                </a:rPr>
                <a:t>صممي خريطة مفاهيم للكلمات التي لها علاقة بالتاريخ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" name="مخطط انسيابي: شريط مثقب 7"/>
          <p:cNvGrpSpPr/>
          <p:nvPr/>
        </p:nvGrpSpPr>
        <p:grpSpPr>
          <a:xfrm rot="21600000">
            <a:off x="5075584" y="2095935"/>
            <a:ext cx="7429890" cy="6166641"/>
            <a:chOff x="0" y="0"/>
            <a:chExt cx="7429888" cy="6166640"/>
          </a:xfrm>
        </p:grpSpPr>
        <p:sp>
          <p:nvSpPr>
            <p:cNvPr id="176" name="شكل"/>
            <p:cNvSpPr/>
            <p:nvPr/>
          </p:nvSpPr>
          <p:spPr>
            <a:xfrm>
              <a:off x="-1" y="-1"/>
              <a:ext cx="7429890" cy="6166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602"/>
                  </a:moveTo>
                  <a:cubicBezTo>
                    <a:pt x="0" y="4040"/>
                    <a:pt x="2418" y="5205"/>
                    <a:pt x="5400" y="5205"/>
                  </a:cubicBezTo>
                  <a:cubicBezTo>
                    <a:pt x="8382" y="5205"/>
                    <a:pt x="10800" y="4040"/>
                    <a:pt x="10800" y="2602"/>
                  </a:cubicBezTo>
                  <a:cubicBezTo>
                    <a:pt x="10800" y="1165"/>
                    <a:pt x="13218" y="0"/>
                    <a:pt x="16200" y="0"/>
                  </a:cubicBezTo>
                  <a:cubicBezTo>
                    <a:pt x="19182" y="0"/>
                    <a:pt x="21600" y="1165"/>
                    <a:pt x="21600" y="2602"/>
                  </a:cubicBezTo>
                  <a:lnTo>
                    <a:pt x="21600" y="18998"/>
                  </a:lnTo>
                  <a:cubicBezTo>
                    <a:pt x="21600" y="17560"/>
                    <a:pt x="19182" y="16395"/>
                    <a:pt x="16200" y="16395"/>
                  </a:cubicBezTo>
                  <a:cubicBezTo>
                    <a:pt x="13218" y="16395"/>
                    <a:pt x="10800" y="17560"/>
                    <a:pt x="10800" y="18998"/>
                  </a:cubicBezTo>
                  <a:cubicBezTo>
                    <a:pt x="10800" y="20435"/>
                    <a:pt x="8382" y="21600"/>
                    <a:pt x="5400" y="21600"/>
                  </a:cubicBezTo>
                  <a:cubicBezTo>
                    <a:pt x="2418" y="21600"/>
                    <a:pt x="0" y="20435"/>
                    <a:pt x="0" y="189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A2F2C"/>
                </a:gs>
                <a:gs pos="80000">
                  <a:srgbClr val="CA3E3A"/>
                </a:gs>
                <a:gs pos="100000">
                  <a:srgbClr val="CE3B37"/>
                </a:gs>
              </a:gsLst>
              <a:lin ang="16200000" scaled="0"/>
            </a:gradFill>
            <a:ln w="12700" cap="flat">
              <a:solidFill>
                <a:srgbClr val="BE4B48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7" name="اهلا بصغيراتي طالبات الصف الرابع…"/>
            <p:cNvSpPr txBox="1"/>
            <p:nvPr/>
          </p:nvSpPr>
          <p:spPr>
            <a:xfrm>
              <a:off x="-1" y="1060516"/>
              <a:ext cx="7429890" cy="4045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اهلا بصغيراتي طالبات الصف الرابع </a:t>
              </a:r>
            </a:p>
            <a:p>
              <a:pPr defTabSz="1300480" rtl="0">
                <a:defRPr b="1"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في درسنا اليوم أتمني لكن الفائدة والمتعة </a:t>
              </a:r>
            </a:p>
          </p:txBody>
        </p:sp>
      </p:grpSp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0" t="0" r="7056" b="5284"/>
          <a:stretch>
            <a:fillRect/>
          </a:stretch>
        </p:blipFill>
        <p:spPr>
          <a:xfrm>
            <a:off x="350155" y="1087578"/>
            <a:ext cx="4111467" cy="6802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4"/>
          <p:cNvSpPr/>
          <p:nvPr/>
        </p:nvSpPr>
        <p:spPr>
          <a:xfrm>
            <a:off x="-1" y="-1"/>
            <a:ext cx="13004801" cy="9753601"/>
          </a:xfrm>
          <a:prstGeom prst="rect">
            <a:avLst/>
          </a:prstGeom>
          <a:solidFill>
            <a:srgbClr val="FFFFFF"/>
          </a:solidFill>
          <a:ln w="25400">
            <a:solidFill>
              <a:srgbClr val="B9CDE5"/>
            </a:solidFill>
          </a:ln>
        </p:spPr>
        <p:txBody>
          <a:bodyPr lIns="65023" tIns="65023" rIns="65023" bIns="65023" anchor="ctr"/>
          <a:lstStyle/>
          <a:p>
            <a:pPr defTabSz="1300480" rtl="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82" name="صورة 5" descr="صورة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24644" y="2368038"/>
            <a:ext cx="5401179" cy="69488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Cloud Callout 2"/>
          <p:cNvGrpSpPr/>
          <p:nvPr/>
        </p:nvGrpSpPr>
        <p:grpSpPr>
          <a:xfrm>
            <a:off x="455174" y="688106"/>
            <a:ext cx="7463886" cy="3678759"/>
            <a:chOff x="0" y="0"/>
            <a:chExt cx="7463884" cy="3678758"/>
          </a:xfrm>
        </p:grpSpPr>
        <p:sp>
          <p:nvSpPr>
            <p:cNvPr id="184" name="شكل"/>
            <p:cNvSpPr/>
            <p:nvPr/>
          </p:nvSpPr>
          <p:spPr>
            <a:xfrm>
              <a:off x="0" y="-1"/>
              <a:ext cx="5850764" cy="3678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7030A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5" name="دائرة"/>
            <p:cNvSpPr/>
            <p:nvPr/>
          </p:nvSpPr>
          <p:spPr>
            <a:xfrm>
              <a:off x="5806986" y="2427222"/>
              <a:ext cx="611938" cy="611937"/>
            </a:xfrm>
            <a:prstGeom prst="ellipse">
              <a:avLst/>
            </a:prstGeom>
            <a:solidFill>
              <a:srgbClr val="7030A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6" name="دائرة"/>
            <p:cNvSpPr/>
            <p:nvPr/>
          </p:nvSpPr>
          <p:spPr>
            <a:xfrm>
              <a:off x="6631519" y="2735381"/>
              <a:ext cx="407960" cy="407960"/>
            </a:xfrm>
            <a:prstGeom prst="ellipse">
              <a:avLst/>
            </a:prstGeom>
            <a:solidFill>
              <a:srgbClr val="7030A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7" name="دائرة"/>
            <p:cNvSpPr/>
            <p:nvPr/>
          </p:nvSpPr>
          <p:spPr>
            <a:xfrm>
              <a:off x="7259906" y="2987574"/>
              <a:ext cx="203979" cy="203979"/>
            </a:xfrm>
            <a:prstGeom prst="ellipse">
              <a:avLst/>
            </a:prstGeom>
            <a:solidFill>
              <a:srgbClr val="7030A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8" name="شكل"/>
            <p:cNvSpPr/>
            <p:nvPr/>
          </p:nvSpPr>
          <p:spPr>
            <a:xfrm>
              <a:off x="297089" y="187061"/>
              <a:ext cx="5361253" cy="3123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9" name="طالباتي العزيزات هيا بنا لنتذكر معا قوانين الصف.."/>
            <p:cNvSpPr txBox="1"/>
            <p:nvPr/>
          </p:nvSpPr>
          <p:spPr>
            <a:xfrm>
              <a:off x="810261" y="101162"/>
              <a:ext cx="3816897" cy="32754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defTabSz="1300480" rtl="0">
                <a:defRPr b="1"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طالباتي العزيزات هيا بنا لنتذكر معا قوانين الصف</a:t>
              </a:r>
              <a:r>
                <a:t>..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200">
        <p15:prstTrans prst="pageCurlDouble"/>
      </p:transition>
    </mc:Choice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0" t="24478" r="0" b="0"/>
          <a:stretch>
            <a:fillRect/>
          </a:stretch>
        </p:blipFill>
        <p:spPr>
          <a:xfrm>
            <a:off x="1" y="1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صورة 5" descr="صورة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عنوان 1"/>
          <p:cNvSpPr txBox="1"/>
          <p:nvPr>
            <p:ph type="title"/>
          </p:nvPr>
        </p:nvSpPr>
        <p:spPr>
          <a:xfrm>
            <a:off x="2048546" y="1645429"/>
            <a:ext cx="7721601" cy="1625603"/>
          </a:xfrm>
          <a:prstGeom prst="rect">
            <a:avLst/>
          </a:prstGeom>
        </p:spPr>
        <p:txBody>
          <a:bodyPr/>
          <a:lstStyle/>
          <a:p>
            <a:pPr defTabSz="1144422">
              <a:defRPr b="1" sz="5984">
                <a:solidFill>
                  <a:srgbClr val="FF0000"/>
                </a:solidFill>
              </a:defRPr>
            </a:pPr>
            <a:r>
              <a:rPr>
                <a:latin typeface="A Gam_Azad"/>
                <a:ea typeface="A Gam_Azad"/>
                <a:cs typeface="A Gam_Azad"/>
                <a:sym typeface="A Gam_Azad"/>
              </a:rPr>
              <a:t>توزيع المهام                                  </a:t>
            </a:r>
            <a:r>
              <a:rPr>
                <a:solidFill>
                  <a:srgbClr val="000000"/>
                </a:solidFill>
              </a:rPr>
              <a:t>               </a:t>
            </a:r>
            <a:r>
              <a:t>       </a:t>
            </a:r>
            <a:r>
              <a:rPr sz="2464"/>
              <a:t>(2 </a:t>
            </a:r>
            <a:r>
              <a:rPr sz="2464"/>
              <a:t>د</a:t>
            </a:r>
            <a:r>
              <a:rPr sz="2464"/>
              <a:t>) </a:t>
            </a:r>
          </a:p>
        </p:txBody>
      </p:sp>
      <p:pic>
        <p:nvPicPr>
          <p:cNvPr id="196" name="عنصر نائب للمحتوى 3" descr="عنصر نائب للمحتوى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0414" y="2930983"/>
            <a:ext cx="7328748" cy="5075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7364" y="2223422"/>
            <a:ext cx="1156264" cy="10476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" name="سحابة 4"/>
          <p:cNvGrpSpPr/>
          <p:nvPr/>
        </p:nvGrpSpPr>
        <p:grpSpPr>
          <a:xfrm>
            <a:off x="254350" y="1504031"/>
            <a:ext cx="3587070" cy="2112056"/>
            <a:chOff x="0" y="0"/>
            <a:chExt cx="3587068" cy="2112054"/>
          </a:xfrm>
        </p:grpSpPr>
        <p:sp>
          <p:nvSpPr>
            <p:cNvPr id="198" name="شكل"/>
            <p:cNvSpPr/>
            <p:nvPr/>
          </p:nvSpPr>
          <p:spPr>
            <a:xfrm>
              <a:off x="0" y="0"/>
              <a:ext cx="3587069" cy="2112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9" name="شكل"/>
            <p:cNvSpPr/>
            <p:nvPr/>
          </p:nvSpPr>
          <p:spPr>
            <a:xfrm>
              <a:off x="182143" y="107396"/>
              <a:ext cx="3286953" cy="179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01" name="مربع نص 6"/>
          <p:cNvSpPr txBox="1"/>
          <p:nvPr/>
        </p:nvSpPr>
        <p:spPr>
          <a:xfrm>
            <a:off x="8345805" y="3135806"/>
            <a:ext cx="1710069" cy="81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r" defTabSz="130048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القائدة</a:t>
            </a:r>
          </a:p>
        </p:txBody>
      </p:sp>
      <p:sp>
        <p:nvSpPr>
          <p:cNvPr id="202" name="مربع نص 7"/>
          <p:cNvSpPr txBox="1"/>
          <p:nvPr/>
        </p:nvSpPr>
        <p:spPr>
          <a:xfrm>
            <a:off x="5171051" y="3033395"/>
            <a:ext cx="1710070" cy="816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r" defTabSz="130048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القارئ</a:t>
            </a:r>
          </a:p>
        </p:txBody>
      </p:sp>
      <p:sp>
        <p:nvSpPr>
          <p:cNvPr id="203" name="مربع نص 8"/>
          <p:cNvSpPr txBox="1"/>
          <p:nvPr/>
        </p:nvSpPr>
        <p:spPr>
          <a:xfrm>
            <a:off x="3020412" y="3750274"/>
            <a:ext cx="1710070" cy="816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r" defTabSz="130048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الكاتبة</a:t>
            </a:r>
          </a:p>
        </p:txBody>
      </p:sp>
      <p:sp>
        <p:nvSpPr>
          <p:cNvPr id="204" name="مربع نص 9"/>
          <p:cNvSpPr txBox="1"/>
          <p:nvPr/>
        </p:nvSpPr>
        <p:spPr>
          <a:xfrm>
            <a:off x="1996299" y="4774388"/>
            <a:ext cx="2017304" cy="816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r" defTabSz="130048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الملخص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1333" y="4364285"/>
            <a:ext cx="8807592" cy="44907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مخطط انسيابي: شريط مثقب 5"/>
          <p:cNvGrpSpPr/>
          <p:nvPr/>
        </p:nvGrpSpPr>
        <p:grpSpPr>
          <a:xfrm>
            <a:off x="2406790" y="1803965"/>
            <a:ext cx="9010794" cy="2169724"/>
            <a:chOff x="0" y="0"/>
            <a:chExt cx="9010792" cy="2169723"/>
          </a:xfrm>
        </p:grpSpPr>
        <p:sp>
          <p:nvSpPr>
            <p:cNvPr id="208" name="شكل"/>
            <p:cNvSpPr/>
            <p:nvPr/>
          </p:nvSpPr>
          <p:spPr>
            <a:xfrm>
              <a:off x="-1" y="-1"/>
              <a:ext cx="9010794" cy="21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970"/>
                  </a:moveTo>
                  <a:cubicBezTo>
                    <a:pt x="0" y="13925"/>
                    <a:pt x="2418" y="17941"/>
                    <a:pt x="5400" y="17941"/>
                  </a:cubicBezTo>
                  <a:cubicBezTo>
                    <a:pt x="8382" y="17941"/>
                    <a:pt x="10800" y="13925"/>
                    <a:pt x="10800" y="8970"/>
                  </a:cubicBezTo>
                  <a:cubicBezTo>
                    <a:pt x="10800" y="4016"/>
                    <a:pt x="13218" y="0"/>
                    <a:pt x="16200" y="0"/>
                  </a:cubicBezTo>
                  <a:cubicBezTo>
                    <a:pt x="19182" y="0"/>
                    <a:pt x="21600" y="4016"/>
                    <a:pt x="21600" y="8970"/>
                  </a:cubicBezTo>
                  <a:lnTo>
                    <a:pt x="21600" y="12630"/>
                  </a:lnTo>
                  <a:cubicBezTo>
                    <a:pt x="21600" y="7675"/>
                    <a:pt x="19182" y="3659"/>
                    <a:pt x="16200" y="3659"/>
                  </a:cubicBezTo>
                  <a:cubicBezTo>
                    <a:pt x="13218" y="3659"/>
                    <a:pt x="10800" y="7675"/>
                    <a:pt x="10800" y="12630"/>
                  </a:cubicBezTo>
                  <a:cubicBezTo>
                    <a:pt x="10800" y="17584"/>
                    <a:pt x="8382" y="21600"/>
                    <a:pt x="5400" y="21600"/>
                  </a:cubicBezTo>
                  <a:cubicBezTo>
                    <a:pt x="2418" y="21600"/>
                    <a:pt x="0" y="17584"/>
                    <a:pt x="0" y="1263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9" name="طالبتي المجتهدة : أختاري رقم سؤالك ثم أجيبي عنه وفقا للبطاقة"/>
            <p:cNvSpPr txBox="1"/>
            <p:nvPr/>
          </p:nvSpPr>
          <p:spPr>
            <a:xfrm>
              <a:off x="-1" y="252438"/>
              <a:ext cx="9010794" cy="1664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defTabSz="1300480" rtl="0">
                <a:defRPr sz="4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طالبتي المجتهدة </a:t>
              </a:r>
              <a:r>
                <a:t>: </a:t>
              </a:r>
              <a:r>
                <a:t>أختاري رقم سؤالك ثم أجيبي عنه وفقا للبطاقة</a:t>
              </a:r>
            </a:p>
          </p:txBody>
        </p:sp>
      </p:grpSp>
      <p:sp>
        <p:nvSpPr>
          <p:cNvPr id="211" name="مستطيل 6"/>
          <p:cNvSpPr txBox="1"/>
          <p:nvPr/>
        </p:nvSpPr>
        <p:spPr>
          <a:xfrm>
            <a:off x="3902197" y="526204"/>
            <a:ext cx="8559942" cy="1383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7600">
                <a:solidFill>
                  <a:srgbClr val="E13F3B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مراجعة الدرس السابق</a:t>
            </a:r>
          </a:p>
        </p:txBody>
      </p:sp>
      <p:sp>
        <p:nvSpPr>
          <p:cNvPr id="212" name="مربع نص 7"/>
          <p:cNvSpPr txBox="1"/>
          <p:nvPr/>
        </p:nvSpPr>
        <p:spPr>
          <a:xfrm>
            <a:off x="7246528" y="5389316"/>
            <a:ext cx="515713" cy="95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r" defTabSz="1300480">
              <a:defRPr sz="5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2</a:t>
            </a:r>
          </a:p>
        </p:txBody>
      </p:sp>
      <p:sp>
        <p:nvSpPr>
          <p:cNvPr id="213" name="مربع نص 8"/>
          <p:cNvSpPr txBox="1"/>
          <p:nvPr/>
        </p:nvSpPr>
        <p:spPr>
          <a:xfrm>
            <a:off x="5722529" y="6321777"/>
            <a:ext cx="515712" cy="95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r" defTabSz="1300480">
              <a:defRPr sz="5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1</a:t>
            </a:r>
          </a:p>
        </p:txBody>
      </p:sp>
      <p:sp>
        <p:nvSpPr>
          <p:cNvPr id="214" name="مربع نص 9"/>
          <p:cNvSpPr txBox="1"/>
          <p:nvPr/>
        </p:nvSpPr>
        <p:spPr>
          <a:xfrm>
            <a:off x="10626423" y="5285458"/>
            <a:ext cx="515712" cy="95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r" defTabSz="1300480">
              <a:defRPr sz="5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3</a:t>
            </a:r>
          </a:p>
        </p:txBody>
      </p:sp>
      <p:grpSp>
        <p:nvGrpSpPr>
          <p:cNvPr id="217" name="مخطط انسيابي: معالجة متعاقبة 8"/>
          <p:cNvGrpSpPr/>
          <p:nvPr/>
        </p:nvGrpSpPr>
        <p:grpSpPr>
          <a:xfrm>
            <a:off x="-1" y="-1"/>
            <a:ext cx="2867520" cy="1906872"/>
            <a:chOff x="0" y="0"/>
            <a:chExt cx="2867518" cy="1906870"/>
          </a:xfrm>
        </p:grpSpPr>
        <p:sp>
          <p:nvSpPr>
            <p:cNvPr id="215" name="شكل"/>
            <p:cNvSpPr/>
            <p:nvPr/>
          </p:nvSpPr>
          <p:spPr>
            <a:xfrm>
              <a:off x="-1" y="-1"/>
              <a:ext cx="2867520" cy="190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1072" y="0"/>
                    <a:pt x="2394" y="0"/>
                  </a:cubicBezTo>
                  <a:lnTo>
                    <a:pt x="19206" y="0"/>
                  </a:lnTo>
                  <a:cubicBezTo>
                    <a:pt x="2052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528" y="21600"/>
                    <a:pt x="19206" y="21600"/>
                  </a:cubicBezTo>
                  <a:lnTo>
                    <a:pt x="2394" y="21600"/>
                  </a:lnTo>
                  <a:cubicBezTo>
                    <a:pt x="1072" y="21600"/>
                    <a:pt x="0" y="19988"/>
                    <a:pt x="0" y="180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8B2E9"/>
                </a:gs>
                <a:gs pos="35000">
                  <a:srgbClr val="D8C9EE"/>
                </a:gs>
                <a:gs pos="100000">
                  <a:srgbClr val="F0EAF9"/>
                </a:gs>
              </a:gsLst>
              <a:lin ang="16200000" scaled="0"/>
            </a:gradFill>
            <a:ln w="12700" cap="flat">
              <a:solidFill>
                <a:srgbClr val="7D60A0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 rtl="0">
                <a:defRPr b="1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6" name="اسلوب تنفيذ النشاط البطاقات…"/>
            <p:cNvSpPr txBox="1"/>
            <p:nvPr/>
          </p:nvSpPr>
          <p:spPr>
            <a:xfrm>
              <a:off x="158906" y="248472"/>
              <a:ext cx="2549707" cy="1409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defTabSz="1300480" rtl="0">
                <a:defRPr b="1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اسلوب تنفيذ النشاط البطاقات </a:t>
              </a:r>
            </a:p>
            <a:p>
              <a:pPr defTabSz="1300480" rtl="0">
                <a:defRPr b="1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نوع المهمة </a:t>
              </a:r>
              <a:r>
                <a:t>: </a:t>
              </a:r>
              <a:r>
                <a:t>فردي</a:t>
              </a:r>
            </a:p>
          </p:txBody>
        </p:sp>
      </p:grpSp>
      <p:pic>
        <p:nvPicPr>
          <p:cNvPr id="21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2111692"/>
            <a:ext cx="1893889" cy="11265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50800" dir="2700000">
              <a:srgbClr val="EEECE1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0" advTm="3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صورة 25" descr="صورة 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539" y="6558084"/>
            <a:ext cx="2288350" cy="280689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عنصر نائب للتاريخ 1"/>
          <p:cNvSpPr txBox="1"/>
          <p:nvPr/>
        </p:nvSpPr>
        <p:spPr>
          <a:xfrm>
            <a:off x="9320107" y="9114114"/>
            <a:ext cx="3034454" cy="37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spAutoFit/>
          </a:bodyPr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05/02/40</a:t>
            </a:r>
          </a:p>
        </p:txBody>
      </p:sp>
      <p:graphicFrame>
        <p:nvGraphicFramePr>
          <p:cNvPr id="222" name="جدول 2"/>
          <p:cNvGraphicFramePr/>
          <p:nvPr/>
        </p:nvGraphicFramePr>
        <p:xfrm>
          <a:off x="12035199" y="2286320"/>
          <a:ext cx="8369436" cy="700204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3220803"/>
                <a:gridCol w="2567966"/>
                <a:gridCol w="2567966"/>
              </a:tblGrid>
              <a:tr h="1739835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1739835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5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1769831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1739835"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23" name="مربع نص 3"/>
          <p:cNvSpPr txBox="1"/>
          <p:nvPr/>
        </p:nvSpPr>
        <p:spPr>
          <a:xfrm>
            <a:off x="9968051" y="2009279"/>
            <a:ext cx="306192" cy="81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r" defTabSz="130048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آ</a:t>
            </a:r>
          </a:p>
        </p:txBody>
      </p:sp>
      <p:sp>
        <p:nvSpPr>
          <p:cNvPr id="224" name="مربع نص 4"/>
          <p:cNvSpPr txBox="1"/>
          <p:nvPr/>
        </p:nvSpPr>
        <p:spPr>
          <a:xfrm>
            <a:off x="7307364" y="2009279"/>
            <a:ext cx="500206" cy="81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r" defTabSz="130048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</a:t>
            </a:r>
          </a:p>
        </p:txBody>
      </p:sp>
      <p:sp>
        <p:nvSpPr>
          <p:cNvPr id="225" name="مربع نص 5"/>
          <p:cNvSpPr txBox="1"/>
          <p:nvPr/>
        </p:nvSpPr>
        <p:spPr>
          <a:xfrm>
            <a:off x="5004140" y="3827884"/>
            <a:ext cx="652790" cy="816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r" defTabSz="130048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س</a:t>
            </a:r>
          </a:p>
        </p:txBody>
      </p:sp>
      <p:sp>
        <p:nvSpPr>
          <p:cNvPr id="226" name="مربع نص 6"/>
          <p:cNvSpPr txBox="1"/>
          <p:nvPr/>
        </p:nvSpPr>
        <p:spPr>
          <a:xfrm>
            <a:off x="5156222" y="2035477"/>
            <a:ext cx="500711" cy="816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r" defTabSz="130048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ي</a:t>
            </a:r>
          </a:p>
        </p:txBody>
      </p:sp>
      <p:sp>
        <p:nvSpPr>
          <p:cNvPr id="227" name="مربع نص 7"/>
          <p:cNvSpPr txBox="1"/>
          <p:nvPr/>
        </p:nvSpPr>
        <p:spPr>
          <a:xfrm>
            <a:off x="6690214" y="4453600"/>
            <a:ext cx="469134" cy="81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r" defTabSz="130048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ع</a:t>
            </a:r>
          </a:p>
        </p:txBody>
      </p:sp>
      <p:sp>
        <p:nvSpPr>
          <p:cNvPr id="228" name="مربع نص 8"/>
          <p:cNvSpPr txBox="1"/>
          <p:nvPr/>
        </p:nvSpPr>
        <p:spPr>
          <a:xfrm>
            <a:off x="10287102" y="3803079"/>
            <a:ext cx="370611" cy="816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r" defTabSz="130048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د</a:t>
            </a:r>
          </a:p>
        </p:txBody>
      </p:sp>
      <p:sp>
        <p:nvSpPr>
          <p:cNvPr id="229" name="مربع نص 9"/>
          <p:cNvSpPr txBox="1"/>
          <p:nvPr/>
        </p:nvSpPr>
        <p:spPr>
          <a:xfrm>
            <a:off x="5679064" y="5593679"/>
            <a:ext cx="272858" cy="81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r" defTabSz="130048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ر</a:t>
            </a:r>
          </a:p>
        </p:txBody>
      </p:sp>
      <p:sp>
        <p:nvSpPr>
          <p:cNvPr id="230" name="مربع نص 11"/>
          <p:cNvSpPr txBox="1"/>
          <p:nvPr/>
        </p:nvSpPr>
        <p:spPr>
          <a:xfrm>
            <a:off x="7504054" y="6925027"/>
            <a:ext cx="408252" cy="81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r" defTabSz="130048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ل</a:t>
            </a:r>
          </a:p>
        </p:txBody>
      </p:sp>
      <p:sp>
        <p:nvSpPr>
          <p:cNvPr id="231" name="مربع نص 12"/>
          <p:cNvSpPr txBox="1"/>
          <p:nvPr/>
        </p:nvSpPr>
        <p:spPr>
          <a:xfrm>
            <a:off x="9965772" y="5593679"/>
            <a:ext cx="500206" cy="81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r" defTabSz="130048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</a:t>
            </a:r>
          </a:p>
        </p:txBody>
      </p:sp>
      <p:sp>
        <p:nvSpPr>
          <p:cNvPr id="232" name="مربع نص 13"/>
          <p:cNvSpPr txBox="1"/>
          <p:nvPr/>
        </p:nvSpPr>
        <p:spPr>
          <a:xfrm>
            <a:off x="7535726" y="5593679"/>
            <a:ext cx="370106" cy="81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r" defTabSz="130048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</a:t>
            </a:r>
          </a:p>
        </p:txBody>
      </p:sp>
      <p:sp>
        <p:nvSpPr>
          <p:cNvPr id="233" name="مربع نص 14"/>
          <p:cNvSpPr txBox="1"/>
          <p:nvPr/>
        </p:nvSpPr>
        <p:spPr>
          <a:xfrm rot="19590077">
            <a:off x="-296315" y="3113492"/>
            <a:ext cx="5175258" cy="71424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3000">
                <a:solidFill>
                  <a:srgbClr val="000000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9127203</a:t>
            </a:r>
          </a:p>
        </p:txBody>
      </p:sp>
      <p:sp>
        <p:nvSpPr>
          <p:cNvPr id="234" name="مستطيل 18"/>
          <p:cNvSpPr/>
          <p:nvPr/>
        </p:nvSpPr>
        <p:spPr>
          <a:xfrm>
            <a:off x="4484895" y="-12829"/>
            <a:ext cx="8519905" cy="1827485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80">
              <a:defRPr b="1" sz="5000">
                <a:solidFill>
                  <a:srgbClr val="FFFFFF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اتصلي بالرقم التالي لتتعرفي على عنوان درسنا لهذا اليوم </a:t>
            </a:r>
          </a:p>
        </p:txBody>
      </p:sp>
      <p:sp>
        <p:nvSpPr>
          <p:cNvPr id="235" name="مربع نص 19"/>
          <p:cNvSpPr txBox="1"/>
          <p:nvPr/>
        </p:nvSpPr>
        <p:spPr>
          <a:xfrm rot="19507094">
            <a:off x="60929" y="5203016"/>
            <a:ext cx="3295570" cy="766731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r" defTabSz="1300480"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.......... الزمني</a:t>
            </a:r>
          </a:p>
        </p:txBody>
      </p:sp>
      <p:sp>
        <p:nvSpPr>
          <p:cNvPr id="236" name="مربع نص 20"/>
          <p:cNvSpPr txBox="1"/>
          <p:nvPr/>
        </p:nvSpPr>
        <p:spPr>
          <a:xfrm>
            <a:off x="5198904" y="7390241"/>
            <a:ext cx="546942" cy="81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r" defTabSz="130048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هـ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blinds dir="horz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5115" y="2918921"/>
            <a:ext cx="4291198" cy="2849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2348" y="6955767"/>
            <a:ext cx="6247095" cy="2439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8138"/>
            <a:ext cx="3327649" cy="3936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صورة 1" descr="صورة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894" y="536029"/>
            <a:ext cx="8547264" cy="7977359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مستطيل 6"/>
          <p:cNvSpPr txBox="1"/>
          <p:nvPr/>
        </p:nvSpPr>
        <p:spPr>
          <a:xfrm>
            <a:off x="2953884" y="1320475"/>
            <a:ext cx="5909428" cy="307692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>
              <a:defRPr sz="10400">
                <a:solidFill>
                  <a:srgbClr val="000000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>
                <a:latin typeface="+mn-lt"/>
                <a:ea typeface="+mn-ea"/>
                <a:cs typeface="+mn-cs"/>
                <a:sym typeface="Papyrus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الترتيب الزمني</a:t>
            </a:r>
          </a:p>
        </p:txBody>
      </p:sp>
      <p:pic>
        <p:nvPicPr>
          <p:cNvPr id="24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9114" y="4436498"/>
            <a:ext cx="4377458" cy="1709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