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  <p:sldMasterId id="2147483672" r:id="rId2"/>
  </p:sldMasterIdLst>
  <p:sldIdLst>
    <p:sldId id="346" r:id="rId3"/>
    <p:sldId id="366" r:id="rId4"/>
    <p:sldId id="367" r:id="rId5"/>
    <p:sldId id="368" r:id="rId6"/>
    <p:sldId id="370" r:id="rId7"/>
    <p:sldId id="375" r:id="rId8"/>
    <p:sldId id="390" r:id="rId9"/>
    <p:sldId id="391" r:id="rId10"/>
    <p:sldId id="392" r:id="rId11"/>
    <p:sldId id="393" r:id="rId12"/>
    <p:sldId id="395" r:id="rId13"/>
    <p:sldId id="394" r:id="rId14"/>
    <p:sldId id="373" r:id="rId15"/>
    <p:sldId id="396" r:id="rId16"/>
    <p:sldId id="381" r:id="rId17"/>
    <p:sldId id="397" r:id="rId18"/>
    <p:sldId id="372" r:id="rId19"/>
    <p:sldId id="371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8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5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9B243-72AC-4E61-8BEC-C1DCBE982555}" type="datetimeFigureOut">
              <a:rPr lang="ar-SA" smtClean="0"/>
              <a:t>25/03/43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5AA312A5-3E5E-45E5-8730-005A59654AE9}" type="slidenum">
              <a:rPr lang="ar-SA" smtClean="0"/>
              <a:t>‹#›</a:t>
            </a:fld>
            <a:endParaRPr lang="ar-SA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5662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9B243-72AC-4E61-8BEC-C1DCBE982555}" type="datetimeFigureOut">
              <a:rPr lang="ar-SA" smtClean="0"/>
              <a:t>25/03/43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312A5-3E5E-45E5-8730-005A59654AE9}" type="slidenum">
              <a:rPr lang="ar-SA" smtClean="0"/>
              <a:t>‹#›</a:t>
            </a:fld>
            <a:endParaRPr lang="ar-SA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7843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9B243-72AC-4E61-8BEC-C1DCBE982555}" type="datetimeFigureOut">
              <a:rPr lang="ar-SA" smtClean="0"/>
              <a:t>25/03/43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312A5-3E5E-45E5-8730-005A59654AE9}" type="slidenum">
              <a:rPr lang="ar-SA" smtClean="0"/>
              <a:t>‹#›</a:t>
            </a:fld>
            <a:endParaRPr lang="ar-SA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5282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6A4F32D4-E90D-4980-A36C-A6854D32B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A0CE39-E902-4205-93D7-41218D118A3E}" type="datetimeFigureOut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25/03/43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D9138DB2-D279-4A6F-829A-930CDE660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9313E5E1-7892-4F9D-93E6-D7102E100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868EB-9D03-472F-A388-0395295A2A85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498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9B243-72AC-4E61-8BEC-C1DCBE982555}" type="datetimeFigureOut">
              <a:rPr lang="ar-SA" smtClean="0"/>
              <a:t>25/03/43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312A5-3E5E-45E5-8730-005A59654AE9}" type="slidenum">
              <a:rPr lang="ar-SA" smtClean="0"/>
              <a:t>‹#›</a:t>
            </a:fld>
            <a:endParaRPr lang="ar-SA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7974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9B243-72AC-4E61-8BEC-C1DCBE982555}" type="datetimeFigureOut">
              <a:rPr lang="ar-SA" smtClean="0"/>
              <a:t>25/03/43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312A5-3E5E-45E5-8730-005A59654AE9}" type="slidenum">
              <a:rPr lang="ar-SA" smtClean="0"/>
              <a:t>‹#›</a:t>
            </a:fld>
            <a:endParaRPr lang="ar-SA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4364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9B243-72AC-4E61-8BEC-C1DCBE982555}" type="datetimeFigureOut">
              <a:rPr lang="ar-SA" smtClean="0"/>
              <a:t>25/03/43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312A5-3E5E-45E5-8730-005A59654AE9}" type="slidenum">
              <a:rPr lang="ar-SA" smtClean="0"/>
              <a:t>‹#›</a:t>
            </a:fld>
            <a:endParaRPr lang="ar-SA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9921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9B243-72AC-4E61-8BEC-C1DCBE982555}" type="datetimeFigureOut">
              <a:rPr lang="ar-SA" smtClean="0"/>
              <a:t>25/03/43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312A5-3E5E-45E5-8730-005A59654AE9}" type="slidenum">
              <a:rPr lang="ar-SA" smtClean="0"/>
              <a:t>‹#›</a:t>
            </a:fld>
            <a:endParaRPr lang="ar-SA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2764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9B243-72AC-4E61-8BEC-C1DCBE982555}" type="datetimeFigureOut">
              <a:rPr lang="ar-SA" smtClean="0"/>
              <a:t>25/03/43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312A5-3E5E-45E5-8730-005A59654AE9}" type="slidenum">
              <a:rPr lang="ar-SA" smtClean="0"/>
              <a:t>‹#›</a:t>
            </a:fld>
            <a:endParaRPr lang="ar-SA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6005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9B243-72AC-4E61-8BEC-C1DCBE982555}" type="datetimeFigureOut">
              <a:rPr lang="ar-SA" smtClean="0"/>
              <a:t>25/03/43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312A5-3E5E-45E5-8730-005A59654AE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04501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9B243-72AC-4E61-8BEC-C1DCBE982555}" type="datetimeFigureOut">
              <a:rPr lang="ar-SA" smtClean="0"/>
              <a:t>25/03/43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312A5-3E5E-45E5-8730-005A59654AE9}" type="slidenum">
              <a:rPr lang="ar-SA" smtClean="0"/>
              <a:t>‹#›</a:t>
            </a:fld>
            <a:endParaRPr lang="ar-SA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5537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C589B243-72AC-4E61-8BEC-C1DCBE982555}" type="datetimeFigureOut">
              <a:rPr lang="ar-SA" smtClean="0"/>
              <a:t>25/03/43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312A5-3E5E-45E5-8730-005A59654AE9}" type="slidenum">
              <a:rPr lang="ar-SA" smtClean="0"/>
              <a:t>‹#›</a:t>
            </a:fld>
            <a:endParaRPr lang="ar-SA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486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9000"/>
            <a:lum/>
          </a:blip>
          <a:srcRect/>
          <a:stretch>
            <a:fillRect l="-4000" t="-83000" r="-4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9B243-72AC-4E61-8BEC-C1DCBE982555}" type="datetimeFigureOut">
              <a:rPr lang="ar-SA" smtClean="0"/>
              <a:t>25/03/43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5AA312A5-3E5E-45E5-8730-005A59654AE9}" type="slidenum">
              <a:rPr lang="ar-SA" smtClean="0"/>
              <a:t>‹#›</a:t>
            </a:fld>
            <a:endParaRPr lang="ar-SA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6068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9000"/>
            <a:lum/>
          </a:blip>
          <a:srcRect/>
          <a:stretch>
            <a:fillRect l="-4000" t="-83000" r="-4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8904B4F0-3063-4C1F-BD74-68B1E8ED6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D2437BA-A0B4-4636-AC59-F8110EC8FC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36864A7-9F06-469C-ABE9-FAFFDD3DDE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A0CE39-E902-4205-93D7-41218D118A3E}" type="datetimeFigureOut">
              <a:rPr lang="ar-SA" smtClean="0"/>
              <a:t>25/03/43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1950EC5-D79E-48C5-9466-8A24F9CA3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49D2C63-00C8-401F-ADFD-617BF6DBB3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868EB-9D03-472F-A388-0395295A2A8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10218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higeoarai.deviantart.com/art/Stock-Photo-Blackboard-128116843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سهم: خماسي 1">
            <a:extLst>
              <a:ext uri="{FF2B5EF4-FFF2-40B4-BE49-F238E27FC236}">
                <a16:creationId xmlns:a16="http://schemas.microsoft.com/office/drawing/2014/main" id="{D1386ECC-F818-48DA-8290-DBA65DD5B16C}"/>
              </a:ext>
            </a:extLst>
          </p:cNvPr>
          <p:cNvSpPr/>
          <p:nvPr/>
        </p:nvSpPr>
        <p:spPr>
          <a:xfrm>
            <a:off x="9159005" y="-1"/>
            <a:ext cx="2175641" cy="1813035"/>
          </a:xfrm>
          <a:prstGeom prst="homePlat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مادة /المهارات الحياتية والاسرية</a:t>
            </a:r>
          </a:p>
        </p:txBody>
      </p:sp>
      <p:sp>
        <p:nvSpPr>
          <p:cNvPr id="5" name="سهم: خماسي 4">
            <a:extLst>
              <a:ext uri="{FF2B5EF4-FFF2-40B4-BE49-F238E27FC236}">
                <a16:creationId xmlns:a16="http://schemas.microsoft.com/office/drawing/2014/main" id="{F373B414-6C8D-43AD-B6A4-D3086FFA6000}"/>
              </a:ext>
            </a:extLst>
          </p:cNvPr>
          <p:cNvSpPr/>
          <p:nvPr/>
        </p:nvSpPr>
        <p:spPr>
          <a:xfrm flipH="1">
            <a:off x="857354" y="0"/>
            <a:ext cx="2175640" cy="1813035"/>
          </a:xfrm>
          <a:prstGeom prst="homePlat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الفصل الدراسي الأول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1443هـ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B1D6EC4-A5D9-47FE-940C-7082743A92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994" y="0"/>
            <a:ext cx="6126011" cy="114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C67C060-BB5D-4645-97AB-78B0467A2D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265" y="5712208"/>
            <a:ext cx="3777190" cy="928817"/>
          </a:xfrm>
          <a:prstGeom prst="rect">
            <a:avLst/>
          </a:prstGeom>
        </p:spPr>
      </p:pic>
      <p:pic>
        <p:nvPicPr>
          <p:cNvPr id="10" name="النشيد الوطني السّعودي - بدون موسيقى">
            <a:hlinkClick r:id="" action="ppaction://media"/>
            <a:extLst>
              <a:ext uri="{FF2B5EF4-FFF2-40B4-BE49-F238E27FC236}">
                <a16:creationId xmlns:a16="http://schemas.microsoft.com/office/drawing/2014/main" id="{EE1EC5B7-B385-4CCD-A373-80A421EF7CD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0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40217" y="3861014"/>
            <a:ext cx="4209611" cy="2367906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E6D85645-B34E-41F9-A27A-732846BF7E2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9935" b="35715"/>
          <a:stretch/>
        </p:blipFill>
        <p:spPr>
          <a:xfrm>
            <a:off x="6526856" y="2152173"/>
            <a:ext cx="2175640" cy="10388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E26C8981-3ED5-4AC4-9C25-F729036FB6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108" y="1899408"/>
            <a:ext cx="3498908" cy="349890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56432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إطار 1">
            <a:extLst>
              <a:ext uri="{FF2B5EF4-FFF2-40B4-BE49-F238E27FC236}">
                <a16:creationId xmlns:a16="http://schemas.microsoft.com/office/drawing/2014/main" id="{16C65FEE-F265-4678-A1E4-DAF4FD078B61}"/>
              </a:ext>
            </a:extLst>
          </p:cNvPr>
          <p:cNvSpPr/>
          <p:nvPr/>
        </p:nvSpPr>
        <p:spPr>
          <a:xfrm>
            <a:off x="6187155" y="0"/>
            <a:ext cx="5332895" cy="1267837"/>
          </a:xfrm>
          <a:prstGeom prst="frame">
            <a:avLst>
              <a:gd name="adj1" fmla="val 9804"/>
            </a:avLst>
          </a:prstGeom>
          <a:solidFill>
            <a:schemeClr val="accent6">
              <a:lumMod val="5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توزيع الأشهر الميلادية بين فصول السنة الميلادية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0062829-B595-47AB-AFC6-6620B2CBD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3226" y="1702394"/>
            <a:ext cx="3356806" cy="4495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961A92B-FD85-4216-971D-D6FC271C6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322" y="1636697"/>
            <a:ext cx="5999551" cy="50632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75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aphicFrame>
        <p:nvGraphicFramePr>
          <p:cNvPr id="9" name="جدول 12">
            <a:extLst>
              <a:ext uri="{FF2B5EF4-FFF2-40B4-BE49-F238E27FC236}">
                <a16:creationId xmlns:a16="http://schemas.microsoft.com/office/drawing/2014/main" id="{16F79CA8-7060-4EA3-A17A-C31D7A5EBB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4867684"/>
              </p:ext>
            </p:extLst>
          </p:nvPr>
        </p:nvGraphicFramePr>
        <p:xfrm>
          <a:off x="0" y="0"/>
          <a:ext cx="3087255" cy="11125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203037">
                  <a:extLst>
                    <a:ext uri="{9D8B030D-6E8A-4147-A177-3AD203B41FA5}">
                      <a16:colId xmlns:a16="http://schemas.microsoft.com/office/drawing/2014/main" val="744681488"/>
                    </a:ext>
                  </a:extLst>
                </a:gridCol>
                <a:gridCol w="1884218">
                  <a:extLst>
                    <a:ext uri="{9D8B030D-6E8A-4147-A177-3AD203B41FA5}">
                      <a16:colId xmlns:a16="http://schemas.microsoft.com/office/drawing/2014/main" val="33950121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الكتاب 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1005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الاستراتيجية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الربط بالصورة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40387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ربط بمادة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العلوم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81961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6863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سبب حدوث فصول السنة الأربعة">
            <a:hlinkClick r:id="" action="ppaction://media"/>
            <a:extLst>
              <a:ext uri="{FF2B5EF4-FFF2-40B4-BE49-F238E27FC236}">
                <a16:creationId xmlns:a16="http://schemas.microsoft.com/office/drawing/2014/main" id="{EDD23F9B-A85B-4E7E-B44D-E62628098D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7197" y="1060683"/>
            <a:ext cx="10164660" cy="5717622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C0CA4549-B806-4A86-BB25-99EC25E15C64}"/>
              </a:ext>
            </a:extLst>
          </p:cNvPr>
          <p:cNvSpPr/>
          <p:nvPr/>
        </p:nvSpPr>
        <p:spPr>
          <a:xfrm>
            <a:off x="4405472" y="79695"/>
            <a:ext cx="33810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12700">
                  <a:solidFill>
                    <a:sysClr val="windowText" lastClr="00000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شاهدي بتركيز</a:t>
            </a:r>
          </a:p>
        </p:txBody>
      </p:sp>
    </p:spTree>
    <p:extLst>
      <p:ext uri="{BB962C8B-B14F-4D97-AF65-F5344CB8AC3E}">
        <p14:creationId xmlns:p14="http://schemas.microsoft.com/office/powerpoint/2010/main" val="1833202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2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99B2555-7C55-491B-9E25-E9FF7461BA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640" y="-68345"/>
            <a:ext cx="2448267" cy="1390844"/>
          </a:xfrm>
          <a:prstGeom prst="rect">
            <a:avLst/>
          </a:prstGeom>
        </p:spPr>
      </p:pic>
      <p:graphicFrame>
        <p:nvGraphicFramePr>
          <p:cNvPr id="4" name="جدول 12">
            <a:extLst>
              <a:ext uri="{FF2B5EF4-FFF2-40B4-BE49-F238E27FC236}">
                <a16:creationId xmlns:a16="http://schemas.microsoft.com/office/drawing/2014/main" id="{6D39AC2B-2216-47C8-9263-9AADC2789E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2811536"/>
              </p:ext>
            </p:extLst>
          </p:nvPr>
        </p:nvGraphicFramePr>
        <p:xfrm>
          <a:off x="0" y="0"/>
          <a:ext cx="3087255" cy="11125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203037">
                  <a:extLst>
                    <a:ext uri="{9D8B030D-6E8A-4147-A177-3AD203B41FA5}">
                      <a16:colId xmlns:a16="http://schemas.microsoft.com/office/drawing/2014/main" val="744681488"/>
                    </a:ext>
                  </a:extLst>
                </a:gridCol>
                <a:gridCol w="1884218">
                  <a:extLst>
                    <a:ext uri="{9D8B030D-6E8A-4147-A177-3AD203B41FA5}">
                      <a16:colId xmlns:a16="http://schemas.microsoft.com/office/drawing/2014/main" val="33950121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الكتاب 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1005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الاستراتيجية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الربط بالصورة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40387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ربط بمادة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الدين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8196166"/>
                  </a:ext>
                </a:extLst>
              </a:tr>
            </a:tbl>
          </a:graphicData>
        </a:graphic>
      </p:graphicFrame>
      <p:pic>
        <p:nvPicPr>
          <p:cNvPr id="6" name="صورة 5">
            <a:extLst>
              <a:ext uri="{FF2B5EF4-FFF2-40B4-BE49-F238E27FC236}">
                <a16:creationId xmlns:a16="http://schemas.microsoft.com/office/drawing/2014/main" id="{1DDD7620-0018-4090-9DC0-B0EF22D59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9762" y="1322499"/>
            <a:ext cx="6140742" cy="156966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279BB3E9-460B-471D-8B71-81BF2782E400}"/>
              </a:ext>
            </a:extLst>
          </p:cNvPr>
          <p:cNvSpPr txBox="1"/>
          <p:nvPr/>
        </p:nvSpPr>
        <p:spPr>
          <a:xfrm>
            <a:off x="3566051" y="3347828"/>
            <a:ext cx="5468164" cy="156966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1">
            <a:spAutoFit/>
          </a:bodyPr>
          <a:lstStyle/>
          <a:p>
            <a:pPr marL="514350" indent="-514350" algn="r" rtl="1">
              <a:buFont typeface="+mj-lt"/>
              <a:buAutoNum type="arabicPeriod"/>
            </a:pPr>
            <a:r>
              <a:rPr lang="ar-SA" sz="3200" b="1" dirty="0"/>
              <a:t>تتأثر نمو النباتات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ar-SA" sz="3200" b="1" dirty="0"/>
              <a:t> تموت الحيوانات 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ar-SA" sz="3200" b="1" dirty="0"/>
              <a:t>تكثر الأمراض والمجاعات و الوفيات</a:t>
            </a:r>
          </a:p>
        </p:txBody>
      </p:sp>
    </p:spTree>
    <p:extLst>
      <p:ext uri="{BB962C8B-B14F-4D97-AF65-F5344CB8AC3E}">
        <p14:creationId xmlns:p14="http://schemas.microsoft.com/office/powerpoint/2010/main" val="198132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A3CC463-F933-4AC4-86E1-5AC14B0C3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25D2DB-A12A-44DB-B00E-F4D622329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B54A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7E7877-F64E-4EEA-B778-138031EFF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B54A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D6C4F3-70FD-4F13-919C-702EE4886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0596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F4C9352F-4889-48BD-8D8C-0E67577CF7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764" y="752133"/>
            <a:ext cx="6410084" cy="5367794"/>
          </a:xfrm>
          <a:prstGeom prst="rect">
            <a:avLst/>
          </a:prstGeom>
        </p:spPr>
      </p:pic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E03B0BB8-1F4A-4CF2-9C18-C472EE10A3D9}"/>
              </a:ext>
            </a:extLst>
          </p:cNvPr>
          <p:cNvGrpSpPr/>
          <p:nvPr/>
        </p:nvGrpSpPr>
        <p:grpSpPr>
          <a:xfrm>
            <a:off x="10248813" y="4711491"/>
            <a:ext cx="1408436" cy="1408436"/>
            <a:chOff x="10248813" y="4711491"/>
            <a:chExt cx="1408436" cy="1408436"/>
          </a:xfrm>
        </p:grpSpPr>
        <p:pic>
          <p:nvPicPr>
            <p:cNvPr id="10" name="رسم 9" descr="حافظة مع تعبئة خالصة">
              <a:extLst>
                <a:ext uri="{FF2B5EF4-FFF2-40B4-BE49-F238E27FC236}">
                  <a16:creationId xmlns:a16="http://schemas.microsoft.com/office/drawing/2014/main" id="{903B9CE4-EA84-4F66-84C2-1B3013D10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248813" y="4711491"/>
              <a:ext cx="1408436" cy="1408436"/>
            </a:xfrm>
            <a:prstGeom prst="rect">
              <a:avLst/>
            </a:prstGeom>
          </p:spPr>
        </p:pic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7AAFC565-8A7F-4538-BC33-0D357C568806}"/>
                </a:ext>
              </a:extLst>
            </p:cNvPr>
            <p:cNvSpPr txBox="1"/>
            <p:nvPr/>
          </p:nvSpPr>
          <p:spPr>
            <a:xfrm>
              <a:off x="10631743" y="5157098"/>
              <a:ext cx="649537" cy="646331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 rtl="1"/>
              <a:r>
                <a:rPr lang="ar-SA" b="1" dirty="0"/>
                <a:t>صفحة</a:t>
              </a:r>
            </a:p>
            <a:p>
              <a:pPr algn="ctr" rtl="1"/>
              <a:r>
                <a:rPr lang="ar-SA" b="1" dirty="0"/>
                <a:t> 50</a:t>
              </a:r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EA209F01-18C9-46B9-B26D-DB8A486243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549" y="629434"/>
            <a:ext cx="3854945" cy="2476500"/>
          </a:xfrm>
          <a:prstGeom prst="rect">
            <a:avLst/>
          </a:prstGeom>
        </p:spPr>
      </p:pic>
      <p:pic>
        <p:nvPicPr>
          <p:cNvPr id="6" name="32- Spring الربيع">
            <a:hlinkClick r:id="" action="ppaction://media"/>
            <a:extLst>
              <a:ext uri="{FF2B5EF4-FFF2-40B4-BE49-F238E27FC236}">
                <a16:creationId xmlns:a16="http://schemas.microsoft.com/office/drawing/2014/main" id="{07074B4B-245D-4064-AF4D-952F10AF7B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1332" y="3603670"/>
            <a:ext cx="4180332" cy="277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44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A3CC463-F933-4AC4-86E1-5AC14B0C3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25D2DB-A12A-44DB-B00E-F4D622329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B54A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7E7877-F64E-4EEA-B778-138031EFF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B54A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D6C4F3-70FD-4F13-919C-702EE4886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0596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F4C9352F-4889-48BD-8D8C-0E67577CF7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764" y="752133"/>
            <a:ext cx="6410084" cy="5367794"/>
          </a:xfrm>
          <a:prstGeom prst="rect">
            <a:avLst/>
          </a:prstGeom>
        </p:spPr>
      </p:pic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E03B0BB8-1F4A-4CF2-9C18-C472EE10A3D9}"/>
              </a:ext>
            </a:extLst>
          </p:cNvPr>
          <p:cNvGrpSpPr/>
          <p:nvPr/>
        </p:nvGrpSpPr>
        <p:grpSpPr>
          <a:xfrm>
            <a:off x="10248813" y="4711491"/>
            <a:ext cx="1408436" cy="1408436"/>
            <a:chOff x="10248813" y="4711491"/>
            <a:chExt cx="1408436" cy="1408436"/>
          </a:xfrm>
        </p:grpSpPr>
        <p:pic>
          <p:nvPicPr>
            <p:cNvPr id="10" name="رسم 9" descr="حافظة مع تعبئة خالصة">
              <a:extLst>
                <a:ext uri="{FF2B5EF4-FFF2-40B4-BE49-F238E27FC236}">
                  <a16:creationId xmlns:a16="http://schemas.microsoft.com/office/drawing/2014/main" id="{903B9CE4-EA84-4F66-84C2-1B3013D10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248813" y="4711491"/>
              <a:ext cx="1408436" cy="1408436"/>
            </a:xfrm>
            <a:prstGeom prst="rect">
              <a:avLst/>
            </a:prstGeom>
          </p:spPr>
        </p:pic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7AAFC565-8A7F-4538-BC33-0D357C568806}"/>
                </a:ext>
              </a:extLst>
            </p:cNvPr>
            <p:cNvSpPr txBox="1"/>
            <p:nvPr/>
          </p:nvSpPr>
          <p:spPr>
            <a:xfrm>
              <a:off x="10631743" y="5157098"/>
              <a:ext cx="649537" cy="646331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 rtl="1"/>
              <a:r>
                <a:rPr lang="ar-SA" b="1" dirty="0"/>
                <a:t>صفحة</a:t>
              </a:r>
            </a:p>
            <a:p>
              <a:pPr algn="ctr" rtl="1"/>
              <a:r>
                <a:rPr lang="ar-SA" b="1" dirty="0"/>
                <a:t> 50</a:t>
              </a:r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B61DAAB6-071B-450A-85FC-969D6C3ECE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152" y="645372"/>
            <a:ext cx="3873889" cy="2457450"/>
          </a:xfrm>
          <a:prstGeom prst="rect">
            <a:avLst/>
          </a:prstGeom>
        </p:spPr>
      </p:pic>
      <p:pic>
        <p:nvPicPr>
          <p:cNvPr id="6" name="34- Autumn الخريف">
            <a:hlinkClick r:id="" action="ppaction://media"/>
            <a:extLst>
              <a:ext uri="{FF2B5EF4-FFF2-40B4-BE49-F238E27FC236}">
                <a16:creationId xmlns:a16="http://schemas.microsoft.com/office/drawing/2014/main" id="{005600D5-BF29-4B67-ACBD-70A947D8E6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9555" y="3603670"/>
            <a:ext cx="4172108" cy="277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19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A3CC463-F933-4AC4-86E1-5AC14B0C3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025D2DB-A12A-44DB-B00E-F4D622329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B84A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E7E7877-F64E-4EEA-B778-138031EFF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B84A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DD6C4F3-70FD-4F13-919C-702EE4886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0596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F4C9352F-4889-48BD-8D8C-0E67577CF7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764" y="752133"/>
            <a:ext cx="6410084" cy="5367794"/>
          </a:xfrm>
          <a:prstGeom prst="rect">
            <a:avLst/>
          </a:prstGeom>
        </p:spPr>
      </p:pic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201B83BE-7534-427D-8B08-4840A2A5E621}"/>
              </a:ext>
            </a:extLst>
          </p:cNvPr>
          <p:cNvGrpSpPr/>
          <p:nvPr/>
        </p:nvGrpSpPr>
        <p:grpSpPr>
          <a:xfrm>
            <a:off x="10248813" y="4711491"/>
            <a:ext cx="1408436" cy="1408436"/>
            <a:chOff x="10248813" y="4711491"/>
            <a:chExt cx="1408436" cy="1408436"/>
          </a:xfrm>
        </p:grpSpPr>
        <p:pic>
          <p:nvPicPr>
            <p:cNvPr id="17" name="رسم 16" descr="حافظة مع تعبئة خالصة">
              <a:extLst>
                <a:ext uri="{FF2B5EF4-FFF2-40B4-BE49-F238E27FC236}">
                  <a16:creationId xmlns:a16="http://schemas.microsoft.com/office/drawing/2014/main" id="{887F92E3-F404-4635-81CC-0051C7301E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248813" y="4711491"/>
              <a:ext cx="1408436" cy="1408436"/>
            </a:xfrm>
            <a:prstGeom prst="rect">
              <a:avLst/>
            </a:prstGeom>
          </p:spPr>
        </p:pic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5677EF71-FFEC-4868-9141-9B8F3B9B66A9}"/>
                </a:ext>
              </a:extLst>
            </p:cNvPr>
            <p:cNvSpPr txBox="1"/>
            <p:nvPr/>
          </p:nvSpPr>
          <p:spPr>
            <a:xfrm>
              <a:off x="10631743" y="5157098"/>
              <a:ext cx="649537" cy="646331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 rtl="1"/>
              <a:r>
                <a:rPr lang="ar-SA" b="1" dirty="0"/>
                <a:t>صفحة</a:t>
              </a:r>
            </a:p>
            <a:p>
              <a:pPr algn="ctr" rtl="1"/>
              <a:r>
                <a:rPr lang="ar-SA" b="1" dirty="0"/>
                <a:t> 50</a:t>
              </a:r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99BB50EC-FCE8-4CC6-84B0-7FABABCAAC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152" y="635847"/>
            <a:ext cx="3873889" cy="2476500"/>
          </a:xfrm>
          <a:prstGeom prst="rect">
            <a:avLst/>
          </a:prstGeom>
        </p:spPr>
      </p:pic>
      <p:pic>
        <p:nvPicPr>
          <p:cNvPr id="6" name="33- Summer الصيف">
            <a:hlinkClick r:id="" action="ppaction://media"/>
            <a:extLst>
              <a:ext uri="{FF2B5EF4-FFF2-40B4-BE49-F238E27FC236}">
                <a16:creationId xmlns:a16="http://schemas.microsoft.com/office/drawing/2014/main" id="{FF68FF09-0BA4-427D-86C0-03A6C91696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9555" y="3603670"/>
            <a:ext cx="4172108" cy="277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8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A3CC463-F933-4AC4-86E1-5AC14B0C3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025D2DB-A12A-44DB-B00E-F4D622329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B84A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E7E7877-F64E-4EEA-B778-138031EFF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B84A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DD6C4F3-70FD-4F13-919C-702EE4886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0596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F4C9352F-4889-48BD-8D8C-0E67577CF7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764" y="752133"/>
            <a:ext cx="6410084" cy="5367794"/>
          </a:xfrm>
          <a:prstGeom prst="rect">
            <a:avLst/>
          </a:prstGeom>
        </p:spPr>
      </p:pic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201B83BE-7534-427D-8B08-4840A2A5E621}"/>
              </a:ext>
            </a:extLst>
          </p:cNvPr>
          <p:cNvGrpSpPr/>
          <p:nvPr/>
        </p:nvGrpSpPr>
        <p:grpSpPr>
          <a:xfrm>
            <a:off x="10248813" y="4711491"/>
            <a:ext cx="1408436" cy="1408436"/>
            <a:chOff x="10248813" y="4711491"/>
            <a:chExt cx="1408436" cy="1408436"/>
          </a:xfrm>
        </p:grpSpPr>
        <p:pic>
          <p:nvPicPr>
            <p:cNvPr id="17" name="رسم 16" descr="حافظة مع تعبئة خالصة">
              <a:extLst>
                <a:ext uri="{FF2B5EF4-FFF2-40B4-BE49-F238E27FC236}">
                  <a16:creationId xmlns:a16="http://schemas.microsoft.com/office/drawing/2014/main" id="{887F92E3-F404-4635-81CC-0051C7301E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248813" y="4711491"/>
              <a:ext cx="1408436" cy="1408436"/>
            </a:xfrm>
            <a:prstGeom prst="rect">
              <a:avLst/>
            </a:prstGeom>
          </p:spPr>
        </p:pic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5677EF71-FFEC-4868-9141-9B8F3B9B66A9}"/>
                </a:ext>
              </a:extLst>
            </p:cNvPr>
            <p:cNvSpPr txBox="1"/>
            <p:nvPr/>
          </p:nvSpPr>
          <p:spPr>
            <a:xfrm>
              <a:off x="10631743" y="5157098"/>
              <a:ext cx="649537" cy="646331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 rtl="1"/>
              <a:r>
                <a:rPr lang="ar-SA" b="1" dirty="0"/>
                <a:t>صفحة</a:t>
              </a:r>
            </a:p>
            <a:p>
              <a:pPr algn="ctr" rtl="1"/>
              <a:r>
                <a:rPr lang="ar-SA" b="1" dirty="0"/>
                <a:t> 50</a:t>
              </a:r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8E9D94F2-04F5-4E1C-A947-8B0C06F96E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968" y="669184"/>
            <a:ext cx="4006073" cy="2409825"/>
          </a:xfrm>
          <a:prstGeom prst="rect">
            <a:avLst/>
          </a:prstGeom>
        </p:spPr>
      </p:pic>
      <p:pic>
        <p:nvPicPr>
          <p:cNvPr id="4" name="31- Winter الشتاء">
            <a:hlinkClick r:id="" action="ppaction://media"/>
            <a:extLst>
              <a:ext uri="{FF2B5EF4-FFF2-40B4-BE49-F238E27FC236}">
                <a16:creationId xmlns:a16="http://schemas.microsoft.com/office/drawing/2014/main" id="{4F6AC66E-F13C-4B0B-A686-5351D9D6A5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9555" y="3603670"/>
            <a:ext cx="4172108" cy="277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48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5F59ED3F-545A-4103-89AE-5CDB6FA968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87" y="0"/>
            <a:ext cx="3209059" cy="1895205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2DF2C607-8B80-4A17-94BC-161EC999A722}"/>
              </a:ext>
            </a:extLst>
          </p:cNvPr>
          <p:cNvSpPr txBox="1"/>
          <p:nvPr/>
        </p:nvSpPr>
        <p:spPr>
          <a:xfrm>
            <a:off x="2984153" y="516373"/>
            <a:ext cx="4256314" cy="1754326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1"/>
            <a:r>
              <a:rPr lang="ar-SA" sz="3600" b="1" i="0" dirty="0">
                <a:solidFill>
                  <a:srgbClr val="4F4F4F"/>
                </a:solidFill>
                <a:effectLst/>
                <a:latin typeface="STC-Regular"/>
              </a:rPr>
              <a:t>1- عللي :سبب تسمية السنة الميلادية بالسنة الشمسية</a:t>
            </a:r>
            <a:endParaRPr lang="ar-SA" sz="3600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A854B593-8B2B-47E1-9808-3F66EE0D3F00}"/>
              </a:ext>
            </a:extLst>
          </p:cNvPr>
          <p:cNvSpPr txBox="1"/>
          <p:nvPr/>
        </p:nvSpPr>
        <p:spPr>
          <a:xfrm>
            <a:off x="2520777" y="2690054"/>
            <a:ext cx="4993656" cy="1200329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1"/>
            <a:r>
              <a:rPr lang="ar-SA" sz="3600" b="1" i="0" dirty="0">
                <a:solidFill>
                  <a:srgbClr val="4F4F4F"/>
                </a:solidFill>
                <a:effectLst/>
                <a:latin typeface="STC-Regular"/>
              </a:rPr>
              <a:t>2- قارني بين التقويم الميلادي والتقويم الهجري</a:t>
            </a:r>
            <a:endParaRPr lang="ar-SA" sz="3600" dirty="0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4EC5A75E-4367-46C4-A55D-979B288179E1}"/>
              </a:ext>
            </a:extLst>
          </p:cNvPr>
          <p:cNvSpPr txBox="1"/>
          <p:nvPr/>
        </p:nvSpPr>
        <p:spPr>
          <a:xfrm>
            <a:off x="1967428" y="4466492"/>
            <a:ext cx="6100354" cy="1200329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1"/>
            <a:r>
              <a:rPr lang="ar-SA" sz="3600" b="1" i="0" dirty="0">
                <a:solidFill>
                  <a:srgbClr val="4F4F4F"/>
                </a:solidFill>
                <a:effectLst/>
                <a:latin typeface="STC-Regular"/>
              </a:rPr>
              <a:t>3-صنفي الشهور الميلادية وفقاً لفصول السنة</a:t>
            </a:r>
            <a:endParaRPr lang="ar-SA" sz="3600" dirty="0"/>
          </a:p>
        </p:txBody>
      </p:sp>
    </p:spTree>
    <p:extLst>
      <p:ext uri="{BB962C8B-B14F-4D97-AF65-F5344CB8AC3E}">
        <p14:creationId xmlns:p14="http://schemas.microsoft.com/office/powerpoint/2010/main" val="324198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7742D30-F7C1-42DB-9E52-1013B75AF3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207943"/>
            <a:ext cx="7162800" cy="394335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B1E4F3C4-6B0D-4952-AEFE-E50356B56E1F}"/>
              </a:ext>
            </a:extLst>
          </p:cNvPr>
          <p:cNvSpPr/>
          <p:nvPr/>
        </p:nvSpPr>
        <p:spPr>
          <a:xfrm>
            <a:off x="2388900" y="5188392"/>
            <a:ext cx="74142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عددي الشهور </a:t>
            </a:r>
            <a:r>
              <a:rPr lang="ar-SA" sz="5400" b="1" cap="none" spc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الميلادية بالترتيب</a:t>
            </a:r>
            <a:endParaRPr lang="ar-SA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518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4BEAD55-2248-4D6E-975B-26EF1CE9AB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616" y="0"/>
            <a:ext cx="9819329" cy="15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D3FA018-1C96-4532-93EB-528E09F872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141" y="1667552"/>
            <a:ext cx="2173559" cy="20843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B9AEEB97-6C2E-4C88-9A1B-52858C7DF3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761" y="1680020"/>
            <a:ext cx="2241306" cy="20843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FC02CDB7-FD05-4244-8439-0DCEFE850F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796" y="1667552"/>
            <a:ext cx="2261868" cy="20843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E66FF287-908A-4C45-BC35-6B628FAADB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923" y="4564220"/>
            <a:ext cx="2338490" cy="20843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490BEB16-67C9-4E23-B09D-3C7D5DE6FF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178" y="4564220"/>
            <a:ext cx="2157257" cy="20843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2BD10CD4-C540-434F-8581-8B1F395A06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688" y="4564220"/>
            <a:ext cx="2159957" cy="20843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3C7440B6-2D13-4A68-8C45-5A04890D243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567" y="1667552"/>
            <a:ext cx="2198478" cy="20843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909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B13A799-2DD0-4CD7-9CA8-8ADAACA6ED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488" y="263237"/>
            <a:ext cx="8175640" cy="1149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E89C785E-4558-47FE-A4C6-40853C8D1E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543" y="1641320"/>
            <a:ext cx="6315075" cy="163830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767F9C5E-10C9-4A86-AA67-9BB79275B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4245" y="3412375"/>
            <a:ext cx="6296025" cy="1628775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B6950AE5-3053-4CCD-AE08-5CFD498B2D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632" y="5146077"/>
            <a:ext cx="5197940" cy="162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3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F3A9AEC-B8C2-4DAA-84CC-622347DD5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42363" y="117095"/>
            <a:ext cx="8298873" cy="5105677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F108F65C-B3F0-4C83-86E0-08A0BB69CC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018" y="5074096"/>
            <a:ext cx="2208402" cy="1375292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4356311B-69EB-43CE-BA6A-76085C3573B3}"/>
              </a:ext>
            </a:extLst>
          </p:cNvPr>
          <p:cNvSpPr txBox="1"/>
          <p:nvPr/>
        </p:nvSpPr>
        <p:spPr>
          <a:xfrm>
            <a:off x="5417825" y="615858"/>
            <a:ext cx="3280065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التاريخ:</a:t>
            </a:r>
            <a:r>
              <a:rPr kumimoji="0" lang="ar-SA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    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/   3  /    1443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C96F8C9-A20E-4358-8AA3-239B1F55693B}"/>
              </a:ext>
            </a:extLst>
          </p:cNvPr>
          <p:cNvSpPr txBox="1"/>
          <p:nvPr/>
        </p:nvSpPr>
        <p:spPr>
          <a:xfrm>
            <a:off x="7937746" y="1285747"/>
            <a:ext cx="760144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اليوم: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FE97C0C-3A02-4BF9-8F24-161A5AD03A52}"/>
              </a:ext>
            </a:extLst>
          </p:cNvPr>
          <p:cNvSpPr txBox="1"/>
          <p:nvPr/>
        </p:nvSpPr>
        <p:spPr>
          <a:xfrm>
            <a:off x="7743783" y="1953667"/>
            <a:ext cx="954107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الحصة: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1C6E9F5B-FB56-4597-8514-191FFB483239}"/>
              </a:ext>
            </a:extLst>
          </p:cNvPr>
          <p:cNvSpPr txBox="1"/>
          <p:nvPr/>
        </p:nvSpPr>
        <p:spPr>
          <a:xfrm>
            <a:off x="6858925" y="2669933"/>
            <a:ext cx="1838965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موضوع الدرس:</a:t>
            </a: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E872AE41-A0F3-469F-A1A2-2A3AADE53F86}"/>
              </a:ext>
            </a:extLst>
          </p:cNvPr>
          <p:cNvSpPr/>
          <p:nvPr/>
        </p:nvSpPr>
        <p:spPr>
          <a:xfrm>
            <a:off x="2407927" y="4176477"/>
            <a:ext cx="5260674" cy="6788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افتحي كتابك صفحة    46   ودوني المعلومات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144342A9-C2B6-4027-BEAA-43EE68E2D97F}"/>
              </a:ext>
            </a:extLst>
          </p:cNvPr>
          <p:cNvSpPr/>
          <p:nvPr/>
        </p:nvSpPr>
        <p:spPr>
          <a:xfrm>
            <a:off x="2074341" y="2494098"/>
            <a:ext cx="48125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تابع التاريخ الميلادي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9EAA6C10-52EB-4F90-AAD3-9F51EBFF0388}"/>
              </a:ext>
            </a:extLst>
          </p:cNvPr>
          <p:cNvSpPr/>
          <p:nvPr/>
        </p:nvSpPr>
        <p:spPr>
          <a:xfrm>
            <a:off x="1012352" y="5831365"/>
            <a:ext cx="693651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cap="none" spc="0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اكساب الطالبة المعرفة بالأشهر الميلادية والتاريخ الميلادي</a:t>
            </a:r>
          </a:p>
        </p:txBody>
      </p:sp>
    </p:spTree>
    <p:extLst>
      <p:ext uri="{BB962C8B-B14F-4D97-AF65-F5344CB8AC3E}">
        <p14:creationId xmlns:p14="http://schemas.microsoft.com/office/powerpoint/2010/main" val="136050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C01F31C-F189-4CCC-8D88-12930ACEE00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097" y="348333"/>
            <a:ext cx="7911410" cy="1010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F243D3FB-1259-4C7C-AD91-2427EF91D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490" y="1821826"/>
            <a:ext cx="2840982" cy="1633870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6E93EA21-6178-4A8E-A094-F6B14427374F}"/>
              </a:ext>
            </a:extLst>
          </p:cNvPr>
          <p:cNvSpPr txBox="1"/>
          <p:nvPr/>
        </p:nvSpPr>
        <p:spPr>
          <a:xfrm>
            <a:off x="4844462" y="1821826"/>
            <a:ext cx="6094602" cy="4149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sz="2000" b="1" i="0" dirty="0">
                <a:solidFill>
                  <a:srgbClr val="4F4F4F"/>
                </a:solidFill>
                <a:effectLst/>
                <a:latin typeface="STC-Regular"/>
              </a:rPr>
              <a:t>أن يرتب الطالب أشهر السنة الميلادية حسب تسلسلها</a:t>
            </a:r>
          </a:p>
          <a:p>
            <a:pPr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sz="2000" b="1" i="0" dirty="0">
                <a:solidFill>
                  <a:srgbClr val="4F4F4F"/>
                </a:solidFill>
                <a:effectLst/>
                <a:latin typeface="STC-Regular"/>
              </a:rPr>
              <a:t>أن يعلل الطالب سبب تسمية السنة الميلادية بالسنة الشمسية</a:t>
            </a:r>
          </a:p>
          <a:p>
            <a:pPr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sz="2000" b="1" i="0" dirty="0">
                <a:solidFill>
                  <a:srgbClr val="4F4F4F"/>
                </a:solidFill>
                <a:effectLst/>
                <a:latin typeface="STC-Regular"/>
              </a:rPr>
              <a:t>أن يحدد الطالب تاريخ اليوم الوطني السعودي</a:t>
            </a:r>
          </a:p>
          <a:p>
            <a:pPr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sz="2000" b="1" i="0" dirty="0">
                <a:solidFill>
                  <a:srgbClr val="4F4F4F"/>
                </a:solidFill>
                <a:effectLst/>
                <a:latin typeface="STC-Regular"/>
              </a:rPr>
              <a:t>أن يصنف الطالب الأشهر الميلادية وفقاً لفصول السنة</a:t>
            </a:r>
          </a:p>
          <a:p>
            <a:pPr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sz="2000" b="1" i="0" dirty="0">
                <a:solidFill>
                  <a:srgbClr val="4F4F4F"/>
                </a:solidFill>
                <a:effectLst/>
                <a:latin typeface="STC-Regular"/>
              </a:rPr>
              <a:t>أن يوضح الطالب مدى تأثير التعاقب في فصول السنة</a:t>
            </a:r>
          </a:p>
          <a:p>
            <a:pPr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sz="2000" b="1" i="0" dirty="0">
                <a:solidFill>
                  <a:srgbClr val="4F4F4F"/>
                </a:solidFill>
                <a:effectLst/>
                <a:latin typeface="STC-Regular"/>
              </a:rPr>
              <a:t>أن يناقش الطالب أهمية الاستفادة من الوقت</a:t>
            </a:r>
          </a:p>
          <a:p>
            <a:pPr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sz="2000" b="1" i="0" dirty="0">
                <a:solidFill>
                  <a:srgbClr val="4F4F4F"/>
                </a:solidFill>
                <a:effectLst/>
                <a:latin typeface="STC-Regular"/>
              </a:rPr>
              <a:t>أن يقارن الطالب بين التقويم الميلادي والتقويم الهجري</a:t>
            </a:r>
          </a:p>
          <a:p>
            <a:pPr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sz="2000" b="1" i="0" dirty="0">
                <a:solidFill>
                  <a:srgbClr val="4F4F4F"/>
                </a:solidFill>
                <a:effectLst/>
                <a:latin typeface="STC-Regular"/>
              </a:rPr>
              <a:t>أن يمثل الطالب لغة الإشارة الخاصة بالسنة الميلادية بطريقة صحيحة</a:t>
            </a:r>
          </a:p>
          <a:p>
            <a:pPr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SA" sz="2000" b="1" i="0" dirty="0">
                <a:solidFill>
                  <a:srgbClr val="4F4F4F"/>
                </a:solidFill>
                <a:effectLst/>
                <a:latin typeface="STC-Regular"/>
              </a:rPr>
              <a:t>أن يصنف الشهور الميلادية وفقاً لفصول السنة</a:t>
            </a:r>
          </a:p>
        </p:txBody>
      </p:sp>
    </p:spTree>
    <p:extLst>
      <p:ext uri="{BB962C8B-B14F-4D97-AF65-F5344CB8AC3E}">
        <p14:creationId xmlns:p14="http://schemas.microsoft.com/office/powerpoint/2010/main" val="324740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جدول 12">
            <a:extLst>
              <a:ext uri="{FF2B5EF4-FFF2-40B4-BE49-F238E27FC236}">
                <a16:creationId xmlns:a16="http://schemas.microsoft.com/office/drawing/2014/main" id="{782BE6F3-EE68-4686-AF70-44D594D30E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8020299"/>
              </p:ext>
            </p:extLst>
          </p:nvPr>
        </p:nvGraphicFramePr>
        <p:xfrm>
          <a:off x="0" y="0"/>
          <a:ext cx="3087255" cy="11125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203037">
                  <a:extLst>
                    <a:ext uri="{9D8B030D-6E8A-4147-A177-3AD203B41FA5}">
                      <a16:colId xmlns:a16="http://schemas.microsoft.com/office/drawing/2014/main" val="744681488"/>
                    </a:ext>
                  </a:extLst>
                </a:gridCol>
                <a:gridCol w="1884218">
                  <a:extLst>
                    <a:ext uri="{9D8B030D-6E8A-4147-A177-3AD203B41FA5}">
                      <a16:colId xmlns:a16="http://schemas.microsoft.com/office/drawing/2014/main" val="33950121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الكتاب 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1005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الاستراتيجية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الملاحظة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40387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ربط بمادة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العلوم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8196166"/>
                  </a:ext>
                </a:extLst>
              </a:tr>
            </a:tbl>
          </a:graphicData>
        </a:graphic>
      </p:graphicFrame>
      <p:sp>
        <p:nvSpPr>
          <p:cNvPr id="12" name="مربع نص 11">
            <a:extLst>
              <a:ext uri="{FF2B5EF4-FFF2-40B4-BE49-F238E27FC236}">
                <a16:creationId xmlns:a16="http://schemas.microsoft.com/office/drawing/2014/main" id="{4C3C7CC0-2378-4065-965F-E8A12ACCFDB1}"/>
              </a:ext>
            </a:extLst>
          </p:cNvPr>
          <p:cNvSpPr txBox="1"/>
          <p:nvPr/>
        </p:nvSpPr>
        <p:spPr>
          <a:xfrm>
            <a:off x="3701143" y="674770"/>
            <a:ext cx="758502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i="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Arabic Kufi"/>
              </a:rPr>
              <a:t>السنة القمرية( السنة الهجرية) </a:t>
            </a:r>
            <a:r>
              <a:rPr lang="ar-SA" sz="2800" b="1" i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Arabic Kufi"/>
              </a:rPr>
              <a:t>هي سنة يتم احتساب عدد ايامها عن طريق دوران القمر حول </a:t>
            </a:r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Arabic Kufi"/>
              </a:rPr>
              <a:t>الأرض يكون فيها الشهر 30 يوم او 29 يوم</a:t>
            </a:r>
            <a:endParaRPr lang="ar-SA" sz="28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حركة القمر حول الأرض flv">
            <a:hlinkClick r:id="" action="ppaction://media"/>
            <a:extLst>
              <a:ext uri="{FF2B5EF4-FFF2-40B4-BE49-F238E27FC236}">
                <a16:creationId xmlns:a16="http://schemas.microsoft.com/office/drawing/2014/main" id="{9324C151-BCE1-4D3C-B5A0-A45A32E154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3133" y="2059765"/>
            <a:ext cx="10025734" cy="461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9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0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مربع نص 12">
            <a:extLst>
              <a:ext uri="{FF2B5EF4-FFF2-40B4-BE49-F238E27FC236}">
                <a16:creationId xmlns:a16="http://schemas.microsoft.com/office/drawing/2014/main" id="{DF005CC9-5814-4AE3-B757-4E02D0C4E4BD}"/>
              </a:ext>
            </a:extLst>
          </p:cNvPr>
          <p:cNvSpPr txBox="1"/>
          <p:nvPr/>
        </p:nvSpPr>
        <p:spPr>
          <a:xfrm>
            <a:off x="3431177" y="556260"/>
            <a:ext cx="781426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Arabic Kufi"/>
              </a:rPr>
              <a:t>السنة الشمسة(السنة الميلادية) </a:t>
            </a:r>
            <a:r>
              <a:rPr lang="ar-SA" sz="2800" b="1" i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oid Arabic Kufi"/>
              </a:rPr>
              <a:t>هي سنة يتم احتساب عدد ايامها عن طريق دوران الارض حول الشمس يكون الشهر فيها 30 يوم او31 يوم</a:t>
            </a:r>
            <a:endParaRPr lang="ar-SA" sz="28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دوران الأرض حول الشمس والفصول1">
            <a:hlinkClick r:id="" action="ppaction://media"/>
            <a:extLst>
              <a:ext uri="{FF2B5EF4-FFF2-40B4-BE49-F238E27FC236}">
                <a16:creationId xmlns:a16="http://schemas.microsoft.com/office/drawing/2014/main" id="{A7282A5F-95D4-462E-8D0F-EC7DCF32D2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7560" y="2002971"/>
            <a:ext cx="9971034" cy="4855029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graphicFrame>
        <p:nvGraphicFramePr>
          <p:cNvPr id="6" name="جدول 12">
            <a:extLst>
              <a:ext uri="{FF2B5EF4-FFF2-40B4-BE49-F238E27FC236}">
                <a16:creationId xmlns:a16="http://schemas.microsoft.com/office/drawing/2014/main" id="{C2D6F41C-C5B7-44C1-89DC-916A5AEE2C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4543229"/>
              </p:ext>
            </p:extLst>
          </p:nvPr>
        </p:nvGraphicFramePr>
        <p:xfrm>
          <a:off x="0" y="0"/>
          <a:ext cx="3087255" cy="11125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203037">
                  <a:extLst>
                    <a:ext uri="{9D8B030D-6E8A-4147-A177-3AD203B41FA5}">
                      <a16:colId xmlns:a16="http://schemas.microsoft.com/office/drawing/2014/main" val="744681488"/>
                    </a:ext>
                  </a:extLst>
                </a:gridCol>
                <a:gridCol w="1884218">
                  <a:extLst>
                    <a:ext uri="{9D8B030D-6E8A-4147-A177-3AD203B41FA5}">
                      <a16:colId xmlns:a16="http://schemas.microsoft.com/office/drawing/2014/main" val="33950121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الكتاب 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1005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الاستراتيجية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الملاحظة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40387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ربط بمادة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العلوم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81961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814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2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جدول 12">
            <a:extLst>
              <a:ext uri="{FF2B5EF4-FFF2-40B4-BE49-F238E27FC236}">
                <a16:creationId xmlns:a16="http://schemas.microsoft.com/office/drawing/2014/main" id="{C2D6F41C-C5B7-44C1-89DC-916A5AEE2C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5299578"/>
              </p:ext>
            </p:extLst>
          </p:nvPr>
        </p:nvGraphicFramePr>
        <p:xfrm>
          <a:off x="0" y="0"/>
          <a:ext cx="3087255" cy="11125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203037">
                  <a:extLst>
                    <a:ext uri="{9D8B030D-6E8A-4147-A177-3AD203B41FA5}">
                      <a16:colId xmlns:a16="http://schemas.microsoft.com/office/drawing/2014/main" val="744681488"/>
                    </a:ext>
                  </a:extLst>
                </a:gridCol>
                <a:gridCol w="1884218">
                  <a:extLst>
                    <a:ext uri="{9D8B030D-6E8A-4147-A177-3AD203B41FA5}">
                      <a16:colId xmlns:a16="http://schemas.microsoft.com/office/drawing/2014/main" val="33950121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الكتاب 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1005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الاستراتيجية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فن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40387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ربط بمادة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العلوم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8196166"/>
                  </a:ext>
                </a:extLst>
              </a:tr>
            </a:tbl>
          </a:graphicData>
        </a:graphic>
      </p:graphicFrame>
      <p:pic>
        <p:nvPicPr>
          <p:cNvPr id="3" name="صورة 2">
            <a:extLst>
              <a:ext uri="{FF2B5EF4-FFF2-40B4-BE49-F238E27FC236}">
                <a16:creationId xmlns:a16="http://schemas.microsoft.com/office/drawing/2014/main" id="{ABE16C6A-2DEA-4D5C-9CFF-D473C83CE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374" y="-102611"/>
            <a:ext cx="2457793" cy="154326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981FBF1-B1A4-42C6-AA03-8C5720FB2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7178" y="481896"/>
            <a:ext cx="4610100" cy="676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98A254C6-9C9B-4FE8-9BCB-441F12DD3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516" y="1551963"/>
            <a:ext cx="9462781" cy="52095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129B50DD-7686-4E9E-95AB-ECDEB6B9F2C9}"/>
              </a:ext>
            </a:extLst>
          </p:cNvPr>
          <p:cNvSpPr txBox="1"/>
          <p:nvPr/>
        </p:nvSpPr>
        <p:spPr>
          <a:xfrm>
            <a:off x="7192029" y="3429000"/>
            <a:ext cx="285539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400" b="1" dirty="0">
                <a:solidFill>
                  <a:srgbClr val="FF0000"/>
                </a:solidFill>
              </a:rPr>
              <a:t>1- نسبة الى نبينا عيسى عليه السلام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4DB9CA00-9743-4423-A2EB-E6315B0842D9}"/>
              </a:ext>
            </a:extLst>
          </p:cNvPr>
          <p:cNvSpPr txBox="1"/>
          <p:nvPr/>
        </p:nvSpPr>
        <p:spPr>
          <a:xfrm>
            <a:off x="2144578" y="3429000"/>
            <a:ext cx="285539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400" b="1" dirty="0">
                <a:solidFill>
                  <a:srgbClr val="FF0000"/>
                </a:solidFill>
              </a:rPr>
              <a:t>1- نسبة الى هجرة نبينا محمد صلى الله عليه وسلم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C43F0679-8C1B-4EDD-A59B-0DC1B622F3A3}"/>
              </a:ext>
            </a:extLst>
          </p:cNvPr>
          <p:cNvSpPr txBox="1"/>
          <p:nvPr/>
        </p:nvSpPr>
        <p:spPr>
          <a:xfrm>
            <a:off x="7246453" y="4566840"/>
            <a:ext cx="285539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400" b="1" dirty="0">
                <a:solidFill>
                  <a:srgbClr val="92D050"/>
                </a:solidFill>
              </a:rPr>
              <a:t>2-ايامها 30 او 31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8A403A7-9BC1-45D5-AEA5-E5A939322F65}"/>
              </a:ext>
            </a:extLst>
          </p:cNvPr>
          <p:cNvSpPr txBox="1"/>
          <p:nvPr/>
        </p:nvSpPr>
        <p:spPr>
          <a:xfrm>
            <a:off x="1928634" y="4566840"/>
            <a:ext cx="285539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400" b="1" dirty="0">
                <a:solidFill>
                  <a:srgbClr val="92D050"/>
                </a:solidFill>
              </a:rPr>
              <a:t>2-ايامها 30 او 29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62A70184-ACAE-4CF5-A2F5-356875BD981C}"/>
              </a:ext>
            </a:extLst>
          </p:cNvPr>
          <p:cNvSpPr txBox="1"/>
          <p:nvPr/>
        </p:nvSpPr>
        <p:spPr>
          <a:xfrm>
            <a:off x="5383850" y="3951287"/>
            <a:ext cx="1917027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3200" b="1" dirty="0">
                <a:solidFill>
                  <a:srgbClr val="7030A0"/>
                </a:solidFill>
              </a:rPr>
              <a:t>كلاهما 12 شهر</a:t>
            </a:r>
          </a:p>
        </p:txBody>
      </p:sp>
    </p:spTree>
    <p:extLst>
      <p:ext uri="{BB962C8B-B14F-4D97-AF65-F5344CB8AC3E}">
        <p14:creationId xmlns:p14="http://schemas.microsoft.com/office/powerpoint/2010/main" val="321154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283EA40-43D3-4004-89B5-B9A3A2730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300" y="0"/>
            <a:ext cx="2762636" cy="1419423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20D2824-2747-4194-A65F-9059D4FC5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298" y="1527249"/>
            <a:ext cx="4549702" cy="495412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14AFCF02-B668-4463-ADF1-536E0ED81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9733" y="2872766"/>
            <a:ext cx="3655969" cy="18359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8" name="جدول 12">
            <a:extLst>
              <a:ext uri="{FF2B5EF4-FFF2-40B4-BE49-F238E27FC236}">
                <a16:creationId xmlns:a16="http://schemas.microsoft.com/office/drawing/2014/main" id="{FD6B8005-8CB0-4E66-915B-A489B0047D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1815556"/>
              </p:ext>
            </p:extLst>
          </p:nvPr>
        </p:nvGraphicFramePr>
        <p:xfrm>
          <a:off x="0" y="0"/>
          <a:ext cx="3087255" cy="11125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203037">
                  <a:extLst>
                    <a:ext uri="{9D8B030D-6E8A-4147-A177-3AD203B41FA5}">
                      <a16:colId xmlns:a16="http://schemas.microsoft.com/office/drawing/2014/main" val="744681488"/>
                    </a:ext>
                  </a:extLst>
                </a:gridCol>
                <a:gridCol w="1884218">
                  <a:extLst>
                    <a:ext uri="{9D8B030D-6E8A-4147-A177-3AD203B41FA5}">
                      <a16:colId xmlns:a16="http://schemas.microsoft.com/office/drawing/2014/main" val="33950121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الكتاب 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10058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الاستراتيجية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الاستنتاج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40387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ربط بمادة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التربية الفنية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81961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8789"/>
      </p:ext>
    </p:extLst>
  </p:cSld>
  <p:clrMapOvr>
    <a:masterClrMapping/>
  </p:clrMapOvr>
</p:sld>
</file>

<file path=ppt/theme/theme1.xml><?xml version="1.0" encoding="utf-8"?>
<a:theme xmlns:a="http://schemas.openxmlformats.org/drawingml/2006/main" name="معرض">
  <a:themeElements>
    <a:clrScheme name="معرض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معرض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معرض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نسق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نسق1" id="{D94DB900-45C6-4695-A1F9-36222C5AC7E6}" vid="{25677FEF-470C-4381-81D0-827F6B9E5CC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TM10001114[[fn=معرض]]</Template>
  <TotalTime>828</TotalTime>
  <Words>299</Words>
  <Application>Microsoft Office PowerPoint</Application>
  <PresentationFormat>شاشة عريضة</PresentationFormat>
  <Paragraphs>79</Paragraphs>
  <Slides>18</Slides>
  <Notes>0</Notes>
  <HiddenSlides>0</HiddenSlides>
  <MMClips>8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Droid Arabic Kufi</vt:lpstr>
      <vt:lpstr>Gill Sans MT</vt:lpstr>
      <vt:lpstr>STC-Regular</vt:lpstr>
      <vt:lpstr>معرض</vt:lpstr>
      <vt:lpstr>نسق1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أحلام بنت الحازمي</dc:creator>
  <cp:lastModifiedBy>Ahlam Alhazmi</cp:lastModifiedBy>
  <cp:revision>127</cp:revision>
  <dcterms:created xsi:type="dcterms:W3CDTF">2020-10-17T15:14:19Z</dcterms:created>
  <dcterms:modified xsi:type="dcterms:W3CDTF">2021-10-30T22:37:58Z</dcterms:modified>
</cp:coreProperties>
</file>