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1"/>
  </p:notesMasterIdLst>
  <p:sldIdLst>
    <p:sldId id="256" r:id="rId2"/>
    <p:sldId id="270" r:id="rId3"/>
    <p:sldId id="271" r:id="rId4"/>
    <p:sldId id="257" r:id="rId5"/>
    <p:sldId id="291" r:id="rId6"/>
    <p:sldId id="284" r:id="rId7"/>
    <p:sldId id="281" r:id="rId8"/>
    <p:sldId id="259" r:id="rId9"/>
    <p:sldId id="285" r:id="rId10"/>
    <p:sldId id="286" r:id="rId11"/>
    <p:sldId id="292" r:id="rId12"/>
    <p:sldId id="287" r:id="rId13"/>
    <p:sldId id="288" r:id="rId14"/>
    <p:sldId id="275" r:id="rId15"/>
    <p:sldId id="289" r:id="rId16"/>
    <p:sldId id="290" r:id="rId17"/>
    <p:sldId id="293" r:id="rId18"/>
    <p:sldId id="294" r:id="rId19"/>
    <p:sldId id="283" r:id="rId2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7E5D1"/>
    <a:srgbClr val="FCEBDC"/>
    <a:srgbClr val="C00000"/>
    <a:srgbClr val="D98427"/>
    <a:srgbClr val="FADFC6"/>
    <a:srgbClr val="E1C696"/>
    <a:srgbClr val="F9EBDA"/>
    <a:srgbClr val="8A4E0D"/>
    <a:srgbClr val="BB7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النمط المتوسط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353" autoAdjust="0"/>
    <p:restoredTop sz="94660"/>
  </p:normalViewPr>
  <p:slideViewPr>
    <p:cSldViewPr snapToGrid="0">
      <p:cViewPr varScale="1">
        <p:scale>
          <a:sx n="68" d="100"/>
          <a:sy n="68" d="100"/>
        </p:scale>
        <p:origin x="7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3ABD745-7A8A-4568-B611-4F46EABA42FF}" type="datetimeFigureOut">
              <a:rPr lang="ar-SA" smtClean="0"/>
              <a:t>03/03/43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056321F-4040-43D2-A40C-EA1CABA90D7F}" type="slidenum">
              <a:rPr lang="ar-SA" smtClean="0"/>
              <a:t>‹#›</a:t>
            </a:fld>
            <a:endParaRPr lang="ar-SA"/>
          </a:p>
        </p:txBody>
      </p:sp>
    </p:spTree>
    <p:extLst>
      <p:ext uri="{BB962C8B-B14F-4D97-AF65-F5344CB8AC3E}">
        <p14:creationId xmlns:p14="http://schemas.microsoft.com/office/powerpoint/2010/main" val="41673785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5EB096E-424B-4441-B888-27CB7E23103B}"/>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6D99D85-0841-42DE-B858-670C24703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3C97202-B2FD-465B-AC82-F4F8B7F3CE6F}"/>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5" name="عنصر نائب للتذييل 4">
            <a:extLst>
              <a:ext uri="{FF2B5EF4-FFF2-40B4-BE49-F238E27FC236}">
                <a16:creationId xmlns:a16="http://schemas.microsoft.com/office/drawing/2014/main" id="{A679AAF4-29B2-4470-84FF-F7C36B7E4BC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6B99750-589E-4FBD-8E21-E236611045BC}"/>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195692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74C0B24-12DF-40D6-A413-BF06B70CB66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790F401-FD94-4CBA-93A8-7F626EEA2D9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2404DF0-EC9B-457A-A2BC-6C83025912DD}"/>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5" name="عنصر نائب للتذييل 4">
            <a:extLst>
              <a:ext uri="{FF2B5EF4-FFF2-40B4-BE49-F238E27FC236}">
                <a16:creationId xmlns:a16="http://schemas.microsoft.com/office/drawing/2014/main" id="{B1308D81-59BC-42BF-A36A-1E667877030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92BDAD3-F4FD-44A4-8ACA-1FC0DB9DB9EE}"/>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130234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32DDB60-0DB1-4BCC-84B1-2626349B0B8B}"/>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4ED1A30-76D6-4166-BD97-62BBCC616F6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DD22946-2008-4542-8396-80D8A77FCB33}"/>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5" name="عنصر نائب للتذييل 4">
            <a:extLst>
              <a:ext uri="{FF2B5EF4-FFF2-40B4-BE49-F238E27FC236}">
                <a16:creationId xmlns:a16="http://schemas.microsoft.com/office/drawing/2014/main" id="{B7282280-FDC0-4BCA-A16E-C53C8043D82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81AC30C-85AD-4A83-9D9C-710E5251AA2A}"/>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390455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4912DF-6BAC-4FF8-954D-36B0A29BAF8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EF11BF4-CD54-4E7C-B907-C774868261CF}"/>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E371F10-2CDB-493F-A087-E0706B005246}"/>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5" name="عنصر نائب للتذييل 4">
            <a:extLst>
              <a:ext uri="{FF2B5EF4-FFF2-40B4-BE49-F238E27FC236}">
                <a16:creationId xmlns:a16="http://schemas.microsoft.com/office/drawing/2014/main" id="{E921AAC1-B697-4F2F-BA7E-FFDFF5074DA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E262945-F41A-4013-9217-C873B26D681B}"/>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23120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297678B-0943-4CD1-81A7-2E0128138E1C}"/>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D88F46D-7544-4692-9CA2-592C76998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159C0F5-6263-45D4-A1F4-02742BAA7718}"/>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5" name="عنصر نائب للتذييل 4">
            <a:extLst>
              <a:ext uri="{FF2B5EF4-FFF2-40B4-BE49-F238E27FC236}">
                <a16:creationId xmlns:a16="http://schemas.microsoft.com/office/drawing/2014/main" id="{E5E802B0-81F9-4160-9E8F-CB335FAAE2E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498C03D-D247-42C2-9353-94668D54610E}"/>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371432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DCDA1D-45CA-44D7-AE51-98D0448914C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E326671-AFC6-45A8-8185-6E6E30B9C61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03F814D-97D7-4041-81BA-3F5E7FAD756D}"/>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6E6ADF1-EBE6-4939-B54D-C845780F179C}"/>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6" name="عنصر نائب للتذييل 5">
            <a:extLst>
              <a:ext uri="{FF2B5EF4-FFF2-40B4-BE49-F238E27FC236}">
                <a16:creationId xmlns:a16="http://schemas.microsoft.com/office/drawing/2014/main" id="{D3C8A277-1206-48B1-90D0-9D0534EB678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5ECC151-B6FF-4C31-8474-86C4B4F7DFCC}"/>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163323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5C1DE9C-4EE6-40BE-9A77-B524B0349757}"/>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C5D2B4A-5075-44B0-BB40-D0C6481A1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35C62D37-AFA8-4134-A7E6-DD789E0AB47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12D02BCF-67FD-4CE3-AC8B-9AC693ADB3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B63E91D-6C43-4398-ACF0-3FE7608D758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B82E608-71B2-4558-BFDB-DD6836CA8241}"/>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8" name="عنصر نائب للتذييل 7">
            <a:extLst>
              <a:ext uri="{FF2B5EF4-FFF2-40B4-BE49-F238E27FC236}">
                <a16:creationId xmlns:a16="http://schemas.microsoft.com/office/drawing/2014/main" id="{FD758B02-4517-409F-80D0-C7389C94A196}"/>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5696CEBC-F237-4F29-9365-339AED71C8BD}"/>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167827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E4306FD-6DCC-47CD-B4F8-A17DEE7FCDA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7C8DE41B-B7B9-4B62-A1B0-FA2470D3077D}"/>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4" name="عنصر نائب للتذييل 3">
            <a:extLst>
              <a:ext uri="{FF2B5EF4-FFF2-40B4-BE49-F238E27FC236}">
                <a16:creationId xmlns:a16="http://schemas.microsoft.com/office/drawing/2014/main" id="{31E5C3F5-6DF4-4C0E-BC0F-AE9FD349407F}"/>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75BFE7C5-56DC-4075-9EAB-0389FD3CAF1B}"/>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339416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1E5C9FE-6BB6-4D0A-B8DE-629A19E43995}"/>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3" name="عنصر نائب للتذييل 2">
            <a:extLst>
              <a:ext uri="{FF2B5EF4-FFF2-40B4-BE49-F238E27FC236}">
                <a16:creationId xmlns:a16="http://schemas.microsoft.com/office/drawing/2014/main" id="{1DB65998-4779-479C-9928-8887803BD18F}"/>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2442B60F-F2D3-42E8-9336-D41605DD006F}"/>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1035787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2F7046B-387F-4F7A-8CD2-3165B4F9E49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1605797-666F-473B-AA70-E0226BB77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0E3E98F6-B021-46B8-A586-57BB5E381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F36BD01-D4F4-4CB9-8670-C9D904AF22B6}"/>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6" name="عنصر نائب للتذييل 5">
            <a:extLst>
              <a:ext uri="{FF2B5EF4-FFF2-40B4-BE49-F238E27FC236}">
                <a16:creationId xmlns:a16="http://schemas.microsoft.com/office/drawing/2014/main" id="{9DB8237B-AB97-4EFA-AF09-FBEB5F1A61F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A602450-031F-4E2C-A4E0-FE958BBA2DFE}"/>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37230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3886458-CA00-4E96-BB95-4C1AD6051FC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AB5106B5-6E6F-420B-975F-6DEBF3E20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6C032CA8-3E53-456B-AC03-38AE436B5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AE21B6A-D29E-44C7-9AFC-34045EC65BCF}"/>
              </a:ext>
            </a:extLst>
          </p:cNvPr>
          <p:cNvSpPr>
            <a:spLocks noGrp="1"/>
          </p:cNvSpPr>
          <p:nvPr>
            <p:ph type="dt" sz="half" idx="10"/>
          </p:nvPr>
        </p:nvSpPr>
        <p:spPr/>
        <p:txBody>
          <a:bodyPr/>
          <a:lstStyle/>
          <a:p>
            <a:fld id="{DAC3D020-619B-4791-99DA-3B2725B221CC}" type="datetimeFigureOut">
              <a:rPr lang="ar-SA" smtClean="0"/>
              <a:t>03/03/43</a:t>
            </a:fld>
            <a:endParaRPr lang="ar-SA"/>
          </a:p>
        </p:txBody>
      </p:sp>
      <p:sp>
        <p:nvSpPr>
          <p:cNvPr id="6" name="عنصر نائب للتذييل 5">
            <a:extLst>
              <a:ext uri="{FF2B5EF4-FFF2-40B4-BE49-F238E27FC236}">
                <a16:creationId xmlns:a16="http://schemas.microsoft.com/office/drawing/2014/main" id="{AC3309E0-D295-4154-AD87-97530D554ED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F73503B-EC03-437B-804E-FC044FFA78B6}"/>
              </a:ext>
            </a:extLst>
          </p:cNvPr>
          <p:cNvSpPr>
            <a:spLocks noGrp="1"/>
          </p:cNvSpPr>
          <p:nvPr>
            <p:ph type="sldNum" sz="quarter" idx="12"/>
          </p:nvPr>
        </p:nvSpPr>
        <p:spPr/>
        <p:txBody>
          <a:bodyPr/>
          <a:lstStyle/>
          <a:p>
            <a:fld id="{8FCAA703-1078-4EC2-AFE3-3D9E6B2B1CCA}" type="slidenum">
              <a:rPr lang="ar-SA" smtClean="0"/>
              <a:t>‹#›</a:t>
            </a:fld>
            <a:endParaRPr lang="ar-SA"/>
          </a:p>
        </p:txBody>
      </p:sp>
    </p:spTree>
    <p:extLst>
      <p:ext uri="{BB962C8B-B14F-4D97-AF65-F5344CB8AC3E}">
        <p14:creationId xmlns:p14="http://schemas.microsoft.com/office/powerpoint/2010/main" val="201823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29420F95-0C8E-4B52-A5ED-0AD45CC6FEE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517BB90-65BF-44A9-8350-FD29712EE0B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130ECC-E8F6-4232-B35B-5932CC65ECD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AC3D020-619B-4791-99DA-3B2725B221CC}" type="datetimeFigureOut">
              <a:rPr lang="ar-SA" smtClean="0"/>
              <a:t>03/03/43</a:t>
            </a:fld>
            <a:endParaRPr lang="ar-SA"/>
          </a:p>
        </p:txBody>
      </p:sp>
      <p:sp>
        <p:nvSpPr>
          <p:cNvPr id="5" name="عنصر نائب للتذييل 4">
            <a:extLst>
              <a:ext uri="{FF2B5EF4-FFF2-40B4-BE49-F238E27FC236}">
                <a16:creationId xmlns:a16="http://schemas.microsoft.com/office/drawing/2014/main" id="{6D5F270C-ED80-4EAE-8D52-E56605382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744CC823-DD14-4D03-91C4-2796C7F6119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FCAA703-1078-4EC2-AFE3-3D9E6B2B1CCA}" type="slidenum">
              <a:rPr lang="ar-SA" smtClean="0"/>
              <a:t>‹#›</a:t>
            </a:fld>
            <a:endParaRPr lang="ar-SA"/>
          </a:p>
        </p:txBody>
      </p:sp>
    </p:spTree>
    <p:extLst>
      <p:ext uri="{BB962C8B-B14F-4D97-AF65-F5344CB8AC3E}">
        <p14:creationId xmlns:p14="http://schemas.microsoft.com/office/powerpoint/2010/main" val="2146134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svgsilh.com/image/160753.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C7C06698-C186-4E65-827F-8E8E998BB2E1}"/>
              </a:ext>
            </a:extLst>
          </p:cNvPr>
          <p:cNvSpPr>
            <a:spLocks noGrp="1"/>
          </p:cNvSpPr>
          <p:nvPr>
            <p:ph type="subTitle" idx="1"/>
          </p:nvPr>
        </p:nvSpPr>
        <p:spPr>
          <a:xfrm>
            <a:off x="3221501" y="2521634"/>
            <a:ext cx="5748997" cy="1814731"/>
          </a:xfrm>
          <a:solidFill>
            <a:srgbClr val="DFBE8B"/>
          </a:solidFill>
          <a:effectLst>
            <a:softEdge rad="635000"/>
          </a:effectLst>
        </p:spPr>
        <p:txBody>
          <a:bodyPr>
            <a:normAutofit fontScale="70000" lnSpcReduction="20000"/>
          </a:bodyPr>
          <a:lstStyle/>
          <a:p>
            <a:r>
              <a:rPr lang="ar-SA" sz="12600" dirty="0">
                <a:ln w="0"/>
                <a:solidFill>
                  <a:srgbClr val="9A6636"/>
                </a:solidFill>
                <a:effectLst>
                  <a:outerShdw blurRad="38100" dist="19050" dir="2700000" algn="tl" rotWithShape="0">
                    <a:schemeClr val="dk1">
                      <a:alpha val="40000"/>
                    </a:schemeClr>
                  </a:outerShdw>
                </a:effectLst>
              </a:rPr>
              <a:t>أهلاً وسهلاً بكم</a:t>
            </a:r>
          </a:p>
          <a:p>
            <a:r>
              <a:rPr lang="ar-SA" sz="6600" dirty="0">
                <a:solidFill>
                  <a:schemeClr val="bg2">
                    <a:lumMod val="25000"/>
                  </a:schemeClr>
                </a:solidFill>
              </a:rPr>
              <a:t>المعلمة/خلود العتيبي</a:t>
            </a:r>
          </a:p>
        </p:txBody>
      </p:sp>
    </p:spTree>
    <p:extLst>
      <p:ext uri="{BB962C8B-B14F-4D97-AF65-F5344CB8AC3E}">
        <p14:creationId xmlns:p14="http://schemas.microsoft.com/office/powerpoint/2010/main" val="1202035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E1725C-6389-4B7F-9EF4-B8FE0348B6B0}"/>
              </a:ext>
            </a:extLst>
          </p:cNvPr>
          <p:cNvSpPr>
            <a:spLocks noGrp="1"/>
          </p:cNvSpPr>
          <p:nvPr>
            <p:ph type="title"/>
          </p:nvPr>
        </p:nvSpPr>
        <p:spPr>
          <a:xfrm>
            <a:off x="2033952" y="1554139"/>
            <a:ext cx="8124092" cy="1729985"/>
          </a:xfrm>
          <a:solidFill>
            <a:srgbClr val="F9EBDA"/>
          </a:solidFill>
          <a:effectLst>
            <a:softEdge rad="127000"/>
          </a:effectLst>
        </p:spPr>
        <p:txBody>
          <a:bodyPr>
            <a:noAutofit/>
          </a:bodyPr>
          <a:lstStyle/>
          <a:p>
            <a:pPr marL="457200" indent="-457200" algn="ctr">
              <a:buFont typeface="Wingdings" panose="05000000000000000000" pitchFamily="2" charset="2"/>
              <a:buChar char="v"/>
            </a:pPr>
            <a:r>
              <a:rPr lang="ar-SA" sz="3600" dirty="0" err="1"/>
              <a:t>ماوجه</a:t>
            </a:r>
            <a:r>
              <a:rPr lang="ar-SA" sz="3600" dirty="0"/>
              <a:t> الدلالة من الآية:</a:t>
            </a:r>
            <a:br>
              <a:rPr lang="ar-SA" sz="3600" dirty="0"/>
            </a:br>
            <a:r>
              <a:rPr lang="ar-SA" sz="3600" dirty="0"/>
              <a:t>قال الله تعالى: </a:t>
            </a:r>
            <a:r>
              <a:rPr lang="ar-SA" sz="3600" dirty="0">
                <a:solidFill>
                  <a:schemeClr val="accent6">
                    <a:lumMod val="75000"/>
                  </a:schemeClr>
                </a:solidFill>
              </a:rPr>
              <a:t>( إن الله لا يغفر أن يشرك به ، ويغفر ما دون ذلك لمن يشاء).</a:t>
            </a:r>
          </a:p>
        </p:txBody>
      </p:sp>
      <p:sp>
        <p:nvSpPr>
          <p:cNvPr id="3" name="مربع نص 2">
            <a:extLst>
              <a:ext uri="{FF2B5EF4-FFF2-40B4-BE49-F238E27FC236}">
                <a16:creationId xmlns:a16="http://schemas.microsoft.com/office/drawing/2014/main" id="{D75A60C7-D85E-4244-B27C-6E4BC8B7F2E0}"/>
              </a:ext>
            </a:extLst>
          </p:cNvPr>
          <p:cNvSpPr txBox="1"/>
          <p:nvPr/>
        </p:nvSpPr>
        <p:spPr>
          <a:xfrm>
            <a:off x="2147373" y="3284124"/>
            <a:ext cx="7897251" cy="2678747"/>
          </a:xfrm>
          <a:prstGeom prst="rect">
            <a:avLst/>
          </a:prstGeom>
          <a:solidFill>
            <a:srgbClr val="F9EBDA"/>
          </a:solidFill>
          <a:ln>
            <a:solidFill>
              <a:srgbClr val="D98427"/>
            </a:solidFill>
          </a:ln>
          <a:effectLst>
            <a:softEdge rad="127000"/>
          </a:effectLst>
        </p:spPr>
        <p:txBody>
          <a:bodyPr wrap="square" rtlCol="1">
            <a:spAutoFit/>
          </a:bodyPr>
          <a:lstStyle/>
          <a:p>
            <a:pPr algn="ctr">
              <a:lnSpc>
                <a:spcPct val="150000"/>
              </a:lnSpc>
            </a:pPr>
            <a:r>
              <a:rPr lang="ar-SA" sz="2800" b="1" dirty="0">
                <a:solidFill>
                  <a:srgbClr val="C00000"/>
                </a:solidFill>
              </a:rPr>
              <a:t>من أشرك بالله تعالى فله حالان:</a:t>
            </a:r>
            <a:br>
              <a:rPr lang="ar-SA" sz="2800" b="1" dirty="0">
                <a:solidFill>
                  <a:srgbClr val="C00000"/>
                </a:solidFill>
              </a:rPr>
            </a:br>
            <a:r>
              <a:rPr lang="ar-SA" sz="2800" b="1" dirty="0">
                <a:solidFill>
                  <a:srgbClr val="C00000"/>
                </a:solidFill>
              </a:rPr>
              <a:t>١.أن يتوب من الشرك قبل موته توبة صحيحة، فهذا يتوب الله عليه.</a:t>
            </a:r>
            <a:br>
              <a:rPr lang="ar-SA" sz="2800" b="1" dirty="0">
                <a:solidFill>
                  <a:srgbClr val="C00000"/>
                </a:solidFill>
              </a:rPr>
            </a:br>
            <a:r>
              <a:rPr lang="ar-SA" sz="2800" b="1" dirty="0">
                <a:solidFill>
                  <a:srgbClr val="C00000"/>
                </a:solidFill>
              </a:rPr>
              <a:t>٢.أن يموت على الشرك، فهذا لا يغفر الله له.</a:t>
            </a:r>
            <a:br>
              <a:rPr lang="ar-SA" sz="3200" dirty="0">
                <a:solidFill>
                  <a:srgbClr val="C00000"/>
                </a:solidFill>
              </a:rPr>
            </a:br>
            <a:endParaRPr lang="ar-SA" sz="3200" dirty="0">
              <a:solidFill>
                <a:srgbClr val="C00000"/>
              </a:solidFill>
            </a:endParaRPr>
          </a:p>
        </p:txBody>
      </p:sp>
      <p:sp>
        <p:nvSpPr>
          <p:cNvPr id="4" name="مستطيل 3">
            <a:extLst>
              <a:ext uri="{FF2B5EF4-FFF2-40B4-BE49-F238E27FC236}">
                <a16:creationId xmlns:a16="http://schemas.microsoft.com/office/drawing/2014/main" id="{6CEAF2D4-D748-4395-8A48-1292B99C39D0}"/>
              </a:ext>
            </a:extLst>
          </p:cNvPr>
          <p:cNvSpPr/>
          <p:nvPr/>
        </p:nvSpPr>
        <p:spPr>
          <a:xfrm>
            <a:off x="6288258" y="759655"/>
            <a:ext cx="3151163" cy="647114"/>
          </a:xfrm>
          <a:prstGeom prst="rect">
            <a:avLst/>
          </a:prstGeom>
          <a:solidFill>
            <a:srgbClr val="FADFC6"/>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ctr">
              <a:buFont typeface="Wingdings" panose="05000000000000000000" pitchFamily="2" charset="2"/>
              <a:buChar char="v"/>
            </a:pPr>
            <a:r>
              <a:rPr lang="ar-SA" sz="2400" dirty="0">
                <a:ln w="0"/>
                <a:solidFill>
                  <a:schemeClr val="tx1"/>
                </a:solidFill>
                <a:effectLst>
                  <a:outerShdw blurRad="38100" dist="19050" dir="2700000" algn="tl" rotWithShape="0">
                    <a:schemeClr val="dk1">
                      <a:alpha val="40000"/>
                    </a:schemeClr>
                  </a:outerShdw>
                </a:effectLst>
              </a:rPr>
              <a:t>مهارة الاستماع والاستنتاج:</a:t>
            </a:r>
          </a:p>
        </p:txBody>
      </p:sp>
      <p:pic>
        <p:nvPicPr>
          <p:cNvPr id="5" name="القارئ سعد الغامدي - {إن الله لا يغفر أن يشرك به ويغفر مادون ذلك لمن يشاء} - {سورة النساء} (معدل)">
            <a:hlinkClick r:id="" action="ppaction://media"/>
            <a:extLst>
              <a:ext uri="{FF2B5EF4-FFF2-40B4-BE49-F238E27FC236}">
                <a16:creationId xmlns:a16="http://schemas.microsoft.com/office/drawing/2014/main" id="{40FABDDD-768E-4FC4-AEFA-E6F3210CA9BF}"/>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2">
                <a:tint val="45000"/>
                <a:satMod val="400000"/>
              </a:schemeClr>
            </a:duotone>
          </a:blip>
          <a:stretch>
            <a:fillRect/>
          </a:stretch>
        </p:blipFill>
        <p:spPr>
          <a:xfrm>
            <a:off x="3681046" y="1709566"/>
            <a:ext cx="497059" cy="497059"/>
          </a:xfrm>
          <a:prstGeom prst="rect">
            <a:avLst/>
          </a:prstGeom>
          <a:ln>
            <a:noFill/>
          </a:ln>
        </p:spPr>
      </p:pic>
    </p:spTree>
    <p:extLst>
      <p:ext uri="{BB962C8B-B14F-4D97-AF65-F5344CB8AC3E}">
        <p14:creationId xmlns:p14="http://schemas.microsoft.com/office/powerpoint/2010/main" val="246195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2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E1725C-6389-4B7F-9EF4-B8FE0348B6B0}"/>
              </a:ext>
            </a:extLst>
          </p:cNvPr>
          <p:cNvSpPr>
            <a:spLocks noGrp="1"/>
          </p:cNvSpPr>
          <p:nvPr>
            <p:ph type="title"/>
          </p:nvPr>
        </p:nvSpPr>
        <p:spPr>
          <a:xfrm>
            <a:off x="2033954" y="1997612"/>
            <a:ext cx="8124092" cy="2862776"/>
          </a:xfrm>
        </p:spPr>
        <p:txBody>
          <a:bodyPr>
            <a:noAutofit/>
          </a:bodyPr>
          <a:lstStyle/>
          <a:p>
            <a:pPr marL="457200" indent="-457200" algn="ctr">
              <a:buFont typeface="Wingdings" panose="05000000000000000000" pitchFamily="2" charset="2"/>
              <a:buChar char="v"/>
            </a:pPr>
            <a:r>
              <a:rPr lang="ar-SA" sz="3600" u="sng" dirty="0">
                <a:solidFill>
                  <a:srgbClr val="C00000"/>
                </a:solidFill>
              </a:rPr>
              <a:t>لا يغفر الله تعالى لمن مات مشركا</a:t>
            </a:r>
            <a:br>
              <a:rPr lang="ar-SA" sz="3600" dirty="0"/>
            </a:br>
            <a:r>
              <a:rPr lang="ar-SA" sz="3600" dirty="0"/>
              <a:t>من أشرك بالله تعالى فله حالان:</a:t>
            </a:r>
            <a:br>
              <a:rPr lang="ar-SA" sz="3600" dirty="0"/>
            </a:br>
            <a:r>
              <a:rPr lang="ar-SA" sz="3600" dirty="0"/>
              <a:t>١.أن يتوب من الشرك قبل موته توبة صحيحة، فهذا يتوب الله عليه.</a:t>
            </a:r>
            <a:br>
              <a:rPr lang="ar-SA" sz="3600" dirty="0"/>
            </a:br>
            <a:r>
              <a:rPr lang="ar-SA" sz="3600" dirty="0"/>
              <a:t>٢.أن يموت على الشرك، فهذا لا يغفر الله له.</a:t>
            </a:r>
            <a:br>
              <a:rPr lang="ar-SA" sz="3600" dirty="0"/>
            </a:br>
            <a:endParaRPr lang="ar-SA" sz="3600" dirty="0">
              <a:solidFill>
                <a:schemeClr val="accent6">
                  <a:lumMod val="75000"/>
                </a:schemeClr>
              </a:solidFill>
            </a:endParaRPr>
          </a:p>
        </p:txBody>
      </p:sp>
    </p:spTree>
    <p:extLst>
      <p:ext uri="{BB962C8B-B14F-4D97-AF65-F5344CB8AC3E}">
        <p14:creationId xmlns:p14="http://schemas.microsoft.com/office/powerpoint/2010/main" val="334790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a:extLst>
              <a:ext uri="{FF2B5EF4-FFF2-40B4-BE49-F238E27FC236}">
                <a16:creationId xmlns:a16="http://schemas.microsoft.com/office/drawing/2014/main" id="{7ED86E57-DDDE-4B82-9CE3-402C7A5F76E0}"/>
              </a:ext>
            </a:extLst>
          </p:cNvPr>
          <p:cNvSpPr txBox="1">
            <a:spLocks/>
          </p:cNvSpPr>
          <p:nvPr/>
        </p:nvSpPr>
        <p:spPr>
          <a:xfrm>
            <a:off x="2269588" y="2076743"/>
            <a:ext cx="7652823" cy="2479431"/>
          </a:xfrm>
          <a:prstGeom prst="rect">
            <a:avLst/>
          </a:prstGeom>
        </p:spPr>
        <p:txBody>
          <a:bodyPr vert="horz" lIns="91440" tIns="45720" rIns="91440" bIns="45720" rtlCol="1" anchor="b">
            <a:normAutofit lnSpcReduction="10000"/>
          </a:bodyPr>
          <a:lstStyle>
            <a:lvl1pPr algn="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ctr">
              <a:buFont typeface="Wingdings" panose="05000000000000000000" pitchFamily="2" charset="2"/>
              <a:buChar char="v"/>
            </a:pPr>
            <a:r>
              <a:rPr lang="ar-SA" sz="3200" u="sng" dirty="0">
                <a:solidFill>
                  <a:srgbClr val="C00000"/>
                </a:solidFill>
              </a:rPr>
              <a:t>من مات على الشرك دخل النار</a:t>
            </a:r>
          </a:p>
          <a:p>
            <a:pPr algn="ctr"/>
            <a:r>
              <a:rPr lang="ar-SA" sz="3200" dirty="0">
                <a:solidFill>
                  <a:schemeClr val="tx1">
                    <a:lumMod val="95000"/>
                    <a:lumOff val="5000"/>
                  </a:schemeClr>
                </a:solidFill>
              </a:rPr>
              <a:t>من مات وهو يشرك بالله تعالى شركا أكبر فهو في النار خالدا مخلدا فيها، والدليل على ذلك:</a:t>
            </a:r>
          </a:p>
          <a:p>
            <a:pPr algn="ctr"/>
            <a:r>
              <a:rPr lang="ar-SA" sz="3200" dirty="0">
                <a:solidFill>
                  <a:schemeClr val="tx1">
                    <a:lumMod val="95000"/>
                    <a:lumOff val="5000"/>
                  </a:schemeClr>
                </a:solidFill>
              </a:rPr>
              <a:t>حديث عبد الله بن مسعود رضي الله عنه قال أن البني صلى الله عليه وسلم قال: </a:t>
            </a:r>
            <a:r>
              <a:rPr lang="ar-SA" sz="3200" dirty="0">
                <a:ln w="0"/>
                <a:solidFill>
                  <a:schemeClr val="accent1"/>
                </a:solidFill>
                <a:effectLst>
                  <a:outerShdw blurRad="38100" dist="25400" dir="5400000" algn="ctr" rotWithShape="0">
                    <a:srgbClr val="6E747A">
                      <a:alpha val="43000"/>
                    </a:srgbClr>
                  </a:outerShdw>
                </a:effectLst>
              </a:rPr>
              <a:t>«من مات وهو يدعو من دون الله ندا دخل النار».</a:t>
            </a:r>
            <a:endParaRPr lang="ar-SA" sz="3200" dirty="0">
              <a:solidFill>
                <a:schemeClr val="accent6">
                  <a:lumMod val="75000"/>
                </a:schemeClr>
              </a:solidFill>
            </a:endParaRPr>
          </a:p>
        </p:txBody>
      </p:sp>
    </p:spTree>
    <p:extLst>
      <p:ext uri="{BB962C8B-B14F-4D97-AF65-F5344CB8AC3E}">
        <p14:creationId xmlns:p14="http://schemas.microsoft.com/office/powerpoint/2010/main" val="181367183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a:extLst>
              <a:ext uri="{FF2B5EF4-FFF2-40B4-BE49-F238E27FC236}">
                <a16:creationId xmlns:a16="http://schemas.microsoft.com/office/drawing/2014/main" id="{7ED86E57-DDDE-4B82-9CE3-402C7A5F76E0}"/>
              </a:ext>
            </a:extLst>
          </p:cNvPr>
          <p:cNvSpPr txBox="1">
            <a:spLocks/>
          </p:cNvSpPr>
          <p:nvPr/>
        </p:nvSpPr>
        <p:spPr>
          <a:xfrm>
            <a:off x="1835834" y="1992336"/>
            <a:ext cx="8520332" cy="2479431"/>
          </a:xfrm>
          <a:prstGeom prst="rect">
            <a:avLst/>
          </a:prstGeom>
        </p:spPr>
        <p:txBody>
          <a:bodyPr vert="horz" lIns="91440" tIns="45720" rIns="91440" bIns="45720" rtlCol="1" anchor="b">
            <a:normAutofit fontScale="92500"/>
          </a:bodyPr>
          <a:lstStyle>
            <a:lvl1pPr algn="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ctr">
              <a:buFont typeface="Wingdings" panose="05000000000000000000" pitchFamily="2" charset="2"/>
              <a:buChar char="v"/>
            </a:pPr>
            <a:r>
              <a:rPr lang="ar-SA" sz="3500" u="sng" dirty="0">
                <a:solidFill>
                  <a:srgbClr val="C00000"/>
                </a:solidFill>
              </a:rPr>
              <a:t>لا ينفع مع الشرك عمل</a:t>
            </a:r>
          </a:p>
          <a:p>
            <a:pPr algn="ctr"/>
            <a:r>
              <a:rPr lang="ar-SA" sz="3500" dirty="0"/>
              <a:t>لا ينفع المشرك أي عمل صالح ، فمن مات وهو يشرك بالله الشرك الأكبر فقد حبط عمله ولم يقبل منه ولو كان من أعبد الناس.</a:t>
            </a:r>
          </a:p>
          <a:p>
            <a:pPr algn="ctr"/>
            <a:r>
              <a:rPr lang="ar-SA" sz="3500" dirty="0"/>
              <a:t>والدليل على ذلك: قول الله تعالى:</a:t>
            </a:r>
            <a:r>
              <a:rPr lang="ar-SA" sz="3500" dirty="0">
                <a:solidFill>
                  <a:schemeClr val="accent6">
                    <a:lumMod val="75000"/>
                  </a:schemeClr>
                </a:solidFill>
              </a:rPr>
              <a:t> (وَقَدِمْنَا </a:t>
            </a:r>
            <a:r>
              <a:rPr lang="ar-SA" sz="3500" dirty="0" err="1">
                <a:solidFill>
                  <a:schemeClr val="accent6">
                    <a:lumMod val="75000"/>
                  </a:schemeClr>
                </a:solidFill>
              </a:rPr>
              <a:t>إِلَىٰ</a:t>
            </a:r>
            <a:r>
              <a:rPr lang="ar-SA" sz="3500" dirty="0">
                <a:solidFill>
                  <a:schemeClr val="accent6">
                    <a:lumMod val="75000"/>
                  </a:schemeClr>
                </a:solidFill>
              </a:rPr>
              <a:t> مَا عَمِلُوا مِنْ عَمَلٍ فَجَعَلْنَاهُ هَبَاءً مَّنثُورًا).</a:t>
            </a:r>
          </a:p>
        </p:txBody>
      </p:sp>
    </p:spTree>
    <p:extLst>
      <p:ext uri="{BB962C8B-B14F-4D97-AF65-F5344CB8AC3E}">
        <p14:creationId xmlns:p14="http://schemas.microsoft.com/office/powerpoint/2010/main" val="2036673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2888D11F-8A16-454E-9C41-F95CD9510C25}"/>
              </a:ext>
            </a:extLst>
          </p:cNvPr>
          <p:cNvSpPr>
            <a:spLocks noGrp="1"/>
          </p:cNvSpPr>
          <p:nvPr>
            <p:ph type="title"/>
          </p:nvPr>
        </p:nvSpPr>
        <p:spPr>
          <a:xfrm>
            <a:off x="4281267" y="2653625"/>
            <a:ext cx="5683347" cy="1474948"/>
          </a:xfrm>
          <a:solidFill>
            <a:srgbClr val="FCEBDC"/>
          </a:solidFill>
          <a:effectLst>
            <a:softEdge rad="317500"/>
          </a:effectLst>
        </p:spPr>
        <p:txBody>
          <a:bodyPr>
            <a:normAutofit fontScale="90000"/>
          </a:bodyPr>
          <a:lstStyle/>
          <a:p>
            <a:pPr algn="ctr"/>
            <a:br>
              <a:rPr lang="ar-SA" dirty="0">
                <a:solidFill>
                  <a:srgbClr val="990000"/>
                </a:solidFill>
              </a:rPr>
            </a:br>
            <a:r>
              <a:rPr lang="ar-SA" sz="4900" dirty="0">
                <a:ln w="0"/>
                <a:effectLst>
                  <a:outerShdw blurRad="38100" dist="19050" dir="2700000" algn="tl" rotWithShape="0">
                    <a:schemeClr val="dk1">
                      <a:alpha val="40000"/>
                    </a:schemeClr>
                  </a:outerShdw>
                </a:effectLst>
              </a:rPr>
              <a:t>لماذا وصف الله </a:t>
            </a:r>
            <a:r>
              <a:rPr lang="ar-SA" sz="4900" dirty="0" err="1">
                <a:ln w="0"/>
                <a:effectLst>
                  <a:outerShdw blurRad="38100" dist="19050" dir="2700000" algn="tl" rotWithShape="0">
                    <a:schemeClr val="dk1">
                      <a:alpha val="40000"/>
                    </a:schemeClr>
                  </a:outerShdw>
                </a:effectLst>
              </a:rPr>
              <a:t>سبحانة</a:t>
            </a:r>
            <a:r>
              <a:rPr lang="ar-SA" sz="4900" dirty="0">
                <a:ln w="0"/>
                <a:effectLst>
                  <a:outerShdw blurRad="38100" dist="19050" dir="2700000" algn="tl" rotWithShape="0">
                    <a:schemeClr val="dk1">
                      <a:alpha val="40000"/>
                    </a:schemeClr>
                  </a:outerShdw>
                </a:effectLst>
              </a:rPr>
              <a:t> وتعالى الشرك بأنه افترى عظيم؟</a:t>
            </a:r>
            <a:endParaRPr lang="ar-SA" dirty="0"/>
          </a:p>
        </p:txBody>
      </p:sp>
      <p:pic>
        <p:nvPicPr>
          <p:cNvPr id="7" name="رسم 6">
            <a:extLst>
              <a:ext uri="{FF2B5EF4-FFF2-40B4-BE49-F238E27FC236}">
                <a16:creationId xmlns:a16="http://schemas.microsoft.com/office/drawing/2014/main" id="{80D86815-A97F-40C8-9AE4-1461A4FAC7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2227386" y="2437424"/>
            <a:ext cx="1838178" cy="1907350"/>
          </a:xfrm>
          <a:prstGeom prst="rect">
            <a:avLst/>
          </a:prstGeom>
        </p:spPr>
      </p:pic>
      <p:sp>
        <p:nvSpPr>
          <p:cNvPr id="8" name="مربع نص 7">
            <a:extLst>
              <a:ext uri="{FF2B5EF4-FFF2-40B4-BE49-F238E27FC236}">
                <a16:creationId xmlns:a16="http://schemas.microsoft.com/office/drawing/2014/main" id="{7C75E678-7487-4F3D-8B68-3E3B935487BA}"/>
              </a:ext>
            </a:extLst>
          </p:cNvPr>
          <p:cNvSpPr txBox="1"/>
          <p:nvPr/>
        </p:nvSpPr>
        <p:spPr>
          <a:xfrm>
            <a:off x="2528522" y="4420790"/>
            <a:ext cx="1223889" cy="400110"/>
          </a:xfrm>
          <a:prstGeom prst="rect">
            <a:avLst/>
          </a:prstGeom>
          <a:noFill/>
        </p:spPr>
        <p:txBody>
          <a:bodyPr wrap="square" rtlCol="1">
            <a:spAutoFit/>
          </a:bodyPr>
          <a:lstStyle/>
          <a:p>
            <a:r>
              <a:rPr lang="ar-SA" sz="2000" b="1" dirty="0">
                <a:solidFill>
                  <a:srgbClr val="C0834C"/>
                </a:solidFill>
              </a:rPr>
              <a:t>دقيقة واحدة</a:t>
            </a:r>
          </a:p>
        </p:txBody>
      </p:sp>
      <p:sp>
        <p:nvSpPr>
          <p:cNvPr id="3" name="مستطيل 2">
            <a:extLst>
              <a:ext uri="{FF2B5EF4-FFF2-40B4-BE49-F238E27FC236}">
                <a16:creationId xmlns:a16="http://schemas.microsoft.com/office/drawing/2014/main" id="{7E08959C-5A59-4959-8025-FF2237105F8E}"/>
              </a:ext>
            </a:extLst>
          </p:cNvPr>
          <p:cNvSpPr/>
          <p:nvPr/>
        </p:nvSpPr>
        <p:spPr>
          <a:xfrm>
            <a:off x="5547358" y="2006511"/>
            <a:ext cx="3151163" cy="647114"/>
          </a:xfrm>
          <a:prstGeom prst="rect">
            <a:avLst/>
          </a:prstGeom>
          <a:solidFill>
            <a:srgbClr val="F7E5D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ctr">
              <a:buFont typeface="Wingdings" panose="05000000000000000000" pitchFamily="2" charset="2"/>
              <a:buChar char="v"/>
            </a:pPr>
            <a:r>
              <a:rPr lang="ar-SA" sz="3600" dirty="0">
                <a:ln w="0"/>
                <a:solidFill>
                  <a:srgbClr val="990000"/>
                </a:solidFill>
                <a:effectLst>
                  <a:outerShdw blurRad="38100" dist="19050" dir="2700000" algn="tl" rotWithShape="0">
                    <a:schemeClr val="dk1">
                      <a:alpha val="40000"/>
                    </a:schemeClr>
                  </a:outerShdw>
                </a:effectLst>
              </a:rPr>
              <a:t>مهارة الاستنتاج:</a:t>
            </a:r>
          </a:p>
        </p:txBody>
      </p:sp>
    </p:spTree>
    <p:extLst>
      <p:ext uri="{BB962C8B-B14F-4D97-AF65-F5344CB8AC3E}">
        <p14:creationId xmlns:p14="http://schemas.microsoft.com/office/powerpoint/2010/main" val="2334899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a:extLst>
              <a:ext uri="{FF2B5EF4-FFF2-40B4-BE49-F238E27FC236}">
                <a16:creationId xmlns:a16="http://schemas.microsoft.com/office/drawing/2014/main" id="{7ED86E57-DDDE-4B82-9CE3-402C7A5F76E0}"/>
              </a:ext>
            </a:extLst>
          </p:cNvPr>
          <p:cNvSpPr txBox="1">
            <a:spLocks/>
          </p:cNvSpPr>
          <p:nvPr/>
        </p:nvSpPr>
        <p:spPr>
          <a:xfrm>
            <a:off x="2118359" y="890660"/>
            <a:ext cx="7955281" cy="5076679"/>
          </a:xfrm>
          <a:prstGeom prst="rect">
            <a:avLst/>
          </a:prstGeom>
        </p:spPr>
        <p:txBody>
          <a:bodyPr vert="horz" lIns="91440" tIns="45720" rIns="91440" bIns="45720" rtlCol="1" anchor="b">
            <a:noAutofit/>
          </a:bodyPr>
          <a:lstStyle>
            <a:lvl1pPr algn="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ctr">
              <a:buFont typeface="Wingdings" panose="05000000000000000000" pitchFamily="2" charset="2"/>
              <a:buChar char="v"/>
            </a:pPr>
            <a:r>
              <a:rPr lang="ar-SA" sz="2800" dirty="0">
                <a:solidFill>
                  <a:srgbClr val="C00000"/>
                </a:solidFill>
              </a:rPr>
              <a:t>الشرك افتراء عظيم:</a:t>
            </a:r>
          </a:p>
          <a:p>
            <a:pPr algn="ctr"/>
            <a:r>
              <a:rPr lang="ar-SA" sz="2400" dirty="0"/>
              <a:t>وصف الله تعالى الشرك بأنه افتراء عظيم، فقال تعالى</a:t>
            </a:r>
            <a:r>
              <a:rPr lang="ar-SA" sz="2400" dirty="0">
                <a:solidFill>
                  <a:schemeClr val="accent6">
                    <a:lumMod val="75000"/>
                  </a:schemeClr>
                </a:solidFill>
              </a:rPr>
              <a:t>(وَمَنْ يُشْرِكْ بِاللَّهِ فَقَدِ افْتَرى إِثْماً عَظِيماً)، </a:t>
            </a:r>
            <a:r>
              <a:rPr lang="ar-SA" sz="2400" dirty="0"/>
              <a:t>وإنما كان افتراء لإثم عظيم، لأنه اشتمل على أمرين خطيرين كاذبين، هما أشد أنواع الكذب والافتراء:</a:t>
            </a:r>
          </a:p>
          <a:p>
            <a:pPr algn="ctr"/>
            <a:r>
              <a:rPr lang="ar-SA" sz="2400" dirty="0"/>
              <a:t>١.</a:t>
            </a:r>
            <a:r>
              <a:rPr lang="ar-SA" sz="2400" u="sng" dirty="0"/>
              <a:t>الافتراء على الله تعالى بتسوية غيره به</a:t>
            </a:r>
            <a:r>
              <a:rPr lang="ar-SA" sz="2400" dirty="0"/>
              <a:t>، ولهذا قال تعالى</a:t>
            </a:r>
            <a:r>
              <a:rPr lang="ar-SA" sz="2400" dirty="0">
                <a:solidFill>
                  <a:schemeClr val="accent6">
                    <a:lumMod val="75000"/>
                  </a:schemeClr>
                </a:solidFill>
              </a:rPr>
              <a:t>: (وَمَنْ يُشْرِكْ بِاللَّهِ فَقَدِ افْتَرى إِثْماً عَظِيماً)</a:t>
            </a:r>
            <a:r>
              <a:rPr lang="ar-SA" sz="2400" dirty="0"/>
              <a:t>، يعني: يساوون غير الله بالله.</a:t>
            </a:r>
          </a:p>
          <a:p>
            <a:pPr algn="ctr"/>
            <a:r>
              <a:rPr lang="ar-SA" sz="2400" dirty="0"/>
              <a:t>٢.</a:t>
            </a:r>
            <a:r>
              <a:rPr lang="ar-SA" sz="2400" u="sng" dirty="0"/>
              <a:t>ما تضمنه من تنقص رب العالمين،</a:t>
            </a:r>
            <a:r>
              <a:rPr lang="ar-SA" sz="2400" dirty="0"/>
              <a:t> وصرف العبادة - التي هي حقه الخاص به - إلى غيره، فمن أعظم تنقص الرب أن يخلقك الله تعالى ويأمرك بعبادته، ثم تعبد غيره. عن الحارث الأشعري عنه أن رسول الله قال: </a:t>
            </a:r>
            <a:r>
              <a:rPr lang="ar-SA" sz="2400" dirty="0">
                <a:ln w="0"/>
                <a:solidFill>
                  <a:schemeClr val="accent1"/>
                </a:solidFill>
                <a:effectLst>
                  <a:outerShdw blurRad="38100" dist="25400" dir="5400000" algn="ctr" rotWithShape="0">
                    <a:srgbClr val="6E747A">
                      <a:alpha val="43000"/>
                    </a:srgbClr>
                  </a:outerShdw>
                </a:effectLst>
              </a:rPr>
              <a:t>«إن الله عز وجل أمر يحيى بن زكريا </a:t>
            </a:r>
            <a:r>
              <a:rPr lang="ar-SA" sz="2400" dirty="0" err="1">
                <a:ln w="0"/>
                <a:solidFill>
                  <a:schemeClr val="accent1"/>
                </a:solidFill>
                <a:effectLst>
                  <a:outerShdw blurRad="38100" dist="25400" dir="5400000" algn="ctr" rotWithShape="0">
                    <a:srgbClr val="6E747A">
                      <a:alpha val="43000"/>
                    </a:srgbClr>
                  </a:outerShdw>
                </a:effectLst>
              </a:rPr>
              <a:t>الناز</a:t>
            </a:r>
            <a:r>
              <a:rPr lang="ar-SA" sz="2400" dirty="0">
                <a:ln w="0"/>
                <a:solidFill>
                  <a:schemeClr val="accent1"/>
                </a:solidFill>
                <a:effectLst>
                  <a:outerShdw blurRad="38100" dist="25400" dir="5400000" algn="ctr" rotWithShape="0">
                    <a:srgbClr val="6E747A">
                      <a:alpha val="43000"/>
                    </a:srgbClr>
                  </a:outerShdw>
                </a:effectLst>
              </a:rPr>
              <a:t> بخمس كلمات أن يعمل به وأن يأمر بني إسرائيل أن يعملوا به... ،</a:t>
            </a:r>
            <a:r>
              <a:rPr lang="ar-SA" sz="2400" dirty="0"/>
              <a:t> وفيه: قال: </a:t>
            </a:r>
            <a:r>
              <a:rPr lang="ar-SA" sz="2400" dirty="0">
                <a:ln w="0"/>
                <a:solidFill>
                  <a:schemeClr val="accent1"/>
                </a:solidFill>
                <a:effectLst>
                  <a:outerShdw blurRad="38100" dist="25400" dir="5400000" algn="ctr" rotWithShape="0">
                    <a:srgbClr val="6E747A">
                      <a:alpha val="43000"/>
                    </a:srgbClr>
                  </a:outerShdw>
                </a:effectLst>
              </a:rPr>
              <a:t>«أوله: أن تعبدوا الله لا تشركوا به شيئا، فإن من ذلك مثل رجل </a:t>
            </a:r>
            <a:r>
              <a:rPr lang="ar-SA" sz="2400" dirty="0" err="1">
                <a:ln w="0"/>
                <a:solidFill>
                  <a:schemeClr val="accent1"/>
                </a:solidFill>
                <a:effectLst>
                  <a:outerShdw blurRad="38100" dist="25400" dir="5400000" algn="ctr" rotWithShape="0">
                    <a:srgbClr val="6E747A">
                      <a:alpha val="43000"/>
                    </a:srgbClr>
                  </a:outerShdw>
                </a:effectLst>
              </a:rPr>
              <a:t>اشترىعبدا</a:t>
            </a:r>
            <a:r>
              <a:rPr lang="ar-SA" sz="2400" dirty="0">
                <a:ln w="0"/>
                <a:solidFill>
                  <a:schemeClr val="accent1"/>
                </a:solidFill>
                <a:effectLst>
                  <a:outerShdw blurRad="38100" dist="25400" dir="5400000" algn="ctr" rotWithShape="0">
                    <a:srgbClr val="6E747A">
                      <a:alpha val="43000"/>
                    </a:srgbClr>
                  </a:outerShdw>
                </a:effectLst>
              </a:rPr>
              <a:t> من خالص ماله بورق أو ذهب، فجعل يعمل ويؤدي غلته إلى غير سيده، </a:t>
            </a:r>
            <a:r>
              <a:rPr lang="ar-SA" sz="2400" dirty="0" err="1">
                <a:ln w="0"/>
                <a:solidFill>
                  <a:schemeClr val="accent1"/>
                </a:solidFill>
                <a:effectLst>
                  <a:outerShdw blurRad="38100" dist="25400" dir="5400000" algn="ctr" rotWithShape="0">
                    <a:srgbClr val="6E747A">
                      <a:alpha val="43000"/>
                    </a:srgbClr>
                  </a:outerShdw>
                </a:effectLst>
              </a:rPr>
              <a:t>فأيكم</a:t>
            </a:r>
            <a:r>
              <a:rPr lang="ar-SA" sz="2400" dirty="0">
                <a:ln w="0"/>
                <a:solidFill>
                  <a:schemeClr val="accent1"/>
                </a:solidFill>
                <a:effectLst>
                  <a:outerShdw blurRad="38100" dist="25400" dir="5400000" algn="ctr" rotWithShape="0">
                    <a:srgbClr val="6E747A">
                      <a:alpha val="43000"/>
                    </a:srgbClr>
                  </a:outerShdw>
                </a:effectLst>
              </a:rPr>
              <a:t> سره أن يكون عبده كذلك؟ ،وإن الله عز وجل خلقكم ورزقكم فاعبدوه ولا تشركوا به شيئا).</a:t>
            </a:r>
            <a:endParaRPr lang="ar-SA" sz="2400" dirty="0"/>
          </a:p>
        </p:txBody>
      </p:sp>
    </p:spTree>
    <p:extLst>
      <p:ext uri="{BB962C8B-B14F-4D97-AF65-F5344CB8AC3E}">
        <p14:creationId xmlns:p14="http://schemas.microsoft.com/office/powerpoint/2010/main" val="221920258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a:extLst>
              <a:ext uri="{FF2B5EF4-FFF2-40B4-BE49-F238E27FC236}">
                <a16:creationId xmlns:a16="http://schemas.microsoft.com/office/drawing/2014/main" id="{7ED86E57-DDDE-4B82-9CE3-402C7A5F76E0}"/>
              </a:ext>
            </a:extLst>
          </p:cNvPr>
          <p:cNvSpPr txBox="1">
            <a:spLocks/>
          </p:cNvSpPr>
          <p:nvPr/>
        </p:nvSpPr>
        <p:spPr>
          <a:xfrm>
            <a:off x="2118359" y="1873201"/>
            <a:ext cx="7955281" cy="2886514"/>
          </a:xfrm>
          <a:prstGeom prst="rect">
            <a:avLst/>
          </a:prstGeom>
        </p:spPr>
        <p:txBody>
          <a:bodyPr vert="horz" lIns="91440" tIns="45720" rIns="91440" bIns="45720" rtlCol="1" anchor="b">
            <a:noAutofit/>
          </a:bodyPr>
          <a:lstStyle>
            <a:lvl1pPr algn="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ctr">
              <a:buFont typeface="Wingdings" panose="05000000000000000000" pitchFamily="2" charset="2"/>
              <a:buChar char="v"/>
            </a:pPr>
            <a:r>
              <a:rPr lang="ar-SA" sz="3200" dirty="0">
                <a:solidFill>
                  <a:srgbClr val="C00000"/>
                </a:solidFill>
              </a:rPr>
              <a:t>الشرك ضلال بعيد</a:t>
            </a:r>
          </a:p>
          <a:p>
            <a:pPr algn="ctr"/>
            <a:r>
              <a:rPr lang="ar-SA" sz="3200" dirty="0"/>
              <a:t>وصف الله تعالى الشرك بأنه </a:t>
            </a:r>
            <a:r>
              <a:rPr lang="ar-SA" sz="3200" u="sng" dirty="0"/>
              <a:t>ضلال بعيد</a:t>
            </a:r>
            <a:r>
              <a:rPr lang="ar-SA" sz="3200" dirty="0"/>
              <a:t>، فقال تعالى: </a:t>
            </a:r>
            <a:r>
              <a:rPr lang="ar-SA" sz="3200" dirty="0">
                <a:solidFill>
                  <a:schemeClr val="accent6">
                    <a:lumMod val="75000"/>
                  </a:schemeClr>
                </a:solidFill>
              </a:rPr>
              <a:t>(وَمَن يُشْرِكْ بِاللَّهِ فَقَدْ ضَلَّ ضَلَالًا بَعِيدًا). </a:t>
            </a:r>
            <a:r>
              <a:rPr lang="ar-SA" sz="3200" dirty="0"/>
              <a:t>وسبب كونه ضلالا بعيدا: أنه بالشرك قد ابتعد عن الحق و </a:t>
            </a:r>
            <a:r>
              <a:rPr lang="ar-SA" sz="3200" dirty="0" err="1"/>
              <a:t>الهدی</a:t>
            </a:r>
            <a:r>
              <a:rPr lang="ar-SA" sz="3200" dirty="0"/>
              <a:t> بعدا شديدا، وبهذا يكون قد ابتعد عن رحمة الله ومغفرته، فلا يرج لصاحبه رحمة ولا مغفرة إذا مات على الشرك.</a:t>
            </a:r>
          </a:p>
        </p:txBody>
      </p:sp>
    </p:spTree>
    <p:extLst>
      <p:ext uri="{BB962C8B-B14F-4D97-AF65-F5344CB8AC3E}">
        <p14:creationId xmlns:p14="http://schemas.microsoft.com/office/powerpoint/2010/main" val="279063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32EBEC1-8600-47A3-A968-A6EA2B6BF420}"/>
              </a:ext>
            </a:extLst>
          </p:cNvPr>
          <p:cNvSpPr>
            <a:spLocks noGrp="1"/>
          </p:cNvSpPr>
          <p:nvPr>
            <p:ph type="title"/>
          </p:nvPr>
        </p:nvSpPr>
        <p:spPr>
          <a:xfrm>
            <a:off x="2239693" y="686825"/>
            <a:ext cx="7712612" cy="1325563"/>
          </a:xfrm>
          <a:solidFill>
            <a:srgbClr val="FCEBDC"/>
          </a:solidFill>
          <a:effectLst>
            <a:softEdge rad="317500"/>
          </a:effectLst>
        </p:spPr>
        <p:txBody>
          <a:bodyPr>
            <a:normAutofit/>
          </a:bodyPr>
          <a:lstStyle/>
          <a:p>
            <a:pPr marL="571500" indent="-571500" algn="ctr">
              <a:buFont typeface="Wingdings" panose="05000000000000000000" pitchFamily="2" charset="2"/>
              <a:buChar char="v"/>
            </a:pPr>
            <a:r>
              <a:rPr lang="ar-SA" sz="3200" dirty="0">
                <a:solidFill>
                  <a:srgbClr val="990000"/>
                </a:solidFill>
              </a:rPr>
              <a:t>من خلال المقطع صنفي مراتب المشركين والعصاة؟</a:t>
            </a:r>
          </a:p>
        </p:txBody>
      </p:sp>
      <p:pic>
        <p:nvPicPr>
          <p:cNvPr id="4" name="الشرك أعظم الذنوب">
            <a:hlinkClick r:id="" action="ppaction://media"/>
            <a:extLst>
              <a:ext uri="{FF2B5EF4-FFF2-40B4-BE49-F238E27FC236}">
                <a16:creationId xmlns:a16="http://schemas.microsoft.com/office/drawing/2014/main" id="{D8326DCC-8722-4CE3-81ED-1642BB78F210}"/>
              </a:ext>
            </a:extLst>
          </p:cNvPr>
          <p:cNvPicPr>
            <a:picLocks noGrp="1" noChangeAspect="1"/>
          </p:cNvPicPr>
          <p:nvPr>
            <p:ph idx="1"/>
            <a:videoFile r:link="rId1"/>
            <p:extLst>
              <p:ext uri="{DAA4B4D4-6D71-4841-9C94-3DE7FCFB9230}">
                <p14:media xmlns:p14="http://schemas.microsoft.com/office/powerpoint/2010/main" r:embed="rId2">
                  <p14:trim st="200566" end="64183"/>
                </p14:media>
              </p:ext>
            </p:extLst>
          </p:nvPr>
        </p:nvPicPr>
        <p:blipFill>
          <a:blip r:embed="rId4"/>
          <a:stretch>
            <a:fillRect/>
          </a:stretch>
        </p:blipFill>
        <p:spPr>
          <a:xfrm>
            <a:off x="2649415" y="2012388"/>
            <a:ext cx="6893169" cy="3877319"/>
          </a:xfrm>
          <a:prstGeom prst="rect">
            <a:avLst/>
          </a:prstGeom>
          <a:ln>
            <a:noFill/>
          </a:ln>
          <a:effectLst>
            <a:softEdge rad="112500"/>
          </a:effectLst>
        </p:spPr>
      </p:pic>
    </p:spTree>
    <p:extLst>
      <p:ext uri="{BB962C8B-B14F-4D97-AF65-F5344CB8AC3E}">
        <p14:creationId xmlns:p14="http://schemas.microsoft.com/office/powerpoint/2010/main" val="1437869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4FB802-6D43-4298-9755-6E70C08C7F9C}"/>
              </a:ext>
            </a:extLst>
          </p:cNvPr>
          <p:cNvSpPr>
            <a:spLocks noGrp="1"/>
          </p:cNvSpPr>
          <p:nvPr>
            <p:ph type="title"/>
          </p:nvPr>
        </p:nvSpPr>
        <p:spPr>
          <a:xfrm>
            <a:off x="2102533" y="1477106"/>
            <a:ext cx="7986933" cy="4478069"/>
          </a:xfrm>
        </p:spPr>
        <p:txBody>
          <a:bodyPr>
            <a:noAutofit/>
          </a:bodyPr>
          <a:lstStyle/>
          <a:p>
            <a:pPr marL="457200" indent="-457200">
              <a:buFont typeface="Wingdings" panose="05000000000000000000" pitchFamily="2" charset="2"/>
              <a:buChar char="v"/>
            </a:pPr>
            <a:r>
              <a:rPr lang="ar-SA" sz="3600" b="1" dirty="0">
                <a:solidFill>
                  <a:srgbClr val="990000"/>
                </a:solidFill>
              </a:rPr>
              <a:t>مراتب المشركين والعصاة:</a:t>
            </a:r>
            <a:br>
              <a:rPr lang="ar-SA" sz="3200" dirty="0"/>
            </a:br>
            <a:r>
              <a:rPr lang="ar-SA" sz="3200" dirty="0">
                <a:ln w="0"/>
                <a:solidFill>
                  <a:schemeClr val="accent1"/>
                </a:solidFill>
                <a:effectLst>
                  <a:outerShdw blurRad="38100" dist="25400" dir="5400000" algn="ctr" rotWithShape="0">
                    <a:srgbClr val="6E747A">
                      <a:alpha val="43000"/>
                    </a:srgbClr>
                  </a:outerShdw>
                </a:effectLst>
              </a:rPr>
              <a:t>المشركون والعصاة من حيث دخول النار أو الجنة وعدمه ثلاث مراتب:</a:t>
            </a:r>
            <a:br>
              <a:rPr lang="ar-SA" sz="3200" dirty="0">
                <a:ln w="0"/>
                <a:solidFill>
                  <a:schemeClr val="accent1"/>
                </a:solidFill>
                <a:effectLst>
                  <a:outerShdw blurRad="38100" dist="25400" dir="5400000" algn="ctr" rotWithShape="0">
                    <a:srgbClr val="6E747A">
                      <a:alpha val="43000"/>
                    </a:srgbClr>
                  </a:outerShdw>
                </a:effectLst>
              </a:rPr>
            </a:br>
            <a:r>
              <a:rPr lang="ar-SA" sz="3200" b="1" u="sng" dirty="0"/>
              <a:t>المرتبة الأولى: </a:t>
            </a:r>
            <a:r>
              <a:rPr lang="ar-SA" sz="3200" dirty="0"/>
              <a:t>الذي لا يدخلون الجنة أبدا ويخلدون في النار، وهم: من وقعوا في الشرك الأكبر، ولم يتوبوا منه.</a:t>
            </a:r>
            <a:br>
              <a:rPr lang="ar-SA" sz="3200" dirty="0"/>
            </a:br>
            <a:r>
              <a:rPr lang="ar-SA" sz="3200" b="1" u="sng" dirty="0"/>
              <a:t>المرتبة الثانية: </a:t>
            </a:r>
            <a:r>
              <a:rPr lang="ar-SA" sz="3200" dirty="0"/>
              <a:t>الذين يدخلون الجنة بعد تطهيرهم أو الموازنة، وهم: من وقعوا في الشرك الأصغر، ولم يتوبوا منه.</a:t>
            </a:r>
            <a:br>
              <a:rPr lang="ar-SA" sz="3200" dirty="0"/>
            </a:br>
            <a:r>
              <a:rPr lang="ar-SA" sz="3200" b="1" u="sng" dirty="0"/>
              <a:t>المرتبة الثالثة: </a:t>
            </a:r>
            <a:r>
              <a:rPr lang="ar-SA" sz="3200" dirty="0"/>
              <a:t>الذين يدخلون الجنة بعد التطهير أو مغفرة أرحم الراحمين، وهم: من عندهم معاص دون الشرك، وماتوا مصرين عليها لم يتوبوا منها.</a:t>
            </a:r>
          </a:p>
        </p:txBody>
      </p:sp>
    </p:spTree>
    <p:extLst>
      <p:ext uri="{BB962C8B-B14F-4D97-AF65-F5344CB8AC3E}">
        <p14:creationId xmlns:p14="http://schemas.microsoft.com/office/powerpoint/2010/main" val="284814386"/>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E64914-24C5-464A-9B38-2C9152784099}"/>
              </a:ext>
            </a:extLst>
          </p:cNvPr>
          <p:cNvSpPr>
            <a:spLocks noGrp="1"/>
          </p:cNvSpPr>
          <p:nvPr>
            <p:ph type="title"/>
          </p:nvPr>
        </p:nvSpPr>
        <p:spPr>
          <a:xfrm>
            <a:off x="2110152" y="1308303"/>
            <a:ext cx="7971693" cy="1135580"/>
          </a:xfrm>
          <a:solidFill>
            <a:srgbClr val="FCEBDC"/>
          </a:solidFill>
          <a:effectLst>
            <a:softEdge rad="127000"/>
          </a:effectLst>
        </p:spPr>
        <p:txBody>
          <a:bodyPr>
            <a:normAutofit fontScale="90000"/>
          </a:bodyPr>
          <a:lstStyle/>
          <a:p>
            <a:pPr marL="857250" indent="-857250">
              <a:buFont typeface="Wingdings" panose="05000000000000000000" pitchFamily="2" charset="2"/>
              <a:buChar char="v"/>
            </a:pPr>
            <a:r>
              <a:rPr lang="ar-SA" sz="4000" dirty="0">
                <a:solidFill>
                  <a:srgbClr val="990000"/>
                </a:solidFill>
              </a:rPr>
              <a:t>تدريس تبادلي(وضع الاسئلة):</a:t>
            </a:r>
            <a:br>
              <a:rPr lang="ar-SA" sz="4000" dirty="0">
                <a:solidFill>
                  <a:srgbClr val="990000"/>
                </a:solidFill>
              </a:rPr>
            </a:br>
            <a:r>
              <a:rPr lang="ar-SA" sz="4000" dirty="0">
                <a:solidFill>
                  <a:srgbClr val="990000"/>
                </a:solidFill>
              </a:rPr>
              <a:t>طالبتي المبدعة صيغي أسئلة حول درس اليوم:</a:t>
            </a:r>
            <a:endParaRPr lang="ar-SA" sz="4000" dirty="0"/>
          </a:p>
        </p:txBody>
      </p:sp>
      <p:pic>
        <p:nvPicPr>
          <p:cNvPr id="7" name="صورة 6">
            <a:extLst>
              <a:ext uri="{FF2B5EF4-FFF2-40B4-BE49-F238E27FC236}">
                <a16:creationId xmlns:a16="http://schemas.microsoft.com/office/drawing/2014/main" id="{35365F54-9047-42A2-AFEB-962F14889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96" y="4625133"/>
            <a:ext cx="2130082" cy="2130082"/>
          </a:xfrm>
          <a:prstGeom prst="ellipse">
            <a:avLst/>
          </a:prstGeom>
          <a:ln>
            <a:noFill/>
          </a:ln>
          <a:effectLst>
            <a:softEdge rad="112500"/>
          </a:effectLst>
        </p:spPr>
      </p:pic>
      <p:sp>
        <p:nvSpPr>
          <p:cNvPr id="3" name="مخطط انسيابي: فرز 2">
            <a:extLst>
              <a:ext uri="{FF2B5EF4-FFF2-40B4-BE49-F238E27FC236}">
                <a16:creationId xmlns:a16="http://schemas.microsoft.com/office/drawing/2014/main" id="{4F476F3F-0EF2-44FB-B7D7-681D94CDED48}"/>
              </a:ext>
            </a:extLst>
          </p:cNvPr>
          <p:cNvSpPr/>
          <p:nvPr/>
        </p:nvSpPr>
        <p:spPr>
          <a:xfrm>
            <a:off x="7418365" y="2757264"/>
            <a:ext cx="1378634" cy="2130083"/>
          </a:xfrm>
          <a:prstGeom prst="flowChartSort">
            <a:avLst/>
          </a:prstGeom>
          <a:solidFill>
            <a:srgbClr val="FCEBD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خطط انسيابي: فرز 3">
            <a:extLst>
              <a:ext uri="{FF2B5EF4-FFF2-40B4-BE49-F238E27FC236}">
                <a16:creationId xmlns:a16="http://schemas.microsoft.com/office/drawing/2014/main" id="{B75FE842-7744-4C50-BE5E-513E0CD61EE5}"/>
              </a:ext>
            </a:extLst>
          </p:cNvPr>
          <p:cNvSpPr/>
          <p:nvPr/>
        </p:nvSpPr>
        <p:spPr>
          <a:xfrm>
            <a:off x="3395003" y="2757266"/>
            <a:ext cx="1378634" cy="2130083"/>
          </a:xfrm>
          <a:prstGeom prst="flowChartSort">
            <a:avLst/>
          </a:prstGeom>
          <a:solidFill>
            <a:srgbClr val="FCEBD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خطط انسيابي: فرز 5">
            <a:extLst>
              <a:ext uri="{FF2B5EF4-FFF2-40B4-BE49-F238E27FC236}">
                <a16:creationId xmlns:a16="http://schemas.microsoft.com/office/drawing/2014/main" id="{F5F1BA53-5114-4173-A100-9CF5E7CE1AE1}"/>
              </a:ext>
            </a:extLst>
          </p:cNvPr>
          <p:cNvSpPr/>
          <p:nvPr/>
        </p:nvSpPr>
        <p:spPr>
          <a:xfrm>
            <a:off x="5406681" y="2757265"/>
            <a:ext cx="1378634" cy="2130083"/>
          </a:xfrm>
          <a:prstGeom prst="flowChartSort">
            <a:avLst/>
          </a:prstGeom>
          <a:solidFill>
            <a:srgbClr val="FCEBD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ربع نص 7">
            <a:extLst>
              <a:ext uri="{FF2B5EF4-FFF2-40B4-BE49-F238E27FC236}">
                <a16:creationId xmlns:a16="http://schemas.microsoft.com/office/drawing/2014/main" id="{6FC76B09-2D7A-4F80-BA2C-6A9A3863BCE4}"/>
              </a:ext>
            </a:extLst>
          </p:cNvPr>
          <p:cNvSpPr txBox="1"/>
          <p:nvPr/>
        </p:nvSpPr>
        <p:spPr>
          <a:xfrm>
            <a:off x="7755989" y="3244334"/>
            <a:ext cx="703385" cy="461665"/>
          </a:xfrm>
          <a:prstGeom prst="rect">
            <a:avLst/>
          </a:prstGeom>
          <a:noFill/>
        </p:spPr>
        <p:txBody>
          <a:bodyPr wrap="square" rtlCol="1">
            <a:spAutoFit/>
          </a:bodyPr>
          <a:lstStyle/>
          <a:p>
            <a:r>
              <a:rPr lang="ar-SA" sz="2400" dirty="0">
                <a:ln w="0"/>
                <a:effectLst>
                  <a:outerShdw blurRad="38100" dist="19050" dir="2700000" algn="tl" rotWithShape="0">
                    <a:schemeClr val="dk1">
                      <a:alpha val="40000"/>
                    </a:schemeClr>
                  </a:outerShdw>
                </a:effectLst>
              </a:rPr>
              <a:t>طالبة</a:t>
            </a:r>
          </a:p>
        </p:txBody>
      </p:sp>
      <p:sp>
        <p:nvSpPr>
          <p:cNvPr id="15" name="مربع نص 14">
            <a:extLst>
              <a:ext uri="{FF2B5EF4-FFF2-40B4-BE49-F238E27FC236}">
                <a16:creationId xmlns:a16="http://schemas.microsoft.com/office/drawing/2014/main" id="{728F6981-EDBC-40AA-B9E0-2CEAC53410E4}"/>
              </a:ext>
            </a:extLst>
          </p:cNvPr>
          <p:cNvSpPr txBox="1"/>
          <p:nvPr/>
        </p:nvSpPr>
        <p:spPr>
          <a:xfrm>
            <a:off x="7755989" y="3962236"/>
            <a:ext cx="703385" cy="461665"/>
          </a:xfrm>
          <a:prstGeom prst="rect">
            <a:avLst/>
          </a:prstGeom>
          <a:noFill/>
        </p:spPr>
        <p:txBody>
          <a:bodyPr wrap="square" rtlCol="1">
            <a:spAutoFit/>
          </a:bodyPr>
          <a:lstStyle/>
          <a:p>
            <a:r>
              <a:rPr lang="ar-SA" sz="2400" dirty="0">
                <a:ln w="0"/>
                <a:effectLst>
                  <a:outerShdw blurRad="38100" dist="19050" dir="2700000" algn="tl" rotWithShape="0">
                    <a:schemeClr val="dk1">
                      <a:alpha val="40000"/>
                    </a:schemeClr>
                  </a:outerShdw>
                </a:effectLst>
              </a:rPr>
              <a:t>طالبة</a:t>
            </a:r>
          </a:p>
        </p:txBody>
      </p:sp>
      <p:sp>
        <p:nvSpPr>
          <p:cNvPr id="17" name="مربع نص 16">
            <a:extLst>
              <a:ext uri="{FF2B5EF4-FFF2-40B4-BE49-F238E27FC236}">
                <a16:creationId xmlns:a16="http://schemas.microsoft.com/office/drawing/2014/main" id="{B60D767F-A621-4D30-B998-E926E5028849}"/>
              </a:ext>
            </a:extLst>
          </p:cNvPr>
          <p:cNvSpPr txBox="1"/>
          <p:nvPr/>
        </p:nvSpPr>
        <p:spPr>
          <a:xfrm>
            <a:off x="5744308" y="3244333"/>
            <a:ext cx="703385" cy="461665"/>
          </a:xfrm>
          <a:prstGeom prst="rect">
            <a:avLst/>
          </a:prstGeom>
          <a:noFill/>
        </p:spPr>
        <p:txBody>
          <a:bodyPr wrap="square" rtlCol="1">
            <a:spAutoFit/>
          </a:bodyPr>
          <a:lstStyle/>
          <a:p>
            <a:r>
              <a:rPr lang="ar-SA" sz="2400" dirty="0">
                <a:ln w="0"/>
                <a:effectLst>
                  <a:outerShdw blurRad="38100" dist="19050" dir="2700000" algn="tl" rotWithShape="0">
                    <a:schemeClr val="dk1">
                      <a:alpha val="40000"/>
                    </a:schemeClr>
                  </a:outerShdw>
                </a:effectLst>
              </a:rPr>
              <a:t>طالبة</a:t>
            </a:r>
          </a:p>
        </p:txBody>
      </p:sp>
      <p:sp>
        <p:nvSpPr>
          <p:cNvPr id="19" name="مربع نص 18">
            <a:extLst>
              <a:ext uri="{FF2B5EF4-FFF2-40B4-BE49-F238E27FC236}">
                <a16:creationId xmlns:a16="http://schemas.microsoft.com/office/drawing/2014/main" id="{A658E1EB-9036-42C3-BF1D-67AAD5239204}"/>
              </a:ext>
            </a:extLst>
          </p:cNvPr>
          <p:cNvSpPr txBox="1"/>
          <p:nvPr/>
        </p:nvSpPr>
        <p:spPr>
          <a:xfrm>
            <a:off x="3732625" y="3244333"/>
            <a:ext cx="703385" cy="461665"/>
          </a:xfrm>
          <a:prstGeom prst="rect">
            <a:avLst/>
          </a:prstGeom>
          <a:noFill/>
        </p:spPr>
        <p:txBody>
          <a:bodyPr wrap="square" rtlCol="1">
            <a:spAutoFit/>
          </a:bodyPr>
          <a:lstStyle/>
          <a:p>
            <a:r>
              <a:rPr lang="ar-SA" sz="2400" dirty="0">
                <a:ln w="0"/>
                <a:effectLst>
                  <a:outerShdw blurRad="38100" dist="19050" dir="2700000" algn="tl" rotWithShape="0">
                    <a:schemeClr val="dk1">
                      <a:alpha val="40000"/>
                    </a:schemeClr>
                  </a:outerShdw>
                </a:effectLst>
              </a:rPr>
              <a:t>طالبة</a:t>
            </a:r>
          </a:p>
        </p:txBody>
      </p:sp>
      <p:sp>
        <p:nvSpPr>
          <p:cNvPr id="23" name="مربع نص 22">
            <a:extLst>
              <a:ext uri="{FF2B5EF4-FFF2-40B4-BE49-F238E27FC236}">
                <a16:creationId xmlns:a16="http://schemas.microsoft.com/office/drawing/2014/main" id="{E8EE693D-A50E-4ECE-BB65-06BEBBD40ED7}"/>
              </a:ext>
            </a:extLst>
          </p:cNvPr>
          <p:cNvSpPr txBox="1"/>
          <p:nvPr/>
        </p:nvSpPr>
        <p:spPr>
          <a:xfrm>
            <a:off x="5660481" y="3962233"/>
            <a:ext cx="811241" cy="461665"/>
          </a:xfrm>
          <a:prstGeom prst="rect">
            <a:avLst/>
          </a:prstGeom>
          <a:noFill/>
        </p:spPr>
        <p:txBody>
          <a:bodyPr wrap="square" rtlCol="1">
            <a:spAutoFit/>
          </a:bodyPr>
          <a:lstStyle/>
          <a:p>
            <a:r>
              <a:rPr lang="ar-SA" sz="2400" dirty="0">
                <a:ln w="0"/>
                <a:effectLst>
                  <a:outerShdw blurRad="38100" dist="19050" dir="2700000" algn="tl" rotWithShape="0">
                    <a:schemeClr val="dk1">
                      <a:alpha val="40000"/>
                    </a:schemeClr>
                  </a:outerShdw>
                </a:effectLst>
              </a:rPr>
              <a:t>معلمة</a:t>
            </a:r>
          </a:p>
        </p:txBody>
      </p:sp>
      <p:sp>
        <p:nvSpPr>
          <p:cNvPr id="25" name="مربع نص 24">
            <a:extLst>
              <a:ext uri="{FF2B5EF4-FFF2-40B4-BE49-F238E27FC236}">
                <a16:creationId xmlns:a16="http://schemas.microsoft.com/office/drawing/2014/main" id="{152CCF10-EBF2-4DDE-B31E-A7BB1AD3C5C1}"/>
              </a:ext>
            </a:extLst>
          </p:cNvPr>
          <p:cNvSpPr txBox="1"/>
          <p:nvPr/>
        </p:nvSpPr>
        <p:spPr>
          <a:xfrm>
            <a:off x="3597806" y="3962233"/>
            <a:ext cx="897990" cy="400110"/>
          </a:xfrm>
          <a:prstGeom prst="rect">
            <a:avLst/>
          </a:prstGeom>
          <a:noFill/>
        </p:spPr>
        <p:txBody>
          <a:bodyPr wrap="square" rtlCol="1">
            <a:spAutoFit/>
          </a:bodyPr>
          <a:lstStyle/>
          <a:p>
            <a:r>
              <a:rPr lang="ar-SA" sz="2000" dirty="0">
                <a:ln w="0"/>
                <a:effectLst>
                  <a:outerShdw blurRad="38100" dist="19050" dir="2700000" algn="tl" rotWithShape="0">
                    <a:schemeClr val="dk1">
                      <a:alpha val="40000"/>
                    </a:schemeClr>
                  </a:outerShdw>
                </a:effectLst>
              </a:rPr>
              <a:t>مجموعة</a:t>
            </a:r>
          </a:p>
        </p:txBody>
      </p:sp>
    </p:spTree>
    <p:extLst>
      <p:ext uri="{BB962C8B-B14F-4D97-AF65-F5344CB8AC3E}">
        <p14:creationId xmlns:p14="http://schemas.microsoft.com/office/powerpoint/2010/main" val="2801180593"/>
      </p:ext>
    </p:extLst>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616087C-6F0B-4B0B-80F1-DEC6D19293D5}"/>
              </a:ext>
            </a:extLst>
          </p:cNvPr>
          <p:cNvSpPr>
            <a:spLocks noGrp="1"/>
          </p:cNvSpPr>
          <p:nvPr>
            <p:ph idx="1"/>
          </p:nvPr>
        </p:nvSpPr>
        <p:spPr/>
        <p:txBody>
          <a:bodyPr/>
          <a:lstStyle/>
          <a:p>
            <a:endParaRPr lang="ar-SA" dirty="0"/>
          </a:p>
        </p:txBody>
      </p:sp>
      <p:pic>
        <p:nvPicPr>
          <p:cNvPr id="6" name="صورة 5">
            <a:extLst>
              <a:ext uri="{FF2B5EF4-FFF2-40B4-BE49-F238E27FC236}">
                <a16:creationId xmlns:a16="http://schemas.microsoft.com/office/drawing/2014/main" id="{D8F447C6-43CC-4F75-BAB9-B1AD02A4F4B7}"/>
              </a:ext>
            </a:extLst>
          </p:cNvPr>
          <p:cNvPicPr>
            <a:picLocks noChangeAspect="1"/>
          </p:cNvPicPr>
          <p:nvPr/>
        </p:nvPicPr>
        <p:blipFill>
          <a:blip r:embed="rId2"/>
          <a:stretch>
            <a:fillRect/>
          </a:stretch>
        </p:blipFill>
        <p:spPr>
          <a:xfrm>
            <a:off x="883920" y="956857"/>
            <a:ext cx="10424160" cy="4944285"/>
          </a:xfrm>
          <a:prstGeom prst="rect">
            <a:avLst/>
          </a:prstGeom>
        </p:spPr>
      </p:pic>
    </p:spTree>
    <p:extLst>
      <p:ext uri="{BB962C8B-B14F-4D97-AF65-F5344CB8AC3E}">
        <p14:creationId xmlns:p14="http://schemas.microsoft.com/office/powerpoint/2010/main" val="42138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65DD272-5243-488B-B9DC-0D9189C20FC9}"/>
              </a:ext>
            </a:extLst>
          </p:cNvPr>
          <p:cNvSpPr>
            <a:spLocks noGrp="1"/>
          </p:cNvSpPr>
          <p:nvPr>
            <p:ph type="title"/>
          </p:nvPr>
        </p:nvSpPr>
        <p:spPr>
          <a:xfrm>
            <a:off x="2059744" y="941900"/>
            <a:ext cx="8072511" cy="1562149"/>
          </a:xfrm>
          <a:effectLst>
            <a:softEdge rad="127000"/>
          </a:effectLst>
        </p:spPr>
        <p:style>
          <a:lnRef idx="2">
            <a:schemeClr val="dk1"/>
          </a:lnRef>
          <a:fillRef idx="1">
            <a:schemeClr val="lt1"/>
          </a:fillRef>
          <a:effectRef idx="0">
            <a:schemeClr val="dk1"/>
          </a:effectRef>
          <a:fontRef idx="minor">
            <a:schemeClr val="dk1"/>
          </a:fontRef>
        </p:style>
        <p:txBody>
          <a:bodyPr>
            <a:normAutofit/>
          </a:bodyPr>
          <a:lstStyle/>
          <a:p>
            <a:r>
              <a:rPr lang="ar-SA" sz="3200" dirty="0">
                <a:ln w="0"/>
                <a:solidFill>
                  <a:srgbClr val="C00000"/>
                </a:solidFill>
                <a:effectLst>
                  <a:outerShdw blurRad="38100" dist="19050" dir="2700000" algn="tl" rotWithShape="0">
                    <a:schemeClr val="dk1">
                      <a:alpha val="40000"/>
                    </a:schemeClr>
                  </a:outerShdw>
                </a:effectLst>
              </a:rPr>
              <a:t>-طالبتي </a:t>
            </a:r>
            <a:r>
              <a:rPr lang="ar-SA" sz="3200" dirty="0" err="1">
                <a:ln w="0"/>
                <a:solidFill>
                  <a:srgbClr val="C00000"/>
                </a:solidFill>
                <a:effectLst>
                  <a:outerShdw blurRad="38100" dist="19050" dir="2700000" algn="tl" rotWithShape="0">
                    <a:schemeClr val="dk1">
                      <a:alpha val="40000"/>
                    </a:schemeClr>
                  </a:outerShdw>
                </a:effectLst>
              </a:rPr>
              <a:t>المبدعة:</a:t>
            </a:r>
            <a:r>
              <a:rPr lang="ar-SA" sz="3200" dirty="0" err="1">
                <a:ln w="0"/>
                <a:solidFill>
                  <a:schemeClr val="tx1"/>
                </a:solidFill>
                <a:effectLst>
                  <a:outerShdw blurRad="38100" dist="19050" dir="2700000" algn="tl" rotWithShape="0">
                    <a:schemeClr val="dk1">
                      <a:alpha val="40000"/>
                    </a:schemeClr>
                  </a:outerShdw>
                </a:effectLst>
              </a:rPr>
              <a:t>امامك</a:t>
            </a:r>
            <a:r>
              <a:rPr lang="ar-SA" sz="3200" dirty="0">
                <a:ln w="0"/>
                <a:solidFill>
                  <a:schemeClr val="tx1"/>
                </a:solidFill>
                <a:effectLst>
                  <a:outerShdw blurRad="38100" dist="19050" dir="2700000" algn="tl" rotWithShape="0">
                    <a:schemeClr val="dk1">
                      <a:alpha val="40000"/>
                    </a:schemeClr>
                  </a:outerShdw>
                </a:effectLst>
              </a:rPr>
              <a:t> عدة بطاقات تتضمن أسئلة مرتبطة بالدرس السابق اختاري منها للإجابة عليها:</a:t>
            </a:r>
            <a:endParaRPr lang="ar-SA" sz="3200" dirty="0">
              <a:ln w="0"/>
              <a:solidFill>
                <a:schemeClr val="tx1">
                  <a:lumMod val="95000"/>
                  <a:lumOff val="5000"/>
                </a:schemeClr>
              </a:solidFill>
              <a:effectLst>
                <a:outerShdw blurRad="38100" dist="19050" dir="2700000" algn="tl" rotWithShape="0">
                  <a:schemeClr val="dk1">
                    <a:alpha val="40000"/>
                  </a:schemeClr>
                </a:outerShdw>
              </a:effectLst>
            </a:endParaRPr>
          </a:p>
        </p:txBody>
      </p:sp>
      <p:sp>
        <p:nvSpPr>
          <p:cNvPr id="8" name="مستطيل: زوايا مستديرة 7">
            <a:extLst>
              <a:ext uri="{FF2B5EF4-FFF2-40B4-BE49-F238E27FC236}">
                <a16:creationId xmlns:a16="http://schemas.microsoft.com/office/drawing/2014/main" id="{C016CAAA-79DE-4709-87BA-F0AFDF3A9F22}"/>
              </a:ext>
            </a:extLst>
          </p:cNvPr>
          <p:cNvSpPr/>
          <p:nvPr/>
        </p:nvSpPr>
        <p:spPr>
          <a:xfrm>
            <a:off x="8067235" y="2405573"/>
            <a:ext cx="1828800" cy="2912013"/>
          </a:xfrm>
          <a:prstGeom prst="roundRect">
            <a:avLst/>
          </a:prstGeom>
          <a:solidFill>
            <a:srgbClr val="F7E5D1"/>
          </a:solidFill>
          <a:ln>
            <a:solidFill>
              <a:srgbClr val="8A4E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dirty="0">
                <a:ln w="0"/>
                <a:solidFill>
                  <a:schemeClr val="tx1"/>
                </a:solidFill>
                <a:effectLst>
                  <a:outerShdw blurRad="38100" dist="19050" dir="2700000" algn="tl" rotWithShape="0">
                    <a:schemeClr val="dk1">
                      <a:alpha val="40000"/>
                    </a:schemeClr>
                  </a:outerShdw>
                </a:effectLst>
              </a:rPr>
              <a:t>1</a:t>
            </a:r>
          </a:p>
        </p:txBody>
      </p:sp>
      <p:sp>
        <p:nvSpPr>
          <p:cNvPr id="9" name="مستطيل: زوايا مستديرة 8">
            <a:extLst>
              <a:ext uri="{FF2B5EF4-FFF2-40B4-BE49-F238E27FC236}">
                <a16:creationId xmlns:a16="http://schemas.microsoft.com/office/drawing/2014/main" id="{FC917D69-B533-4B78-915B-E942A1CEF4D4}"/>
              </a:ext>
            </a:extLst>
          </p:cNvPr>
          <p:cNvSpPr/>
          <p:nvPr/>
        </p:nvSpPr>
        <p:spPr>
          <a:xfrm>
            <a:off x="4208878" y="2405573"/>
            <a:ext cx="1828800" cy="2912013"/>
          </a:xfrm>
          <a:prstGeom prst="roundRect">
            <a:avLst/>
          </a:prstGeom>
          <a:solidFill>
            <a:srgbClr val="F7E5D1"/>
          </a:solidFill>
          <a:ln>
            <a:solidFill>
              <a:srgbClr val="8A4E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dirty="0">
                <a:ln w="0"/>
                <a:solidFill>
                  <a:schemeClr val="tx1"/>
                </a:solidFill>
                <a:effectLst>
                  <a:outerShdw blurRad="38100" dist="19050" dir="2700000" algn="tl" rotWithShape="0">
                    <a:schemeClr val="dk1">
                      <a:alpha val="40000"/>
                    </a:schemeClr>
                  </a:outerShdw>
                </a:effectLst>
              </a:rPr>
              <a:t>3</a:t>
            </a:r>
          </a:p>
        </p:txBody>
      </p:sp>
      <p:sp>
        <p:nvSpPr>
          <p:cNvPr id="19" name="مستطيل: زوايا مستديرة 18">
            <a:extLst>
              <a:ext uri="{FF2B5EF4-FFF2-40B4-BE49-F238E27FC236}">
                <a16:creationId xmlns:a16="http://schemas.microsoft.com/office/drawing/2014/main" id="{846AC837-9141-4319-8A19-6B2E8D5A826B}"/>
              </a:ext>
            </a:extLst>
          </p:cNvPr>
          <p:cNvSpPr/>
          <p:nvPr/>
        </p:nvSpPr>
        <p:spPr>
          <a:xfrm>
            <a:off x="6121792" y="2405574"/>
            <a:ext cx="1828800" cy="2912013"/>
          </a:xfrm>
          <a:prstGeom prst="roundRect">
            <a:avLst/>
          </a:prstGeom>
          <a:solidFill>
            <a:srgbClr val="F7E5D1"/>
          </a:solidFill>
          <a:ln>
            <a:solidFill>
              <a:srgbClr val="8A4E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dirty="0">
                <a:ln w="0"/>
                <a:solidFill>
                  <a:schemeClr val="tx1"/>
                </a:solidFill>
                <a:effectLst>
                  <a:outerShdw blurRad="38100" dist="19050" dir="2700000" algn="tl" rotWithShape="0">
                    <a:schemeClr val="dk1">
                      <a:alpha val="40000"/>
                    </a:schemeClr>
                  </a:outerShdw>
                </a:effectLst>
              </a:rPr>
              <a:t>2</a:t>
            </a:r>
          </a:p>
        </p:txBody>
      </p:sp>
      <p:sp>
        <p:nvSpPr>
          <p:cNvPr id="21" name="مستطيل: زوايا مستديرة 20">
            <a:extLst>
              <a:ext uri="{FF2B5EF4-FFF2-40B4-BE49-F238E27FC236}">
                <a16:creationId xmlns:a16="http://schemas.microsoft.com/office/drawing/2014/main" id="{B40A4B41-DFB9-400C-BDC3-E8F7AB695914}"/>
              </a:ext>
            </a:extLst>
          </p:cNvPr>
          <p:cNvSpPr/>
          <p:nvPr/>
        </p:nvSpPr>
        <p:spPr>
          <a:xfrm>
            <a:off x="2295965" y="2405575"/>
            <a:ext cx="1828800" cy="2912013"/>
          </a:xfrm>
          <a:prstGeom prst="roundRect">
            <a:avLst/>
          </a:prstGeom>
          <a:solidFill>
            <a:srgbClr val="F7E5D1"/>
          </a:solidFill>
          <a:ln>
            <a:solidFill>
              <a:srgbClr val="8A4E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dirty="0">
                <a:ln w="0"/>
                <a:solidFill>
                  <a:schemeClr val="tx1"/>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636025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81F111E5-982B-4512-B70F-4F654387D847}"/>
              </a:ext>
            </a:extLst>
          </p:cNvPr>
          <p:cNvSpPr/>
          <p:nvPr/>
        </p:nvSpPr>
        <p:spPr>
          <a:xfrm>
            <a:off x="2902632" y="4714848"/>
            <a:ext cx="6386734" cy="1309192"/>
          </a:xfrm>
          <a:prstGeom prst="roundRect">
            <a:avLst/>
          </a:prstGeom>
          <a:noFill/>
          <a:ln>
            <a:solidFill>
              <a:srgbClr val="B87848"/>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A" dirty="0"/>
          </a:p>
        </p:txBody>
      </p:sp>
      <p:sp>
        <p:nvSpPr>
          <p:cNvPr id="9" name="مربع نص 8">
            <a:extLst>
              <a:ext uri="{FF2B5EF4-FFF2-40B4-BE49-F238E27FC236}">
                <a16:creationId xmlns:a16="http://schemas.microsoft.com/office/drawing/2014/main" id="{00D5AEC9-E4F4-46AE-9041-EB9D648A3538}"/>
              </a:ext>
            </a:extLst>
          </p:cNvPr>
          <p:cNvSpPr txBox="1"/>
          <p:nvPr/>
        </p:nvSpPr>
        <p:spPr>
          <a:xfrm>
            <a:off x="2902633" y="4830835"/>
            <a:ext cx="6192420" cy="1077218"/>
          </a:xfrm>
          <a:prstGeom prst="rect">
            <a:avLst/>
          </a:prstGeom>
          <a:noFill/>
        </p:spPr>
        <p:txBody>
          <a:bodyPr wrap="square">
            <a:spAutoFit/>
          </a:bodyPr>
          <a:lstStyle/>
          <a:p>
            <a:pPr algn="ctr"/>
            <a:r>
              <a:rPr lang="ar-SA" sz="3200" dirty="0">
                <a:solidFill>
                  <a:srgbClr val="990000"/>
                </a:solidFill>
              </a:rPr>
              <a:t>- من خلال مشاهدتك للمقطع, استنتجي موضوع درسنا ؟</a:t>
            </a:r>
          </a:p>
        </p:txBody>
      </p:sp>
      <p:sp>
        <p:nvSpPr>
          <p:cNvPr id="7" name="مستطيل: زوايا مستديرة 6">
            <a:extLst>
              <a:ext uri="{FF2B5EF4-FFF2-40B4-BE49-F238E27FC236}">
                <a16:creationId xmlns:a16="http://schemas.microsoft.com/office/drawing/2014/main" id="{B0221A7E-5AA3-40F6-991F-E8D2F9E302B6}"/>
              </a:ext>
            </a:extLst>
          </p:cNvPr>
          <p:cNvSpPr/>
          <p:nvPr/>
        </p:nvSpPr>
        <p:spPr>
          <a:xfrm>
            <a:off x="6091309" y="130005"/>
            <a:ext cx="3418450" cy="618979"/>
          </a:xfrm>
          <a:prstGeom prst="roundRect">
            <a:avLst/>
          </a:prstGeom>
          <a:solidFill>
            <a:srgbClr val="B87848"/>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soft" dir="t">
                <a:rot lat="0" lon="0" rev="15600000"/>
              </a:lightRig>
            </a:scene3d>
            <a:sp3d extrusionH="57150" prstMaterial="softEdge">
              <a:bevelT w="25400" h="38100"/>
            </a:sp3d>
          </a:bodyPr>
          <a:lstStyle/>
          <a:p>
            <a:pPr algn="ctr"/>
            <a:r>
              <a:rPr lang="ar-SA" sz="3600" dirty="0">
                <a:solidFill>
                  <a:schemeClr val="bg1"/>
                </a:solidFill>
              </a:rPr>
              <a:t>مهارة الاستنتاج</a:t>
            </a:r>
          </a:p>
        </p:txBody>
      </p:sp>
      <p:pic>
        <p:nvPicPr>
          <p:cNvPr id="10" name="الشرك أعظم الذنوب (معدل) 2">
            <a:hlinkClick r:id="" action="ppaction://media"/>
            <a:extLst>
              <a:ext uri="{FF2B5EF4-FFF2-40B4-BE49-F238E27FC236}">
                <a16:creationId xmlns:a16="http://schemas.microsoft.com/office/drawing/2014/main" id="{B33FEF79-960F-46DA-91F8-29A414A89684}"/>
              </a:ext>
            </a:extLst>
          </p:cNvPr>
          <p:cNvPicPr>
            <a:picLocks noGrp="1" noChangeAspect="1"/>
          </p:cNvPicPr>
          <p:nvPr>
            <p:ph idx="1"/>
            <a:videoFile r:link="rId1"/>
            <p:extLst>
              <p:ext uri="{DAA4B4D4-6D71-4841-9C94-3DE7FCFB9230}">
                <p14:media xmlns:p14="http://schemas.microsoft.com/office/powerpoint/2010/main" r:embed="rId2">
                  <p14:trim st="6365"/>
                </p14:media>
              </p:ext>
            </p:extLst>
          </p:nvPr>
        </p:nvPicPr>
        <p:blipFill>
          <a:blip r:embed="rId4"/>
          <a:stretch>
            <a:fillRect/>
          </a:stretch>
        </p:blipFill>
        <p:spPr>
          <a:xfrm>
            <a:off x="2516136" y="684045"/>
            <a:ext cx="7150345" cy="4021977"/>
          </a:xfrm>
          <a:prstGeom prst="rect">
            <a:avLst/>
          </a:prstGeom>
          <a:ln>
            <a:noFill/>
          </a:ln>
          <a:effectLst>
            <a:softEdge rad="112500"/>
          </a:effectLst>
        </p:spPr>
      </p:pic>
    </p:spTree>
    <p:extLst>
      <p:ext uri="{BB962C8B-B14F-4D97-AF65-F5344CB8AC3E}">
        <p14:creationId xmlns:p14="http://schemas.microsoft.com/office/powerpoint/2010/main" val="3647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6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BA5B69-0324-4A50-9053-71FCFE806FA5}"/>
              </a:ext>
            </a:extLst>
          </p:cNvPr>
          <p:cNvSpPr>
            <a:spLocks noGrp="1"/>
          </p:cNvSpPr>
          <p:nvPr>
            <p:ph type="title"/>
          </p:nvPr>
        </p:nvSpPr>
        <p:spPr>
          <a:xfrm>
            <a:off x="2075229" y="1175897"/>
            <a:ext cx="8041541" cy="4506206"/>
          </a:xfrm>
        </p:spPr>
        <p:txBody>
          <a:bodyPr>
            <a:noAutofit/>
          </a:bodyPr>
          <a:lstStyle/>
          <a:p>
            <a:pPr marL="457200" indent="-457200">
              <a:buFont typeface="Wingdings" panose="05000000000000000000" pitchFamily="2" charset="2"/>
              <a:buChar char="v"/>
            </a:pPr>
            <a:r>
              <a:rPr lang="ar-SA" sz="3600" dirty="0">
                <a:solidFill>
                  <a:srgbClr val="C00000"/>
                </a:solidFill>
              </a:rPr>
              <a:t>أهداف الدرس:</a:t>
            </a:r>
            <a:br>
              <a:rPr lang="ar-SA" sz="3200" dirty="0"/>
            </a:br>
            <a:r>
              <a:rPr lang="ar-SA" sz="3200" dirty="0"/>
              <a:t>1.أن تصمم الطالبة خريطة مفاهيم توضح فيها أنواع الظلم.</a:t>
            </a:r>
            <a:br>
              <a:rPr lang="ar-SA" sz="3200" dirty="0"/>
            </a:br>
            <a:r>
              <a:rPr lang="ar-SA" sz="3200" dirty="0"/>
              <a:t>2.أن تعرف الطالبة الظلم.</a:t>
            </a:r>
            <a:br>
              <a:rPr lang="ar-SA" sz="3200" dirty="0"/>
            </a:br>
            <a:r>
              <a:rPr lang="ar-SA" sz="3200" dirty="0"/>
              <a:t>3.أن تميز الطالبة في الحكم بين من أذنب ذنباً دون الشرك وتاب وبين من مات ولم يتب.</a:t>
            </a:r>
            <a:br>
              <a:rPr lang="ar-SA" sz="3200" dirty="0"/>
            </a:br>
            <a:r>
              <a:rPr lang="ar-SA" sz="3200" dirty="0"/>
              <a:t>4.أن توضح الطالبة الفرق بين الشرك وغيره من الذنوب.</a:t>
            </a:r>
            <a:br>
              <a:rPr lang="ar-SA" sz="3200" dirty="0"/>
            </a:br>
            <a:r>
              <a:rPr lang="ar-SA" sz="3200" dirty="0"/>
              <a:t>5.أن تستنبط الطالبة وجه الدلالة من قوله تعالى</a:t>
            </a:r>
            <a:r>
              <a:rPr lang="ar-SA" sz="3200" dirty="0">
                <a:solidFill>
                  <a:schemeClr val="accent6">
                    <a:lumMod val="75000"/>
                  </a:schemeClr>
                </a:solidFill>
              </a:rPr>
              <a:t> ( إن الله لا يغفر أن يشرك به ، ويغفر ما دون ذلك لمن يشاء).</a:t>
            </a:r>
            <a:br>
              <a:rPr lang="ar-SA" sz="3200" dirty="0"/>
            </a:br>
            <a:r>
              <a:rPr lang="ar-SA" sz="3200" dirty="0"/>
              <a:t>6.أن تعلل الطالبة وصف الله الشرك بانه افترى عظيم وضلال بعيد.</a:t>
            </a:r>
          </a:p>
        </p:txBody>
      </p:sp>
    </p:spTree>
    <p:extLst>
      <p:ext uri="{BB962C8B-B14F-4D97-AF65-F5344CB8AC3E}">
        <p14:creationId xmlns:p14="http://schemas.microsoft.com/office/powerpoint/2010/main" val="30995496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5235F33-7B9C-4782-B55A-34B53FCA3BAD}"/>
              </a:ext>
            </a:extLst>
          </p:cNvPr>
          <p:cNvSpPr>
            <a:spLocks noGrp="1"/>
          </p:cNvSpPr>
          <p:nvPr>
            <p:ph type="ctrTitle"/>
          </p:nvPr>
        </p:nvSpPr>
        <p:spPr>
          <a:xfrm>
            <a:off x="1524000" y="713617"/>
            <a:ext cx="9144000" cy="2387600"/>
          </a:xfrm>
        </p:spPr>
        <p:txBody>
          <a:bodyPr>
            <a:noAutofit/>
          </a:bodyPr>
          <a:lstStyle/>
          <a:p>
            <a:pPr marL="571500" indent="-571500">
              <a:buFont typeface="Wingdings" panose="05000000000000000000" pitchFamily="2" charset="2"/>
              <a:buChar char="v"/>
            </a:pPr>
            <a:r>
              <a:rPr lang="ar-SA" sz="3600" dirty="0">
                <a:solidFill>
                  <a:srgbClr val="C00000"/>
                </a:solidFill>
              </a:rPr>
              <a:t>الشرك أعظم الذنوب</a:t>
            </a:r>
            <a:br>
              <a:rPr lang="ar-SA" sz="3600" dirty="0"/>
            </a:br>
            <a:r>
              <a:rPr lang="ar-SA" sz="3600" dirty="0"/>
              <a:t>الشرك أعظم الذنوب، والدليل على ذلك:</a:t>
            </a:r>
            <a:br>
              <a:rPr lang="ar-SA" sz="3600" dirty="0"/>
            </a:br>
            <a:r>
              <a:rPr lang="ar-SA" sz="3600" dirty="0"/>
              <a:t>حديث عبد الله بن مسعود بالله قال: سأل النبي : أي الذنب أعظم عند الله؟ قال: </a:t>
            </a:r>
            <a:r>
              <a:rPr lang="ar-SA" sz="3600" dirty="0">
                <a:ln w="0"/>
                <a:solidFill>
                  <a:schemeClr val="accent1"/>
                </a:solidFill>
                <a:effectLst>
                  <a:outerShdw blurRad="38100" dist="25400" dir="5400000" algn="ctr" rotWithShape="0">
                    <a:srgbClr val="6E747A">
                      <a:alpha val="43000"/>
                    </a:srgbClr>
                  </a:outerShdw>
                </a:effectLst>
              </a:rPr>
              <a:t>«أن تجعل لله ندا وهو خلقك»</a:t>
            </a:r>
            <a:endParaRPr lang="ar-SA" sz="3600" dirty="0"/>
          </a:p>
        </p:txBody>
      </p:sp>
      <p:sp>
        <p:nvSpPr>
          <p:cNvPr id="3" name="عنوان فرعي 2">
            <a:extLst>
              <a:ext uri="{FF2B5EF4-FFF2-40B4-BE49-F238E27FC236}">
                <a16:creationId xmlns:a16="http://schemas.microsoft.com/office/drawing/2014/main" id="{F7A76095-6D1C-4B47-A75C-03A8773D0E84}"/>
              </a:ext>
            </a:extLst>
          </p:cNvPr>
          <p:cNvSpPr>
            <a:spLocks noGrp="1"/>
          </p:cNvSpPr>
          <p:nvPr>
            <p:ph type="subTitle" idx="1"/>
          </p:nvPr>
        </p:nvSpPr>
        <p:spPr>
          <a:xfrm>
            <a:off x="1524000" y="3111768"/>
            <a:ext cx="9144000" cy="1655762"/>
          </a:xfrm>
        </p:spPr>
        <p:txBody>
          <a:bodyPr>
            <a:normAutofit/>
          </a:bodyPr>
          <a:lstStyle/>
          <a:p>
            <a:pPr marL="342900" indent="-342900">
              <a:buFont typeface="Wingdings" panose="05000000000000000000" pitchFamily="2" charset="2"/>
              <a:buChar char="v"/>
            </a:pPr>
            <a:r>
              <a:rPr lang="ar-SA" sz="3600" dirty="0">
                <a:solidFill>
                  <a:srgbClr val="C00000"/>
                </a:solidFill>
              </a:rPr>
              <a:t>الشرك أعظم أنواع الظلم:</a:t>
            </a:r>
          </a:p>
          <a:p>
            <a:r>
              <a:rPr lang="ar-SA" sz="3200" b="1" dirty="0">
                <a:ln w="22225">
                  <a:noFill/>
                  <a:prstDash val="solid"/>
                </a:ln>
                <a:solidFill>
                  <a:srgbClr val="C00000"/>
                </a:solidFill>
              </a:rPr>
              <a:t>طالبتي </a:t>
            </a:r>
            <a:r>
              <a:rPr lang="ar-SA" sz="3200" b="1" dirty="0" err="1">
                <a:ln w="22225">
                  <a:noFill/>
                  <a:prstDash val="solid"/>
                </a:ln>
                <a:solidFill>
                  <a:srgbClr val="C00000"/>
                </a:solidFill>
              </a:rPr>
              <a:t>المبدعة:</a:t>
            </a:r>
            <a:r>
              <a:rPr lang="ar-SA" sz="3200" dirty="0" err="1">
                <a:ln w="0"/>
                <a:effectLst>
                  <a:outerShdw blurRad="38100" dist="19050" dir="2700000" algn="tl" rotWithShape="0">
                    <a:schemeClr val="dk1">
                      <a:alpha val="40000"/>
                    </a:schemeClr>
                  </a:outerShdw>
                </a:effectLst>
              </a:rPr>
              <a:t>رتبي</a:t>
            </a:r>
            <a:r>
              <a:rPr lang="ar-SA" sz="3200" dirty="0">
                <a:ln w="0"/>
                <a:effectLst>
                  <a:outerShdw blurRad="38100" dist="19050" dir="2700000" algn="tl" rotWithShape="0">
                    <a:schemeClr val="dk1">
                      <a:alpha val="40000"/>
                    </a:schemeClr>
                  </a:outerShdw>
                </a:effectLst>
              </a:rPr>
              <a:t> الكلمات التالية للحصول على تعريف الظلم؟</a:t>
            </a:r>
          </a:p>
          <a:p>
            <a:endParaRPr lang="ar-SA" sz="3600" dirty="0">
              <a:solidFill>
                <a:srgbClr val="C00000"/>
              </a:solidFill>
            </a:endParaRPr>
          </a:p>
        </p:txBody>
      </p:sp>
      <p:sp>
        <p:nvSpPr>
          <p:cNvPr id="4" name="مستطيل: زوايا مستديرة 3">
            <a:extLst>
              <a:ext uri="{FF2B5EF4-FFF2-40B4-BE49-F238E27FC236}">
                <a16:creationId xmlns:a16="http://schemas.microsoft.com/office/drawing/2014/main" id="{71AF5630-1E96-4415-B0F4-8D6919A76020}"/>
              </a:ext>
            </a:extLst>
          </p:cNvPr>
          <p:cNvSpPr/>
          <p:nvPr/>
        </p:nvSpPr>
        <p:spPr>
          <a:xfrm>
            <a:off x="8367932" y="4375049"/>
            <a:ext cx="998806" cy="534573"/>
          </a:xfrm>
          <a:prstGeom prst="roundRect">
            <a:avLst/>
          </a:prstGeom>
          <a:solidFill>
            <a:srgbClr val="F9EBDA"/>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غير</a:t>
            </a:r>
          </a:p>
        </p:txBody>
      </p:sp>
      <p:sp>
        <p:nvSpPr>
          <p:cNvPr id="6" name="مستطيل: زوايا مستديرة 5">
            <a:extLst>
              <a:ext uri="{FF2B5EF4-FFF2-40B4-BE49-F238E27FC236}">
                <a16:creationId xmlns:a16="http://schemas.microsoft.com/office/drawing/2014/main" id="{598B69BD-E03C-438B-ADE0-A9D1EF984730}"/>
              </a:ext>
            </a:extLst>
          </p:cNvPr>
          <p:cNvSpPr/>
          <p:nvPr/>
        </p:nvSpPr>
        <p:spPr>
          <a:xfrm>
            <a:off x="4836941" y="4373631"/>
            <a:ext cx="998806" cy="534573"/>
          </a:xfrm>
          <a:prstGeom prst="roundRect">
            <a:avLst/>
          </a:prstGeom>
          <a:solidFill>
            <a:srgbClr val="F9EBDA"/>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في</a:t>
            </a:r>
          </a:p>
        </p:txBody>
      </p:sp>
      <p:sp>
        <p:nvSpPr>
          <p:cNvPr id="8" name="مستطيل: زوايا مستديرة 7">
            <a:extLst>
              <a:ext uri="{FF2B5EF4-FFF2-40B4-BE49-F238E27FC236}">
                <a16:creationId xmlns:a16="http://schemas.microsoft.com/office/drawing/2014/main" id="{41264354-B9EC-4C67-BCE2-9B13C3E4DFED}"/>
              </a:ext>
            </a:extLst>
          </p:cNvPr>
          <p:cNvSpPr/>
          <p:nvPr/>
        </p:nvSpPr>
        <p:spPr>
          <a:xfrm>
            <a:off x="6013938" y="4373631"/>
            <a:ext cx="998806" cy="534573"/>
          </a:xfrm>
          <a:prstGeom prst="roundRect">
            <a:avLst/>
          </a:prstGeom>
          <a:solidFill>
            <a:srgbClr val="F9EBDA"/>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الشيء</a:t>
            </a:r>
          </a:p>
        </p:txBody>
      </p:sp>
      <p:sp>
        <p:nvSpPr>
          <p:cNvPr id="10" name="مستطيل: زوايا مستديرة 9">
            <a:extLst>
              <a:ext uri="{FF2B5EF4-FFF2-40B4-BE49-F238E27FC236}">
                <a16:creationId xmlns:a16="http://schemas.microsoft.com/office/drawing/2014/main" id="{EC0F3F4F-F0FB-403F-AE59-906F94E537D7}"/>
              </a:ext>
            </a:extLst>
          </p:cNvPr>
          <p:cNvSpPr/>
          <p:nvPr/>
        </p:nvSpPr>
        <p:spPr>
          <a:xfrm>
            <a:off x="7190935" y="4373631"/>
            <a:ext cx="998806" cy="534573"/>
          </a:xfrm>
          <a:prstGeom prst="roundRect">
            <a:avLst/>
          </a:prstGeom>
          <a:solidFill>
            <a:srgbClr val="F9EBDA"/>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الظلم:</a:t>
            </a:r>
          </a:p>
        </p:txBody>
      </p:sp>
      <p:sp>
        <p:nvSpPr>
          <p:cNvPr id="12" name="مستطيل: زوايا مستديرة 11">
            <a:extLst>
              <a:ext uri="{FF2B5EF4-FFF2-40B4-BE49-F238E27FC236}">
                <a16:creationId xmlns:a16="http://schemas.microsoft.com/office/drawing/2014/main" id="{F97933C7-46C4-41E6-B486-C76348E39EC7}"/>
              </a:ext>
            </a:extLst>
          </p:cNvPr>
          <p:cNvSpPr/>
          <p:nvPr/>
        </p:nvSpPr>
        <p:spPr>
          <a:xfrm>
            <a:off x="3597812" y="4373631"/>
            <a:ext cx="998806" cy="534573"/>
          </a:xfrm>
          <a:prstGeom prst="roundRect">
            <a:avLst/>
          </a:prstGeom>
          <a:solidFill>
            <a:srgbClr val="F9EBDA"/>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موضعه</a:t>
            </a:r>
          </a:p>
        </p:txBody>
      </p:sp>
      <p:sp>
        <p:nvSpPr>
          <p:cNvPr id="14" name="مستطيل: زوايا مستديرة 13">
            <a:extLst>
              <a:ext uri="{FF2B5EF4-FFF2-40B4-BE49-F238E27FC236}">
                <a16:creationId xmlns:a16="http://schemas.microsoft.com/office/drawing/2014/main" id="{B5F17752-1A57-4E61-885C-B5DEF7235C1E}"/>
              </a:ext>
            </a:extLst>
          </p:cNvPr>
          <p:cNvSpPr/>
          <p:nvPr/>
        </p:nvSpPr>
        <p:spPr>
          <a:xfrm>
            <a:off x="2420815" y="4373631"/>
            <a:ext cx="998806" cy="534573"/>
          </a:xfrm>
          <a:prstGeom prst="roundRect">
            <a:avLst/>
          </a:prstGeom>
          <a:solidFill>
            <a:srgbClr val="F9EBDA"/>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وضع</a:t>
            </a:r>
          </a:p>
        </p:txBody>
      </p:sp>
      <p:sp>
        <p:nvSpPr>
          <p:cNvPr id="15" name="مربع نص 14">
            <a:extLst>
              <a:ext uri="{FF2B5EF4-FFF2-40B4-BE49-F238E27FC236}">
                <a16:creationId xmlns:a16="http://schemas.microsoft.com/office/drawing/2014/main" id="{5A001552-7335-47DD-A225-CE759219E540}"/>
              </a:ext>
            </a:extLst>
          </p:cNvPr>
          <p:cNvSpPr txBox="1"/>
          <p:nvPr/>
        </p:nvSpPr>
        <p:spPr>
          <a:xfrm>
            <a:off x="2206867" y="5373004"/>
            <a:ext cx="7257757" cy="369332"/>
          </a:xfrm>
          <a:prstGeom prst="rect">
            <a:avLst/>
          </a:prstGeom>
          <a:noFill/>
        </p:spPr>
        <p:txBody>
          <a:bodyPr wrap="square" rtlCol="1">
            <a:spAutoFit/>
          </a:bodyPr>
          <a:lstStyle/>
          <a:p>
            <a:r>
              <a:rPr lang="ar-SA" dirty="0"/>
              <a:t>.............................................................................................................</a:t>
            </a:r>
          </a:p>
        </p:txBody>
      </p:sp>
      <p:sp>
        <p:nvSpPr>
          <p:cNvPr id="16" name="مربع نص 15">
            <a:extLst>
              <a:ext uri="{FF2B5EF4-FFF2-40B4-BE49-F238E27FC236}">
                <a16:creationId xmlns:a16="http://schemas.microsoft.com/office/drawing/2014/main" id="{41DEF081-0D25-45CD-86EC-E1B2E2D5C006}"/>
              </a:ext>
            </a:extLst>
          </p:cNvPr>
          <p:cNvSpPr txBox="1"/>
          <p:nvPr/>
        </p:nvSpPr>
        <p:spPr>
          <a:xfrm>
            <a:off x="3419621" y="5157561"/>
            <a:ext cx="4948311" cy="584775"/>
          </a:xfrm>
          <a:prstGeom prst="rect">
            <a:avLst/>
          </a:prstGeom>
          <a:noFill/>
        </p:spPr>
        <p:txBody>
          <a:bodyPr wrap="square" rtlCol="1">
            <a:spAutoFit/>
          </a:bodyPr>
          <a:lstStyle/>
          <a:p>
            <a:r>
              <a:rPr lang="ar-SA" sz="3200" dirty="0">
                <a:ln w="0"/>
                <a:effectLst>
                  <a:outerShdw blurRad="38100" dist="19050" dir="2700000" algn="tl" rotWithShape="0">
                    <a:schemeClr val="dk1">
                      <a:alpha val="40000"/>
                    </a:schemeClr>
                  </a:outerShdw>
                </a:effectLst>
              </a:rPr>
              <a:t>الظلم: وضع الشيء في غير موضعه</a:t>
            </a:r>
          </a:p>
        </p:txBody>
      </p:sp>
    </p:spTree>
    <p:extLst>
      <p:ext uri="{BB962C8B-B14F-4D97-AF65-F5344CB8AC3E}">
        <p14:creationId xmlns:p14="http://schemas.microsoft.com/office/powerpoint/2010/main" val="168427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2888D11F-8A16-454E-9C41-F95CD9510C25}"/>
              </a:ext>
            </a:extLst>
          </p:cNvPr>
          <p:cNvSpPr>
            <a:spLocks noGrp="1"/>
          </p:cNvSpPr>
          <p:nvPr>
            <p:ph type="title"/>
          </p:nvPr>
        </p:nvSpPr>
        <p:spPr>
          <a:xfrm>
            <a:off x="2227384" y="1331153"/>
            <a:ext cx="7737231" cy="2739684"/>
          </a:xfrm>
        </p:spPr>
        <p:txBody>
          <a:bodyPr>
            <a:normAutofit fontScale="90000"/>
          </a:bodyPr>
          <a:lstStyle/>
          <a:p>
            <a:r>
              <a:rPr lang="ar-SA" sz="5400" dirty="0">
                <a:solidFill>
                  <a:srgbClr val="B0743E"/>
                </a:solidFill>
              </a:rPr>
              <a:t>- طالبتي المبدعة:</a:t>
            </a:r>
            <a:br>
              <a:rPr lang="ar-SA" sz="5400" dirty="0">
                <a:solidFill>
                  <a:srgbClr val="990000"/>
                </a:solidFill>
              </a:rPr>
            </a:br>
            <a:r>
              <a:rPr lang="ar-SA" sz="4900" dirty="0"/>
              <a:t>من خلال الحائط الالكتروني (</a:t>
            </a:r>
            <a:r>
              <a:rPr lang="en-US" sz="4900" dirty="0"/>
              <a:t>Padlet</a:t>
            </a:r>
            <a:r>
              <a:rPr lang="ar-SA" sz="4900" dirty="0"/>
              <a:t>)</a:t>
            </a:r>
            <a:br>
              <a:rPr lang="ar-SA" sz="4900" dirty="0"/>
            </a:br>
            <a:r>
              <a:rPr lang="ar-SA" sz="4900" dirty="0"/>
              <a:t>ارسمي خريطة مفاهيم توضحين فيها أنواع الظلم؟</a:t>
            </a:r>
            <a:endParaRPr lang="ar-SA" sz="5400" dirty="0"/>
          </a:p>
        </p:txBody>
      </p:sp>
      <p:pic>
        <p:nvPicPr>
          <p:cNvPr id="2" name="صورة 1">
            <a:extLst>
              <a:ext uri="{FF2B5EF4-FFF2-40B4-BE49-F238E27FC236}">
                <a16:creationId xmlns:a16="http://schemas.microsoft.com/office/drawing/2014/main" id="{3338DBAC-A56F-49F8-895A-E741470A8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335" y="3552092"/>
            <a:ext cx="2616591" cy="2616591"/>
          </a:xfrm>
          <a:prstGeom prst="ellipse">
            <a:avLst/>
          </a:prstGeom>
          <a:ln>
            <a:noFill/>
          </a:ln>
          <a:effectLst>
            <a:softEdge rad="112500"/>
          </a:effectLst>
        </p:spPr>
      </p:pic>
    </p:spTree>
    <p:extLst>
      <p:ext uri="{BB962C8B-B14F-4D97-AF65-F5344CB8AC3E}">
        <p14:creationId xmlns:p14="http://schemas.microsoft.com/office/powerpoint/2010/main" val="105141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4087154B-696F-4731-A815-D4BED81F5A79}"/>
              </a:ext>
            </a:extLst>
          </p:cNvPr>
          <p:cNvSpPr/>
          <p:nvPr/>
        </p:nvSpPr>
        <p:spPr>
          <a:xfrm>
            <a:off x="4603652" y="940776"/>
            <a:ext cx="2984696" cy="844061"/>
          </a:xfrm>
          <a:prstGeom prst="roundRect">
            <a:avLst/>
          </a:prstGeom>
          <a:solidFill>
            <a:srgbClr val="BB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lgn="ctr">
              <a:buFont typeface="Wingdings" panose="05000000000000000000" pitchFamily="2" charset="2"/>
              <a:buChar char="v"/>
            </a:pPr>
            <a:r>
              <a:rPr lang="ar-SA" sz="3600" dirty="0">
                <a:ln w="0"/>
                <a:solidFill>
                  <a:schemeClr val="bg1"/>
                </a:solidFill>
                <a:effectLst>
                  <a:outerShdw blurRad="38100" dist="25400" dir="5400000" algn="ctr" rotWithShape="0">
                    <a:srgbClr val="6E747A">
                      <a:alpha val="43000"/>
                    </a:srgbClr>
                  </a:outerShdw>
                </a:effectLst>
              </a:rPr>
              <a:t>أنواع الظلم:</a:t>
            </a:r>
          </a:p>
        </p:txBody>
      </p:sp>
      <p:sp>
        <p:nvSpPr>
          <p:cNvPr id="7" name="سهم: لليسار واليمين والأعلى 6">
            <a:extLst>
              <a:ext uri="{FF2B5EF4-FFF2-40B4-BE49-F238E27FC236}">
                <a16:creationId xmlns:a16="http://schemas.microsoft.com/office/drawing/2014/main" id="{23440786-BD51-4F2E-A5B6-3EFF1A617763}"/>
              </a:ext>
            </a:extLst>
          </p:cNvPr>
          <p:cNvSpPr/>
          <p:nvPr/>
        </p:nvSpPr>
        <p:spPr>
          <a:xfrm>
            <a:off x="5579011" y="1810627"/>
            <a:ext cx="1033976" cy="1519310"/>
          </a:xfrm>
          <a:prstGeom prst="leftRightUpArrow">
            <a:avLst/>
          </a:prstGeom>
          <a:solidFill>
            <a:srgbClr val="B87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وايا مستديرة 8">
            <a:extLst>
              <a:ext uri="{FF2B5EF4-FFF2-40B4-BE49-F238E27FC236}">
                <a16:creationId xmlns:a16="http://schemas.microsoft.com/office/drawing/2014/main" id="{C8723E4A-5821-47CA-A2CC-DF1A7A921020}"/>
              </a:ext>
            </a:extLst>
          </p:cNvPr>
          <p:cNvSpPr/>
          <p:nvPr/>
        </p:nvSpPr>
        <p:spPr>
          <a:xfrm>
            <a:off x="6612987" y="2584939"/>
            <a:ext cx="2629486" cy="844061"/>
          </a:xfrm>
          <a:prstGeom prst="roundRect">
            <a:avLst/>
          </a:prstGeom>
          <a:solidFill>
            <a:srgbClr val="BB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ln w="0">
                  <a:noFill/>
                </a:ln>
                <a:solidFill>
                  <a:schemeClr val="bg1"/>
                </a:solidFill>
                <a:effectLst>
                  <a:outerShdw blurRad="38100" dist="19050" dir="2700000" algn="tl" rotWithShape="0">
                    <a:schemeClr val="dk1">
                      <a:alpha val="40000"/>
                    </a:schemeClr>
                  </a:outerShdw>
                </a:effectLst>
              </a:rPr>
              <a:t>ظلم الإنسان نفسه</a:t>
            </a:r>
          </a:p>
        </p:txBody>
      </p:sp>
      <p:sp>
        <p:nvSpPr>
          <p:cNvPr id="11" name="مستطيل: زوايا مستديرة 10">
            <a:extLst>
              <a:ext uri="{FF2B5EF4-FFF2-40B4-BE49-F238E27FC236}">
                <a16:creationId xmlns:a16="http://schemas.microsoft.com/office/drawing/2014/main" id="{FCB5F047-8DE6-400C-8D54-2AA542A8706C}"/>
              </a:ext>
            </a:extLst>
          </p:cNvPr>
          <p:cNvSpPr/>
          <p:nvPr/>
        </p:nvSpPr>
        <p:spPr>
          <a:xfrm>
            <a:off x="2594315" y="2584939"/>
            <a:ext cx="2984696" cy="844061"/>
          </a:xfrm>
          <a:prstGeom prst="roundRect">
            <a:avLst/>
          </a:prstGeom>
          <a:solidFill>
            <a:srgbClr val="BB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ln w="0">
                  <a:noFill/>
                </a:ln>
                <a:solidFill>
                  <a:schemeClr val="bg1"/>
                </a:solidFill>
                <a:effectLst>
                  <a:outerShdw blurRad="38100" dist="19050" dir="2700000" algn="tl" rotWithShape="0">
                    <a:schemeClr val="dk1">
                      <a:alpha val="40000"/>
                    </a:schemeClr>
                  </a:outerShdw>
                </a:effectLst>
              </a:rPr>
              <a:t>ظلم الإنسان غيره من إنسان أو حيوان</a:t>
            </a:r>
          </a:p>
        </p:txBody>
      </p:sp>
      <p:sp>
        <p:nvSpPr>
          <p:cNvPr id="3" name="سهم: لليسار والأعلى 2">
            <a:extLst>
              <a:ext uri="{FF2B5EF4-FFF2-40B4-BE49-F238E27FC236}">
                <a16:creationId xmlns:a16="http://schemas.microsoft.com/office/drawing/2014/main" id="{C1A0FB55-BAB3-44AC-80A6-2D9890F7E735}"/>
              </a:ext>
            </a:extLst>
          </p:cNvPr>
          <p:cNvSpPr/>
          <p:nvPr/>
        </p:nvSpPr>
        <p:spPr>
          <a:xfrm>
            <a:off x="7484012" y="3429000"/>
            <a:ext cx="548640" cy="2043327"/>
          </a:xfrm>
          <a:prstGeom prst="leftUpArrow">
            <a:avLst/>
          </a:prstGeom>
          <a:solidFill>
            <a:srgbClr val="BB7543"/>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سهم: لليسار 3">
            <a:extLst>
              <a:ext uri="{FF2B5EF4-FFF2-40B4-BE49-F238E27FC236}">
                <a16:creationId xmlns:a16="http://schemas.microsoft.com/office/drawing/2014/main" id="{CECD85CD-5E0A-4601-9F79-F7CFF51046C1}"/>
              </a:ext>
            </a:extLst>
          </p:cNvPr>
          <p:cNvSpPr/>
          <p:nvPr/>
        </p:nvSpPr>
        <p:spPr>
          <a:xfrm>
            <a:off x="7419535" y="4238202"/>
            <a:ext cx="443718" cy="309471"/>
          </a:xfrm>
          <a:prstGeom prst="leftArrow">
            <a:avLst/>
          </a:prstGeom>
          <a:solidFill>
            <a:srgbClr val="BB7543"/>
          </a:solidFill>
          <a:ln>
            <a:solidFill>
              <a:srgbClr val="BB75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زوايا مستديرة 14">
            <a:extLst>
              <a:ext uri="{FF2B5EF4-FFF2-40B4-BE49-F238E27FC236}">
                <a16:creationId xmlns:a16="http://schemas.microsoft.com/office/drawing/2014/main" id="{BFDD5D78-7960-411E-82C8-F4A855C7FD72}"/>
              </a:ext>
            </a:extLst>
          </p:cNvPr>
          <p:cNvSpPr/>
          <p:nvPr/>
        </p:nvSpPr>
        <p:spPr>
          <a:xfrm>
            <a:off x="2475914" y="5106572"/>
            <a:ext cx="4975860" cy="506437"/>
          </a:xfrm>
          <a:prstGeom prst="roundRect">
            <a:avLst/>
          </a:prstGeom>
          <a:solidFill>
            <a:srgbClr val="BB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ln w="0">
                  <a:noFill/>
                </a:ln>
                <a:solidFill>
                  <a:schemeClr val="bg1"/>
                </a:solidFill>
                <a:effectLst>
                  <a:outerShdw blurRad="38100" dist="19050" dir="2700000" algn="tl" rotWithShape="0">
                    <a:schemeClr val="dk1">
                      <a:alpha val="40000"/>
                    </a:schemeClr>
                  </a:outerShdw>
                </a:effectLst>
              </a:rPr>
              <a:t>ظلم الإنسان نفسه بفعل الذنوب والمعاصي</a:t>
            </a:r>
          </a:p>
        </p:txBody>
      </p:sp>
      <p:sp>
        <p:nvSpPr>
          <p:cNvPr id="16" name="مستطيل: زوايا مستديرة 15">
            <a:extLst>
              <a:ext uri="{FF2B5EF4-FFF2-40B4-BE49-F238E27FC236}">
                <a16:creationId xmlns:a16="http://schemas.microsoft.com/office/drawing/2014/main" id="{887E43E1-A11B-40DC-9808-B6A8D8A33EC5}"/>
              </a:ext>
            </a:extLst>
          </p:cNvPr>
          <p:cNvSpPr/>
          <p:nvPr/>
        </p:nvSpPr>
        <p:spPr>
          <a:xfrm>
            <a:off x="2443675" y="4140299"/>
            <a:ext cx="4975860" cy="506437"/>
          </a:xfrm>
          <a:prstGeom prst="roundRect">
            <a:avLst/>
          </a:prstGeom>
          <a:solidFill>
            <a:srgbClr val="BB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ln w="0">
                  <a:noFill/>
                </a:ln>
                <a:solidFill>
                  <a:schemeClr val="bg1"/>
                </a:solidFill>
                <a:effectLst>
                  <a:outerShdw blurRad="38100" dist="19050" dir="2700000" algn="tl" rotWithShape="0">
                    <a:schemeClr val="dk1">
                      <a:alpha val="40000"/>
                    </a:schemeClr>
                  </a:outerShdw>
                </a:effectLst>
              </a:rPr>
              <a:t>ظلم الإنسان نفسه بالوقوع في الشرك</a:t>
            </a:r>
          </a:p>
        </p:txBody>
      </p:sp>
      <p:pic>
        <p:nvPicPr>
          <p:cNvPr id="10" name="صورة 9">
            <a:extLst>
              <a:ext uri="{FF2B5EF4-FFF2-40B4-BE49-F238E27FC236}">
                <a16:creationId xmlns:a16="http://schemas.microsoft.com/office/drawing/2014/main" id="{26C8E5C8-6299-4BCC-B19D-7C33DA5C0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799" y="3772485"/>
            <a:ext cx="1840524" cy="1840524"/>
          </a:xfrm>
          <a:prstGeom prst="rect">
            <a:avLst/>
          </a:prstGeom>
          <a:ln>
            <a:noFill/>
          </a:ln>
          <a:effectLst>
            <a:softEdge rad="112500"/>
          </a:effectLst>
        </p:spPr>
      </p:pic>
    </p:spTree>
    <p:extLst>
      <p:ext uri="{BB962C8B-B14F-4D97-AF65-F5344CB8AC3E}">
        <p14:creationId xmlns:p14="http://schemas.microsoft.com/office/powerpoint/2010/main" val="60271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9CAC09B-E9ED-45E6-8A4C-2A1D080A2E2D}"/>
              </a:ext>
            </a:extLst>
          </p:cNvPr>
          <p:cNvSpPr>
            <a:spLocks noGrp="1"/>
          </p:cNvSpPr>
          <p:nvPr>
            <p:ph type="ctrTitle"/>
          </p:nvPr>
        </p:nvSpPr>
        <p:spPr>
          <a:xfrm>
            <a:off x="1617784" y="680525"/>
            <a:ext cx="8117059" cy="5496949"/>
          </a:xfrm>
        </p:spPr>
        <p:txBody>
          <a:bodyPr>
            <a:noAutofit/>
          </a:bodyPr>
          <a:lstStyle/>
          <a:p>
            <a:pPr marL="342900" indent="-342900" algn="r">
              <a:buFont typeface="Wingdings" panose="05000000000000000000" pitchFamily="2" charset="2"/>
              <a:buChar char="v"/>
            </a:pPr>
            <a:r>
              <a:rPr lang="ar-SA" sz="2800" dirty="0">
                <a:ln w="0"/>
                <a:solidFill>
                  <a:srgbClr val="C00000"/>
                </a:solidFill>
                <a:effectLst>
                  <a:outerShdw blurRad="38100" dist="25400" dir="5400000" algn="ctr" rotWithShape="0">
                    <a:srgbClr val="6E747A">
                      <a:alpha val="43000"/>
                    </a:srgbClr>
                  </a:outerShdw>
                </a:effectLst>
              </a:rPr>
              <a:t>أنواع الظلم:</a:t>
            </a:r>
            <a:br>
              <a:rPr lang="ar-SA" sz="2800" dirty="0">
                <a:ln w="0"/>
                <a:solidFill>
                  <a:srgbClr val="C00000"/>
                </a:solidFill>
                <a:effectLst>
                  <a:outerShdw blurRad="38100" dist="25400" dir="5400000" algn="ctr" rotWithShape="0">
                    <a:srgbClr val="6E747A">
                      <a:alpha val="43000"/>
                    </a:srgbClr>
                  </a:outerShdw>
                </a:effectLst>
              </a:rPr>
            </a:br>
            <a:r>
              <a:rPr lang="ar-SA" sz="2800" dirty="0">
                <a:ln w="0"/>
                <a:solidFill>
                  <a:schemeClr val="accent1"/>
                </a:solidFill>
                <a:effectLst>
                  <a:outerShdw blurRad="38100" dist="25400" dir="5400000" algn="ctr" rotWithShape="0">
                    <a:srgbClr val="6E747A">
                      <a:alpha val="43000"/>
                    </a:srgbClr>
                  </a:outerShdw>
                </a:effectLst>
              </a:rPr>
              <a:t>النوع الأول ، ظلم الإنسان نفسه </a:t>
            </a:r>
            <a:r>
              <a:rPr lang="ar-SA" sz="2800" dirty="0"/>
              <a:t>، وهو على قسمين:</a:t>
            </a:r>
            <a:br>
              <a:rPr lang="ar-SA" sz="2800" dirty="0"/>
            </a:br>
            <a:r>
              <a:rPr lang="ar-SA" sz="2800" u="sng" dirty="0"/>
              <a:t>القسم الأول: ظلم الإنسان نفسه بالوقوع في الشرك</a:t>
            </a:r>
            <a:r>
              <a:rPr lang="ar-SA" sz="2800" dirty="0"/>
              <a:t> وهو أعظم </a:t>
            </a:r>
            <a:br>
              <a:rPr lang="ar-SA" sz="2800" dirty="0"/>
            </a:br>
            <a:r>
              <a:rPr lang="ar-SA" sz="2800" dirty="0"/>
              <a:t>أنواع الظلم، قال الله تعالى: </a:t>
            </a:r>
            <a:r>
              <a:rPr lang="ar-SA" sz="2800" dirty="0">
                <a:solidFill>
                  <a:schemeClr val="accent6">
                    <a:lumMod val="75000"/>
                  </a:schemeClr>
                </a:solidFill>
              </a:rPr>
              <a:t>(إِنَّ الشِّرْكَ لَظُلْمٌ عَظِيمٌ).</a:t>
            </a:r>
            <a:br>
              <a:rPr lang="ar-SA" sz="2800" dirty="0"/>
            </a:br>
            <a:r>
              <a:rPr lang="ar-SA" sz="2800" dirty="0"/>
              <a:t>وقول الله تعالى: </a:t>
            </a:r>
            <a:r>
              <a:rPr lang="ar-SA" sz="2800" dirty="0">
                <a:solidFill>
                  <a:schemeClr val="accent6">
                    <a:lumMod val="75000"/>
                  </a:schemeClr>
                </a:solidFill>
              </a:rPr>
              <a:t>(الَّذِينَ آمَنُوا وَلَمْ يَلْبِسُوا إِيمَانَهُمْ بِظُلْمٍ أُولَئِكَ لَهُمُ الْأَمْنُ وَهُمْ مُهْتَدُونَ ﴾ </a:t>
            </a:r>
            <a:r>
              <a:rPr lang="ar-SA" sz="2800" dirty="0"/>
              <a:t>,وقول الله تعالى من وصايا لقمان لابنه: </a:t>
            </a:r>
            <a:r>
              <a:rPr lang="ar-SA" sz="2800" dirty="0">
                <a:solidFill>
                  <a:schemeClr val="accent6">
                    <a:lumMod val="75000"/>
                  </a:schemeClr>
                </a:solidFill>
              </a:rPr>
              <a:t>(يَا بُنَيَّ لَا تُشْرِكْ بِاللَّهِ ۖ إِنَّ الشِّرْكَ لَظُلْمٌ عَظِيمٌ ).</a:t>
            </a:r>
            <a:br>
              <a:rPr lang="ar-SA" sz="2800" dirty="0"/>
            </a:br>
            <a:r>
              <a:rPr lang="ar-SA" sz="2800" u="sng" dirty="0"/>
              <a:t>القسم الثاني: ظلم الإنسان نفسه بفعل الذنوب والمعاصي.</a:t>
            </a:r>
            <a:br>
              <a:rPr lang="ar-SA" sz="2800" u="sng" dirty="0"/>
            </a:br>
            <a:r>
              <a:rPr lang="ar-SA" sz="2800" dirty="0"/>
              <a:t>قال تعالى: </a:t>
            </a:r>
            <a:r>
              <a:rPr lang="ar-SA" sz="2800" dirty="0">
                <a:solidFill>
                  <a:schemeClr val="accent6">
                    <a:lumMod val="75000"/>
                  </a:schemeClr>
                </a:solidFill>
              </a:rPr>
              <a:t>(وَمَنْ يَعْمَلْ سُوءًا أَوْ يَظْلِمْ نَفْسَهُ ثُمَّ يَسْتَغْفِرِ اللَّهَ يَجِدِ اللَّهَ غَفُورًا رَحِيمًا).</a:t>
            </a:r>
            <a:br>
              <a:rPr lang="ar-SA" sz="2800" dirty="0"/>
            </a:br>
            <a:r>
              <a:rPr lang="ar-SA" sz="2800" dirty="0">
                <a:ln w="0"/>
                <a:solidFill>
                  <a:schemeClr val="accent1"/>
                </a:solidFill>
                <a:effectLst>
                  <a:outerShdw blurRad="38100" dist="25400" dir="5400000" algn="ctr" rotWithShape="0">
                    <a:srgbClr val="6E747A">
                      <a:alpha val="43000"/>
                    </a:srgbClr>
                  </a:outerShdw>
                </a:effectLst>
              </a:rPr>
              <a:t>النوع الثاني، ظلم الإنسان غيره من إنسان أو حيوان</a:t>
            </a:r>
            <a:br>
              <a:rPr lang="ar-SA" sz="2800" dirty="0"/>
            </a:br>
            <a:r>
              <a:rPr lang="ar-SA" sz="2800" dirty="0"/>
              <a:t>عن أبي ذر رضي الله عنه عن النبي صلى الله عليه وسلم، فيما</a:t>
            </a:r>
            <a:br>
              <a:rPr lang="ar-SA" sz="2800" dirty="0"/>
            </a:br>
            <a:r>
              <a:rPr lang="ar-SA" sz="2800" dirty="0"/>
              <a:t> يرويه عن الله تبارك وتعالى أنه قال</a:t>
            </a:r>
            <a:r>
              <a:rPr lang="ar-SA" sz="2800" dirty="0">
                <a:ln w="0"/>
                <a:solidFill>
                  <a:schemeClr val="accent1"/>
                </a:solidFill>
                <a:effectLst>
                  <a:outerShdw blurRad="38100" dist="25400" dir="5400000" algn="ctr" rotWithShape="0">
                    <a:srgbClr val="6E747A">
                      <a:alpha val="43000"/>
                    </a:srgbClr>
                  </a:outerShdw>
                </a:effectLst>
              </a:rPr>
              <a:t>:(يا عبادي إني حرمت </a:t>
            </a:r>
            <a:br>
              <a:rPr lang="ar-SA" sz="2800" dirty="0">
                <a:ln w="0"/>
                <a:solidFill>
                  <a:schemeClr val="accent1"/>
                </a:solidFill>
                <a:effectLst>
                  <a:outerShdw blurRad="38100" dist="25400" dir="5400000" algn="ctr" rotWithShape="0">
                    <a:srgbClr val="6E747A">
                      <a:alpha val="43000"/>
                    </a:srgbClr>
                  </a:outerShdw>
                </a:effectLst>
              </a:rPr>
            </a:br>
            <a:r>
              <a:rPr lang="ar-SA" sz="2800" dirty="0">
                <a:ln w="0"/>
                <a:solidFill>
                  <a:schemeClr val="accent1"/>
                </a:solidFill>
                <a:effectLst>
                  <a:outerShdw blurRad="38100" dist="25400" dir="5400000" algn="ctr" rotWithShape="0">
                    <a:srgbClr val="6E747A">
                      <a:alpha val="43000"/>
                    </a:srgbClr>
                  </a:outerShdw>
                </a:effectLst>
              </a:rPr>
              <a:t>الظلم على </a:t>
            </a:r>
            <a:r>
              <a:rPr lang="ar-SA" sz="2800" dirty="0" err="1">
                <a:ln w="0"/>
                <a:solidFill>
                  <a:schemeClr val="accent1"/>
                </a:solidFill>
                <a:effectLst>
                  <a:outerShdw blurRad="38100" dist="25400" dir="5400000" algn="ctr" rotWithShape="0">
                    <a:srgbClr val="6E747A">
                      <a:alpha val="43000"/>
                    </a:srgbClr>
                  </a:outerShdw>
                </a:effectLst>
              </a:rPr>
              <a:t>نفسيوجعلته</a:t>
            </a:r>
            <a:r>
              <a:rPr lang="ar-SA" sz="2800" dirty="0">
                <a:ln w="0"/>
                <a:solidFill>
                  <a:schemeClr val="accent1"/>
                </a:solidFill>
                <a:effectLst>
                  <a:outerShdw blurRad="38100" dist="25400" dir="5400000" algn="ctr" rotWithShape="0">
                    <a:srgbClr val="6E747A">
                      <a:alpha val="43000"/>
                    </a:srgbClr>
                  </a:outerShdw>
                </a:effectLst>
              </a:rPr>
              <a:t> بينكم محرما فلا تظالموا).</a:t>
            </a:r>
            <a:endParaRPr lang="ar-SA" sz="2800" dirty="0"/>
          </a:p>
        </p:txBody>
      </p:sp>
    </p:spTree>
    <p:extLst>
      <p:ext uri="{BB962C8B-B14F-4D97-AF65-F5344CB8AC3E}">
        <p14:creationId xmlns:p14="http://schemas.microsoft.com/office/powerpoint/2010/main" val="2613184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1032</Words>
  <Application>Microsoft Office PowerPoint</Application>
  <PresentationFormat>شاشة عريضة</PresentationFormat>
  <Paragraphs>56</Paragraphs>
  <Slides>19</Slides>
  <Notes>0</Notes>
  <HiddenSlides>0</HiddenSlides>
  <MMClips>3</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19</vt:i4>
      </vt:variant>
    </vt:vector>
  </HeadingPairs>
  <TitlesOfParts>
    <vt:vector size="24" baseType="lpstr">
      <vt:lpstr>Arial</vt:lpstr>
      <vt:lpstr>Calibri</vt:lpstr>
      <vt:lpstr>Calibri Light</vt:lpstr>
      <vt:lpstr>Wingdings</vt:lpstr>
      <vt:lpstr>نسق Office</vt:lpstr>
      <vt:lpstr>عرض تقديمي في PowerPoint</vt:lpstr>
      <vt:lpstr>عرض تقديمي في PowerPoint</vt:lpstr>
      <vt:lpstr>-طالبتي المبدعة:امامك عدة بطاقات تتضمن أسئلة مرتبطة بالدرس السابق اختاري منها للإجابة عليها:</vt:lpstr>
      <vt:lpstr>عرض تقديمي في PowerPoint</vt:lpstr>
      <vt:lpstr>أهداف الدرس: 1.أن تصمم الطالبة خريطة مفاهيم توضح فيها أنواع الظلم. 2.أن تعرف الطالبة الظلم. 3.أن تميز الطالبة في الحكم بين من أذنب ذنباً دون الشرك وتاب وبين من مات ولم يتب. 4.أن توضح الطالبة الفرق بين الشرك وغيره من الذنوب. 5.أن تستنبط الطالبة وجه الدلالة من قوله تعالى ( إن الله لا يغفر أن يشرك به ، ويغفر ما دون ذلك لمن يشاء). 6.أن تعلل الطالبة وصف الله الشرك بانه افترى عظيم وضلال بعيد.</vt:lpstr>
      <vt:lpstr>الشرك أعظم الذنوب الشرك أعظم الذنوب، والدليل على ذلك: حديث عبد الله بن مسعود بالله قال: سأل النبي : أي الذنب أعظم عند الله؟ قال: «أن تجعل لله ندا وهو خلقك»</vt:lpstr>
      <vt:lpstr>- طالبتي المبدعة: من خلال الحائط الالكتروني (Padlet) ارسمي خريطة مفاهيم توضحين فيها أنواع الظلم؟</vt:lpstr>
      <vt:lpstr>عرض تقديمي في PowerPoint</vt:lpstr>
      <vt:lpstr>أنواع الظلم: النوع الأول ، ظلم الإنسان نفسه ، وهو على قسمين: القسم الأول: ظلم الإنسان نفسه بالوقوع في الشرك وهو أعظم  أنواع الظلم، قال الله تعالى: (إِنَّ الشِّرْكَ لَظُلْمٌ عَظِيمٌ). وقول الله تعالى: (الَّذِينَ آمَنُوا وَلَمْ يَلْبِسُوا إِيمَانَهُمْ بِظُلْمٍ أُولَئِكَ لَهُمُ الْأَمْنُ وَهُمْ مُهْتَدُونَ ﴾ ,وقول الله تعالى من وصايا لقمان لابنه: (يَا بُنَيَّ لَا تُشْرِكْ بِاللَّهِ ۖ إِنَّ الشِّرْكَ لَظُلْمٌ عَظِيمٌ ). القسم الثاني: ظلم الإنسان نفسه بفعل الذنوب والمعاصي. قال تعالى: (وَمَنْ يَعْمَلْ سُوءًا أَوْ يَظْلِمْ نَفْسَهُ ثُمَّ يَسْتَغْفِرِ اللَّهَ يَجِدِ اللَّهَ غَفُورًا رَحِيمًا). النوع الثاني، ظلم الإنسان غيره من إنسان أو حيوان عن أبي ذر رضي الله عنه عن النبي صلى الله عليه وسلم، فيما  يرويه عن الله تبارك وتعالى أنه قال:(يا عبادي إني حرمت  الظلم على نفسيوجعلته بينكم محرما فلا تظالموا).</vt:lpstr>
      <vt:lpstr>ماوجه الدلالة من الآية: قال الله تعالى: ( إن الله لا يغفر أن يشرك به ، ويغفر ما دون ذلك لمن يشاء).</vt:lpstr>
      <vt:lpstr>لا يغفر الله تعالى لمن مات مشركا من أشرك بالله تعالى فله حالان: ١.أن يتوب من الشرك قبل موته توبة صحيحة، فهذا يتوب الله عليه. ٢.أن يموت على الشرك، فهذا لا يغفر الله له. </vt:lpstr>
      <vt:lpstr>عرض تقديمي في PowerPoint</vt:lpstr>
      <vt:lpstr>عرض تقديمي في PowerPoint</vt:lpstr>
      <vt:lpstr> لماذا وصف الله سبحانة وتعالى الشرك بأنه افترى عظيم؟</vt:lpstr>
      <vt:lpstr>عرض تقديمي في PowerPoint</vt:lpstr>
      <vt:lpstr>عرض تقديمي في PowerPoint</vt:lpstr>
      <vt:lpstr>من خلال المقطع صنفي مراتب المشركين والعصاة؟</vt:lpstr>
      <vt:lpstr>مراتب المشركين والعصاة: المشركون والعصاة من حيث دخول النار أو الجنة وعدمه ثلاث مراتب: المرتبة الأولى: الذي لا يدخلون الجنة أبدا ويخلدون في النار، وهم: من وقعوا في الشرك الأكبر، ولم يتوبوا منه. المرتبة الثانية: الذين يدخلون الجنة بعد تطهيرهم أو الموازنة، وهم: من وقعوا في الشرك الأصغر، ولم يتوبوا منه. المرتبة الثالثة: الذين يدخلون الجنة بعد التطهير أو مغفرة أرحم الراحمين، وهم: من عندهم معاص دون الشرك، وماتوا مصرين عليها لم يتوبوا منها.</vt:lpstr>
      <vt:lpstr>تدريس تبادلي(وضع الاسئلة): طالبتي المبدعة صيغي أسئلة حول درس اليوم: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Toshiba</dc:creator>
  <cp:lastModifiedBy>خلود بنت الغربي</cp:lastModifiedBy>
  <cp:revision>72</cp:revision>
  <dcterms:created xsi:type="dcterms:W3CDTF">2020-10-20T23:35:21Z</dcterms:created>
  <dcterms:modified xsi:type="dcterms:W3CDTF">2021-10-09T12:27:38Z</dcterms:modified>
</cp:coreProperties>
</file>