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439" r:id="rId2"/>
    <p:sldId id="438" r:id="rId3"/>
    <p:sldId id="440" r:id="rId4"/>
    <p:sldId id="302" r:id="rId5"/>
    <p:sldId id="372" r:id="rId6"/>
    <p:sldId id="421" r:id="rId7"/>
    <p:sldId id="422" r:id="rId8"/>
    <p:sldId id="423" r:id="rId9"/>
    <p:sldId id="424" r:id="rId10"/>
    <p:sldId id="376" r:id="rId11"/>
    <p:sldId id="426" r:id="rId12"/>
    <p:sldId id="427" r:id="rId13"/>
    <p:sldId id="435" r:id="rId14"/>
    <p:sldId id="441" r:id="rId15"/>
    <p:sldId id="436" r:id="rId16"/>
    <p:sldId id="429" r:id="rId17"/>
    <p:sldId id="430" r:id="rId18"/>
    <p:sldId id="380" r:id="rId19"/>
    <p:sldId id="413" r:id="rId20"/>
    <p:sldId id="431" r:id="rId21"/>
    <p:sldId id="432" r:id="rId22"/>
    <p:sldId id="433" r:id="rId23"/>
    <p:sldId id="434" r:id="rId24"/>
    <p:sldId id="437" r:id="rId2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00AC"/>
    <a:srgbClr val="FF66FF"/>
    <a:srgbClr val="FFCCFF"/>
    <a:srgbClr val="FF9900"/>
    <a:srgbClr val="CC00CC"/>
    <a:srgbClr val="CCFF33"/>
    <a:srgbClr val="A400A4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نمط ذو سمات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نمط ذو سمات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نمط ذو سمات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نمط ذو سمات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نمط ذو سمات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نمط ذو سمات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نمط متوسط 3 - 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71" autoAdjust="0"/>
    <p:restoredTop sz="94624" autoAdjust="0"/>
  </p:normalViewPr>
  <p:slideViewPr>
    <p:cSldViewPr>
      <p:cViewPr varScale="1">
        <p:scale>
          <a:sx n="64" d="100"/>
          <a:sy n="64" d="100"/>
        </p:scale>
        <p:origin x="3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10285-D0E5-4595-B3C5-29C7F183137C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7B7F-8C8B-448A-B4B8-80D6E48455D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BEF3A-4E44-4D64-9364-7C47E1D4E08F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D3F3E-5AF3-401E-A78C-E90D2A4406F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8C655-CAAE-4E7B-AEE4-4C2D35D54174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1FD95-97D5-4669-A8B4-92132B65999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5A466-DBD7-49AC-9773-A8A7A0BA6A7D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3C436-4D48-43B8-91D2-CDD1C75BDFC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0CA38-3C44-414B-930D-A9585A7E5386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D8EA-2C65-4F80-819D-00B9C896830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A0991-24BA-4614-A3F2-57D97E4FBDA4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A3952-6CCF-4237-8CFF-C705E0AA912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3806A-DE69-4C9F-8748-5F9734A87785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85431-E13D-4EC2-849F-B12969ABFFD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5C7B0-68DD-44DC-841A-174D65951C0C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3E166-9EB8-4624-AADA-07A49036025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59549-B326-4AF4-BF14-FEF041D21C04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A0E65-430E-4AD2-A4C2-EB2C83FAD63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AD1F9-C798-4C08-86E9-3D5F3687BE48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166F6-D06C-4826-8F23-86C7356C2FE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98D79-C1F5-4A49-8033-BBE62C8EE6D8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50697-9C4D-4378-959B-3181CD49BE5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999682-3C85-4BC8-B9FD-3920ECDA2995}" type="datetimeFigureOut">
              <a:rPr lang="ar-SA"/>
              <a:pPr>
                <a:defRPr/>
              </a:pPr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C14D51-FF2D-4F0E-9F88-CB9A03D1E10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openxmlformats.org/officeDocument/2006/relationships/image" Target="../media/image9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7" Type="http://schemas.openxmlformats.org/officeDocument/2006/relationships/image" Target="../media/image11.pn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3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audio" Target="../media/audio4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audio" Target="../media/audio4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4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audio" Target="../media/audio4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audio" Target="../media/audio50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5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55.wav"/><Relationship Id="rId7" Type="http://schemas.openxmlformats.org/officeDocument/2006/relationships/image" Target="../media/image21.png"/><Relationship Id="rId2" Type="http://schemas.openxmlformats.org/officeDocument/2006/relationships/audio" Target="../media/audio5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audio" Target="../media/audio56.wav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audio" Target="../media/audio2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audio" Target="../media/audio23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9"/>
          <p:cNvGrpSpPr>
            <a:grpSpLocks/>
          </p:cNvGrpSpPr>
          <p:nvPr/>
        </p:nvGrpSpPr>
        <p:grpSpPr bwMode="auto">
          <a:xfrm>
            <a:off x="1357313" y="714375"/>
            <a:ext cx="6500812" cy="6143625"/>
            <a:chOff x="1357313" y="714375"/>
            <a:chExt cx="6500812" cy="6143625"/>
          </a:xfrm>
        </p:grpSpPr>
        <p:grpSp>
          <p:nvGrpSpPr>
            <p:cNvPr id="2051" name="مجموعة 19"/>
            <p:cNvGrpSpPr>
              <a:grpSpLocks/>
            </p:cNvGrpSpPr>
            <p:nvPr/>
          </p:nvGrpSpPr>
          <p:grpSpPr bwMode="auto">
            <a:xfrm>
              <a:off x="1357313" y="714375"/>
              <a:ext cx="4071937" cy="6143625"/>
              <a:chOff x="1142976" y="285728"/>
              <a:chExt cx="4071966" cy="6143668"/>
            </a:xfrm>
          </p:grpSpPr>
          <p:grpSp>
            <p:nvGrpSpPr>
              <p:cNvPr id="2057" name="مجموعة 6"/>
              <p:cNvGrpSpPr>
                <a:grpSpLocks/>
              </p:cNvGrpSpPr>
              <p:nvPr/>
            </p:nvGrpSpPr>
            <p:grpSpPr bwMode="auto">
              <a:xfrm>
                <a:off x="2143108" y="285728"/>
                <a:ext cx="2000264" cy="1571636"/>
                <a:chOff x="7072330" y="0"/>
                <a:chExt cx="5143536" cy="5072074"/>
              </a:xfrm>
            </p:grpSpPr>
            <p:pic>
              <p:nvPicPr>
                <p:cNvPr id="2067" name="صورة 4" descr="www.ward2u.com-Ornamentl-52.JPG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EFF0EA"/>
                    </a:clrFrom>
                    <a:clrTo>
                      <a:srgbClr val="EFF0E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072330" y="0"/>
                  <a:ext cx="47625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" name="شكل بيضاوي 5"/>
                <p:cNvSpPr/>
                <p:nvPr/>
              </p:nvSpPr>
              <p:spPr>
                <a:xfrm>
                  <a:off x="10431956" y="4144757"/>
                  <a:ext cx="1783910" cy="9273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8" name="مجموعة 7"/>
              <p:cNvGrpSpPr>
                <a:grpSpLocks/>
              </p:cNvGrpSpPr>
              <p:nvPr/>
            </p:nvGrpSpPr>
            <p:grpSpPr bwMode="auto">
              <a:xfrm>
                <a:off x="1142976" y="2000240"/>
                <a:ext cx="2000264" cy="1571636"/>
                <a:chOff x="7072330" y="0"/>
                <a:chExt cx="5143536" cy="5072074"/>
              </a:xfrm>
            </p:grpSpPr>
            <p:pic>
              <p:nvPicPr>
                <p:cNvPr id="2065" name="صورة 8" descr="www.ward2u.com-Ornamentl-52.JPG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EFF0EA"/>
                    </a:clrFrom>
                    <a:clrTo>
                      <a:srgbClr val="EFF0E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072330" y="0"/>
                  <a:ext cx="47625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شكل بيضاوي 9"/>
                <p:cNvSpPr/>
                <p:nvPr/>
              </p:nvSpPr>
              <p:spPr>
                <a:xfrm>
                  <a:off x="10431956" y="4144757"/>
                  <a:ext cx="1783910" cy="9273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9" name="مجموعة 10"/>
              <p:cNvGrpSpPr>
                <a:grpSpLocks/>
              </p:cNvGrpSpPr>
              <p:nvPr/>
            </p:nvGrpSpPr>
            <p:grpSpPr bwMode="auto">
              <a:xfrm>
                <a:off x="1357290" y="3857628"/>
                <a:ext cx="2000264" cy="1571636"/>
                <a:chOff x="7072330" y="0"/>
                <a:chExt cx="5143536" cy="5072074"/>
              </a:xfrm>
            </p:grpSpPr>
            <p:pic>
              <p:nvPicPr>
                <p:cNvPr id="2063" name="صورة 11" descr="www.ward2u.com-Ornamentl-52.JPG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EFF0EA"/>
                    </a:clrFrom>
                    <a:clrTo>
                      <a:srgbClr val="EFF0E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072330" y="0"/>
                  <a:ext cx="47625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شكل بيضاوي 12"/>
                <p:cNvSpPr/>
                <p:nvPr/>
              </p:nvSpPr>
              <p:spPr>
                <a:xfrm>
                  <a:off x="10431958" y="4144757"/>
                  <a:ext cx="1783908" cy="9273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60" name="مجموعة 16"/>
              <p:cNvGrpSpPr>
                <a:grpSpLocks/>
              </p:cNvGrpSpPr>
              <p:nvPr/>
            </p:nvGrpSpPr>
            <p:grpSpPr bwMode="auto">
              <a:xfrm>
                <a:off x="3214678" y="4857760"/>
                <a:ext cx="2000264" cy="1571636"/>
                <a:chOff x="7072330" y="0"/>
                <a:chExt cx="5143536" cy="5072074"/>
              </a:xfrm>
            </p:grpSpPr>
            <p:pic>
              <p:nvPicPr>
                <p:cNvPr id="2061" name="صورة 17" descr="www.ward2u.com-Ornamentl-52.JPG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EFF0EA"/>
                    </a:clrFrom>
                    <a:clrTo>
                      <a:srgbClr val="EFF0E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072330" y="0"/>
                  <a:ext cx="4762500" cy="4876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شكل بيضاوي 18"/>
                <p:cNvSpPr/>
                <p:nvPr/>
              </p:nvSpPr>
              <p:spPr>
                <a:xfrm>
                  <a:off x="10431958" y="4144757"/>
                  <a:ext cx="1783908" cy="9273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053" name="مجموعة 25"/>
            <p:cNvGrpSpPr>
              <a:grpSpLocks/>
            </p:cNvGrpSpPr>
            <p:nvPr/>
          </p:nvGrpSpPr>
          <p:grpSpPr bwMode="auto">
            <a:xfrm>
              <a:off x="3821113" y="3146425"/>
              <a:ext cx="4037012" cy="903288"/>
              <a:chOff x="5269352" y="2747637"/>
              <a:chExt cx="2337577" cy="903047"/>
            </a:xfrm>
          </p:grpSpPr>
          <p:sp>
            <p:nvSpPr>
              <p:cNvPr id="2054" name="مربع نص 22"/>
              <p:cNvSpPr txBox="1">
                <a:spLocks noChangeArrowheads="1"/>
              </p:cNvSpPr>
              <p:nvPr/>
            </p:nvSpPr>
            <p:spPr bwMode="auto">
              <a:xfrm rot="-1153661">
                <a:off x="6749673" y="2747637"/>
                <a:ext cx="857256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4000" b="1" dirty="0"/>
                  <a:t>مجال</a:t>
                </a:r>
                <a:endParaRPr lang="en-US" sz="4000" b="1" dirty="0"/>
              </a:p>
            </p:txBody>
          </p:sp>
          <p:sp>
            <p:nvSpPr>
              <p:cNvPr id="2055" name="مربع نص 23"/>
              <p:cNvSpPr txBox="1">
                <a:spLocks noChangeArrowheads="1"/>
              </p:cNvSpPr>
              <p:nvPr/>
            </p:nvSpPr>
            <p:spPr bwMode="auto">
              <a:xfrm>
                <a:off x="6160503" y="2942798"/>
                <a:ext cx="857256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4000" b="1" dirty="0"/>
                  <a:t>الرسم</a:t>
                </a:r>
                <a:endParaRPr lang="en-US" sz="4000" b="1" dirty="0"/>
              </a:p>
            </p:txBody>
          </p:sp>
          <p:sp>
            <p:nvSpPr>
              <p:cNvPr id="2056" name="مستطيل 24"/>
              <p:cNvSpPr>
                <a:spLocks noChangeArrowheads="1"/>
              </p:cNvSpPr>
              <p:nvPr/>
            </p:nvSpPr>
            <p:spPr bwMode="auto">
              <a:xfrm rot="400530">
                <a:off x="5269352" y="2824841"/>
                <a:ext cx="1143008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ar-EG" sz="4000" b="1"/>
                  <a:t>الزخرفي</a:t>
                </a:r>
                <a:endParaRPr lang="en-US" sz="4000" b="1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جال الرسم الزخر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مربع نص 8"/>
          <p:cNvSpPr txBox="1">
            <a:spLocks noChangeArrowheads="1"/>
          </p:cNvSpPr>
          <p:nvPr/>
        </p:nvSpPr>
        <p:spPr bwMode="auto">
          <a:xfrm>
            <a:off x="285720" y="1353909"/>
            <a:ext cx="8429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/>
              <a:t>أ- </a:t>
            </a:r>
            <a:r>
              <a:rPr lang="ar-SA" sz="3600" b="1" dirty="0"/>
              <a:t>تأمل هذه الصور واذكر ما هي العناصر الطبيعية </a:t>
            </a:r>
            <a:r>
              <a:rPr lang="ar-SA" sz="3600" b="1" dirty="0" err="1"/>
              <a:t>بها</a:t>
            </a:r>
            <a:r>
              <a:rPr lang="ar-SA" sz="3600" b="1" dirty="0"/>
              <a:t>.</a:t>
            </a:r>
            <a:endParaRPr lang="en-US" sz="3600" dirty="0"/>
          </a:p>
        </p:txBody>
      </p:sp>
      <p:sp>
        <p:nvSpPr>
          <p:cNvPr id="14" name="مربع نص 10"/>
          <p:cNvSpPr txBox="1">
            <a:spLocks noChangeArrowheads="1"/>
          </p:cNvSpPr>
          <p:nvPr/>
        </p:nvSpPr>
        <p:spPr bwMode="auto">
          <a:xfrm>
            <a:off x="1643063" y="5351463"/>
            <a:ext cx="57864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شكل (5):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مجموعة من الأزهار الطبيعية المختلفة في الشكل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5985920" y="2857496"/>
            <a:ext cx="2300856" cy="2319337"/>
          </a:xfrm>
          <a:prstGeom prst="round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3376068" y="2786058"/>
            <a:ext cx="2324100" cy="2419350"/>
          </a:xfrm>
          <a:prstGeom prst="round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 cstate="print">
            <a:lum bright="-5000" contrast="44000"/>
          </a:blip>
          <a:srcRect/>
          <a:stretch>
            <a:fillRect/>
          </a:stretch>
        </p:blipFill>
        <p:spPr bwMode="auto">
          <a:xfrm>
            <a:off x="842384" y="2786058"/>
            <a:ext cx="2343150" cy="2428875"/>
          </a:xfrm>
          <a:prstGeom prst="round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1272" name="TextBox 14"/>
          <p:cNvSpPr txBox="1">
            <a:spLocks noChangeArrowheads="1"/>
          </p:cNvSpPr>
          <p:nvPr/>
        </p:nvSpPr>
        <p:spPr bwMode="auto">
          <a:xfrm>
            <a:off x="3571875" y="1928813"/>
            <a:ext cx="19431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5600AC"/>
                </a:solidFill>
              </a:rPr>
              <a:t>الأزهار</a:t>
            </a:r>
            <a:endParaRPr lang="en-US" sz="4000" dirty="0">
              <a:solidFill>
                <a:srgbClr val="5600AC"/>
              </a:solidFill>
            </a:endParaRPr>
          </a:p>
        </p:txBody>
      </p:sp>
      <p:cxnSp>
        <p:nvCxnSpPr>
          <p:cNvPr id="18" name="رابط مستقيم 17"/>
          <p:cNvCxnSpPr/>
          <p:nvPr/>
        </p:nvCxnSpPr>
        <p:spPr bwMode="auto">
          <a:xfrm rot="10800000" flipV="1">
            <a:off x="1714500" y="6357938"/>
            <a:ext cx="54435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مربع نص 21">
            <a:extLst>
              <a:ext uri="{FF2B5EF4-FFF2-40B4-BE49-F238E27FC236}">
                <a16:creationId xmlns:a16="http://schemas.microsoft.com/office/drawing/2014/main" id="{96252B20-13EA-458E-9476-A5B125B29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(2)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- تأمل هذه الصور واذ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زه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4" grpId="0"/>
      <p:bldP spid="112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مربع نص 8"/>
          <p:cNvSpPr txBox="1">
            <a:spLocks noChangeArrowheads="1"/>
          </p:cNvSpPr>
          <p:nvPr/>
        </p:nvSpPr>
        <p:spPr bwMode="auto">
          <a:xfrm>
            <a:off x="142844" y="1073522"/>
            <a:ext cx="87868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/>
              <a:t>ب- </a:t>
            </a:r>
            <a:r>
              <a:rPr lang="ar-SA" sz="3200" b="1" dirty="0"/>
              <a:t>هل يمكنك الاستفادة منها في رسم وحدة </a:t>
            </a:r>
            <a:r>
              <a:rPr lang="ar-SA" sz="3200" b="1" dirty="0" err="1"/>
              <a:t>زخرفية</a:t>
            </a:r>
            <a:r>
              <a:rPr lang="ar-SA" sz="3200" b="1" dirty="0"/>
              <a:t> نباتية بسيطة</a:t>
            </a:r>
            <a:r>
              <a:rPr lang="ar-EG" sz="3200" b="1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ar-SA" sz="3200" dirty="0">
                <a:solidFill>
                  <a:schemeClr val="bg2">
                    <a:lumMod val="90000"/>
                  </a:schemeClr>
                </a:solidFill>
              </a:rPr>
              <a:t>.....</a:t>
            </a:r>
            <a:r>
              <a:rPr lang="ar-EG" sz="3200" dirty="0">
                <a:solidFill>
                  <a:schemeClr val="bg2">
                    <a:lumMod val="90000"/>
                  </a:schemeClr>
                </a:solidFill>
              </a:rPr>
              <a:t>.............</a:t>
            </a:r>
            <a:r>
              <a:rPr lang="ar-SA" sz="3200" dirty="0">
                <a:solidFill>
                  <a:schemeClr val="bg2">
                    <a:lumMod val="90000"/>
                  </a:schemeClr>
                </a:solidFill>
              </a:rPr>
              <a:t>....</a:t>
            </a:r>
            <a:r>
              <a:rPr lang="ar-EG" sz="3200" dirty="0">
                <a:solidFill>
                  <a:schemeClr val="bg2">
                    <a:lumMod val="90000"/>
                  </a:schemeClr>
                </a:solidFill>
              </a:rPr>
              <a:t>..................................................... </a:t>
            </a:r>
            <a:r>
              <a:rPr lang="ar-SA" sz="3200" b="1" dirty="0"/>
              <a:t>فلتحاول.</a:t>
            </a:r>
            <a:endParaRPr lang="en-US" sz="3200" dirty="0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5985920" y="2857496"/>
            <a:ext cx="2300856" cy="2319337"/>
          </a:xfrm>
          <a:prstGeom prst="round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5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3376068" y="2786058"/>
            <a:ext cx="2324100" cy="2419350"/>
          </a:xfrm>
          <a:prstGeom prst="round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6" cstate="print">
            <a:lum bright="-5000" contrast="44000"/>
          </a:blip>
          <a:srcRect/>
          <a:stretch>
            <a:fillRect/>
          </a:stretch>
        </p:blipFill>
        <p:spPr bwMode="auto">
          <a:xfrm>
            <a:off x="842384" y="2786058"/>
            <a:ext cx="2343150" cy="2428875"/>
          </a:xfrm>
          <a:prstGeom prst="round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2295" name="TextBox 10"/>
          <p:cNvSpPr txBox="1">
            <a:spLocks noChangeArrowheads="1"/>
          </p:cNvSpPr>
          <p:nvPr/>
        </p:nvSpPr>
        <p:spPr bwMode="auto">
          <a:xfrm>
            <a:off x="714348" y="1500174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0070C0"/>
                </a:solidFill>
              </a:rPr>
              <a:t>نعم يمكننا الاستفادة منها في </a:t>
            </a:r>
            <a:r>
              <a:rPr lang="ar-SA" sz="3600" b="1" dirty="0">
                <a:solidFill>
                  <a:srgbClr val="0070C0"/>
                </a:solidFill>
              </a:rPr>
              <a:t>رسم </a:t>
            </a:r>
            <a:r>
              <a:rPr lang="ar-EG" sz="3600" b="1" dirty="0">
                <a:solidFill>
                  <a:srgbClr val="0070C0"/>
                </a:solidFill>
              </a:rPr>
              <a:t>وحدات زخرفية.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مربع نص 10"/>
          <p:cNvSpPr txBox="1">
            <a:spLocks noChangeArrowheads="1"/>
          </p:cNvSpPr>
          <p:nvPr/>
        </p:nvSpPr>
        <p:spPr bwMode="auto">
          <a:xfrm>
            <a:off x="1643063" y="5351463"/>
            <a:ext cx="57864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شكل (5): </a:t>
            </a:r>
            <a:r>
              <a:rPr lang="ar-SA" sz="3200" b="1" dirty="0">
                <a:latin typeface="Arial" pitchFamily="34" charset="0"/>
                <a:cs typeface="Arial" pitchFamily="34" charset="0"/>
              </a:rPr>
              <a:t>مجموعة من الأزهار الطبيعية المختلفة في الشكل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رابط مستقيم 22"/>
          <p:cNvCxnSpPr/>
          <p:nvPr/>
        </p:nvCxnSpPr>
        <p:spPr bwMode="auto">
          <a:xfrm rot="10800000" flipV="1">
            <a:off x="1714500" y="6357938"/>
            <a:ext cx="54435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مربع نص 21">
            <a:extLst>
              <a:ext uri="{FF2B5EF4-FFF2-40B4-BE49-F238E27FC236}">
                <a16:creationId xmlns:a16="http://schemas.microsoft.com/office/drawing/2014/main" id="{489AF99D-982B-4658-AEA2-575C6FEE5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157" y="500061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(2)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ب- هل يمكنك الاستفاد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عم يمكننا الاستف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مربع نص 8"/>
          <p:cNvSpPr txBox="1">
            <a:spLocks noChangeArrowheads="1"/>
          </p:cNvSpPr>
          <p:nvPr/>
        </p:nvSpPr>
        <p:spPr bwMode="auto">
          <a:xfrm>
            <a:off x="3714750" y="1357313"/>
            <a:ext cx="4929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/>
              <a:t>أمامك الشكل</a:t>
            </a:r>
            <a:r>
              <a:rPr lang="ar-EG" sz="3600" b="1" dirty="0"/>
              <a:t> (</a:t>
            </a:r>
            <a:r>
              <a:rPr lang="ar-SA" sz="3600" b="1" dirty="0"/>
              <a:t>6</a:t>
            </a:r>
            <a:r>
              <a:rPr lang="ar-EG" sz="3600" b="1" dirty="0"/>
              <a:t>)</a:t>
            </a:r>
            <a:r>
              <a:rPr lang="ar-SA" sz="3600" b="1" dirty="0"/>
              <a:t>،</a:t>
            </a:r>
            <a:r>
              <a:rPr lang="ar-EG" sz="3600" b="1" dirty="0"/>
              <a:t> </a:t>
            </a:r>
            <a:r>
              <a:rPr lang="ar-SA" sz="3600" b="1" dirty="0"/>
              <a:t>الشكل</a:t>
            </a:r>
            <a:r>
              <a:rPr lang="ar-EG" sz="3600" b="1" dirty="0"/>
              <a:t> (</a:t>
            </a:r>
            <a:r>
              <a:rPr lang="ar-SA" sz="3600" b="1" dirty="0"/>
              <a:t>7</a:t>
            </a:r>
            <a:r>
              <a:rPr lang="ar-EG" sz="3600" b="1" dirty="0"/>
              <a:t>)</a:t>
            </a:r>
            <a:r>
              <a:rPr lang="ar-SA" sz="3600" b="1" dirty="0"/>
              <a:t>.</a:t>
            </a:r>
            <a:endParaRPr lang="en-US" sz="3600" dirty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6">
            <a:lum bright="-16000" contrast="46000"/>
          </a:blip>
          <a:srcRect/>
          <a:stretch>
            <a:fillRect/>
          </a:stretch>
        </p:blipFill>
        <p:spPr bwMode="auto">
          <a:xfrm>
            <a:off x="5500688" y="3143250"/>
            <a:ext cx="26193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7">
            <a:lum bright="-16000" contrast="46000"/>
          </a:blip>
          <a:srcRect/>
          <a:stretch>
            <a:fillRect/>
          </a:stretch>
        </p:blipFill>
        <p:spPr bwMode="auto">
          <a:xfrm>
            <a:off x="1643063" y="3143250"/>
            <a:ext cx="278606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مربع نص 15"/>
          <p:cNvSpPr txBox="1">
            <a:spLocks noChangeArrowheads="1"/>
          </p:cNvSpPr>
          <p:nvPr/>
        </p:nvSpPr>
        <p:spPr bwMode="auto">
          <a:xfrm>
            <a:off x="1000125" y="2143125"/>
            <a:ext cx="7715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5600AC"/>
                </a:solidFill>
              </a:rPr>
              <a:t>أ- </a:t>
            </a:r>
            <a:r>
              <a:rPr lang="ar-SA" sz="3600" b="1" dirty="0">
                <a:solidFill>
                  <a:srgbClr val="5600AC"/>
                </a:solidFill>
              </a:rPr>
              <a:t>هل يمكنك استنتاج مفهوم التكرار في الزخرفة؟</a:t>
            </a:r>
            <a:endParaRPr lang="en-US" sz="3600" dirty="0">
              <a:solidFill>
                <a:srgbClr val="5600AC"/>
              </a:solidFill>
            </a:endParaRPr>
          </a:p>
        </p:txBody>
      </p:sp>
      <p:grpSp>
        <p:nvGrpSpPr>
          <p:cNvPr id="4" name="مجموعة 26"/>
          <p:cNvGrpSpPr>
            <a:grpSpLocks/>
          </p:cNvGrpSpPr>
          <p:nvPr/>
        </p:nvGrpSpPr>
        <p:grpSpPr bwMode="auto">
          <a:xfrm>
            <a:off x="5786438" y="5786435"/>
            <a:ext cx="1643062" cy="584200"/>
            <a:chOff x="6357950" y="5786454"/>
            <a:chExt cx="1642558" cy="583507"/>
          </a:xfrm>
        </p:grpSpPr>
        <p:sp>
          <p:nvSpPr>
            <p:cNvPr id="14" name="مربع نص 10"/>
            <p:cNvSpPr txBox="1">
              <a:spLocks noChangeArrowheads="1"/>
            </p:cNvSpPr>
            <p:nvPr/>
          </p:nvSpPr>
          <p:spPr bwMode="auto">
            <a:xfrm>
              <a:off x="6357950" y="5786454"/>
              <a:ext cx="1571143" cy="583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شكل (6)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4" name="رابط مستقيم 23"/>
            <p:cNvCxnSpPr/>
            <p:nvPr/>
          </p:nvCxnSpPr>
          <p:spPr bwMode="auto">
            <a:xfrm rot="10800000">
              <a:off x="6572196" y="6357276"/>
              <a:ext cx="1428312" cy="15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مجموعة 30"/>
          <p:cNvGrpSpPr>
            <a:grpSpLocks/>
          </p:cNvGrpSpPr>
          <p:nvPr/>
        </p:nvGrpSpPr>
        <p:grpSpPr bwMode="auto">
          <a:xfrm>
            <a:off x="1928813" y="5786435"/>
            <a:ext cx="1643062" cy="584200"/>
            <a:chOff x="6357950" y="5786454"/>
            <a:chExt cx="1642558" cy="583507"/>
          </a:xfrm>
        </p:grpSpPr>
        <p:sp>
          <p:nvSpPr>
            <p:cNvPr id="32" name="مربع نص 10"/>
            <p:cNvSpPr txBox="1">
              <a:spLocks noChangeArrowheads="1"/>
            </p:cNvSpPr>
            <p:nvPr/>
          </p:nvSpPr>
          <p:spPr bwMode="auto">
            <a:xfrm>
              <a:off x="6357950" y="5786454"/>
              <a:ext cx="1571143" cy="583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شكل (7)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رابط مستقيم 34"/>
            <p:cNvCxnSpPr/>
            <p:nvPr/>
          </p:nvCxnSpPr>
          <p:spPr bwMode="auto">
            <a:xfrm rot="10800000">
              <a:off x="6572196" y="6357276"/>
              <a:ext cx="1428312" cy="15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ADCCA0D-FF83-4B62-9874-9606F1165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(3)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مامك الشكل                  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هل يمكنك استنتاج مفهوم التكرار في الزخر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شكل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1357290" y="2857500"/>
            <a:ext cx="714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5600AC"/>
                </a:solidFill>
              </a:rPr>
              <a:t>هو نسخ الشكل عدة مرات لنحصل في النهاية على شكل زخرفي متسلسل.</a:t>
            </a:r>
            <a:endParaRPr lang="en-US" sz="3600" dirty="0">
              <a:solidFill>
                <a:srgbClr val="5600A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هو نسخ الشكل ع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مربع نص 8"/>
          <p:cNvSpPr txBox="1">
            <a:spLocks noChangeArrowheads="1"/>
          </p:cNvSpPr>
          <p:nvPr/>
        </p:nvSpPr>
        <p:spPr bwMode="auto">
          <a:xfrm>
            <a:off x="3714750" y="1357313"/>
            <a:ext cx="4929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/>
              <a:t>أمامك الشكل</a:t>
            </a:r>
            <a:r>
              <a:rPr lang="ar-EG" sz="3600" b="1" dirty="0"/>
              <a:t> (</a:t>
            </a:r>
            <a:r>
              <a:rPr lang="ar-SA" sz="3600" b="1" dirty="0"/>
              <a:t>6</a:t>
            </a:r>
            <a:r>
              <a:rPr lang="ar-EG" sz="3600" b="1" dirty="0"/>
              <a:t>)</a:t>
            </a:r>
            <a:r>
              <a:rPr lang="ar-SA" sz="3600" b="1" dirty="0"/>
              <a:t>،</a:t>
            </a:r>
            <a:r>
              <a:rPr lang="ar-EG" sz="3600" b="1" dirty="0"/>
              <a:t> </a:t>
            </a:r>
            <a:r>
              <a:rPr lang="ar-SA" sz="3600" b="1" dirty="0"/>
              <a:t>الشكل</a:t>
            </a:r>
            <a:r>
              <a:rPr lang="ar-EG" sz="3600" b="1" dirty="0"/>
              <a:t> (</a:t>
            </a:r>
            <a:r>
              <a:rPr lang="ar-SA" sz="3600" b="1" dirty="0"/>
              <a:t>7</a:t>
            </a:r>
            <a:r>
              <a:rPr lang="ar-EG" sz="3600" b="1" dirty="0"/>
              <a:t>)</a:t>
            </a:r>
            <a:r>
              <a:rPr lang="ar-SA" sz="3600" b="1" dirty="0"/>
              <a:t>.</a:t>
            </a:r>
            <a:endParaRPr lang="en-US" sz="3600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lum bright="-16000" contrast="46000"/>
          </a:blip>
          <a:srcRect/>
          <a:stretch>
            <a:fillRect/>
          </a:stretch>
        </p:blipFill>
        <p:spPr bwMode="auto">
          <a:xfrm>
            <a:off x="5500688" y="3143250"/>
            <a:ext cx="26193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lum bright="-16000" contrast="46000"/>
          </a:blip>
          <a:srcRect/>
          <a:stretch>
            <a:fillRect/>
          </a:stretch>
        </p:blipFill>
        <p:spPr bwMode="auto">
          <a:xfrm>
            <a:off x="1643063" y="3143250"/>
            <a:ext cx="278606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571500" y="2000250"/>
            <a:ext cx="8215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ب- </a:t>
            </a: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لاحظ التكرار في الزخرفة الإسلامية، هل يمكنك وصف ما تراه؟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367" name="مجموعة 26"/>
          <p:cNvGrpSpPr>
            <a:grpSpLocks/>
          </p:cNvGrpSpPr>
          <p:nvPr/>
        </p:nvGrpSpPr>
        <p:grpSpPr bwMode="auto">
          <a:xfrm>
            <a:off x="5786438" y="5786435"/>
            <a:ext cx="1643062" cy="584200"/>
            <a:chOff x="6357950" y="5786454"/>
            <a:chExt cx="1642558" cy="583507"/>
          </a:xfrm>
        </p:grpSpPr>
        <p:sp>
          <p:nvSpPr>
            <p:cNvPr id="14" name="مربع نص 10"/>
            <p:cNvSpPr txBox="1">
              <a:spLocks noChangeArrowheads="1"/>
            </p:cNvSpPr>
            <p:nvPr/>
          </p:nvSpPr>
          <p:spPr bwMode="auto">
            <a:xfrm>
              <a:off x="6357950" y="5786454"/>
              <a:ext cx="1571143" cy="583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شكل (6)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4" name="رابط مستقيم 23"/>
            <p:cNvCxnSpPr/>
            <p:nvPr/>
          </p:nvCxnSpPr>
          <p:spPr bwMode="auto">
            <a:xfrm rot="10800000">
              <a:off x="6572196" y="6357276"/>
              <a:ext cx="1428312" cy="15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8" name="مجموعة 30"/>
          <p:cNvGrpSpPr>
            <a:grpSpLocks/>
          </p:cNvGrpSpPr>
          <p:nvPr/>
        </p:nvGrpSpPr>
        <p:grpSpPr bwMode="auto">
          <a:xfrm>
            <a:off x="1928813" y="5786435"/>
            <a:ext cx="1643062" cy="584200"/>
            <a:chOff x="6357950" y="5786454"/>
            <a:chExt cx="1642558" cy="583507"/>
          </a:xfrm>
        </p:grpSpPr>
        <p:sp>
          <p:nvSpPr>
            <p:cNvPr id="32" name="مربع نص 10"/>
            <p:cNvSpPr txBox="1">
              <a:spLocks noChangeArrowheads="1"/>
            </p:cNvSpPr>
            <p:nvPr/>
          </p:nvSpPr>
          <p:spPr bwMode="auto">
            <a:xfrm>
              <a:off x="6357950" y="5786454"/>
              <a:ext cx="1571143" cy="583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شكل (7)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رابط مستقيم 34"/>
            <p:cNvCxnSpPr/>
            <p:nvPr/>
          </p:nvCxnSpPr>
          <p:spPr bwMode="auto">
            <a:xfrm rot="10800000">
              <a:off x="6572196" y="6357276"/>
              <a:ext cx="1428312" cy="15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2D9AEED-F245-41EF-9092-6762083F2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(3)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لاحظ التكرار في الزخرفة الإسلامية، ه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428728" y="2857500"/>
            <a:ext cx="69294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5600AC"/>
                </a:solidFill>
              </a:rPr>
              <a:t>نعم، أرى أن الأشكال تكررت مرات كثيرة؛ لينتج في النهاية مثل هذا الشكل.</a:t>
            </a:r>
            <a:endParaRPr lang="en-US" sz="3600" b="1" dirty="0">
              <a:solidFill>
                <a:srgbClr val="5600A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نعم، أرى أن الأشكال تكررت مرات كثيرة لينت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مربع نص 8"/>
          <p:cNvSpPr txBox="1">
            <a:spLocks noChangeArrowheads="1"/>
          </p:cNvSpPr>
          <p:nvPr/>
        </p:nvSpPr>
        <p:spPr bwMode="auto">
          <a:xfrm>
            <a:off x="1000100" y="2174740"/>
            <a:ext cx="75724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3600" b="1" dirty="0">
                <a:solidFill>
                  <a:srgbClr val="C00000"/>
                </a:solidFill>
              </a:rPr>
              <a:t>الزخارف النباتية </a:t>
            </a:r>
            <a:r>
              <a:rPr lang="ar-SA" sz="3600" b="1" dirty="0"/>
              <a:t>نلاحظها في كثير من الأشياء حولنا ويمكن الاستفادة منها في رسم زخارف متنوعة تفيد في تزيين المنزل...كعمل بطاقة تهنئة.</a:t>
            </a:r>
            <a:endParaRPr lang="en-US" sz="3600" dirty="0"/>
          </a:p>
        </p:txBody>
      </p:sp>
      <p:sp>
        <p:nvSpPr>
          <p:cNvPr id="10" name="مستطيل 9"/>
          <p:cNvSpPr/>
          <p:nvPr/>
        </p:nvSpPr>
        <p:spPr>
          <a:xfrm>
            <a:off x="1285852" y="4286256"/>
            <a:ext cx="7338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/>
              <a:t> ف</a:t>
            </a:r>
            <a:r>
              <a:rPr lang="ar-EG" sz="3600" b="1" dirty="0"/>
              <a:t>لت</a:t>
            </a:r>
            <a:r>
              <a:rPr lang="ar-SA" sz="3600" b="1" dirty="0"/>
              <a:t>قم برسم وحدة زخرفية تفيد في تزيين منزلك.</a:t>
            </a:r>
            <a:endParaRPr lang="en-US" sz="36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BB0DA6B-87F8-4F7F-8B3E-5F6F0D4DA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(4)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زخارف النباتية نلاحظها في كثير من الأشي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لتقمْ برسم وَحدة زخرفية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0"/>
          <p:cNvSpPr txBox="1">
            <a:spLocks noChangeArrowheads="1"/>
          </p:cNvSpPr>
          <p:nvPr/>
        </p:nvSpPr>
        <p:spPr bwMode="auto">
          <a:xfrm>
            <a:off x="796928" y="4857760"/>
            <a:ext cx="427513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شكل (9):</a:t>
            </a:r>
            <a:b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صورة لإطار لوحة </a:t>
            </a:r>
            <a:r>
              <a:rPr lang="ar-EG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جدارية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5286380" y="500042"/>
            <a:ext cx="2786082" cy="4399001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1285852" y="500042"/>
            <a:ext cx="3143272" cy="4357718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" name="مجموعة 26"/>
          <p:cNvGrpSpPr>
            <a:grpSpLocks/>
          </p:cNvGrpSpPr>
          <p:nvPr/>
        </p:nvGrpSpPr>
        <p:grpSpPr bwMode="auto">
          <a:xfrm>
            <a:off x="4995894" y="4929198"/>
            <a:ext cx="3643313" cy="1077218"/>
            <a:chOff x="4357686" y="5363979"/>
            <a:chExt cx="3642766" cy="1075938"/>
          </a:xfrm>
        </p:grpSpPr>
        <p:sp>
          <p:nvSpPr>
            <p:cNvPr id="9" name="مربع نص 10"/>
            <p:cNvSpPr txBox="1">
              <a:spLocks noChangeArrowheads="1"/>
            </p:cNvSpPr>
            <p:nvPr/>
          </p:nvSpPr>
          <p:spPr bwMode="auto">
            <a:xfrm>
              <a:off x="4357686" y="5363979"/>
              <a:ext cx="3571339" cy="107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شكل (8):</a:t>
              </a:r>
              <a:b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ar-EG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بطاقة تهنئ</a:t>
              </a:r>
              <a:r>
                <a:rPr lang="ar-SA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ة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" name="رابط مستقيم 11"/>
            <p:cNvCxnSpPr/>
            <p:nvPr/>
          </p:nvCxnSpPr>
          <p:spPr bwMode="auto">
            <a:xfrm rot="10800000">
              <a:off x="4786247" y="6357273"/>
              <a:ext cx="3214205" cy="15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مجموعة 26"/>
          <p:cNvGrpSpPr>
            <a:grpSpLocks/>
          </p:cNvGrpSpPr>
          <p:nvPr/>
        </p:nvGrpSpPr>
        <p:grpSpPr bwMode="auto">
          <a:xfrm>
            <a:off x="1138242" y="5340365"/>
            <a:ext cx="3643313" cy="585788"/>
            <a:chOff x="4357686" y="5786454"/>
            <a:chExt cx="3642766" cy="585092"/>
          </a:xfrm>
        </p:grpSpPr>
        <p:sp>
          <p:nvSpPr>
            <p:cNvPr id="18" name="مربع نص 10"/>
            <p:cNvSpPr txBox="1">
              <a:spLocks noChangeArrowheads="1"/>
            </p:cNvSpPr>
            <p:nvPr/>
          </p:nvSpPr>
          <p:spPr bwMode="auto">
            <a:xfrm>
              <a:off x="4357686" y="5786454"/>
              <a:ext cx="3571339" cy="585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رابط مستقيم 20"/>
            <p:cNvCxnSpPr/>
            <p:nvPr/>
          </p:nvCxnSpPr>
          <p:spPr bwMode="auto">
            <a:xfrm rot="10800000">
              <a:off x="4786247" y="6357275"/>
              <a:ext cx="3214205" cy="15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125883" y="2164359"/>
            <a:ext cx="686902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7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أنواع التكرار</a:t>
            </a:r>
            <a:br>
              <a:rPr lang="ar-SA" sz="7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ar-EG" sz="7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في الزخرفة:</a:t>
            </a:r>
            <a:endParaRPr lang="en-US" sz="72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نواع التكرار في الزخر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مربع نص 9"/>
          <p:cNvSpPr txBox="1">
            <a:spLocks noChangeArrowheads="1"/>
          </p:cNvSpPr>
          <p:nvPr/>
        </p:nvSpPr>
        <p:spPr bwMode="auto">
          <a:xfrm>
            <a:off x="6078168" y="554037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00B050"/>
                </a:solidFill>
              </a:rPr>
              <a:t>التكرار العادي: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0485" name="مربع نص 7"/>
          <p:cNvSpPr txBox="1">
            <a:spLocks noChangeArrowheads="1"/>
          </p:cNvSpPr>
          <p:nvPr/>
        </p:nvSpPr>
        <p:spPr bwMode="auto">
          <a:xfrm>
            <a:off x="1285875" y="1000125"/>
            <a:ext cx="7429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chemeClr val="accent2"/>
                </a:solidFill>
              </a:rPr>
              <a:t>وفيه </a:t>
            </a:r>
            <a:r>
              <a:rPr lang="ar-SA" sz="4000" b="1" dirty="0">
                <a:solidFill>
                  <a:schemeClr val="accent2"/>
                </a:solidFill>
              </a:rPr>
              <a:t>تجاور الوحدات في وضع ثابت واحد متناوب.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lum bright="-34000" contrast="52000"/>
          </a:blip>
          <a:srcRect/>
          <a:stretch>
            <a:fillRect/>
          </a:stretch>
        </p:blipFill>
        <p:spPr bwMode="auto">
          <a:xfrm>
            <a:off x="428625" y="3214688"/>
            <a:ext cx="8286750" cy="192881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مجموعة 13"/>
          <p:cNvGrpSpPr>
            <a:grpSpLocks/>
          </p:cNvGrpSpPr>
          <p:nvPr/>
        </p:nvGrpSpPr>
        <p:grpSpPr bwMode="auto">
          <a:xfrm>
            <a:off x="1214438" y="5643563"/>
            <a:ext cx="6072187" cy="657223"/>
            <a:chOff x="1214438" y="5643578"/>
            <a:chExt cx="6072187" cy="657224"/>
          </a:xfrm>
        </p:grpSpPr>
        <p:sp>
          <p:nvSpPr>
            <p:cNvPr id="20486" name="مربع نص 10"/>
            <p:cNvSpPr txBox="1">
              <a:spLocks noChangeArrowheads="1"/>
            </p:cNvSpPr>
            <p:nvPr/>
          </p:nvSpPr>
          <p:spPr bwMode="auto">
            <a:xfrm>
              <a:off x="1214438" y="5643578"/>
              <a:ext cx="6072187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 dirty="0">
                  <a:solidFill>
                    <a:srgbClr val="002060"/>
                  </a:solidFill>
                </a:rPr>
                <a:t>شكل (10): التكرار العادي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20487" name="مجموعة 26"/>
            <p:cNvGrpSpPr>
              <a:grpSpLocks/>
            </p:cNvGrpSpPr>
            <p:nvPr/>
          </p:nvGrpSpPr>
          <p:grpSpPr bwMode="auto">
            <a:xfrm>
              <a:off x="2428875" y="5715013"/>
              <a:ext cx="4286250" cy="585789"/>
              <a:chOff x="3714856" y="5786453"/>
              <a:chExt cx="4285607" cy="585093"/>
            </a:xfrm>
          </p:grpSpPr>
          <p:sp>
            <p:nvSpPr>
              <p:cNvPr id="8" name="مربع نص 10"/>
              <p:cNvSpPr txBox="1">
                <a:spLocks noChangeArrowheads="1"/>
              </p:cNvSpPr>
              <p:nvPr/>
            </p:nvSpPr>
            <p:spPr bwMode="auto">
              <a:xfrm>
                <a:off x="4357698" y="5786453"/>
                <a:ext cx="3571339" cy="585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" name="رابط مستقيم 10"/>
              <p:cNvCxnSpPr/>
              <p:nvPr/>
            </p:nvCxnSpPr>
            <p:spPr bwMode="auto">
              <a:xfrm rot="10800000">
                <a:off x="3714856" y="6357275"/>
                <a:ext cx="4285607" cy="158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تكرار العاد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فيه تَجَاوُرُ الوَحَدَات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 (10) التكرار العادي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393137" y="527209"/>
            <a:ext cx="5429288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EG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مجال الرسم الزخرفي</a:t>
            </a:r>
          </a:p>
        </p:txBody>
      </p:sp>
      <p:sp>
        <p:nvSpPr>
          <p:cNvPr id="3076" name="مربع نص 4"/>
          <p:cNvSpPr txBox="1">
            <a:spLocks noChangeArrowheads="1"/>
          </p:cNvSpPr>
          <p:nvPr/>
        </p:nvSpPr>
        <p:spPr bwMode="auto">
          <a:xfrm>
            <a:off x="3679031" y="1633412"/>
            <a:ext cx="2857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u="sng" dirty="0"/>
              <a:t>مواضيع المجال</a:t>
            </a:r>
          </a:p>
        </p:txBody>
      </p:sp>
      <p:sp>
        <p:nvSpPr>
          <p:cNvPr id="3077" name="مربع نص 5"/>
          <p:cNvSpPr txBox="1">
            <a:spLocks noChangeArrowheads="1"/>
          </p:cNvSpPr>
          <p:nvPr/>
        </p:nvSpPr>
        <p:spPr bwMode="auto">
          <a:xfrm>
            <a:off x="1357313" y="2871788"/>
            <a:ext cx="7500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C00000"/>
                </a:solidFill>
              </a:rPr>
              <a:t>الموضوع الأول:</a:t>
            </a:r>
          </a:p>
          <a:p>
            <a:r>
              <a:rPr lang="ar-EG" sz="3600" b="1" dirty="0"/>
              <a:t>                   نباتاتي الطبيعية زخارف جميلة.</a:t>
            </a:r>
          </a:p>
        </p:txBody>
      </p:sp>
      <p:sp>
        <p:nvSpPr>
          <p:cNvPr id="3078" name="مربع نص 6"/>
          <p:cNvSpPr txBox="1">
            <a:spLocks noChangeArrowheads="1"/>
          </p:cNvSpPr>
          <p:nvPr/>
        </p:nvSpPr>
        <p:spPr bwMode="auto">
          <a:xfrm>
            <a:off x="357188" y="4729163"/>
            <a:ext cx="86534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C00000"/>
                </a:solidFill>
              </a:rPr>
              <a:t>الموضوع الثاني:</a:t>
            </a:r>
          </a:p>
          <a:p>
            <a:r>
              <a:rPr lang="ar-EG" sz="3600" dirty="0"/>
              <a:t>                   </a:t>
            </a:r>
            <a:r>
              <a:rPr lang="ar-EG" sz="3600" b="1" dirty="0"/>
              <a:t>إطارات جميلة لزخارفي المتعاكسة.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جال الرسم الزخر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واضيع المج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وضوع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باتاتي الطبيعية زخارف جمي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وضوع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طارات جميلة لزخارفي المتعاك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مربع نص 10"/>
          <p:cNvSpPr txBox="1">
            <a:spLocks noChangeArrowheads="1"/>
          </p:cNvSpPr>
          <p:nvPr/>
        </p:nvSpPr>
        <p:spPr bwMode="auto">
          <a:xfrm>
            <a:off x="1714500" y="5783263"/>
            <a:ext cx="6072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2060"/>
                </a:solidFill>
              </a:rPr>
              <a:t>شكل (11): التكرار المتعاكس.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1510" name="مربع نص 9"/>
          <p:cNvSpPr txBox="1">
            <a:spLocks noChangeArrowheads="1"/>
          </p:cNvSpPr>
          <p:nvPr/>
        </p:nvSpPr>
        <p:spPr bwMode="auto">
          <a:xfrm>
            <a:off x="5769990" y="534987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00B050"/>
                </a:solidFill>
              </a:rPr>
              <a:t>التكرار المتعاكس: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1512" name="مربع نص 7"/>
          <p:cNvSpPr txBox="1">
            <a:spLocks noChangeArrowheads="1"/>
          </p:cNvSpPr>
          <p:nvPr/>
        </p:nvSpPr>
        <p:spPr bwMode="auto">
          <a:xfrm>
            <a:off x="285750" y="960438"/>
            <a:ext cx="85725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/>
              <a:t>وفيه تتجاور الوحدات </a:t>
            </a:r>
            <a:r>
              <a:rPr lang="ar-SA" sz="3600" b="1" dirty="0" err="1"/>
              <a:t>الزخرفية</a:t>
            </a:r>
            <a:r>
              <a:rPr lang="ar-SA" sz="3600" b="1" dirty="0"/>
              <a:t> في أوضاع متعاكسة تارة إلى الأعلى أو الأسفل وتارة إلى اليمين أو إلى الشمال بشكل متعاكس.</a:t>
            </a:r>
            <a:endParaRPr lang="en-US" sz="3600" b="1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lum bright="-34000" contrast="52000"/>
          </a:blip>
          <a:srcRect/>
          <a:stretch>
            <a:fillRect/>
          </a:stretch>
        </p:blipFill>
        <p:spPr bwMode="auto">
          <a:xfrm>
            <a:off x="357188" y="3062288"/>
            <a:ext cx="8501062" cy="22955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مجموعة 26"/>
          <p:cNvGrpSpPr>
            <a:grpSpLocks/>
          </p:cNvGrpSpPr>
          <p:nvPr/>
        </p:nvGrpSpPr>
        <p:grpSpPr bwMode="auto">
          <a:xfrm>
            <a:off x="2428875" y="5715000"/>
            <a:ext cx="4714875" cy="787400"/>
            <a:chOff x="3214851" y="5786454"/>
            <a:chExt cx="4714292" cy="786469"/>
          </a:xfrm>
        </p:grpSpPr>
        <p:sp>
          <p:nvSpPr>
            <p:cNvPr id="13" name="مربع نص 10"/>
            <p:cNvSpPr txBox="1">
              <a:spLocks noChangeArrowheads="1"/>
            </p:cNvSpPr>
            <p:nvPr/>
          </p:nvSpPr>
          <p:spPr bwMode="auto">
            <a:xfrm>
              <a:off x="4357710" y="5786454"/>
              <a:ext cx="3571433" cy="585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" name="رابط مستقيم 15"/>
            <p:cNvCxnSpPr/>
            <p:nvPr/>
          </p:nvCxnSpPr>
          <p:spPr bwMode="auto">
            <a:xfrm rot="10800000">
              <a:off x="3214851" y="6571338"/>
              <a:ext cx="4714292" cy="15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تكرار المتعاك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فيه تتجاور الوح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215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مربع نص 10"/>
          <p:cNvSpPr txBox="1">
            <a:spLocks noChangeArrowheads="1"/>
          </p:cNvSpPr>
          <p:nvPr/>
        </p:nvSpPr>
        <p:spPr bwMode="auto">
          <a:xfrm>
            <a:off x="1785938" y="5643563"/>
            <a:ext cx="5429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2060"/>
                </a:solidFill>
              </a:rPr>
              <a:t>شكل (12): التكرار المتبادل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2534" name="مربع نص 9"/>
          <p:cNvSpPr txBox="1">
            <a:spLocks noChangeArrowheads="1"/>
          </p:cNvSpPr>
          <p:nvPr/>
        </p:nvSpPr>
        <p:spPr bwMode="auto">
          <a:xfrm>
            <a:off x="6060235" y="629133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00B050"/>
                </a:solidFill>
              </a:rPr>
              <a:t>التكرار المتبادل: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2536" name="مربع نص 7"/>
          <p:cNvSpPr txBox="1">
            <a:spLocks noChangeArrowheads="1"/>
          </p:cNvSpPr>
          <p:nvPr/>
        </p:nvSpPr>
        <p:spPr bwMode="auto">
          <a:xfrm>
            <a:off x="500063" y="1214438"/>
            <a:ext cx="8643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/>
              <a:t>وهو استخدام وحدتين </a:t>
            </a:r>
            <a:r>
              <a:rPr lang="ar-SA" sz="4000" b="1" dirty="0" err="1"/>
              <a:t>زخرفيتين</a:t>
            </a:r>
            <a:r>
              <a:rPr lang="ar-SA" sz="4000" b="1" dirty="0"/>
              <a:t> مختلفتين في تجاور وتعاقب الواحدة تلو الأخرى.</a:t>
            </a:r>
            <a:endParaRPr lang="en-US" sz="4000" b="1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85780" y="3112467"/>
            <a:ext cx="8572500" cy="213324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مجموعة 26"/>
          <p:cNvGrpSpPr>
            <a:grpSpLocks/>
          </p:cNvGrpSpPr>
          <p:nvPr/>
        </p:nvGrpSpPr>
        <p:grpSpPr bwMode="auto">
          <a:xfrm>
            <a:off x="2428876" y="5500687"/>
            <a:ext cx="4714874" cy="785833"/>
            <a:chOff x="3214852" y="5786454"/>
            <a:chExt cx="4714291" cy="784904"/>
          </a:xfrm>
        </p:grpSpPr>
        <p:sp>
          <p:nvSpPr>
            <p:cNvPr id="11" name="مربع نص 10"/>
            <p:cNvSpPr txBox="1">
              <a:spLocks noChangeArrowheads="1"/>
            </p:cNvSpPr>
            <p:nvPr/>
          </p:nvSpPr>
          <p:spPr bwMode="auto">
            <a:xfrm>
              <a:off x="4357710" y="5786454"/>
              <a:ext cx="3571433" cy="585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رابط مستقيم 13"/>
            <p:cNvCxnSpPr/>
            <p:nvPr/>
          </p:nvCxnSpPr>
          <p:spPr bwMode="auto">
            <a:xfrm rot="10800000">
              <a:off x="3214852" y="6571338"/>
              <a:ext cx="4214304" cy="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تكرار المتباد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هو استخدام وحد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 (12) التكرار المتباد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4" grpId="0"/>
      <p:bldP spid="225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مربع نص 8"/>
          <p:cNvSpPr txBox="1">
            <a:spLocks noChangeArrowheads="1"/>
          </p:cNvSpPr>
          <p:nvPr/>
        </p:nvSpPr>
        <p:spPr bwMode="auto">
          <a:xfrm>
            <a:off x="1071538" y="1928802"/>
            <a:ext cx="750096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4000" b="1" dirty="0"/>
              <a:t>أمامك وحدتان زخرفيتان نباتيتان الشكل</a:t>
            </a:r>
            <a:r>
              <a:rPr lang="ar-EG" sz="4000" b="1" dirty="0"/>
              <a:t> (</a:t>
            </a:r>
            <a:r>
              <a:rPr lang="ar-SA" sz="4000" b="1" dirty="0"/>
              <a:t>13</a:t>
            </a:r>
            <a:r>
              <a:rPr lang="ar-EG" sz="4000" b="1" dirty="0"/>
              <a:t>)</a:t>
            </a:r>
            <a:r>
              <a:rPr lang="ar-SA" sz="4000" b="1" dirty="0"/>
              <a:t>، والشكل</a:t>
            </a:r>
            <a:r>
              <a:rPr lang="ar-EG" sz="4000" b="1" dirty="0"/>
              <a:t> (14)</a:t>
            </a:r>
            <a:r>
              <a:rPr lang="ar-SA" sz="4000" b="1" dirty="0"/>
              <a:t> هل يمكنك ملء المساحات </a:t>
            </a:r>
            <a:r>
              <a:rPr lang="ar-EG" sz="4000" b="1" dirty="0"/>
              <a:t>التالية </a:t>
            </a:r>
            <a:r>
              <a:rPr lang="ar-SA" sz="4000" b="1" dirty="0"/>
              <a:t>الشكل</a:t>
            </a:r>
            <a:r>
              <a:rPr lang="ar-EG" sz="4000" b="1" dirty="0"/>
              <a:t> (15)،</a:t>
            </a:r>
            <a:r>
              <a:rPr lang="ar-SA" sz="4000" b="1" dirty="0"/>
              <a:t> والشكل</a:t>
            </a:r>
            <a:r>
              <a:rPr lang="ar-EG" sz="4000" b="1" dirty="0"/>
              <a:t> (16)،</a:t>
            </a:r>
            <a:r>
              <a:rPr lang="ar-SA" sz="4000" b="1" dirty="0"/>
              <a:t> بأحد أنواع التكرار المستخدمة في الفنون </a:t>
            </a:r>
            <a:r>
              <a:rPr lang="ar-SA" sz="4000" b="1" dirty="0" err="1"/>
              <a:t>الزخرفية</a:t>
            </a:r>
            <a:r>
              <a:rPr lang="ar-SA" sz="4000" b="1" dirty="0"/>
              <a:t> مع تلوينها بالأقلام الملونة.</a:t>
            </a:r>
            <a:endParaRPr lang="en-US" sz="40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306B31C-68EB-4750-A9BB-8EC7B9635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(5)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مامك وحدتان زخرفيت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5500694" y="1500174"/>
            <a:ext cx="2438412" cy="3039242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print">
            <a:lum bright="-16000" contrast="46000"/>
          </a:blip>
          <a:srcRect/>
          <a:stretch>
            <a:fillRect/>
          </a:stretch>
        </p:blipFill>
        <p:spPr bwMode="auto">
          <a:xfrm>
            <a:off x="1428728" y="1503354"/>
            <a:ext cx="2457463" cy="3140092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" name="مجموعة 19"/>
          <p:cNvGrpSpPr>
            <a:grpSpLocks/>
          </p:cNvGrpSpPr>
          <p:nvPr/>
        </p:nvGrpSpPr>
        <p:grpSpPr bwMode="auto">
          <a:xfrm>
            <a:off x="4929188" y="4857750"/>
            <a:ext cx="3203575" cy="787400"/>
            <a:chOff x="4929188" y="4857760"/>
            <a:chExt cx="3203575" cy="787405"/>
          </a:xfrm>
        </p:grpSpPr>
        <p:sp>
          <p:nvSpPr>
            <p:cNvPr id="14" name="مربع نص 10"/>
            <p:cNvSpPr txBox="1">
              <a:spLocks noChangeArrowheads="1"/>
            </p:cNvSpPr>
            <p:nvPr/>
          </p:nvSpPr>
          <p:spPr bwMode="auto">
            <a:xfrm>
              <a:off x="4929188" y="4875223"/>
              <a:ext cx="3203575" cy="58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شكل (13)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4589" name="مجموعة 26"/>
            <p:cNvGrpSpPr>
              <a:grpSpLocks/>
            </p:cNvGrpSpPr>
            <p:nvPr/>
          </p:nvGrpSpPr>
          <p:grpSpPr bwMode="auto">
            <a:xfrm>
              <a:off x="5572126" y="4857760"/>
              <a:ext cx="2149475" cy="787405"/>
              <a:chOff x="3214837" y="5786454"/>
              <a:chExt cx="4712644" cy="786469"/>
            </a:xfrm>
          </p:grpSpPr>
          <p:sp>
            <p:nvSpPr>
              <p:cNvPr id="9" name="مربع نص 8"/>
              <p:cNvSpPr txBox="1">
                <a:spLocks noChangeArrowheads="1"/>
              </p:cNvSpPr>
              <p:nvPr/>
            </p:nvSpPr>
            <p:spPr bwMode="auto">
              <a:xfrm>
                <a:off x="4356451" y="5786454"/>
                <a:ext cx="3571030" cy="585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2" name="رابط مستقيم 11"/>
              <p:cNvCxnSpPr/>
              <p:nvPr/>
            </p:nvCxnSpPr>
            <p:spPr bwMode="auto">
              <a:xfrm rot="10800000">
                <a:off x="3214837" y="6571338"/>
                <a:ext cx="4712644" cy="15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مجموعة 20"/>
          <p:cNvGrpSpPr>
            <a:grpSpLocks/>
          </p:cNvGrpSpPr>
          <p:nvPr/>
        </p:nvGrpSpPr>
        <p:grpSpPr bwMode="auto">
          <a:xfrm>
            <a:off x="571500" y="4857750"/>
            <a:ext cx="3775075" cy="787400"/>
            <a:chOff x="357188" y="5572140"/>
            <a:chExt cx="3775075" cy="787405"/>
          </a:xfrm>
        </p:grpSpPr>
        <p:sp>
          <p:nvSpPr>
            <p:cNvPr id="15" name="مربع نص 10"/>
            <p:cNvSpPr txBox="1">
              <a:spLocks noChangeArrowheads="1"/>
            </p:cNvSpPr>
            <p:nvPr/>
          </p:nvSpPr>
          <p:spPr bwMode="auto">
            <a:xfrm>
              <a:off x="357188" y="5715016"/>
              <a:ext cx="3775075" cy="58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شكل (14)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4583" name="مجموعة 26"/>
            <p:cNvGrpSpPr>
              <a:grpSpLocks/>
            </p:cNvGrpSpPr>
            <p:nvPr/>
          </p:nvGrpSpPr>
          <p:grpSpPr bwMode="auto">
            <a:xfrm>
              <a:off x="1214438" y="5572140"/>
              <a:ext cx="2022475" cy="787405"/>
              <a:chOff x="3214906" y="5786454"/>
              <a:chExt cx="4715428" cy="786469"/>
            </a:xfrm>
          </p:grpSpPr>
          <p:sp>
            <p:nvSpPr>
              <p:cNvPr id="16" name="مربع نص 15"/>
              <p:cNvSpPr txBox="1">
                <a:spLocks noChangeArrowheads="1"/>
              </p:cNvSpPr>
              <p:nvPr/>
            </p:nvSpPr>
            <p:spPr bwMode="auto">
              <a:xfrm>
                <a:off x="4358602" y="5786454"/>
                <a:ext cx="3571732" cy="585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9" name="رابط مستقيم 18"/>
              <p:cNvCxnSpPr/>
              <p:nvPr/>
            </p:nvCxnSpPr>
            <p:spPr bwMode="auto">
              <a:xfrm rot="10800000">
                <a:off x="3214906" y="6571338"/>
                <a:ext cx="4715428" cy="15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1284298"/>
            <a:ext cx="3687765" cy="2643187"/>
          </a:xfrm>
          <a:prstGeom prst="roundRect">
            <a:avLst>
              <a:gd name="adj" fmla="val 10516"/>
            </a:avLst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" y="214313"/>
            <a:ext cx="4214813" cy="535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مجموعة 15"/>
          <p:cNvGrpSpPr>
            <a:grpSpLocks/>
          </p:cNvGrpSpPr>
          <p:nvPr/>
        </p:nvGrpSpPr>
        <p:grpSpPr bwMode="auto">
          <a:xfrm>
            <a:off x="5572131" y="4141798"/>
            <a:ext cx="2506663" cy="715962"/>
            <a:chOff x="5214942" y="4857759"/>
            <a:chExt cx="2506771" cy="715968"/>
          </a:xfrm>
        </p:grpSpPr>
        <p:sp>
          <p:nvSpPr>
            <p:cNvPr id="7" name="مربع نص 10"/>
            <p:cNvSpPr txBox="1">
              <a:spLocks noChangeArrowheads="1"/>
            </p:cNvSpPr>
            <p:nvPr/>
          </p:nvSpPr>
          <p:spPr bwMode="auto">
            <a:xfrm>
              <a:off x="5214942" y="4929197"/>
              <a:ext cx="2286099" cy="584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شكل (15)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611" name="مجموعة 26"/>
            <p:cNvGrpSpPr>
              <a:grpSpLocks/>
            </p:cNvGrpSpPr>
            <p:nvPr/>
          </p:nvGrpSpPr>
          <p:grpSpPr bwMode="auto">
            <a:xfrm>
              <a:off x="5357823" y="4857759"/>
              <a:ext cx="2363890" cy="715968"/>
              <a:chOff x="2744986" y="5786454"/>
              <a:chExt cx="5182744" cy="715117"/>
            </a:xfrm>
          </p:grpSpPr>
          <p:sp>
            <p:nvSpPr>
              <p:cNvPr id="12" name="مربع نص 11"/>
              <p:cNvSpPr txBox="1">
                <a:spLocks noChangeArrowheads="1"/>
              </p:cNvSpPr>
              <p:nvPr/>
            </p:nvSpPr>
            <p:spPr bwMode="auto">
              <a:xfrm>
                <a:off x="4356545" y="5786454"/>
                <a:ext cx="3571185" cy="585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5" name="رابط مستقيم 14"/>
              <p:cNvCxnSpPr/>
              <p:nvPr/>
            </p:nvCxnSpPr>
            <p:spPr bwMode="auto">
              <a:xfrm rot="10800000">
                <a:off x="2744986" y="6499986"/>
                <a:ext cx="4712851" cy="15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مجموعة 19"/>
          <p:cNvGrpSpPr>
            <a:grpSpLocks/>
          </p:cNvGrpSpPr>
          <p:nvPr/>
        </p:nvGrpSpPr>
        <p:grpSpPr bwMode="auto">
          <a:xfrm>
            <a:off x="1357313" y="5715000"/>
            <a:ext cx="2220912" cy="644525"/>
            <a:chOff x="2000232" y="5786454"/>
            <a:chExt cx="2221016" cy="644530"/>
          </a:xfrm>
        </p:grpSpPr>
        <p:sp>
          <p:nvSpPr>
            <p:cNvPr id="9" name="مربع نص 10"/>
            <p:cNvSpPr txBox="1">
              <a:spLocks noChangeArrowheads="1"/>
            </p:cNvSpPr>
            <p:nvPr/>
          </p:nvSpPr>
          <p:spPr bwMode="auto">
            <a:xfrm>
              <a:off x="2000232" y="5786454"/>
              <a:ext cx="2000344" cy="584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شكل (16)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رابط مستقيم 17"/>
            <p:cNvCxnSpPr/>
            <p:nvPr/>
          </p:nvCxnSpPr>
          <p:spPr bwMode="auto">
            <a:xfrm rot="10800000">
              <a:off x="2071672" y="6429397"/>
              <a:ext cx="2149576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8" y="1428736"/>
            <a:ext cx="3606789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مجموعة 25"/>
          <p:cNvGrpSpPr/>
          <p:nvPr/>
        </p:nvGrpSpPr>
        <p:grpSpPr>
          <a:xfrm>
            <a:off x="428596" y="142852"/>
            <a:ext cx="4214842" cy="5429289"/>
            <a:chOff x="428596" y="142852"/>
            <a:chExt cx="4214842" cy="54292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8596" y="285728"/>
              <a:ext cx="1571636" cy="414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71670" y="285728"/>
              <a:ext cx="1571636" cy="4143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/>
            <a:stretch>
              <a:fillRect/>
            </a:stretch>
          </p:blipFill>
          <p:spPr bwMode="auto">
            <a:xfrm rot="5400000">
              <a:off x="1607323" y="3464719"/>
              <a:ext cx="1071570" cy="30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 b="25115"/>
            <a:stretch>
              <a:fillRect/>
            </a:stretch>
          </p:blipFill>
          <p:spPr bwMode="auto">
            <a:xfrm rot="5400000">
              <a:off x="3643306" y="214290"/>
              <a:ext cx="1071570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 b="25115"/>
            <a:stretch>
              <a:fillRect/>
            </a:stretch>
          </p:blipFill>
          <p:spPr bwMode="auto">
            <a:xfrm rot="5400000">
              <a:off x="3643306" y="1285860"/>
              <a:ext cx="1071570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 b="25115"/>
            <a:stretch>
              <a:fillRect/>
            </a:stretch>
          </p:blipFill>
          <p:spPr bwMode="auto">
            <a:xfrm rot="5400000">
              <a:off x="3643306" y="2357430"/>
              <a:ext cx="1071570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 b="25115"/>
            <a:stretch>
              <a:fillRect/>
            </a:stretch>
          </p:blipFill>
          <p:spPr bwMode="auto">
            <a:xfrm rot="5400000">
              <a:off x="3643306" y="3429001"/>
              <a:ext cx="1071570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770"/>
            <a:stretch>
              <a:fillRect/>
            </a:stretch>
          </p:blipFill>
          <p:spPr bwMode="auto">
            <a:xfrm rot="8604339">
              <a:off x="3801643" y="4429134"/>
              <a:ext cx="714382" cy="1143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5572125" y="288925"/>
            <a:ext cx="2714625" cy="7143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572125" y="285750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ar-EG" sz="3600" b="1" dirty="0">
                <a:cs typeface="+mn-cs"/>
              </a:rPr>
              <a:t>الموضوع الأول</a:t>
            </a:r>
          </a:p>
        </p:txBody>
      </p:sp>
      <p:sp>
        <p:nvSpPr>
          <p:cNvPr id="13" name="مستطيل 12"/>
          <p:cNvSpPr/>
          <p:nvPr/>
        </p:nvSpPr>
        <p:spPr>
          <a:xfrm flipV="1">
            <a:off x="0" y="214313"/>
            <a:ext cx="9144000" cy="714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2071688" y="3857625"/>
            <a:ext cx="5214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cs typeface="+mn-cs"/>
              </a:rPr>
              <a:t>نباتاتي الطبيعية زخارف جميلة</a:t>
            </a:r>
            <a:endParaRPr lang="ar-SA" sz="3600" b="1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موضوع الأول    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باتاتي الطبيعية زخارف جميلة     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مربع نص 7"/>
          <p:cNvSpPr txBox="1">
            <a:spLocks noChangeArrowheads="1"/>
          </p:cNvSpPr>
          <p:nvPr/>
        </p:nvSpPr>
        <p:spPr bwMode="auto">
          <a:xfrm>
            <a:off x="1285875" y="2286000"/>
            <a:ext cx="71294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/>
              <a:t>درسنا معًا أن للزخارف أنواعًا ثلاثة وهي زخارف نباتية وزخارف هندسية وزخارف خطية كتابية.</a:t>
            </a:r>
            <a:endParaRPr lang="en-US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سنا معاً أن للزخارف أنواع ثلا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مربع نص 5"/>
          <p:cNvSpPr txBox="1">
            <a:spLocks noChangeArrowheads="1"/>
          </p:cNvSpPr>
          <p:nvPr/>
        </p:nvSpPr>
        <p:spPr bwMode="auto">
          <a:xfrm>
            <a:off x="4929191" y="2143116"/>
            <a:ext cx="414340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Low"/>
            <a:r>
              <a:rPr lang="ar-SA" sz="3600" b="1" dirty="0"/>
              <a:t>أ- لاحظ مجموعة الصور التالية، الشكل</a:t>
            </a:r>
            <a:r>
              <a:rPr lang="ar-EG" sz="3600" b="1" dirty="0"/>
              <a:t> (</a:t>
            </a:r>
            <a:r>
              <a:rPr lang="ar-SA" sz="3600" b="1" dirty="0"/>
              <a:t>1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2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3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4</a:t>
            </a:r>
            <a:r>
              <a:rPr lang="ar-EG" sz="3600" b="1" dirty="0"/>
              <a:t>)</a:t>
            </a:r>
            <a:r>
              <a:rPr lang="ar-SA" sz="3600" b="1" dirty="0"/>
              <a:t>، ولتحدد مسميات هذه الزخارف</a:t>
            </a:r>
            <a:r>
              <a:rPr lang="ar-SA" sz="3600" b="1" dirty="0">
                <a:solidFill>
                  <a:schemeClr val="bg2">
                    <a:lumMod val="90000"/>
                  </a:schemeClr>
                </a:solidFill>
              </a:rPr>
              <a:t>........</a:t>
            </a:r>
            <a:endParaRPr lang="en-US" sz="2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14375" y="854075"/>
            <a:ext cx="3929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1- زخارف</a:t>
            </a:r>
            <a:r>
              <a:rPr lang="ar-EG" sz="36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..........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مربع نص 11"/>
          <p:cNvSpPr txBox="1">
            <a:spLocks noChangeArrowheads="1"/>
          </p:cNvSpPr>
          <p:nvPr/>
        </p:nvSpPr>
        <p:spPr bwMode="auto">
          <a:xfrm>
            <a:off x="785786" y="854061"/>
            <a:ext cx="2341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</a:rPr>
              <a:t>نباتية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7">
            <a:lum bright="-16000" contrast="52000"/>
          </a:blip>
          <a:srcRect/>
          <a:stretch>
            <a:fillRect/>
          </a:stretch>
        </p:blipFill>
        <p:spPr bwMode="auto">
          <a:xfrm>
            <a:off x="357188" y="2500313"/>
            <a:ext cx="4445000" cy="292893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150" name="TextBox 12"/>
          <p:cNvSpPr txBox="1">
            <a:spLocks noChangeArrowheads="1"/>
          </p:cNvSpPr>
          <p:nvPr/>
        </p:nvSpPr>
        <p:spPr bwMode="auto">
          <a:xfrm>
            <a:off x="6202385" y="4864115"/>
            <a:ext cx="1584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</a:rPr>
              <a:t>إسلامية</a:t>
            </a:r>
            <a:endParaRPr lang="en-US" sz="4000" b="1" dirty="0">
              <a:solidFill>
                <a:srgbClr val="C00000"/>
              </a:solidFill>
            </a:endParaRPr>
          </a:p>
        </p:txBody>
      </p:sp>
      <p:grpSp>
        <p:nvGrpSpPr>
          <p:cNvPr id="4" name="مجموعة 24"/>
          <p:cNvGrpSpPr>
            <a:grpSpLocks/>
          </p:cNvGrpSpPr>
          <p:nvPr/>
        </p:nvGrpSpPr>
        <p:grpSpPr bwMode="auto">
          <a:xfrm>
            <a:off x="1643063" y="5763290"/>
            <a:ext cx="2071362" cy="584775"/>
            <a:chOff x="2214546" y="5834738"/>
            <a:chExt cx="2071687" cy="584742"/>
          </a:xfrm>
        </p:grpSpPr>
        <p:sp>
          <p:nvSpPr>
            <p:cNvPr id="6153" name="مربع نص 10"/>
            <p:cNvSpPr txBox="1">
              <a:spLocks noChangeArrowheads="1"/>
            </p:cNvSpPr>
            <p:nvPr/>
          </p:nvSpPr>
          <p:spPr bwMode="auto">
            <a:xfrm>
              <a:off x="2214546" y="5834738"/>
              <a:ext cx="2071687" cy="58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200" b="1" dirty="0"/>
                <a:t>شكل (1)</a:t>
              </a:r>
              <a:endParaRPr lang="en-US" sz="3200" b="1" dirty="0"/>
            </a:p>
          </p:txBody>
        </p:sp>
        <p:cxnSp>
          <p:nvCxnSpPr>
            <p:cNvPr id="21" name="رابط مستقيم 20"/>
            <p:cNvCxnSpPr/>
            <p:nvPr/>
          </p:nvCxnSpPr>
          <p:spPr bwMode="auto">
            <a:xfrm rot="10800000" flipV="1">
              <a:off x="2714686" y="6357921"/>
              <a:ext cx="12146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مربع نص 21">
            <a:extLst>
              <a:ext uri="{FF2B5EF4-FFF2-40B4-BE49-F238E27FC236}">
                <a16:creationId xmlns:a16="http://schemas.microsoft.com/office/drawing/2014/main" id="{28667CC3-FADC-4010-AD97-A0F199864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- لاحظ مجموعة الصور التا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كل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سلا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زخارف       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نباتية 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7" grpId="0"/>
      <p:bldP spid="6148" grpId="0"/>
      <p:bldP spid="61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14375" y="854075"/>
            <a:ext cx="3929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2- زخارف</a:t>
            </a:r>
            <a:r>
              <a:rPr lang="ar-EG" sz="36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..........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مربع نص 11"/>
          <p:cNvSpPr txBox="1">
            <a:spLocks noChangeArrowheads="1"/>
          </p:cNvSpPr>
          <p:nvPr/>
        </p:nvSpPr>
        <p:spPr bwMode="auto">
          <a:xfrm>
            <a:off x="642910" y="854061"/>
            <a:ext cx="2341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</a:rPr>
              <a:t>هندسية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lum bright="-16000" contrast="52000"/>
          </a:blip>
          <a:srcRect/>
          <a:stretch>
            <a:fillRect/>
          </a:stretch>
        </p:blipFill>
        <p:spPr bwMode="auto">
          <a:xfrm>
            <a:off x="928688" y="2390775"/>
            <a:ext cx="3357562" cy="302418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مجموعة 17"/>
          <p:cNvGrpSpPr>
            <a:grpSpLocks/>
          </p:cNvGrpSpPr>
          <p:nvPr/>
        </p:nvGrpSpPr>
        <p:grpSpPr bwMode="auto">
          <a:xfrm>
            <a:off x="1643063" y="5763290"/>
            <a:ext cx="2071362" cy="584775"/>
            <a:chOff x="2214546" y="5834738"/>
            <a:chExt cx="2071687" cy="584742"/>
          </a:xfrm>
        </p:grpSpPr>
        <p:sp>
          <p:nvSpPr>
            <p:cNvPr id="7177" name="مربع نص 10"/>
            <p:cNvSpPr txBox="1">
              <a:spLocks noChangeArrowheads="1"/>
            </p:cNvSpPr>
            <p:nvPr/>
          </p:nvSpPr>
          <p:spPr bwMode="auto">
            <a:xfrm>
              <a:off x="2214546" y="5834738"/>
              <a:ext cx="2071687" cy="58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200" b="1" dirty="0"/>
                <a:t>شكل (2)</a:t>
              </a:r>
              <a:endParaRPr lang="en-US" sz="3200" b="1" dirty="0"/>
            </a:p>
          </p:txBody>
        </p:sp>
        <p:cxnSp>
          <p:nvCxnSpPr>
            <p:cNvPr id="22" name="رابط مستقيم 21"/>
            <p:cNvCxnSpPr/>
            <p:nvPr/>
          </p:nvCxnSpPr>
          <p:spPr bwMode="auto">
            <a:xfrm rot="10800000" flipV="1">
              <a:off x="2714686" y="6357921"/>
              <a:ext cx="12146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مربع نص 5"/>
          <p:cNvSpPr txBox="1">
            <a:spLocks noChangeArrowheads="1"/>
          </p:cNvSpPr>
          <p:nvPr/>
        </p:nvSpPr>
        <p:spPr bwMode="auto">
          <a:xfrm>
            <a:off x="4929191" y="2143116"/>
            <a:ext cx="414340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Low"/>
            <a:r>
              <a:rPr lang="ar-SA" sz="3600" b="1" dirty="0"/>
              <a:t>أ- لاحظ مجموعة الصور التالية، الشكل</a:t>
            </a:r>
            <a:r>
              <a:rPr lang="ar-EG" sz="3600" b="1" dirty="0"/>
              <a:t> (</a:t>
            </a:r>
            <a:r>
              <a:rPr lang="ar-SA" sz="3600" b="1" dirty="0"/>
              <a:t>1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2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3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4</a:t>
            </a:r>
            <a:r>
              <a:rPr lang="ar-EG" sz="3600" b="1" dirty="0"/>
              <a:t>)</a:t>
            </a:r>
            <a:r>
              <a:rPr lang="ar-SA" sz="3600" b="1" dirty="0"/>
              <a:t>، ولتحدد مسميات هذه الزخارف</a:t>
            </a:r>
            <a:r>
              <a:rPr lang="ar-SA" sz="3600" b="1" dirty="0">
                <a:solidFill>
                  <a:schemeClr val="bg2">
                    <a:lumMod val="90000"/>
                  </a:schemeClr>
                </a:solidFill>
              </a:rPr>
              <a:t>........</a:t>
            </a:r>
            <a:endParaRPr lang="en-US" sz="2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6202385" y="4864115"/>
            <a:ext cx="1584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</a:rPr>
              <a:t>إسلامية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0" name="مربع نص 21">
            <a:extLst>
              <a:ext uri="{FF2B5EF4-FFF2-40B4-BE49-F238E27FC236}">
                <a16:creationId xmlns:a16="http://schemas.microsoft.com/office/drawing/2014/main" id="{ADC92746-D94D-422B-980E-17B5BF1A3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زخارف          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ندسية    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1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642938" y="85407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3- زخارف</a:t>
            </a:r>
            <a:r>
              <a:rPr lang="ar-EG" sz="36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..............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" name="مربع نص 11"/>
          <p:cNvSpPr txBox="1">
            <a:spLocks noChangeArrowheads="1"/>
          </p:cNvSpPr>
          <p:nvPr/>
        </p:nvSpPr>
        <p:spPr bwMode="auto">
          <a:xfrm>
            <a:off x="642910" y="854061"/>
            <a:ext cx="2341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</a:rPr>
              <a:t>خطية كتابية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lum bright="-16000" contrast="52000"/>
          </a:blip>
          <a:srcRect/>
          <a:stretch>
            <a:fillRect/>
          </a:stretch>
        </p:blipFill>
        <p:spPr bwMode="auto">
          <a:xfrm>
            <a:off x="1000125" y="2214563"/>
            <a:ext cx="3214688" cy="318928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مجموعة 17"/>
          <p:cNvGrpSpPr>
            <a:grpSpLocks/>
          </p:cNvGrpSpPr>
          <p:nvPr/>
        </p:nvGrpSpPr>
        <p:grpSpPr bwMode="auto">
          <a:xfrm>
            <a:off x="1643063" y="5763290"/>
            <a:ext cx="2071362" cy="584775"/>
            <a:chOff x="2214546" y="5834738"/>
            <a:chExt cx="2071687" cy="584742"/>
          </a:xfrm>
        </p:grpSpPr>
        <p:sp>
          <p:nvSpPr>
            <p:cNvPr id="8201" name="مربع نص 10"/>
            <p:cNvSpPr txBox="1">
              <a:spLocks noChangeArrowheads="1"/>
            </p:cNvSpPr>
            <p:nvPr/>
          </p:nvSpPr>
          <p:spPr bwMode="auto">
            <a:xfrm>
              <a:off x="2214546" y="5834738"/>
              <a:ext cx="2071687" cy="58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200" b="1" dirty="0"/>
                <a:t>شكل (3)</a:t>
              </a:r>
              <a:endParaRPr lang="en-US" sz="3200" b="1" dirty="0"/>
            </a:p>
          </p:txBody>
        </p:sp>
        <p:cxnSp>
          <p:nvCxnSpPr>
            <p:cNvPr id="22" name="رابط مستقيم 21"/>
            <p:cNvCxnSpPr/>
            <p:nvPr/>
          </p:nvCxnSpPr>
          <p:spPr bwMode="auto">
            <a:xfrm rot="10800000" flipV="1">
              <a:off x="2714686" y="6357921"/>
              <a:ext cx="12146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مربع نص 5"/>
          <p:cNvSpPr txBox="1">
            <a:spLocks noChangeArrowheads="1"/>
          </p:cNvSpPr>
          <p:nvPr/>
        </p:nvSpPr>
        <p:spPr bwMode="auto">
          <a:xfrm>
            <a:off x="4929191" y="2143116"/>
            <a:ext cx="414340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Low"/>
            <a:r>
              <a:rPr lang="ar-SA" sz="3600" b="1" dirty="0"/>
              <a:t>أ- لاحظ مجموعة الصور التالية، الشكل</a:t>
            </a:r>
            <a:r>
              <a:rPr lang="ar-EG" sz="3600" b="1" dirty="0"/>
              <a:t> (</a:t>
            </a:r>
            <a:r>
              <a:rPr lang="ar-SA" sz="3600" b="1" dirty="0"/>
              <a:t>1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2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3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4</a:t>
            </a:r>
            <a:r>
              <a:rPr lang="ar-EG" sz="3600" b="1" dirty="0"/>
              <a:t>)</a:t>
            </a:r>
            <a:r>
              <a:rPr lang="ar-SA" sz="3600" b="1" dirty="0"/>
              <a:t>، ولتحدد مسميات هذه الزخارف</a:t>
            </a:r>
            <a:r>
              <a:rPr lang="ar-SA" sz="3600" b="1" dirty="0">
                <a:solidFill>
                  <a:schemeClr val="bg2">
                    <a:lumMod val="90000"/>
                  </a:schemeClr>
                </a:solidFill>
              </a:rPr>
              <a:t>........</a:t>
            </a:r>
            <a:endParaRPr lang="en-US" sz="2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6202385" y="4864115"/>
            <a:ext cx="1584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</a:rPr>
              <a:t>إسلامية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0" name="مربع نص 21">
            <a:extLst>
              <a:ext uri="{FF2B5EF4-FFF2-40B4-BE49-F238E27FC236}">
                <a16:creationId xmlns:a16="http://schemas.microsoft.com/office/drawing/2014/main" id="{3B8C28E5-D5DC-43C0-9AC8-C70106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زخارف       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ية كتابية      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642938" y="854075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4- زخارف</a:t>
            </a:r>
            <a:r>
              <a:rPr lang="ar-EG" sz="3600" b="1" dirty="0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.........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مربع نص 11"/>
          <p:cNvSpPr txBox="1">
            <a:spLocks noChangeArrowheads="1"/>
          </p:cNvSpPr>
          <p:nvPr/>
        </p:nvSpPr>
        <p:spPr bwMode="auto">
          <a:xfrm>
            <a:off x="785786" y="854061"/>
            <a:ext cx="2341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</a:rPr>
              <a:t>نباتية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>
            <a:lum bright="-16000" contrast="52000"/>
          </a:blip>
          <a:srcRect/>
          <a:stretch>
            <a:fillRect/>
          </a:stretch>
        </p:blipFill>
        <p:spPr bwMode="auto">
          <a:xfrm>
            <a:off x="1000125" y="2214563"/>
            <a:ext cx="3286125" cy="314483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مجموعة 11"/>
          <p:cNvGrpSpPr>
            <a:grpSpLocks/>
          </p:cNvGrpSpPr>
          <p:nvPr/>
        </p:nvGrpSpPr>
        <p:grpSpPr bwMode="auto">
          <a:xfrm>
            <a:off x="1643063" y="5763290"/>
            <a:ext cx="2071362" cy="584775"/>
            <a:chOff x="2214546" y="5834738"/>
            <a:chExt cx="2071687" cy="584742"/>
          </a:xfrm>
        </p:grpSpPr>
        <p:sp>
          <p:nvSpPr>
            <p:cNvPr id="9234" name="مربع نص 10"/>
            <p:cNvSpPr txBox="1">
              <a:spLocks noChangeArrowheads="1"/>
            </p:cNvSpPr>
            <p:nvPr/>
          </p:nvSpPr>
          <p:spPr bwMode="auto">
            <a:xfrm>
              <a:off x="2214546" y="5834738"/>
              <a:ext cx="2071687" cy="58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200" b="1" dirty="0"/>
                <a:t>شكل (4)</a:t>
              </a:r>
              <a:endParaRPr lang="en-US" sz="3200" b="1" dirty="0"/>
            </a:p>
          </p:txBody>
        </p:sp>
        <p:cxnSp>
          <p:nvCxnSpPr>
            <p:cNvPr id="16" name="رابط مستقيم 15"/>
            <p:cNvCxnSpPr/>
            <p:nvPr/>
          </p:nvCxnSpPr>
          <p:spPr bwMode="auto">
            <a:xfrm rot="10800000" flipV="1">
              <a:off x="2714686" y="6357921"/>
              <a:ext cx="12146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مربع نص 5"/>
          <p:cNvSpPr txBox="1">
            <a:spLocks noChangeArrowheads="1"/>
          </p:cNvSpPr>
          <p:nvPr/>
        </p:nvSpPr>
        <p:spPr bwMode="auto">
          <a:xfrm>
            <a:off x="4929191" y="2143116"/>
            <a:ext cx="414340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Low"/>
            <a:r>
              <a:rPr lang="ar-SA" sz="3600" b="1" dirty="0"/>
              <a:t>أ- لاحظ مجموعة الصور التالية، الشكل</a:t>
            </a:r>
            <a:r>
              <a:rPr lang="ar-EG" sz="3600" b="1" dirty="0"/>
              <a:t> (</a:t>
            </a:r>
            <a:r>
              <a:rPr lang="ar-SA" sz="3600" b="1" dirty="0"/>
              <a:t>1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2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3</a:t>
            </a:r>
            <a:r>
              <a:rPr lang="ar-EG" sz="3600" b="1" dirty="0"/>
              <a:t>)</a:t>
            </a:r>
            <a:r>
              <a:rPr lang="ar-SA" sz="3600" b="1" dirty="0"/>
              <a:t>، والشكل</a:t>
            </a:r>
            <a:r>
              <a:rPr lang="ar-EG" sz="3600" b="1" dirty="0"/>
              <a:t> (</a:t>
            </a:r>
            <a:r>
              <a:rPr lang="ar-SA" sz="3600" b="1" dirty="0"/>
              <a:t>4</a:t>
            </a:r>
            <a:r>
              <a:rPr lang="ar-EG" sz="3600" b="1" dirty="0"/>
              <a:t>)</a:t>
            </a:r>
            <a:r>
              <a:rPr lang="ar-SA" sz="3600" b="1" dirty="0"/>
              <a:t>، ولتحدد مسميات هذه الزخارف</a:t>
            </a:r>
            <a:r>
              <a:rPr lang="ar-SA" sz="3600" b="1" dirty="0">
                <a:solidFill>
                  <a:schemeClr val="bg2">
                    <a:lumMod val="90000"/>
                  </a:schemeClr>
                </a:solidFill>
              </a:rPr>
              <a:t>........</a:t>
            </a:r>
            <a:endParaRPr lang="en-US" sz="2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6202385" y="4864115"/>
            <a:ext cx="1584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</a:rPr>
              <a:t>إسلامية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1" name="مربع نص 21">
            <a:extLst>
              <a:ext uri="{FF2B5EF4-FFF2-40B4-BE49-F238E27FC236}">
                <a16:creationId xmlns:a16="http://schemas.microsoft.com/office/drawing/2014/main" id="{368BFF89-67C3-4714-AE3F-B369F17D2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شكل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زخارف      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باتية   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2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مربع نص 5"/>
          <p:cNvSpPr txBox="1">
            <a:spLocks noChangeArrowheads="1"/>
          </p:cNvSpPr>
          <p:nvPr/>
        </p:nvSpPr>
        <p:spPr bwMode="auto">
          <a:xfrm>
            <a:off x="2071688" y="2768268"/>
            <a:ext cx="59277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ar-EG" sz="4400" b="1" dirty="0"/>
              <a:t>ب- </a:t>
            </a:r>
            <a:r>
              <a:rPr lang="ar-SA" sz="4400" b="1" dirty="0"/>
              <a:t>أبحث عن تصميمات لعناصر </a:t>
            </a:r>
            <a:r>
              <a:rPr lang="ar-SA" sz="4400" b="1" dirty="0" err="1"/>
              <a:t>زخرفية</a:t>
            </a:r>
            <a:r>
              <a:rPr lang="ar-SA" sz="4400" b="1" dirty="0"/>
              <a:t> متنوعة.</a:t>
            </a:r>
            <a:endParaRPr lang="en-US" sz="4400" dirty="0"/>
          </a:p>
        </p:txBody>
      </p:sp>
      <p:sp>
        <p:nvSpPr>
          <p:cNvPr id="10" name="مربع نص 21">
            <a:extLst>
              <a:ext uri="{FF2B5EF4-FFF2-40B4-BE49-F238E27FC236}">
                <a16:creationId xmlns:a16="http://schemas.microsoft.com/office/drawing/2014/main" id="{81F530DC-C0F7-4CB0-8BAA-B87596EA8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242" y="635510"/>
            <a:ext cx="1878935" cy="6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ar-EG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 (1)</a:t>
            </a:r>
            <a:endParaRPr lang="en-US" sz="36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بحث عن تصميمات لعناصر      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theme/theme1.xml><?xml version="1.0" encoding="utf-8"?>
<a:theme xmlns:a="http://schemas.openxmlformats.org/drawingml/2006/main" name="سمة Office">
  <a:themeElements>
    <a:clrScheme name="ملتقى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15907</TotalTime>
  <Words>579</Words>
  <Application>Microsoft Office PowerPoint</Application>
  <PresentationFormat>عرض على الشاشة (4:3)</PresentationFormat>
  <Paragraphs>79</Paragraphs>
  <Slides>24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تربية فنية - الصف الثاني الابتدائي - الفصل الدراسي الأول</dc:title>
  <dc:subject>الموضوع الأول - نباتاتي الطبيعية زخارف جميلة</dc:subject>
  <dc:creator>أ/ بندر الحازمي</dc:creator>
  <cp:keywords>حقيبة إنجاز المعلم والمعلمة</cp:keywords>
  <cp:lastModifiedBy>Admin</cp:lastModifiedBy>
  <cp:revision>494</cp:revision>
  <dcterms:created xsi:type="dcterms:W3CDTF">2010-11-30T14:34:05Z</dcterms:created>
  <dcterms:modified xsi:type="dcterms:W3CDTF">2018-02-27T15:07:19Z</dcterms:modified>
</cp:coreProperties>
</file>