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74" r:id="rId25"/>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4D0038C-1132-8C47-B483-1BB49D4DF6F8}" type="datetimeFigureOut">
              <a:rPr lang="ar-SA" smtClean="0"/>
              <a:t>3 ربيع الأول، 1442</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A690CB9-69AE-324E-A0B6-9AA5FF730276}" type="slidenum">
              <a:rPr lang="ar-SA" smtClean="0"/>
              <a:t>‹#›</a:t>
            </a:fld>
            <a:endParaRPr lang="ar-SA"/>
          </a:p>
        </p:txBody>
      </p:sp>
    </p:spTree>
    <p:extLst>
      <p:ext uri="{BB962C8B-B14F-4D97-AF65-F5344CB8AC3E}">
        <p14:creationId xmlns:p14="http://schemas.microsoft.com/office/powerpoint/2010/main" val="396568568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تصميم أ. عبدالله القناص </a:t>
            </a:r>
          </a:p>
          <a:p>
            <a:r>
              <a:rPr lang="ar-SA" dirty="0"/>
              <a:t>0533363607</a:t>
            </a:r>
          </a:p>
        </p:txBody>
      </p:sp>
      <p:sp>
        <p:nvSpPr>
          <p:cNvPr id="4" name="عنصر نائب لرقم الشريحة 3"/>
          <p:cNvSpPr>
            <a:spLocks noGrp="1"/>
          </p:cNvSpPr>
          <p:nvPr>
            <p:ph type="sldNum" sz="quarter" idx="5"/>
          </p:nvPr>
        </p:nvSpPr>
        <p:spPr/>
        <p:txBody>
          <a:bodyPr/>
          <a:lstStyle/>
          <a:p>
            <a:fld id="{6A690CB9-69AE-324E-A0B6-9AA5FF730276}" type="slidenum">
              <a:rPr lang="ar-SA" smtClean="0"/>
              <a:t>1</a:t>
            </a:fld>
            <a:endParaRPr lang="ar-SA"/>
          </a:p>
        </p:txBody>
      </p:sp>
    </p:spTree>
    <p:extLst>
      <p:ext uri="{BB962C8B-B14F-4D97-AF65-F5344CB8AC3E}">
        <p14:creationId xmlns:p14="http://schemas.microsoft.com/office/powerpoint/2010/main" val="1270858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تصميم أ. عبدالله القناص </a:t>
            </a:r>
          </a:p>
          <a:p>
            <a:r>
              <a:rPr lang="ar-SA" dirty="0"/>
              <a:t>0533363607</a:t>
            </a:r>
          </a:p>
        </p:txBody>
      </p:sp>
      <p:sp>
        <p:nvSpPr>
          <p:cNvPr id="4" name="عنصر نائب لرقم الشريحة 3"/>
          <p:cNvSpPr>
            <a:spLocks noGrp="1"/>
          </p:cNvSpPr>
          <p:nvPr>
            <p:ph type="sldNum" sz="quarter" idx="5"/>
          </p:nvPr>
        </p:nvSpPr>
        <p:spPr/>
        <p:txBody>
          <a:bodyPr/>
          <a:lstStyle/>
          <a:p>
            <a:fld id="{6A690CB9-69AE-324E-A0B6-9AA5FF730276}" type="slidenum">
              <a:rPr lang="ar-SA" smtClean="0"/>
              <a:t>10</a:t>
            </a:fld>
            <a:endParaRPr lang="ar-SA"/>
          </a:p>
        </p:txBody>
      </p:sp>
    </p:spTree>
    <p:extLst>
      <p:ext uri="{BB962C8B-B14F-4D97-AF65-F5344CB8AC3E}">
        <p14:creationId xmlns:p14="http://schemas.microsoft.com/office/powerpoint/2010/main" val="3567120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تصميم أ. عبدالله القناص </a:t>
            </a:r>
          </a:p>
          <a:p>
            <a:r>
              <a:rPr lang="ar-SA" dirty="0"/>
              <a:t>0533363607</a:t>
            </a:r>
          </a:p>
        </p:txBody>
      </p:sp>
      <p:sp>
        <p:nvSpPr>
          <p:cNvPr id="4" name="عنصر نائب لرقم الشريحة 3"/>
          <p:cNvSpPr>
            <a:spLocks noGrp="1"/>
          </p:cNvSpPr>
          <p:nvPr>
            <p:ph type="sldNum" sz="quarter" idx="5"/>
          </p:nvPr>
        </p:nvSpPr>
        <p:spPr/>
        <p:txBody>
          <a:bodyPr/>
          <a:lstStyle/>
          <a:p>
            <a:fld id="{6A690CB9-69AE-324E-A0B6-9AA5FF730276}" type="slidenum">
              <a:rPr lang="ar-SA" smtClean="0"/>
              <a:t>11</a:t>
            </a:fld>
            <a:endParaRPr lang="ar-SA"/>
          </a:p>
        </p:txBody>
      </p:sp>
    </p:spTree>
    <p:extLst>
      <p:ext uri="{BB962C8B-B14F-4D97-AF65-F5344CB8AC3E}">
        <p14:creationId xmlns:p14="http://schemas.microsoft.com/office/powerpoint/2010/main" val="2155122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تصميم أ. عبدالله القناص </a:t>
            </a:r>
          </a:p>
          <a:p>
            <a:r>
              <a:rPr lang="ar-SA" dirty="0"/>
              <a:t>0533363607</a:t>
            </a:r>
          </a:p>
        </p:txBody>
      </p:sp>
      <p:sp>
        <p:nvSpPr>
          <p:cNvPr id="4" name="عنصر نائب لرقم الشريحة 3"/>
          <p:cNvSpPr>
            <a:spLocks noGrp="1"/>
          </p:cNvSpPr>
          <p:nvPr>
            <p:ph type="sldNum" sz="quarter" idx="5"/>
          </p:nvPr>
        </p:nvSpPr>
        <p:spPr/>
        <p:txBody>
          <a:bodyPr/>
          <a:lstStyle/>
          <a:p>
            <a:fld id="{6A690CB9-69AE-324E-A0B6-9AA5FF730276}" type="slidenum">
              <a:rPr lang="ar-SA" smtClean="0"/>
              <a:t>12</a:t>
            </a:fld>
            <a:endParaRPr lang="ar-SA"/>
          </a:p>
        </p:txBody>
      </p:sp>
    </p:spTree>
    <p:extLst>
      <p:ext uri="{BB962C8B-B14F-4D97-AF65-F5344CB8AC3E}">
        <p14:creationId xmlns:p14="http://schemas.microsoft.com/office/powerpoint/2010/main" val="1363962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تصميم أ. عبدالله القناص </a:t>
            </a:r>
          </a:p>
          <a:p>
            <a:r>
              <a:rPr lang="ar-SA" dirty="0"/>
              <a:t>0533363607</a:t>
            </a:r>
          </a:p>
        </p:txBody>
      </p:sp>
      <p:sp>
        <p:nvSpPr>
          <p:cNvPr id="4" name="عنصر نائب لرقم الشريحة 3"/>
          <p:cNvSpPr>
            <a:spLocks noGrp="1"/>
          </p:cNvSpPr>
          <p:nvPr>
            <p:ph type="sldNum" sz="quarter" idx="5"/>
          </p:nvPr>
        </p:nvSpPr>
        <p:spPr/>
        <p:txBody>
          <a:bodyPr/>
          <a:lstStyle/>
          <a:p>
            <a:fld id="{6A690CB9-69AE-324E-A0B6-9AA5FF730276}" type="slidenum">
              <a:rPr lang="ar-SA" smtClean="0"/>
              <a:t>13</a:t>
            </a:fld>
            <a:endParaRPr lang="ar-SA"/>
          </a:p>
        </p:txBody>
      </p:sp>
    </p:spTree>
    <p:extLst>
      <p:ext uri="{BB962C8B-B14F-4D97-AF65-F5344CB8AC3E}">
        <p14:creationId xmlns:p14="http://schemas.microsoft.com/office/powerpoint/2010/main" val="2725733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تصميم أ. عبدالله القناص </a:t>
            </a:r>
          </a:p>
          <a:p>
            <a:r>
              <a:rPr lang="ar-SA" dirty="0"/>
              <a:t>0533363607</a:t>
            </a:r>
          </a:p>
        </p:txBody>
      </p:sp>
      <p:sp>
        <p:nvSpPr>
          <p:cNvPr id="4" name="عنصر نائب لرقم الشريحة 3"/>
          <p:cNvSpPr>
            <a:spLocks noGrp="1"/>
          </p:cNvSpPr>
          <p:nvPr>
            <p:ph type="sldNum" sz="quarter" idx="5"/>
          </p:nvPr>
        </p:nvSpPr>
        <p:spPr/>
        <p:txBody>
          <a:bodyPr/>
          <a:lstStyle/>
          <a:p>
            <a:fld id="{6A690CB9-69AE-324E-A0B6-9AA5FF730276}" type="slidenum">
              <a:rPr lang="ar-SA" smtClean="0"/>
              <a:t>14</a:t>
            </a:fld>
            <a:endParaRPr lang="ar-SA"/>
          </a:p>
        </p:txBody>
      </p:sp>
    </p:spTree>
    <p:extLst>
      <p:ext uri="{BB962C8B-B14F-4D97-AF65-F5344CB8AC3E}">
        <p14:creationId xmlns:p14="http://schemas.microsoft.com/office/powerpoint/2010/main" val="2295830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تصميم أ. عبدالله القناص </a:t>
            </a:r>
          </a:p>
          <a:p>
            <a:r>
              <a:rPr lang="ar-SA" dirty="0"/>
              <a:t>0533363607</a:t>
            </a:r>
          </a:p>
        </p:txBody>
      </p:sp>
      <p:sp>
        <p:nvSpPr>
          <p:cNvPr id="4" name="عنصر نائب لرقم الشريحة 3"/>
          <p:cNvSpPr>
            <a:spLocks noGrp="1"/>
          </p:cNvSpPr>
          <p:nvPr>
            <p:ph type="sldNum" sz="quarter" idx="5"/>
          </p:nvPr>
        </p:nvSpPr>
        <p:spPr/>
        <p:txBody>
          <a:bodyPr/>
          <a:lstStyle/>
          <a:p>
            <a:fld id="{6A690CB9-69AE-324E-A0B6-9AA5FF730276}" type="slidenum">
              <a:rPr lang="ar-SA" smtClean="0"/>
              <a:t>15</a:t>
            </a:fld>
            <a:endParaRPr lang="ar-SA"/>
          </a:p>
        </p:txBody>
      </p:sp>
    </p:spTree>
    <p:extLst>
      <p:ext uri="{BB962C8B-B14F-4D97-AF65-F5344CB8AC3E}">
        <p14:creationId xmlns:p14="http://schemas.microsoft.com/office/powerpoint/2010/main" val="3184437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تصميم أ. عبدالله القناص </a:t>
            </a:r>
          </a:p>
          <a:p>
            <a:r>
              <a:rPr lang="ar-SA" dirty="0"/>
              <a:t>0533363607</a:t>
            </a:r>
          </a:p>
        </p:txBody>
      </p:sp>
      <p:sp>
        <p:nvSpPr>
          <p:cNvPr id="4" name="عنصر نائب لرقم الشريحة 3"/>
          <p:cNvSpPr>
            <a:spLocks noGrp="1"/>
          </p:cNvSpPr>
          <p:nvPr>
            <p:ph type="sldNum" sz="quarter" idx="5"/>
          </p:nvPr>
        </p:nvSpPr>
        <p:spPr/>
        <p:txBody>
          <a:bodyPr/>
          <a:lstStyle/>
          <a:p>
            <a:fld id="{6A690CB9-69AE-324E-A0B6-9AA5FF730276}" type="slidenum">
              <a:rPr lang="ar-SA" smtClean="0"/>
              <a:t>16</a:t>
            </a:fld>
            <a:endParaRPr lang="ar-SA"/>
          </a:p>
        </p:txBody>
      </p:sp>
    </p:spTree>
    <p:extLst>
      <p:ext uri="{BB962C8B-B14F-4D97-AF65-F5344CB8AC3E}">
        <p14:creationId xmlns:p14="http://schemas.microsoft.com/office/powerpoint/2010/main" val="1607590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تصميم أ. عبدالله القناص </a:t>
            </a:r>
          </a:p>
          <a:p>
            <a:r>
              <a:rPr lang="ar-SA" dirty="0"/>
              <a:t>0533363607</a:t>
            </a:r>
          </a:p>
        </p:txBody>
      </p:sp>
      <p:sp>
        <p:nvSpPr>
          <p:cNvPr id="4" name="عنصر نائب لرقم الشريحة 3"/>
          <p:cNvSpPr>
            <a:spLocks noGrp="1"/>
          </p:cNvSpPr>
          <p:nvPr>
            <p:ph type="sldNum" sz="quarter" idx="5"/>
          </p:nvPr>
        </p:nvSpPr>
        <p:spPr/>
        <p:txBody>
          <a:bodyPr/>
          <a:lstStyle/>
          <a:p>
            <a:fld id="{6A690CB9-69AE-324E-A0B6-9AA5FF730276}" type="slidenum">
              <a:rPr lang="ar-SA" smtClean="0"/>
              <a:t>17</a:t>
            </a:fld>
            <a:endParaRPr lang="ar-SA"/>
          </a:p>
        </p:txBody>
      </p:sp>
    </p:spTree>
    <p:extLst>
      <p:ext uri="{BB962C8B-B14F-4D97-AF65-F5344CB8AC3E}">
        <p14:creationId xmlns:p14="http://schemas.microsoft.com/office/powerpoint/2010/main" val="3454400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تصميم أ. عبدالله القناص </a:t>
            </a:r>
          </a:p>
          <a:p>
            <a:r>
              <a:rPr lang="ar-SA" dirty="0"/>
              <a:t>0533363607</a:t>
            </a:r>
          </a:p>
        </p:txBody>
      </p:sp>
      <p:sp>
        <p:nvSpPr>
          <p:cNvPr id="4" name="عنصر نائب لرقم الشريحة 3"/>
          <p:cNvSpPr>
            <a:spLocks noGrp="1"/>
          </p:cNvSpPr>
          <p:nvPr>
            <p:ph type="sldNum" sz="quarter" idx="5"/>
          </p:nvPr>
        </p:nvSpPr>
        <p:spPr/>
        <p:txBody>
          <a:bodyPr/>
          <a:lstStyle/>
          <a:p>
            <a:fld id="{6A690CB9-69AE-324E-A0B6-9AA5FF730276}" type="slidenum">
              <a:rPr lang="ar-SA" smtClean="0"/>
              <a:t>18</a:t>
            </a:fld>
            <a:endParaRPr lang="ar-SA"/>
          </a:p>
        </p:txBody>
      </p:sp>
    </p:spTree>
    <p:extLst>
      <p:ext uri="{BB962C8B-B14F-4D97-AF65-F5344CB8AC3E}">
        <p14:creationId xmlns:p14="http://schemas.microsoft.com/office/powerpoint/2010/main" val="2044222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تصميم أ. عبدالله القناص </a:t>
            </a:r>
          </a:p>
          <a:p>
            <a:r>
              <a:rPr lang="ar-SA" dirty="0"/>
              <a:t>0533363607</a:t>
            </a:r>
          </a:p>
        </p:txBody>
      </p:sp>
      <p:sp>
        <p:nvSpPr>
          <p:cNvPr id="4" name="عنصر نائب لرقم الشريحة 3"/>
          <p:cNvSpPr>
            <a:spLocks noGrp="1"/>
          </p:cNvSpPr>
          <p:nvPr>
            <p:ph type="sldNum" sz="quarter" idx="5"/>
          </p:nvPr>
        </p:nvSpPr>
        <p:spPr/>
        <p:txBody>
          <a:bodyPr/>
          <a:lstStyle/>
          <a:p>
            <a:fld id="{6A690CB9-69AE-324E-A0B6-9AA5FF730276}" type="slidenum">
              <a:rPr lang="ar-SA" smtClean="0"/>
              <a:t>19</a:t>
            </a:fld>
            <a:endParaRPr lang="ar-SA"/>
          </a:p>
        </p:txBody>
      </p:sp>
    </p:spTree>
    <p:extLst>
      <p:ext uri="{BB962C8B-B14F-4D97-AF65-F5344CB8AC3E}">
        <p14:creationId xmlns:p14="http://schemas.microsoft.com/office/powerpoint/2010/main" val="16857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تصميم أ. عبدالله القناص </a:t>
            </a:r>
          </a:p>
          <a:p>
            <a:r>
              <a:rPr lang="ar-SA" dirty="0"/>
              <a:t>0533363607</a:t>
            </a:r>
          </a:p>
        </p:txBody>
      </p:sp>
      <p:sp>
        <p:nvSpPr>
          <p:cNvPr id="4" name="عنصر نائب لرقم الشريحة 3"/>
          <p:cNvSpPr>
            <a:spLocks noGrp="1"/>
          </p:cNvSpPr>
          <p:nvPr>
            <p:ph type="sldNum" sz="quarter" idx="5"/>
          </p:nvPr>
        </p:nvSpPr>
        <p:spPr/>
        <p:txBody>
          <a:bodyPr/>
          <a:lstStyle/>
          <a:p>
            <a:fld id="{6A690CB9-69AE-324E-A0B6-9AA5FF730276}" type="slidenum">
              <a:rPr lang="ar-SA" smtClean="0"/>
              <a:t>2</a:t>
            </a:fld>
            <a:endParaRPr lang="ar-SA"/>
          </a:p>
        </p:txBody>
      </p:sp>
    </p:spTree>
    <p:extLst>
      <p:ext uri="{BB962C8B-B14F-4D97-AF65-F5344CB8AC3E}">
        <p14:creationId xmlns:p14="http://schemas.microsoft.com/office/powerpoint/2010/main" val="3187502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تصميم أ. عبدالله القناص </a:t>
            </a:r>
          </a:p>
          <a:p>
            <a:r>
              <a:rPr lang="ar-SA" dirty="0"/>
              <a:t>0533363607</a:t>
            </a:r>
          </a:p>
        </p:txBody>
      </p:sp>
      <p:sp>
        <p:nvSpPr>
          <p:cNvPr id="4" name="عنصر نائب لرقم الشريحة 3"/>
          <p:cNvSpPr>
            <a:spLocks noGrp="1"/>
          </p:cNvSpPr>
          <p:nvPr>
            <p:ph type="sldNum" sz="quarter" idx="5"/>
          </p:nvPr>
        </p:nvSpPr>
        <p:spPr/>
        <p:txBody>
          <a:bodyPr/>
          <a:lstStyle/>
          <a:p>
            <a:fld id="{6A690CB9-69AE-324E-A0B6-9AA5FF730276}" type="slidenum">
              <a:rPr lang="ar-SA" smtClean="0"/>
              <a:t>20</a:t>
            </a:fld>
            <a:endParaRPr lang="ar-SA"/>
          </a:p>
        </p:txBody>
      </p:sp>
    </p:spTree>
    <p:extLst>
      <p:ext uri="{BB962C8B-B14F-4D97-AF65-F5344CB8AC3E}">
        <p14:creationId xmlns:p14="http://schemas.microsoft.com/office/powerpoint/2010/main" val="3190951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تصميم أ. عبدالله القناص </a:t>
            </a:r>
          </a:p>
          <a:p>
            <a:r>
              <a:rPr lang="ar-SA" dirty="0"/>
              <a:t>0533363607</a:t>
            </a:r>
          </a:p>
        </p:txBody>
      </p:sp>
      <p:sp>
        <p:nvSpPr>
          <p:cNvPr id="4" name="عنصر نائب لرقم الشريحة 3"/>
          <p:cNvSpPr>
            <a:spLocks noGrp="1"/>
          </p:cNvSpPr>
          <p:nvPr>
            <p:ph type="sldNum" sz="quarter" idx="5"/>
          </p:nvPr>
        </p:nvSpPr>
        <p:spPr/>
        <p:txBody>
          <a:bodyPr/>
          <a:lstStyle/>
          <a:p>
            <a:fld id="{6A690CB9-69AE-324E-A0B6-9AA5FF730276}" type="slidenum">
              <a:rPr lang="ar-SA" smtClean="0"/>
              <a:t>21</a:t>
            </a:fld>
            <a:endParaRPr lang="ar-SA"/>
          </a:p>
        </p:txBody>
      </p:sp>
    </p:spTree>
    <p:extLst>
      <p:ext uri="{BB962C8B-B14F-4D97-AF65-F5344CB8AC3E}">
        <p14:creationId xmlns:p14="http://schemas.microsoft.com/office/powerpoint/2010/main" val="111027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تصميم أ. عبدالله القناص </a:t>
            </a:r>
          </a:p>
          <a:p>
            <a:r>
              <a:rPr lang="ar-SA" dirty="0"/>
              <a:t>0533363607</a:t>
            </a:r>
          </a:p>
        </p:txBody>
      </p:sp>
      <p:sp>
        <p:nvSpPr>
          <p:cNvPr id="4" name="عنصر نائب لرقم الشريحة 3"/>
          <p:cNvSpPr>
            <a:spLocks noGrp="1"/>
          </p:cNvSpPr>
          <p:nvPr>
            <p:ph type="sldNum" sz="quarter" idx="5"/>
          </p:nvPr>
        </p:nvSpPr>
        <p:spPr/>
        <p:txBody>
          <a:bodyPr/>
          <a:lstStyle/>
          <a:p>
            <a:fld id="{6A690CB9-69AE-324E-A0B6-9AA5FF730276}" type="slidenum">
              <a:rPr lang="ar-SA" smtClean="0"/>
              <a:t>22</a:t>
            </a:fld>
            <a:endParaRPr lang="ar-SA"/>
          </a:p>
        </p:txBody>
      </p:sp>
    </p:spTree>
    <p:extLst>
      <p:ext uri="{BB962C8B-B14F-4D97-AF65-F5344CB8AC3E}">
        <p14:creationId xmlns:p14="http://schemas.microsoft.com/office/powerpoint/2010/main" val="3858454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تصميم أ. عبدالله القناص </a:t>
            </a:r>
          </a:p>
          <a:p>
            <a:r>
              <a:rPr lang="ar-SA" dirty="0"/>
              <a:t>0533363607</a:t>
            </a:r>
          </a:p>
        </p:txBody>
      </p:sp>
      <p:sp>
        <p:nvSpPr>
          <p:cNvPr id="4" name="عنصر نائب لرقم الشريحة 3"/>
          <p:cNvSpPr>
            <a:spLocks noGrp="1"/>
          </p:cNvSpPr>
          <p:nvPr>
            <p:ph type="sldNum" sz="quarter" idx="5"/>
          </p:nvPr>
        </p:nvSpPr>
        <p:spPr/>
        <p:txBody>
          <a:bodyPr/>
          <a:lstStyle/>
          <a:p>
            <a:fld id="{6A690CB9-69AE-324E-A0B6-9AA5FF730276}" type="slidenum">
              <a:rPr lang="ar-SA" smtClean="0"/>
              <a:t>23</a:t>
            </a:fld>
            <a:endParaRPr lang="ar-SA"/>
          </a:p>
        </p:txBody>
      </p:sp>
    </p:spTree>
    <p:extLst>
      <p:ext uri="{BB962C8B-B14F-4D97-AF65-F5344CB8AC3E}">
        <p14:creationId xmlns:p14="http://schemas.microsoft.com/office/powerpoint/2010/main" val="723373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تصميم أ. عبدالله القناص </a:t>
            </a:r>
          </a:p>
          <a:p>
            <a:r>
              <a:rPr lang="ar-SA" dirty="0"/>
              <a:t>0533363607</a:t>
            </a:r>
          </a:p>
        </p:txBody>
      </p:sp>
      <p:sp>
        <p:nvSpPr>
          <p:cNvPr id="4" name="عنصر نائب لرقم الشريحة 3"/>
          <p:cNvSpPr>
            <a:spLocks noGrp="1"/>
          </p:cNvSpPr>
          <p:nvPr>
            <p:ph type="sldNum" sz="quarter" idx="5"/>
          </p:nvPr>
        </p:nvSpPr>
        <p:spPr/>
        <p:txBody>
          <a:bodyPr/>
          <a:lstStyle/>
          <a:p>
            <a:fld id="{6A690CB9-69AE-324E-A0B6-9AA5FF730276}" type="slidenum">
              <a:rPr lang="ar-SA" smtClean="0"/>
              <a:t>24</a:t>
            </a:fld>
            <a:endParaRPr lang="ar-SA"/>
          </a:p>
        </p:txBody>
      </p:sp>
    </p:spTree>
    <p:extLst>
      <p:ext uri="{BB962C8B-B14F-4D97-AF65-F5344CB8AC3E}">
        <p14:creationId xmlns:p14="http://schemas.microsoft.com/office/powerpoint/2010/main" val="2793808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تصميم أ. عبدالله القناص </a:t>
            </a:r>
          </a:p>
          <a:p>
            <a:r>
              <a:rPr lang="ar-SA" dirty="0"/>
              <a:t>0533363607</a:t>
            </a:r>
          </a:p>
        </p:txBody>
      </p:sp>
      <p:sp>
        <p:nvSpPr>
          <p:cNvPr id="4" name="عنصر نائب لرقم الشريحة 3"/>
          <p:cNvSpPr>
            <a:spLocks noGrp="1"/>
          </p:cNvSpPr>
          <p:nvPr>
            <p:ph type="sldNum" sz="quarter" idx="5"/>
          </p:nvPr>
        </p:nvSpPr>
        <p:spPr/>
        <p:txBody>
          <a:bodyPr/>
          <a:lstStyle/>
          <a:p>
            <a:fld id="{6A690CB9-69AE-324E-A0B6-9AA5FF730276}" type="slidenum">
              <a:rPr lang="ar-SA" smtClean="0"/>
              <a:t>3</a:t>
            </a:fld>
            <a:endParaRPr lang="ar-SA"/>
          </a:p>
        </p:txBody>
      </p:sp>
    </p:spTree>
    <p:extLst>
      <p:ext uri="{BB962C8B-B14F-4D97-AF65-F5344CB8AC3E}">
        <p14:creationId xmlns:p14="http://schemas.microsoft.com/office/powerpoint/2010/main" val="2066411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تصميم أ. عبدالله القناص </a:t>
            </a:r>
          </a:p>
          <a:p>
            <a:r>
              <a:rPr lang="ar-SA" dirty="0"/>
              <a:t>0533363607</a:t>
            </a:r>
          </a:p>
        </p:txBody>
      </p:sp>
      <p:sp>
        <p:nvSpPr>
          <p:cNvPr id="4" name="عنصر نائب لرقم الشريحة 3"/>
          <p:cNvSpPr>
            <a:spLocks noGrp="1"/>
          </p:cNvSpPr>
          <p:nvPr>
            <p:ph type="sldNum" sz="quarter" idx="5"/>
          </p:nvPr>
        </p:nvSpPr>
        <p:spPr/>
        <p:txBody>
          <a:bodyPr/>
          <a:lstStyle/>
          <a:p>
            <a:fld id="{6A690CB9-69AE-324E-A0B6-9AA5FF730276}" type="slidenum">
              <a:rPr lang="ar-SA" smtClean="0"/>
              <a:t>4</a:t>
            </a:fld>
            <a:endParaRPr lang="ar-SA"/>
          </a:p>
        </p:txBody>
      </p:sp>
    </p:spTree>
    <p:extLst>
      <p:ext uri="{BB962C8B-B14F-4D97-AF65-F5344CB8AC3E}">
        <p14:creationId xmlns:p14="http://schemas.microsoft.com/office/powerpoint/2010/main" val="2618344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تصميم أ. عبدالله القناص </a:t>
            </a:r>
          </a:p>
          <a:p>
            <a:r>
              <a:rPr lang="ar-SA" dirty="0"/>
              <a:t>0533363607</a:t>
            </a:r>
          </a:p>
        </p:txBody>
      </p:sp>
      <p:sp>
        <p:nvSpPr>
          <p:cNvPr id="4" name="عنصر نائب لرقم الشريحة 3"/>
          <p:cNvSpPr>
            <a:spLocks noGrp="1"/>
          </p:cNvSpPr>
          <p:nvPr>
            <p:ph type="sldNum" sz="quarter" idx="5"/>
          </p:nvPr>
        </p:nvSpPr>
        <p:spPr/>
        <p:txBody>
          <a:bodyPr/>
          <a:lstStyle/>
          <a:p>
            <a:fld id="{6A690CB9-69AE-324E-A0B6-9AA5FF730276}" type="slidenum">
              <a:rPr lang="ar-SA" smtClean="0"/>
              <a:t>5</a:t>
            </a:fld>
            <a:endParaRPr lang="ar-SA"/>
          </a:p>
        </p:txBody>
      </p:sp>
    </p:spTree>
    <p:extLst>
      <p:ext uri="{BB962C8B-B14F-4D97-AF65-F5344CB8AC3E}">
        <p14:creationId xmlns:p14="http://schemas.microsoft.com/office/powerpoint/2010/main" val="370218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تصميم أ. عبدالله القناص </a:t>
            </a:r>
          </a:p>
          <a:p>
            <a:r>
              <a:rPr lang="ar-SA" dirty="0"/>
              <a:t>0533363607</a:t>
            </a:r>
          </a:p>
        </p:txBody>
      </p:sp>
      <p:sp>
        <p:nvSpPr>
          <p:cNvPr id="4" name="عنصر نائب لرقم الشريحة 3"/>
          <p:cNvSpPr>
            <a:spLocks noGrp="1"/>
          </p:cNvSpPr>
          <p:nvPr>
            <p:ph type="sldNum" sz="quarter" idx="5"/>
          </p:nvPr>
        </p:nvSpPr>
        <p:spPr/>
        <p:txBody>
          <a:bodyPr/>
          <a:lstStyle/>
          <a:p>
            <a:fld id="{6A690CB9-69AE-324E-A0B6-9AA5FF730276}" type="slidenum">
              <a:rPr lang="ar-SA" smtClean="0"/>
              <a:t>6</a:t>
            </a:fld>
            <a:endParaRPr lang="ar-SA"/>
          </a:p>
        </p:txBody>
      </p:sp>
    </p:spTree>
    <p:extLst>
      <p:ext uri="{BB962C8B-B14F-4D97-AF65-F5344CB8AC3E}">
        <p14:creationId xmlns:p14="http://schemas.microsoft.com/office/powerpoint/2010/main" val="2283829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تصميم أ. عبدالله القناص </a:t>
            </a:r>
          </a:p>
          <a:p>
            <a:r>
              <a:rPr lang="ar-SA" dirty="0"/>
              <a:t>0533363607</a:t>
            </a:r>
          </a:p>
        </p:txBody>
      </p:sp>
      <p:sp>
        <p:nvSpPr>
          <p:cNvPr id="4" name="عنصر نائب لرقم الشريحة 3"/>
          <p:cNvSpPr>
            <a:spLocks noGrp="1"/>
          </p:cNvSpPr>
          <p:nvPr>
            <p:ph type="sldNum" sz="quarter" idx="5"/>
          </p:nvPr>
        </p:nvSpPr>
        <p:spPr/>
        <p:txBody>
          <a:bodyPr/>
          <a:lstStyle/>
          <a:p>
            <a:fld id="{6A690CB9-69AE-324E-A0B6-9AA5FF730276}" type="slidenum">
              <a:rPr lang="ar-SA" smtClean="0"/>
              <a:t>7</a:t>
            </a:fld>
            <a:endParaRPr lang="ar-SA"/>
          </a:p>
        </p:txBody>
      </p:sp>
    </p:spTree>
    <p:extLst>
      <p:ext uri="{BB962C8B-B14F-4D97-AF65-F5344CB8AC3E}">
        <p14:creationId xmlns:p14="http://schemas.microsoft.com/office/powerpoint/2010/main" val="3055138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تصميم أ. عبدالله القناص </a:t>
            </a:r>
          </a:p>
          <a:p>
            <a:r>
              <a:rPr lang="ar-SA" dirty="0"/>
              <a:t>0533363607</a:t>
            </a:r>
          </a:p>
        </p:txBody>
      </p:sp>
      <p:sp>
        <p:nvSpPr>
          <p:cNvPr id="4" name="عنصر نائب لرقم الشريحة 3"/>
          <p:cNvSpPr>
            <a:spLocks noGrp="1"/>
          </p:cNvSpPr>
          <p:nvPr>
            <p:ph type="sldNum" sz="quarter" idx="5"/>
          </p:nvPr>
        </p:nvSpPr>
        <p:spPr/>
        <p:txBody>
          <a:bodyPr/>
          <a:lstStyle/>
          <a:p>
            <a:fld id="{6A690CB9-69AE-324E-A0B6-9AA5FF730276}" type="slidenum">
              <a:rPr lang="ar-SA" smtClean="0"/>
              <a:t>8</a:t>
            </a:fld>
            <a:endParaRPr lang="ar-SA"/>
          </a:p>
        </p:txBody>
      </p:sp>
    </p:spTree>
    <p:extLst>
      <p:ext uri="{BB962C8B-B14F-4D97-AF65-F5344CB8AC3E}">
        <p14:creationId xmlns:p14="http://schemas.microsoft.com/office/powerpoint/2010/main" val="2364553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تصميم أ. عبدالله القناص </a:t>
            </a:r>
          </a:p>
          <a:p>
            <a:r>
              <a:rPr lang="ar-SA" dirty="0"/>
              <a:t>0533363607</a:t>
            </a:r>
          </a:p>
        </p:txBody>
      </p:sp>
      <p:sp>
        <p:nvSpPr>
          <p:cNvPr id="4" name="عنصر نائب لرقم الشريحة 3"/>
          <p:cNvSpPr>
            <a:spLocks noGrp="1"/>
          </p:cNvSpPr>
          <p:nvPr>
            <p:ph type="sldNum" sz="quarter" idx="5"/>
          </p:nvPr>
        </p:nvSpPr>
        <p:spPr/>
        <p:txBody>
          <a:bodyPr/>
          <a:lstStyle/>
          <a:p>
            <a:fld id="{6A690CB9-69AE-324E-A0B6-9AA5FF730276}" type="slidenum">
              <a:rPr lang="ar-SA" smtClean="0"/>
              <a:t>9</a:t>
            </a:fld>
            <a:endParaRPr lang="ar-SA"/>
          </a:p>
        </p:txBody>
      </p:sp>
    </p:spTree>
    <p:extLst>
      <p:ext uri="{BB962C8B-B14F-4D97-AF65-F5344CB8AC3E}">
        <p14:creationId xmlns:p14="http://schemas.microsoft.com/office/powerpoint/2010/main" val="2907010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326E731-8E3D-4B41-954E-3FF9A563B459}" type="datetimeFigureOut">
              <a:rPr lang="ar-SA" smtClean="0"/>
              <a:t>3 ربيع الأول، 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1FDE15F-F1BB-486B-A411-E53BCF37C560}" type="slidenum">
              <a:rPr lang="ar-SA" smtClean="0"/>
              <a:t>‹#›</a:t>
            </a:fld>
            <a:endParaRPr lang="ar-SA"/>
          </a:p>
        </p:txBody>
      </p:sp>
    </p:spTree>
    <p:extLst>
      <p:ext uri="{BB962C8B-B14F-4D97-AF65-F5344CB8AC3E}">
        <p14:creationId xmlns:p14="http://schemas.microsoft.com/office/powerpoint/2010/main" val="3840162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326E731-8E3D-4B41-954E-3FF9A563B459}" type="datetimeFigureOut">
              <a:rPr lang="ar-SA" smtClean="0"/>
              <a:t>3 ربيع الأول، 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1FDE15F-F1BB-486B-A411-E53BCF37C560}" type="slidenum">
              <a:rPr lang="ar-SA" smtClean="0"/>
              <a:t>‹#›</a:t>
            </a:fld>
            <a:endParaRPr lang="ar-SA"/>
          </a:p>
        </p:txBody>
      </p:sp>
    </p:spTree>
    <p:extLst>
      <p:ext uri="{BB962C8B-B14F-4D97-AF65-F5344CB8AC3E}">
        <p14:creationId xmlns:p14="http://schemas.microsoft.com/office/powerpoint/2010/main" val="2233159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326E731-8E3D-4B41-954E-3FF9A563B459}" type="datetimeFigureOut">
              <a:rPr lang="ar-SA" smtClean="0"/>
              <a:t>3 ربيع الأول، 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1FDE15F-F1BB-486B-A411-E53BCF37C560}" type="slidenum">
              <a:rPr lang="ar-SA" smtClean="0"/>
              <a:t>‹#›</a:t>
            </a:fld>
            <a:endParaRPr lang="ar-SA"/>
          </a:p>
        </p:txBody>
      </p:sp>
    </p:spTree>
    <p:extLst>
      <p:ext uri="{BB962C8B-B14F-4D97-AF65-F5344CB8AC3E}">
        <p14:creationId xmlns:p14="http://schemas.microsoft.com/office/powerpoint/2010/main" val="2737762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326E731-8E3D-4B41-954E-3FF9A563B459}" type="datetimeFigureOut">
              <a:rPr lang="ar-SA" smtClean="0"/>
              <a:t>3 ربيع الأول، 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1FDE15F-F1BB-486B-A411-E53BCF37C560}" type="slidenum">
              <a:rPr lang="ar-SA" smtClean="0"/>
              <a:t>‹#›</a:t>
            </a:fld>
            <a:endParaRPr lang="ar-SA"/>
          </a:p>
        </p:txBody>
      </p:sp>
    </p:spTree>
    <p:extLst>
      <p:ext uri="{BB962C8B-B14F-4D97-AF65-F5344CB8AC3E}">
        <p14:creationId xmlns:p14="http://schemas.microsoft.com/office/powerpoint/2010/main" val="3879042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1326E731-8E3D-4B41-954E-3FF9A563B459}" type="datetimeFigureOut">
              <a:rPr lang="ar-SA" smtClean="0"/>
              <a:t>3 ربيع الأول، 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1FDE15F-F1BB-486B-A411-E53BCF37C560}" type="slidenum">
              <a:rPr lang="ar-SA" smtClean="0"/>
              <a:t>‹#›</a:t>
            </a:fld>
            <a:endParaRPr lang="ar-SA"/>
          </a:p>
        </p:txBody>
      </p:sp>
    </p:spTree>
    <p:extLst>
      <p:ext uri="{BB962C8B-B14F-4D97-AF65-F5344CB8AC3E}">
        <p14:creationId xmlns:p14="http://schemas.microsoft.com/office/powerpoint/2010/main" val="40781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326E731-8E3D-4B41-954E-3FF9A563B459}" type="datetimeFigureOut">
              <a:rPr lang="ar-SA" smtClean="0"/>
              <a:t>3 ربيع الأول، 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1FDE15F-F1BB-486B-A411-E53BCF37C560}" type="slidenum">
              <a:rPr lang="ar-SA" smtClean="0"/>
              <a:t>‹#›</a:t>
            </a:fld>
            <a:endParaRPr lang="ar-SA"/>
          </a:p>
        </p:txBody>
      </p:sp>
    </p:spTree>
    <p:extLst>
      <p:ext uri="{BB962C8B-B14F-4D97-AF65-F5344CB8AC3E}">
        <p14:creationId xmlns:p14="http://schemas.microsoft.com/office/powerpoint/2010/main" val="276390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326E731-8E3D-4B41-954E-3FF9A563B459}" type="datetimeFigureOut">
              <a:rPr lang="ar-SA" smtClean="0"/>
              <a:t>3 ربيع الأول، 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81FDE15F-F1BB-486B-A411-E53BCF37C560}" type="slidenum">
              <a:rPr lang="ar-SA" smtClean="0"/>
              <a:t>‹#›</a:t>
            </a:fld>
            <a:endParaRPr lang="ar-SA"/>
          </a:p>
        </p:txBody>
      </p:sp>
    </p:spTree>
    <p:extLst>
      <p:ext uri="{BB962C8B-B14F-4D97-AF65-F5344CB8AC3E}">
        <p14:creationId xmlns:p14="http://schemas.microsoft.com/office/powerpoint/2010/main" val="2077198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326E731-8E3D-4B41-954E-3FF9A563B459}" type="datetimeFigureOut">
              <a:rPr lang="ar-SA" smtClean="0"/>
              <a:t>3 ربيع الأول، 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81FDE15F-F1BB-486B-A411-E53BCF37C560}" type="slidenum">
              <a:rPr lang="ar-SA" smtClean="0"/>
              <a:t>‹#›</a:t>
            </a:fld>
            <a:endParaRPr lang="ar-SA"/>
          </a:p>
        </p:txBody>
      </p:sp>
    </p:spTree>
    <p:extLst>
      <p:ext uri="{BB962C8B-B14F-4D97-AF65-F5344CB8AC3E}">
        <p14:creationId xmlns:p14="http://schemas.microsoft.com/office/powerpoint/2010/main" val="1607101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326E731-8E3D-4B41-954E-3FF9A563B459}" type="datetimeFigureOut">
              <a:rPr lang="ar-SA" smtClean="0"/>
              <a:t>3 ربيع الأول، 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81FDE15F-F1BB-486B-A411-E53BCF37C560}" type="slidenum">
              <a:rPr lang="ar-SA" smtClean="0"/>
              <a:t>‹#›</a:t>
            </a:fld>
            <a:endParaRPr lang="ar-SA"/>
          </a:p>
        </p:txBody>
      </p:sp>
    </p:spTree>
    <p:extLst>
      <p:ext uri="{BB962C8B-B14F-4D97-AF65-F5344CB8AC3E}">
        <p14:creationId xmlns:p14="http://schemas.microsoft.com/office/powerpoint/2010/main" val="152698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1326E731-8E3D-4B41-954E-3FF9A563B459}" type="datetimeFigureOut">
              <a:rPr lang="ar-SA" smtClean="0"/>
              <a:t>3 ربيع الأول، 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1FDE15F-F1BB-486B-A411-E53BCF37C560}" type="slidenum">
              <a:rPr lang="ar-SA" smtClean="0"/>
              <a:t>‹#›</a:t>
            </a:fld>
            <a:endParaRPr lang="ar-SA"/>
          </a:p>
        </p:txBody>
      </p:sp>
    </p:spTree>
    <p:extLst>
      <p:ext uri="{BB962C8B-B14F-4D97-AF65-F5344CB8AC3E}">
        <p14:creationId xmlns:p14="http://schemas.microsoft.com/office/powerpoint/2010/main" val="2259201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1326E731-8E3D-4B41-954E-3FF9A563B459}" type="datetimeFigureOut">
              <a:rPr lang="ar-SA" smtClean="0"/>
              <a:t>3 ربيع الأول، 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1FDE15F-F1BB-486B-A411-E53BCF37C560}" type="slidenum">
              <a:rPr lang="ar-SA" smtClean="0"/>
              <a:t>‹#›</a:t>
            </a:fld>
            <a:endParaRPr lang="ar-SA"/>
          </a:p>
        </p:txBody>
      </p:sp>
    </p:spTree>
    <p:extLst>
      <p:ext uri="{BB962C8B-B14F-4D97-AF65-F5344CB8AC3E}">
        <p14:creationId xmlns:p14="http://schemas.microsoft.com/office/powerpoint/2010/main" val="969331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326E731-8E3D-4B41-954E-3FF9A563B459}" type="datetimeFigureOut">
              <a:rPr lang="ar-SA" smtClean="0"/>
              <a:t>3 ربيع الأول، 1442</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1FDE15F-F1BB-486B-A411-E53BCF37C560}" type="slidenum">
              <a:rPr lang="ar-SA" smtClean="0"/>
              <a:t>‹#›</a:t>
            </a:fld>
            <a:endParaRPr lang="ar-SA"/>
          </a:p>
        </p:txBody>
      </p:sp>
    </p:spTree>
    <p:extLst>
      <p:ext uri="{BB962C8B-B14F-4D97-AF65-F5344CB8AC3E}">
        <p14:creationId xmlns:p14="http://schemas.microsoft.com/office/powerpoint/2010/main" val="3770347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emf"/><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2.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em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9.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dashVert">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a:stretch>
            <a:fillRect/>
          </a:stretch>
        </p:blipFill>
        <p:spPr>
          <a:xfrm>
            <a:off x="0" y="-64394"/>
            <a:ext cx="11578108" cy="6156101"/>
          </a:xfrm>
          <a:prstGeom prst="rect">
            <a:avLst/>
          </a:prstGeom>
        </p:spPr>
      </p:pic>
      <p:sp>
        <p:nvSpPr>
          <p:cNvPr id="8" name="مربع نص 7"/>
          <p:cNvSpPr txBox="1"/>
          <p:nvPr/>
        </p:nvSpPr>
        <p:spPr>
          <a:xfrm>
            <a:off x="8022464" y="1506829"/>
            <a:ext cx="2251655" cy="369332"/>
          </a:xfrm>
          <a:prstGeom prst="rect">
            <a:avLst/>
          </a:prstGeom>
          <a:noFill/>
        </p:spPr>
        <p:txBody>
          <a:bodyPr wrap="square" rtlCol="1">
            <a:spAutoFit/>
          </a:bodyPr>
          <a:lstStyle/>
          <a:p>
            <a:r>
              <a:rPr lang="ar-SA" dirty="0">
                <a:solidFill>
                  <a:schemeClr val="bg1"/>
                </a:solidFill>
              </a:rPr>
              <a:t>الإطارات والزوايا الزخرفية</a:t>
            </a:r>
          </a:p>
        </p:txBody>
      </p:sp>
      <p:sp>
        <p:nvSpPr>
          <p:cNvPr id="9" name="مربع نص 8"/>
          <p:cNvSpPr txBox="1"/>
          <p:nvPr/>
        </p:nvSpPr>
        <p:spPr>
          <a:xfrm>
            <a:off x="8007437" y="1092562"/>
            <a:ext cx="2251655" cy="369332"/>
          </a:xfrm>
          <a:prstGeom prst="rect">
            <a:avLst/>
          </a:prstGeom>
          <a:noFill/>
        </p:spPr>
        <p:txBody>
          <a:bodyPr wrap="square" rtlCol="1">
            <a:spAutoFit/>
          </a:bodyPr>
          <a:lstStyle/>
          <a:p>
            <a:r>
              <a:rPr lang="ar-SA" dirty="0">
                <a:solidFill>
                  <a:schemeClr val="bg1"/>
                </a:solidFill>
              </a:rPr>
              <a:t>التربية الفنية</a:t>
            </a:r>
          </a:p>
        </p:txBody>
      </p:sp>
      <p:sp>
        <p:nvSpPr>
          <p:cNvPr id="10" name="مربع نص 9"/>
          <p:cNvSpPr txBox="1"/>
          <p:nvPr/>
        </p:nvSpPr>
        <p:spPr>
          <a:xfrm>
            <a:off x="8007436" y="723230"/>
            <a:ext cx="2251655" cy="369332"/>
          </a:xfrm>
          <a:prstGeom prst="rect">
            <a:avLst/>
          </a:prstGeom>
          <a:noFill/>
        </p:spPr>
        <p:txBody>
          <a:bodyPr wrap="square" rtlCol="1">
            <a:spAutoFit/>
          </a:bodyPr>
          <a:lstStyle/>
          <a:p>
            <a:r>
              <a:rPr lang="ar-SA" dirty="0">
                <a:solidFill>
                  <a:schemeClr val="bg1"/>
                </a:solidFill>
              </a:rPr>
              <a:t>2 – 3 – 1442 هـ</a:t>
            </a:r>
          </a:p>
        </p:txBody>
      </p:sp>
      <p:sp>
        <p:nvSpPr>
          <p:cNvPr id="11" name="مربع نص 10"/>
          <p:cNvSpPr txBox="1"/>
          <p:nvPr/>
        </p:nvSpPr>
        <p:spPr>
          <a:xfrm>
            <a:off x="9911910" y="723230"/>
            <a:ext cx="1110799" cy="369332"/>
          </a:xfrm>
          <a:prstGeom prst="rect">
            <a:avLst/>
          </a:prstGeom>
          <a:noFill/>
        </p:spPr>
        <p:txBody>
          <a:bodyPr wrap="square" rtlCol="1">
            <a:spAutoFit/>
          </a:bodyPr>
          <a:lstStyle/>
          <a:p>
            <a:r>
              <a:rPr lang="ar-SA" dirty="0">
                <a:solidFill>
                  <a:schemeClr val="bg1"/>
                </a:solidFill>
              </a:rPr>
              <a:t>التاريخ :</a:t>
            </a:r>
          </a:p>
        </p:txBody>
      </p:sp>
      <p:sp>
        <p:nvSpPr>
          <p:cNvPr id="12" name="مربع نص 11"/>
          <p:cNvSpPr txBox="1"/>
          <p:nvPr/>
        </p:nvSpPr>
        <p:spPr>
          <a:xfrm>
            <a:off x="9808878" y="1092562"/>
            <a:ext cx="1110799" cy="369332"/>
          </a:xfrm>
          <a:prstGeom prst="rect">
            <a:avLst/>
          </a:prstGeom>
          <a:noFill/>
        </p:spPr>
        <p:txBody>
          <a:bodyPr wrap="square" rtlCol="1">
            <a:spAutoFit/>
          </a:bodyPr>
          <a:lstStyle/>
          <a:p>
            <a:r>
              <a:rPr lang="ar-SA" dirty="0">
                <a:solidFill>
                  <a:schemeClr val="bg1"/>
                </a:solidFill>
              </a:rPr>
              <a:t>المادة :</a:t>
            </a:r>
          </a:p>
        </p:txBody>
      </p:sp>
      <p:sp>
        <p:nvSpPr>
          <p:cNvPr id="13" name="مربع نص 12"/>
          <p:cNvSpPr txBox="1"/>
          <p:nvPr/>
        </p:nvSpPr>
        <p:spPr>
          <a:xfrm>
            <a:off x="10019767" y="1506829"/>
            <a:ext cx="1221886" cy="369332"/>
          </a:xfrm>
          <a:prstGeom prst="rect">
            <a:avLst/>
          </a:prstGeom>
          <a:noFill/>
        </p:spPr>
        <p:txBody>
          <a:bodyPr wrap="square" rtlCol="1">
            <a:spAutoFit/>
          </a:bodyPr>
          <a:lstStyle/>
          <a:p>
            <a:r>
              <a:rPr lang="ar-SA" dirty="0">
                <a:solidFill>
                  <a:schemeClr val="bg1"/>
                </a:solidFill>
              </a:rPr>
              <a:t>الموضوع :</a:t>
            </a:r>
          </a:p>
        </p:txBody>
      </p:sp>
      <p:sp>
        <p:nvSpPr>
          <p:cNvPr id="14" name="مربع نص 13"/>
          <p:cNvSpPr txBox="1"/>
          <p:nvPr/>
        </p:nvSpPr>
        <p:spPr>
          <a:xfrm>
            <a:off x="2032037" y="2853470"/>
            <a:ext cx="7567955"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ar-SA" sz="5400" dirty="0">
                <a:ln w="0"/>
                <a:solidFill>
                  <a:schemeClr val="accent1"/>
                </a:solidFill>
                <a:effectLst>
                  <a:outerShdw blurRad="38100" dist="25400" dir="5400000" algn="ctr" rotWithShape="0">
                    <a:srgbClr val="6E747A">
                      <a:alpha val="43000"/>
                    </a:srgbClr>
                  </a:outerShdw>
                </a:effectLst>
              </a:rPr>
              <a:t>الإطارات والزوايا الزخرفية </a:t>
            </a:r>
          </a:p>
        </p:txBody>
      </p:sp>
      <p:pic>
        <p:nvPicPr>
          <p:cNvPr id="18" name="صورة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99876" y="5972"/>
            <a:ext cx="3206839" cy="1803847"/>
          </a:xfrm>
          <a:prstGeom prst="rect">
            <a:avLst/>
          </a:prstGeom>
        </p:spPr>
      </p:pic>
      <p:pic>
        <p:nvPicPr>
          <p:cNvPr id="2" name="صورة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883" y="3315135"/>
            <a:ext cx="3231832" cy="6858000"/>
          </a:xfrm>
          <a:prstGeom prst="rect">
            <a:avLst/>
          </a:prstGeom>
        </p:spPr>
      </p:pic>
      <p:grpSp>
        <p:nvGrpSpPr>
          <p:cNvPr id="3" name="مجموعة 2"/>
          <p:cNvGrpSpPr/>
          <p:nvPr/>
        </p:nvGrpSpPr>
        <p:grpSpPr>
          <a:xfrm>
            <a:off x="-1" y="6372909"/>
            <a:ext cx="12192001" cy="518897"/>
            <a:chOff x="-1" y="6372909"/>
            <a:chExt cx="12192001" cy="518897"/>
          </a:xfrm>
        </p:grpSpPr>
        <p:sp>
          <p:nvSpPr>
            <p:cNvPr id="19" name="مستطيل 18"/>
            <p:cNvSpPr/>
            <p:nvPr/>
          </p:nvSpPr>
          <p:spPr>
            <a:xfrm>
              <a:off x="-1" y="6372909"/>
              <a:ext cx="12192001" cy="4850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عبدالله علي القناص                                                                                                                                 مدرسة الملك عبدالله بخاط</a:t>
              </a:r>
            </a:p>
          </p:txBody>
        </p:sp>
        <p:pic>
          <p:nvPicPr>
            <p:cNvPr id="20" name="صورة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2877" y="6374807"/>
              <a:ext cx="953986" cy="516999"/>
            </a:xfrm>
            <a:prstGeom prst="rect">
              <a:avLst/>
            </a:prstGeom>
          </p:spPr>
        </p:pic>
      </p:grpSp>
    </p:spTree>
    <p:extLst>
      <p:ext uri="{BB962C8B-B14F-4D97-AF65-F5344CB8AC3E}">
        <p14:creationId xmlns:p14="http://schemas.microsoft.com/office/powerpoint/2010/main" val="40831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dashVert">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a:stretch>
            <a:fillRect/>
          </a:stretch>
        </p:blipFill>
        <p:spPr>
          <a:xfrm>
            <a:off x="0" y="-64394"/>
            <a:ext cx="11578108" cy="6156101"/>
          </a:xfrm>
          <a:prstGeom prst="rect">
            <a:avLst/>
          </a:prstGeom>
        </p:spPr>
      </p:pic>
      <p:sp>
        <p:nvSpPr>
          <p:cNvPr id="8" name="مربع نص 7"/>
          <p:cNvSpPr txBox="1"/>
          <p:nvPr/>
        </p:nvSpPr>
        <p:spPr>
          <a:xfrm>
            <a:off x="8022464" y="1506829"/>
            <a:ext cx="2251655" cy="369332"/>
          </a:xfrm>
          <a:prstGeom prst="rect">
            <a:avLst/>
          </a:prstGeom>
          <a:noFill/>
        </p:spPr>
        <p:txBody>
          <a:bodyPr wrap="square" rtlCol="1">
            <a:spAutoFit/>
          </a:bodyPr>
          <a:lstStyle/>
          <a:p>
            <a:r>
              <a:rPr lang="ar-SA" dirty="0">
                <a:solidFill>
                  <a:schemeClr val="bg1"/>
                </a:solidFill>
              </a:rPr>
              <a:t>الإطارات والزوايا الزخرفية</a:t>
            </a:r>
          </a:p>
        </p:txBody>
      </p:sp>
      <p:sp>
        <p:nvSpPr>
          <p:cNvPr id="9" name="مربع نص 8"/>
          <p:cNvSpPr txBox="1"/>
          <p:nvPr/>
        </p:nvSpPr>
        <p:spPr>
          <a:xfrm>
            <a:off x="8007437" y="1092562"/>
            <a:ext cx="2251655" cy="369332"/>
          </a:xfrm>
          <a:prstGeom prst="rect">
            <a:avLst/>
          </a:prstGeom>
          <a:noFill/>
        </p:spPr>
        <p:txBody>
          <a:bodyPr wrap="square" rtlCol="1">
            <a:spAutoFit/>
          </a:bodyPr>
          <a:lstStyle/>
          <a:p>
            <a:r>
              <a:rPr lang="ar-SA" dirty="0">
                <a:solidFill>
                  <a:schemeClr val="bg1"/>
                </a:solidFill>
              </a:rPr>
              <a:t>التربية الفنية</a:t>
            </a:r>
          </a:p>
        </p:txBody>
      </p:sp>
      <p:sp>
        <p:nvSpPr>
          <p:cNvPr id="10" name="مربع نص 9"/>
          <p:cNvSpPr txBox="1"/>
          <p:nvPr/>
        </p:nvSpPr>
        <p:spPr>
          <a:xfrm>
            <a:off x="8007436" y="723230"/>
            <a:ext cx="2251655" cy="369332"/>
          </a:xfrm>
          <a:prstGeom prst="rect">
            <a:avLst/>
          </a:prstGeom>
          <a:noFill/>
        </p:spPr>
        <p:txBody>
          <a:bodyPr wrap="square" rtlCol="1">
            <a:spAutoFit/>
          </a:bodyPr>
          <a:lstStyle/>
          <a:p>
            <a:r>
              <a:rPr lang="ar-SA" dirty="0">
                <a:solidFill>
                  <a:schemeClr val="bg1"/>
                </a:solidFill>
              </a:rPr>
              <a:t>2 – 3 – 1442 هـ</a:t>
            </a:r>
          </a:p>
        </p:txBody>
      </p:sp>
      <p:sp>
        <p:nvSpPr>
          <p:cNvPr id="11" name="مربع نص 10"/>
          <p:cNvSpPr txBox="1"/>
          <p:nvPr/>
        </p:nvSpPr>
        <p:spPr>
          <a:xfrm>
            <a:off x="9911910" y="723230"/>
            <a:ext cx="1110799" cy="369332"/>
          </a:xfrm>
          <a:prstGeom prst="rect">
            <a:avLst/>
          </a:prstGeom>
          <a:noFill/>
        </p:spPr>
        <p:txBody>
          <a:bodyPr wrap="square" rtlCol="1">
            <a:spAutoFit/>
          </a:bodyPr>
          <a:lstStyle/>
          <a:p>
            <a:r>
              <a:rPr lang="ar-SA" dirty="0">
                <a:solidFill>
                  <a:schemeClr val="bg1"/>
                </a:solidFill>
              </a:rPr>
              <a:t>التاريخ :</a:t>
            </a:r>
          </a:p>
        </p:txBody>
      </p:sp>
      <p:sp>
        <p:nvSpPr>
          <p:cNvPr id="12" name="مربع نص 11"/>
          <p:cNvSpPr txBox="1"/>
          <p:nvPr/>
        </p:nvSpPr>
        <p:spPr>
          <a:xfrm>
            <a:off x="9808878" y="1092562"/>
            <a:ext cx="1110799" cy="369332"/>
          </a:xfrm>
          <a:prstGeom prst="rect">
            <a:avLst/>
          </a:prstGeom>
          <a:noFill/>
        </p:spPr>
        <p:txBody>
          <a:bodyPr wrap="square" rtlCol="1">
            <a:spAutoFit/>
          </a:bodyPr>
          <a:lstStyle/>
          <a:p>
            <a:r>
              <a:rPr lang="ar-SA" dirty="0">
                <a:solidFill>
                  <a:schemeClr val="bg1"/>
                </a:solidFill>
              </a:rPr>
              <a:t>المادة :</a:t>
            </a:r>
          </a:p>
        </p:txBody>
      </p:sp>
      <p:sp>
        <p:nvSpPr>
          <p:cNvPr id="13" name="مربع نص 12"/>
          <p:cNvSpPr txBox="1"/>
          <p:nvPr/>
        </p:nvSpPr>
        <p:spPr>
          <a:xfrm>
            <a:off x="10019767" y="1506829"/>
            <a:ext cx="1221886" cy="369332"/>
          </a:xfrm>
          <a:prstGeom prst="rect">
            <a:avLst/>
          </a:prstGeom>
          <a:noFill/>
        </p:spPr>
        <p:txBody>
          <a:bodyPr wrap="square" rtlCol="1">
            <a:spAutoFit/>
          </a:bodyPr>
          <a:lstStyle/>
          <a:p>
            <a:r>
              <a:rPr lang="ar-SA" dirty="0">
                <a:solidFill>
                  <a:schemeClr val="bg1"/>
                </a:solidFill>
              </a:rPr>
              <a:t>الموضوع :</a:t>
            </a:r>
          </a:p>
        </p:txBody>
      </p:sp>
      <p:pic>
        <p:nvPicPr>
          <p:cNvPr id="18" name="صورة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99876" y="5972"/>
            <a:ext cx="3206839" cy="1803847"/>
          </a:xfrm>
          <a:prstGeom prst="rect">
            <a:avLst/>
          </a:prstGeom>
        </p:spPr>
      </p:pic>
      <p:sp>
        <p:nvSpPr>
          <p:cNvPr id="3" name="مستطيل 2"/>
          <p:cNvSpPr/>
          <p:nvPr/>
        </p:nvSpPr>
        <p:spPr>
          <a:xfrm>
            <a:off x="6310649" y="4931571"/>
            <a:ext cx="3332896" cy="646331"/>
          </a:xfrm>
          <a:prstGeom prst="rect">
            <a:avLst/>
          </a:prstGeom>
        </p:spPr>
        <p:txBody>
          <a:bodyPr wrap="square">
            <a:spAutoFit/>
          </a:bodyPr>
          <a:lstStyle/>
          <a:p>
            <a:pPr algn="ctr"/>
            <a:r>
              <a:rPr lang="ar-SA" dirty="0">
                <a:solidFill>
                  <a:schemeClr val="bg1"/>
                </a:solidFill>
                <a:latin typeface="AlBayan"/>
              </a:rPr>
              <a:t>الشكل ( 41 ) : </a:t>
            </a:r>
            <a:r>
              <a:rPr lang="ar-SA" dirty="0">
                <a:solidFill>
                  <a:schemeClr val="bg1"/>
                </a:solidFill>
              </a:rPr>
              <a:t>غلاف لمصحف من القرن</a:t>
            </a:r>
          </a:p>
          <a:p>
            <a:pPr algn="ctr"/>
            <a:r>
              <a:rPr lang="ar-SA" dirty="0">
                <a:solidFill>
                  <a:schemeClr val="bg1"/>
                </a:solidFill>
              </a:rPr>
              <a:t>18 م -المكتبة السليمانية -تركيا.</a:t>
            </a:r>
            <a:r>
              <a:rPr lang="ar-SA" dirty="0">
                <a:solidFill>
                  <a:schemeClr val="bg1"/>
                </a:solidFill>
                <a:latin typeface="AlBayan"/>
              </a:rPr>
              <a:t>.</a:t>
            </a:r>
            <a:endParaRPr lang="ar-SA" dirty="0">
              <a:solidFill>
                <a:schemeClr val="bg1"/>
              </a:solidFill>
            </a:endParaRPr>
          </a:p>
        </p:txBody>
      </p:sp>
      <p:pic>
        <p:nvPicPr>
          <p:cNvPr id="2" name="صورة 1"/>
          <p:cNvPicPr>
            <a:picLocks noChangeAspect="1"/>
          </p:cNvPicPr>
          <p:nvPr/>
        </p:nvPicPr>
        <p:blipFill>
          <a:blip r:embed="rId5"/>
          <a:stretch>
            <a:fillRect/>
          </a:stretch>
        </p:blipFill>
        <p:spPr>
          <a:xfrm>
            <a:off x="6624056" y="2129414"/>
            <a:ext cx="2475620" cy="2503969"/>
          </a:xfrm>
          <a:prstGeom prst="rect">
            <a:avLst/>
          </a:prstGeom>
        </p:spPr>
      </p:pic>
      <p:pic>
        <p:nvPicPr>
          <p:cNvPr id="6" name="صورة 5"/>
          <p:cNvPicPr>
            <a:picLocks noChangeAspect="1"/>
          </p:cNvPicPr>
          <p:nvPr/>
        </p:nvPicPr>
        <p:blipFill>
          <a:blip r:embed="rId6"/>
          <a:stretch>
            <a:fillRect/>
          </a:stretch>
        </p:blipFill>
        <p:spPr>
          <a:xfrm>
            <a:off x="3048691" y="2091021"/>
            <a:ext cx="1921863" cy="2463188"/>
          </a:xfrm>
          <a:prstGeom prst="rect">
            <a:avLst/>
          </a:prstGeom>
        </p:spPr>
      </p:pic>
      <p:sp>
        <p:nvSpPr>
          <p:cNvPr id="17" name="مستطيل 16"/>
          <p:cNvSpPr/>
          <p:nvPr/>
        </p:nvSpPr>
        <p:spPr>
          <a:xfrm>
            <a:off x="2287073" y="4928132"/>
            <a:ext cx="3445098" cy="646331"/>
          </a:xfrm>
          <a:prstGeom prst="rect">
            <a:avLst/>
          </a:prstGeom>
        </p:spPr>
        <p:txBody>
          <a:bodyPr wrap="square">
            <a:spAutoFit/>
          </a:bodyPr>
          <a:lstStyle/>
          <a:p>
            <a:pPr algn="ctr"/>
            <a:r>
              <a:rPr lang="ar-SA" dirty="0">
                <a:solidFill>
                  <a:schemeClr val="bg1"/>
                </a:solidFill>
                <a:latin typeface="AlBayan"/>
              </a:rPr>
              <a:t>الشكل ( 42 ) : </a:t>
            </a:r>
            <a:r>
              <a:rPr lang="ar-SA" dirty="0">
                <a:solidFill>
                  <a:schemeClr val="bg1"/>
                </a:solidFill>
              </a:rPr>
              <a:t>إطار بزخارف منفصلة لسجاد صنع من الحرير خلال القرن 16 م.</a:t>
            </a:r>
          </a:p>
        </p:txBody>
      </p:sp>
      <p:pic>
        <p:nvPicPr>
          <p:cNvPr id="21" name="صورة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883" y="3315135"/>
            <a:ext cx="3231832" cy="6858000"/>
          </a:xfrm>
          <a:prstGeom prst="rect">
            <a:avLst/>
          </a:prstGeom>
        </p:spPr>
      </p:pic>
      <p:grpSp>
        <p:nvGrpSpPr>
          <p:cNvPr id="22" name="مجموعة 21"/>
          <p:cNvGrpSpPr/>
          <p:nvPr/>
        </p:nvGrpSpPr>
        <p:grpSpPr>
          <a:xfrm>
            <a:off x="-1" y="6372909"/>
            <a:ext cx="12192001" cy="518897"/>
            <a:chOff x="-1" y="6372909"/>
            <a:chExt cx="12192001" cy="518897"/>
          </a:xfrm>
        </p:grpSpPr>
        <p:sp>
          <p:nvSpPr>
            <p:cNvPr id="23" name="مستطيل 22"/>
            <p:cNvSpPr/>
            <p:nvPr/>
          </p:nvSpPr>
          <p:spPr>
            <a:xfrm>
              <a:off x="-1" y="6372909"/>
              <a:ext cx="12192001" cy="4850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عبدالله علي القناص                                                                                                                                 مدرسة الملك عبدالله بخاط</a:t>
              </a:r>
            </a:p>
          </p:txBody>
        </p:sp>
        <p:pic>
          <p:nvPicPr>
            <p:cNvPr id="24" name="صورة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52877" y="6374807"/>
              <a:ext cx="953986" cy="516999"/>
            </a:xfrm>
            <a:prstGeom prst="rect">
              <a:avLst/>
            </a:prstGeom>
          </p:spPr>
        </p:pic>
      </p:grpSp>
    </p:spTree>
    <p:extLst>
      <p:ext uri="{BB962C8B-B14F-4D97-AF65-F5344CB8AC3E}">
        <p14:creationId xmlns:p14="http://schemas.microsoft.com/office/powerpoint/2010/main" val="331985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dashVert">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a:stretch>
            <a:fillRect/>
          </a:stretch>
        </p:blipFill>
        <p:spPr>
          <a:xfrm>
            <a:off x="0" y="-64394"/>
            <a:ext cx="11578108" cy="6156101"/>
          </a:xfrm>
          <a:prstGeom prst="rect">
            <a:avLst/>
          </a:prstGeom>
        </p:spPr>
      </p:pic>
      <p:sp>
        <p:nvSpPr>
          <p:cNvPr id="8" name="مربع نص 7"/>
          <p:cNvSpPr txBox="1"/>
          <p:nvPr/>
        </p:nvSpPr>
        <p:spPr>
          <a:xfrm>
            <a:off x="8022464" y="1506829"/>
            <a:ext cx="2251655" cy="369332"/>
          </a:xfrm>
          <a:prstGeom prst="rect">
            <a:avLst/>
          </a:prstGeom>
          <a:noFill/>
        </p:spPr>
        <p:txBody>
          <a:bodyPr wrap="square" rtlCol="1">
            <a:spAutoFit/>
          </a:bodyPr>
          <a:lstStyle/>
          <a:p>
            <a:r>
              <a:rPr lang="ar-SA" dirty="0">
                <a:solidFill>
                  <a:schemeClr val="bg1"/>
                </a:solidFill>
              </a:rPr>
              <a:t>الإطارات والزوايا الزخرفية</a:t>
            </a:r>
          </a:p>
        </p:txBody>
      </p:sp>
      <p:sp>
        <p:nvSpPr>
          <p:cNvPr id="9" name="مربع نص 8"/>
          <p:cNvSpPr txBox="1"/>
          <p:nvPr/>
        </p:nvSpPr>
        <p:spPr>
          <a:xfrm>
            <a:off x="8007437" y="1092562"/>
            <a:ext cx="2251655" cy="369332"/>
          </a:xfrm>
          <a:prstGeom prst="rect">
            <a:avLst/>
          </a:prstGeom>
          <a:noFill/>
        </p:spPr>
        <p:txBody>
          <a:bodyPr wrap="square" rtlCol="1">
            <a:spAutoFit/>
          </a:bodyPr>
          <a:lstStyle/>
          <a:p>
            <a:r>
              <a:rPr lang="ar-SA" dirty="0">
                <a:solidFill>
                  <a:schemeClr val="bg1"/>
                </a:solidFill>
              </a:rPr>
              <a:t>التربية الفنية</a:t>
            </a:r>
          </a:p>
        </p:txBody>
      </p:sp>
      <p:sp>
        <p:nvSpPr>
          <p:cNvPr id="10" name="مربع نص 9"/>
          <p:cNvSpPr txBox="1"/>
          <p:nvPr/>
        </p:nvSpPr>
        <p:spPr>
          <a:xfrm>
            <a:off x="8007436" y="723230"/>
            <a:ext cx="2251655" cy="369332"/>
          </a:xfrm>
          <a:prstGeom prst="rect">
            <a:avLst/>
          </a:prstGeom>
          <a:noFill/>
        </p:spPr>
        <p:txBody>
          <a:bodyPr wrap="square" rtlCol="1">
            <a:spAutoFit/>
          </a:bodyPr>
          <a:lstStyle/>
          <a:p>
            <a:r>
              <a:rPr lang="ar-SA" dirty="0">
                <a:solidFill>
                  <a:schemeClr val="bg1"/>
                </a:solidFill>
              </a:rPr>
              <a:t>2 – 3 – 1442 هـ</a:t>
            </a:r>
          </a:p>
        </p:txBody>
      </p:sp>
      <p:sp>
        <p:nvSpPr>
          <p:cNvPr id="11" name="مربع نص 10"/>
          <p:cNvSpPr txBox="1"/>
          <p:nvPr/>
        </p:nvSpPr>
        <p:spPr>
          <a:xfrm>
            <a:off x="9911910" y="723230"/>
            <a:ext cx="1110799" cy="369332"/>
          </a:xfrm>
          <a:prstGeom prst="rect">
            <a:avLst/>
          </a:prstGeom>
          <a:noFill/>
        </p:spPr>
        <p:txBody>
          <a:bodyPr wrap="square" rtlCol="1">
            <a:spAutoFit/>
          </a:bodyPr>
          <a:lstStyle/>
          <a:p>
            <a:r>
              <a:rPr lang="ar-SA" dirty="0">
                <a:solidFill>
                  <a:schemeClr val="bg1"/>
                </a:solidFill>
              </a:rPr>
              <a:t>التاريخ :</a:t>
            </a:r>
          </a:p>
        </p:txBody>
      </p:sp>
      <p:sp>
        <p:nvSpPr>
          <p:cNvPr id="12" name="مربع نص 11"/>
          <p:cNvSpPr txBox="1"/>
          <p:nvPr/>
        </p:nvSpPr>
        <p:spPr>
          <a:xfrm>
            <a:off x="9808878" y="1092562"/>
            <a:ext cx="1110799" cy="369332"/>
          </a:xfrm>
          <a:prstGeom prst="rect">
            <a:avLst/>
          </a:prstGeom>
          <a:noFill/>
        </p:spPr>
        <p:txBody>
          <a:bodyPr wrap="square" rtlCol="1">
            <a:spAutoFit/>
          </a:bodyPr>
          <a:lstStyle/>
          <a:p>
            <a:r>
              <a:rPr lang="ar-SA" dirty="0">
                <a:solidFill>
                  <a:schemeClr val="bg1"/>
                </a:solidFill>
              </a:rPr>
              <a:t>المادة :</a:t>
            </a:r>
          </a:p>
        </p:txBody>
      </p:sp>
      <p:sp>
        <p:nvSpPr>
          <p:cNvPr id="13" name="مربع نص 12"/>
          <p:cNvSpPr txBox="1"/>
          <p:nvPr/>
        </p:nvSpPr>
        <p:spPr>
          <a:xfrm>
            <a:off x="10019767" y="1506829"/>
            <a:ext cx="1221886" cy="369332"/>
          </a:xfrm>
          <a:prstGeom prst="rect">
            <a:avLst/>
          </a:prstGeom>
          <a:noFill/>
        </p:spPr>
        <p:txBody>
          <a:bodyPr wrap="square" rtlCol="1">
            <a:spAutoFit/>
          </a:bodyPr>
          <a:lstStyle/>
          <a:p>
            <a:r>
              <a:rPr lang="ar-SA" dirty="0">
                <a:solidFill>
                  <a:schemeClr val="bg1"/>
                </a:solidFill>
              </a:rPr>
              <a:t>الموضوع :</a:t>
            </a:r>
          </a:p>
        </p:txBody>
      </p:sp>
      <p:sp>
        <p:nvSpPr>
          <p:cNvPr id="14" name="مربع نص 13"/>
          <p:cNvSpPr txBox="1"/>
          <p:nvPr/>
        </p:nvSpPr>
        <p:spPr>
          <a:xfrm>
            <a:off x="3503054" y="2054583"/>
            <a:ext cx="4762505"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a:r>
              <a:rPr lang="ar-SA" sz="3600" dirty="0">
                <a:solidFill>
                  <a:srgbClr val="FFFF00"/>
                </a:solidFill>
              </a:rPr>
              <a:t>القواعد الفنية لزخرفة الإطارات</a:t>
            </a:r>
          </a:p>
        </p:txBody>
      </p:sp>
      <p:pic>
        <p:nvPicPr>
          <p:cNvPr id="18" name="صورة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99876" y="5972"/>
            <a:ext cx="3206839" cy="1803847"/>
          </a:xfrm>
          <a:prstGeom prst="rect">
            <a:avLst/>
          </a:prstGeom>
        </p:spPr>
      </p:pic>
      <p:sp>
        <p:nvSpPr>
          <p:cNvPr id="2" name="مخطط انسيابي: معالجة متعاقبة 1"/>
          <p:cNvSpPr/>
          <p:nvPr/>
        </p:nvSpPr>
        <p:spPr>
          <a:xfrm>
            <a:off x="2929944" y="2850591"/>
            <a:ext cx="5718220" cy="592429"/>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altLang="ar-SA" dirty="0">
                <a:solidFill>
                  <a:srgbClr val="FF0000"/>
                </a:solidFill>
                <a:latin typeface="Calibri" panose="020F0502020204030204" pitchFamily="34" charset="0"/>
              </a:rPr>
              <a:t>1- تصمم الوحدات الزخرفية للأطر تصميماً مبسطاً غير معقّد.</a:t>
            </a:r>
          </a:p>
        </p:txBody>
      </p:sp>
      <p:sp>
        <p:nvSpPr>
          <p:cNvPr id="19" name="مخطط انسيابي: معالجة متعاقبة 18"/>
          <p:cNvSpPr/>
          <p:nvPr/>
        </p:nvSpPr>
        <p:spPr>
          <a:xfrm>
            <a:off x="2929944" y="3597562"/>
            <a:ext cx="5718220" cy="592429"/>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altLang="ar-SA" dirty="0">
                <a:solidFill>
                  <a:srgbClr val="FF0000"/>
                </a:solidFill>
                <a:latin typeface="Calibri" panose="020F0502020204030204" pitchFamily="34" charset="0"/>
              </a:rPr>
              <a:t>2- تنظم الإِطارات الزخرفية بوحدات منفصلة أو متصلة.</a:t>
            </a:r>
          </a:p>
        </p:txBody>
      </p:sp>
      <p:sp>
        <p:nvSpPr>
          <p:cNvPr id="20" name="مخطط انسيابي: معالجة متعاقبة 19"/>
          <p:cNvSpPr/>
          <p:nvPr/>
        </p:nvSpPr>
        <p:spPr>
          <a:xfrm>
            <a:off x="2929944" y="4327302"/>
            <a:ext cx="5718220" cy="592429"/>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altLang="ar-SA" dirty="0">
                <a:solidFill>
                  <a:srgbClr val="FF0000"/>
                </a:solidFill>
                <a:latin typeface="Calibri" panose="020F0502020204030204" pitchFamily="34" charset="0"/>
              </a:rPr>
              <a:t>3- توزع الوحدات الزخرفية بأحد نظم </a:t>
            </a:r>
            <a:r>
              <a:rPr lang="ar-EG" altLang="ar-SA" dirty="0" err="1">
                <a:solidFill>
                  <a:srgbClr val="FF0000"/>
                </a:solidFill>
                <a:latin typeface="Calibri" panose="020F0502020204030204" pitchFamily="34" charset="0"/>
              </a:rPr>
              <a:t>التكرار:العادي</a:t>
            </a:r>
            <a:r>
              <a:rPr lang="ar-EG" altLang="ar-SA" dirty="0">
                <a:solidFill>
                  <a:srgbClr val="FF0000"/>
                </a:solidFill>
                <a:latin typeface="Calibri" panose="020F0502020204030204" pitchFamily="34" charset="0"/>
              </a:rPr>
              <a:t>،</a:t>
            </a:r>
            <a:r>
              <a:rPr lang="ar-SA" altLang="ar-SA" dirty="0">
                <a:solidFill>
                  <a:srgbClr val="FF0000"/>
                </a:solidFill>
                <a:latin typeface="Calibri" panose="020F0502020204030204" pitchFamily="34" charset="0"/>
              </a:rPr>
              <a:t> </a:t>
            </a:r>
            <a:r>
              <a:rPr lang="ar-EG" altLang="ar-SA" dirty="0">
                <a:solidFill>
                  <a:srgbClr val="FF0000"/>
                </a:solidFill>
                <a:latin typeface="Calibri" panose="020F0502020204030204" pitchFamily="34" charset="0"/>
              </a:rPr>
              <a:t>المتبادل، المتعاكس.</a:t>
            </a:r>
          </a:p>
        </p:txBody>
      </p:sp>
      <p:sp>
        <p:nvSpPr>
          <p:cNvPr id="21" name="مخطط انسيابي: معالجة متعاقبة 20"/>
          <p:cNvSpPr/>
          <p:nvPr/>
        </p:nvSpPr>
        <p:spPr>
          <a:xfrm>
            <a:off x="2929944" y="5074273"/>
            <a:ext cx="5718220" cy="592429"/>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altLang="ar-SA" dirty="0">
                <a:solidFill>
                  <a:srgbClr val="FF0000"/>
                </a:solidFill>
                <a:latin typeface="Calibri" panose="020F0502020204030204" pitchFamily="34" charset="0"/>
              </a:rPr>
              <a:t>4- ترتب الوحدات ترتيباً دقيقاً منتظماً ومتقارباً.</a:t>
            </a:r>
          </a:p>
        </p:txBody>
      </p:sp>
      <p:pic>
        <p:nvPicPr>
          <p:cNvPr id="24" name="صورة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883" y="3315135"/>
            <a:ext cx="3231832" cy="6858000"/>
          </a:xfrm>
          <a:prstGeom prst="rect">
            <a:avLst/>
          </a:prstGeom>
        </p:spPr>
      </p:pic>
      <p:grpSp>
        <p:nvGrpSpPr>
          <p:cNvPr id="25" name="مجموعة 24"/>
          <p:cNvGrpSpPr/>
          <p:nvPr/>
        </p:nvGrpSpPr>
        <p:grpSpPr>
          <a:xfrm>
            <a:off x="-1" y="6372909"/>
            <a:ext cx="12192001" cy="518897"/>
            <a:chOff x="-1" y="6372909"/>
            <a:chExt cx="12192001" cy="518897"/>
          </a:xfrm>
        </p:grpSpPr>
        <p:sp>
          <p:nvSpPr>
            <p:cNvPr id="26" name="مستطيل 25"/>
            <p:cNvSpPr/>
            <p:nvPr/>
          </p:nvSpPr>
          <p:spPr>
            <a:xfrm>
              <a:off x="-1" y="6372909"/>
              <a:ext cx="12192001" cy="4850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عبدالله علي القناص                                                                                                                                 مدرسة الملك عبدالله بخاط</a:t>
              </a:r>
            </a:p>
          </p:txBody>
        </p:sp>
        <p:pic>
          <p:nvPicPr>
            <p:cNvPr id="27" name="صورة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2877" y="6374807"/>
              <a:ext cx="953986" cy="516999"/>
            </a:xfrm>
            <a:prstGeom prst="rect">
              <a:avLst/>
            </a:prstGeom>
          </p:spPr>
        </p:pic>
      </p:grpSp>
    </p:spTree>
    <p:extLst>
      <p:ext uri="{BB962C8B-B14F-4D97-AF65-F5344CB8AC3E}">
        <p14:creationId xmlns:p14="http://schemas.microsoft.com/office/powerpoint/2010/main" val="297943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dashVert">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a:stretch>
            <a:fillRect/>
          </a:stretch>
        </p:blipFill>
        <p:spPr>
          <a:xfrm>
            <a:off x="0" y="-64394"/>
            <a:ext cx="11578108" cy="6156101"/>
          </a:xfrm>
          <a:prstGeom prst="rect">
            <a:avLst/>
          </a:prstGeom>
        </p:spPr>
      </p:pic>
      <p:sp>
        <p:nvSpPr>
          <p:cNvPr id="8" name="مربع نص 7"/>
          <p:cNvSpPr txBox="1"/>
          <p:nvPr/>
        </p:nvSpPr>
        <p:spPr>
          <a:xfrm>
            <a:off x="8022464" y="1506829"/>
            <a:ext cx="2251655" cy="369332"/>
          </a:xfrm>
          <a:prstGeom prst="rect">
            <a:avLst/>
          </a:prstGeom>
          <a:noFill/>
        </p:spPr>
        <p:txBody>
          <a:bodyPr wrap="square" rtlCol="1">
            <a:spAutoFit/>
          </a:bodyPr>
          <a:lstStyle/>
          <a:p>
            <a:r>
              <a:rPr lang="ar-SA" dirty="0">
                <a:solidFill>
                  <a:schemeClr val="bg1"/>
                </a:solidFill>
              </a:rPr>
              <a:t>الإطارات والزوايا الزخرفية</a:t>
            </a:r>
          </a:p>
        </p:txBody>
      </p:sp>
      <p:sp>
        <p:nvSpPr>
          <p:cNvPr id="9" name="مربع نص 8"/>
          <p:cNvSpPr txBox="1"/>
          <p:nvPr/>
        </p:nvSpPr>
        <p:spPr>
          <a:xfrm>
            <a:off x="8007437" y="1092562"/>
            <a:ext cx="2251655" cy="369332"/>
          </a:xfrm>
          <a:prstGeom prst="rect">
            <a:avLst/>
          </a:prstGeom>
          <a:noFill/>
        </p:spPr>
        <p:txBody>
          <a:bodyPr wrap="square" rtlCol="1">
            <a:spAutoFit/>
          </a:bodyPr>
          <a:lstStyle/>
          <a:p>
            <a:r>
              <a:rPr lang="ar-SA" dirty="0">
                <a:solidFill>
                  <a:schemeClr val="bg1"/>
                </a:solidFill>
              </a:rPr>
              <a:t>التربية الفنية</a:t>
            </a:r>
          </a:p>
        </p:txBody>
      </p:sp>
      <p:sp>
        <p:nvSpPr>
          <p:cNvPr id="10" name="مربع نص 9"/>
          <p:cNvSpPr txBox="1"/>
          <p:nvPr/>
        </p:nvSpPr>
        <p:spPr>
          <a:xfrm>
            <a:off x="8007436" y="723230"/>
            <a:ext cx="2251655" cy="369332"/>
          </a:xfrm>
          <a:prstGeom prst="rect">
            <a:avLst/>
          </a:prstGeom>
          <a:noFill/>
        </p:spPr>
        <p:txBody>
          <a:bodyPr wrap="square" rtlCol="1">
            <a:spAutoFit/>
          </a:bodyPr>
          <a:lstStyle/>
          <a:p>
            <a:r>
              <a:rPr lang="ar-SA" dirty="0">
                <a:solidFill>
                  <a:schemeClr val="bg1"/>
                </a:solidFill>
              </a:rPr>
              <a:t>2 – 3 – 1442 هـ</a:t>
            </a:r>
          </a:p>
        </p:txBody>
      </p:sp>
      <p:sp>
        <p:nvSpPr>
          <p:cNvPr id="11" name="مربع نص 10"/>
          <p:cNvSpPr txBox="1"/>
          <p:nvPr/>
        </p:nvSpPr>
        <p:spPr>
          <a:xfrm>
            <a:off x="9911910" y="723230"/>
            <a:ext cx="1110799" cy="369332"/>
          </a:xfrm>
          <a:prstGeom prst="rect">
            <a:avLst/>
          </a:prstGeom>
          <a:noFill/>
        </p:spPr>
        <p:txBody>
          <a:bodyPr wrap="square" rtlCol="1">
            <a:spAutoFit/>
          </a:bodyPr>
          <a:lstStyle/>
          <a:p>
            <a:r>
              <a:rPr lang="ar-SA" dirty="0">
                <a:solidFill>
                  <a:schemeClr val="bg1"/>
                </a:solidFill>
              </a:rPr>
              <a:t>التاريخ :</a:t>
            </a:r>
          </a:p>
        </p:txBody>
      </p:sp>
      <p:sp>
        <p:nvSpPr>
          <p:cNvPr id="12" name="مربع نص 11"/>
          <p:cNvSpPr txBox="1"/>
          <p:nvPr/>
        </p:nvSpPr>
        <p:spPr>
          <a:xfrm>
            <a:off x="9808878" y="1092562"/>
            <a:ext cx="1110799" cy="369332"/>
          </a:xfrm>
          <a:prstGeom prst="rect">
            <a:avLst/>
          </a:prstGeom>
          <a:noFill/>
        </p:spPr>
        <p:txBody>
          <a:bodyPr wrap="square" rtlCol="1">
            <a:spAutoFit/>
          </a:bodyPr>
          <a:lstStyle/>
          <a:p>
            <a:r>
              <a:rPr lang="ar-SA" dirty="0">
                <a:solidFill>
                  <a:schemeClr val="bg1"/>
                </a:solidFill>
              </a:rPr>
              <a:t>المادة :</a:t>
            </a:r>
          </a:p>
        </p:txBody>
      </p:sp>
      <p:sp>
        <p:nvSpPr>
          <p:cNvPr id="13" name="مربع نص 12"/>
          <p:cNvSpPr txBox="1"/>
          <p:nvPr/>
        </p:nvSpPr>
        <p:spPr>
          <a:xfrm>
            <a:off x="10019767" y="1506829"/>
            <a:ext cx="1221886" cy="369332"/>
          </a:xfrm>
          <a:prstGeom prst="rect">
            <a:avLst/>
          </a:prstGeom>
          <a:noFill/>
        </p:spPr>
        <p:txBody>
          <a:bodyPr wrap="square" rtlCol="1">
            <a:spAutoFit/>
          </a:bodyPr>
          <a:lstStyle/>
          <a:p>
            <a:r>
              <a:rPr lang="ar-SA" dirty="0">
                <a:solidFill>
                  <a:schemeClr val="bg1"/>
                </a:solidFill>
              </a:rPr>
              <a:t>الموضوع :</a:t>
            </a:r>
          </a:p>
        </p:txBody>
      </p:sp>
      <p:pic>
        <p:nvPicPr>
          <p:cNvPr id="18" name="صورة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99876" y="5972"/>
            <a:ext cx="3206839" cy="1803847"/>
          </a:xfrm>
          <a:prstGeom prst="rect">
            <a:avLst/>
          </a:prstGeom>
        </p:spPr>
      </p:pic>
      <p:sp>
        <p:nvSpPr>
          <p:cNvPr id="3" name="مستطيل 2"/>
          <p:cNvSpPr/>
          <p:nvPr/>
        </p:nvSpPr>
        <p:spPr>
          <a:xfrm>
            <a:off x="2639820" y="5023115"/>
            <a:ext cx="5885993" cy="369332"/>
          </a:xfrm>
          <a:prstGeom prst="rect">
            <a:avLst/>
          </a:prstGeom>
        </p:spPr>
        <p:txBody>
          <a:bodyPr wrap="square">
            <a:spAutoFit/>
          </a:bodyPr>
          <a:lstStyle/>
          <a:p>
            <a:r>
              <a:rPr lang="ar-SA" dirty="0">
                <a:solidFill>
                  <a:schemeClr val="bg1"/>
                </a:solidFill>
                <a:latin typeface="AlBayan"/>
              </a:rPr>
              <a:t>الشكل ( 43 ) : </a:t>
            </a:r>
            <a:r>
              <a:rPr lang="ar-SA" dirty="0">
                <a:solidFill>
                  <a:schemeClr val="bg1"/>
                </a:solidFill>
              </a:rPr>
              <a:t>زخرفة إطارات على جدران المسجد الخارجية لقبة الصخرة.</a:t>
            </a:r>
          </a:p>
        </p:txBody>
      </p:sp>
      <p:pic>
        <p:nvPicPr>
          <p:cNvPr id="2" name="صورة 1"/>
          <p:cNvPicPr>
            <a:picLocks noChangeAspect="1"/>
          </p:cNvPicPr>
          <p:nvPr/>
        </p:nvPicPr>
        <p:blipFill>
          <a:blip r:embed="rId5"/>
          <a:stretch>
            <a:fillRect/>
          </a:stretch>
        </p:blipFill>
        <p:spPr>
          <a:xfrm>
            <a:off x="3258007" y="1724756"/>
            <a:ext cx="4764457" cy="3132000"/>
          </a:xfrm>
          <a:prstGeom prst="rect">
            <a:avLst/>
          </a:prstGeom>
        </p:spPr>
      </p:pic>
      <p:pic>
        <p:nvPicPr>
          <p:cNvPr id="20" name="صورة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883" y="3315135"/>
            <a:ext cx="3231832" cy="6858000"/>
          </a:xfrm>
          <a:prstGeom prst="rect">
            <a:avLst/>
          </a:prstGeom>
        </p:spPr>
      </p:pic>
      <p:grpSp>
        <p:nvGrpSpPr>
          <p:cNvPr id="21" name="مجموعة 20"/>
          <p:cNvGrpSpPr/>
          <p:nvPr/>
        </p:nvGrpSpPr>
        <p:grpSpPr>
          <a:xfrm>
            <a:off x="-1" y="6372909"/>
            <a:ext cx="12192001" cy="518897"/>
            <a:chOff x="-1" y="6372909"/>
            <a:chExt cx="12192001" cy="518897"/>
          </a:xfrm>
        </p:grpSpPr>
        <p:sp>
          <p:nvSpPr>
            <p:cNvPr id="22" name="مستطيل 21"/>
            <p:cNvSpPr/>
            <p:nvPr/>
          </p:nvSpPr>
          <p:spPr>
            <a:xfrm>
              <a:off x="-1" y="6372909"/>
              <a:ext cx="12192001" cy="4850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عبدالله علي القناص                                                                                                                                 مدرسة الملك عبدالله بخاط</a:t>
              </a:r>
            </a:p>
          </p:txBody>
        </p:sp>
        <p:pic>
          <p:nvPicPr>
            <p:cNvPr id="23" name="صورة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2877" y="6374807"/>
              <a:ext cx="953986" cy="516999"/>
            </a:xfrm>
            <a:prstGeom prst="rect">
              <a:avLst/>
            </a:prstGeom>
          </p:spPr>
        </p:pic>
      </p:grpSp>
    </p:spTree>
    <p:extLst>
      <p:ext uri="{BB962C8B-B14F-4D97-AF65-F5344CB8AC3E}">
        <p14:creationId xmlns:p14="http://schemas.microsoft.com/office/powerpoint/2010/main" val="150901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dashVert">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a:stretch>
            <a:fillRect/>
          </a:stretch>
        </p:blipFill>
        <p:spPr>
          <a:xfrm>
            <a:off x="0" y="-64394"/>
            <a:ext cx="11578108" cy="6156101"/>
          </a:xfrm>
          <a:prstGeom prst="rect">
            <a:avLst/>
          </a:prstGeom>
        </p:spPr>
      </p:pic>
      <p:sp>
        <p:nvSpPr>
          <p:cNvPr id="8" name="مربع نص 7"/>
          <p:cNvSpPr txBox="1"/>
          <p:nvPr/>
        </p:nvSpPr>
        <p:spPr>
          <a:xfrm>
            <a:off x="8022464" y="1506829"/>
            <a:ext cx="2251655" cy="369332"/>
          </a:xfrm>
          <a:prstGeom prst="rect">
            <a:avLst/>
          </a:prstGeom>
          <a:noFill/>
        </p:spPr>
        <p:txBody>
          <a:bodyPr wrap="square" rtlCol="1">
            <a:spAutoFit/>
          </a:bodyPr>
          <a:lstStyle/>
          <a:p>
            <a:r>
              <a:rPr lang="ar-SA" dirty="0">
                <a:solidFill>
                  <a:schemeClr val="bg1"/>
                </a:solidFill>
              </a:rPr>
              <a:t>الإطارات والزوايا الزخرفية</a:t>
            </a:r>
          </a:p>
        </p:txBody>
      </p:sp>
      <p:sp>
        <p:nvSpPr>
          <p:cNvPr id="9" name="مربع نص 8"/>
          <p:cNvSpPr txBox="1"/>
          <p:nvPr/>
        </p:nvSpPr>
        <p:spPr>
          <a:xfrm>
            <a:off x="8007437" y="1092562"/>
            <a:ext cx="2251655" cy="369332"/>
          </a:xfrm>
          <a:prstGeom prst="rect">
            <a:avLst/>
          </a:prstGeom>
          <a:noFill/>
        </p:spPr>
        <p:txBody>
          <a:bodyPr wrap="square" rtlCol="1">
            <a:spAutoFit/>
          </a:bodyPr>
          <a:lstStyle/>
          <a:p>
            <a:r>
              <a:rPr lang="ar-SA" dirty="0">
                <a:solidFill>
                  <a:schemeClr val="bg1"/>
                </a:solidFill>
              </a:rPr>
              <a:t>التربية الفنية</a:t>
            </a:r>
          </a:p>
        </p:txBody>
      </p:sp>
      <p:sp>
        <p:nvSpPr>
          <p:cNvPr id="10" name="مربع نص 9"/>
          <p:cNvSpPr txBox="1"/>
          <p:nvPr/>
        </p:nvSpPr>
        <p:spPr>
          <a:xfrm>
            <a:off x="8007436" y="723230"/>
            <a:ext cx="2251655" cy="369332"/>
          </a:xfrm>
          <a:prstGeom prst="rect">
            <a:avLst/>
          </a:prstGeom>
          <a:noFill/>
        </p:spPr>
        <p:txBody>
          <a:bodyPr wrap="square" rtlCol="1">
            <a:spAutoFit/>
          </a:bodyPr>
          <a:lstStyle/>
          <a:p>
            <a:r>
              <a:rPr lang="ar-SA" dirty="0">
                <a:solidFill>
                  <a:schemeClr val="bg1"/>
                </a:solidFill>
              </a:rPr>
              <a:t>2 – 3 – 1442 هـ</a:t>
            </a:r>
          </a:p>
        </p:txBody>
      </p:sp>
      <p:sp>
        <p:nvSpPr>
          <p:cNvPr id="11" name="مربع نص 10"/>
          <p:cNvSpPr txBox="1"/>
          <p:nvPr/>
        </p:nvSpPr>
        <p:spPr>
          <a:xfrm>
            <a:off x="9911910" y="723230"/>
            <a:ext cx="1110799" cy="369332"/>
          </a:xfrm>
          <a:prstGeom prst="rect">
            <a:avLst/>
          </a:prstGeom>
          <a:noFill/>
        </p:spPr>
        <p:txBody>
          <a:bodyPr wrap="square" rtlCol="1">
            <a:spAutoFit/>
          </a:bodyPr>
          <a:lstStyle/>
          <a:p>
            <a:r>
              <a:rPr lang="ar-SA" dirty="0">
                <a:solidFill>
                  <a:schemeClr val="bg1"/>
                </a:solidFill>
              </a:rPr>
              <a:t>التاريخ :</a:t>
            </a:r>
          </a:p>
        </p:txBody>
      </p:sp>
      <p:sp>
        <p:nvSpPr>
          <p:cNvPr id="12" name="مربع نص 11"/>
          <p:cNvSpPr txBox="1"/>
          <p:nvPr/>
        </p:nvSpPr>
        <p:spPr>
          <a:xfrm>
            <a:off x="9808878" y="1092562"/>
            <a:ext cx="1110799" cy="369332"/>
          </a:xfrm>
          <a:prstGeom prst="rect">
            <a:avLst/>
          </a:prstGeom>
          <a:noFill/>
        </p:spPr>
        <p:txBody>
          <a:bodyPr wrap="square" rtlCol="1">
            <a:spAutoFit/>
          </a:bodyPr>
          <a:lstStyle/>
          <a:p>
            <a:r>
              <a:rPr lang="ar-SA" dirty="0">
                <a:solidFill>
                  <a:schemeClr val="bg1"/>
                </a:solidFill>
              </a:rPr>
              <a:t>المادة :</a:t>
            </a:r>
          </a:p>
        </p:txBody>
      </p:sp>
      <p:sp>
        <p:nvSpPr>
          <p:cNvPr id="13" name="مربع نص 12"/>
          <p:cNvSpPr txBox="1"/>
          <p:nvPr/>
        </p:nvSpPr>
        <p:spPr>
          <a:xfrm>
            <a:off x="10019767" y="1506829"/>
            <a:ext cx="1221886" cy="369332"/>
          </a:xfrm>
          <a:prstGeom prst="rect">
            <a:avLst/>
          </a:prstGeom>
          <a:noFill/>
        </p:spPr>
        <p:txBody>
          <a:bodyPr wrap="square" rtlCol="1">
            <a:spAutoFit/>
          </a:bodyPr>
          <a:lstStyle/>
          <a:p>
            <a:r>
              <a:rPr lang="ar-SA" dirty="0">
                <a:solidFill>
                  <a:schemeClr val="bg1"/>
                </a:solidFill>
              </a:rPr>
              <a:t>الموضوع :</a:t>
            </a:r>
          </a:p>
        </p:txBody>
      </p:sp>
      <p:pic>
        <p:nvPicPr>
          <p:cNvPr id="18" name="صورة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99876" y="5972"/>
            <a:ext cx="3206839" cy="1803847"/>
          </a:xfrm>
          <a:prstGeom prst="rect">
            <a:avLst/>
          </a:prstGeom>
        </p:spPr>
      </p:pic>
      <p:sp>
        <p:nvSpPr>
          <p:cNvPr id="17" name="Plaque 1"/>
          <p:cNvSpPr/>
          <p:nvPr/>
        </p:nvSpPr>
        <p:spPr bwMode="auto">
          <a:xfrm>
            <a:off x="2392248" y="2313472"/>
            <a:ext cx="5958088" cy="1330613"/>
          </a:xfrm>
          <a:prstGeom prst="plaqu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b="1" dirty="0"/>
          </a:p>
        </p:txBody>
      </p:sp>
      <p:sp>
        <p:nvSpPr>
          <p:cNvPr id="19" name="Rectangle 2"/>
          <p:cNvSpPr>
            <a:spLocks noChangeArrowheads="1"/>
          </p:cNvSpPr>
          <p:nvPr/>
        </p:nvSpPr>
        <p:spPr bwMode="auto">
          <a:xfrm>
            <a:off x="2888251" y="2716911"/>
            <a:ext cx="523008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eaLnBrk="0" hangingPunct="0">
              <a:defRPr>
                <a:solidFill>
                  <a:schemeClr val="tx1"/>
                </a:solidFill>
                <a:latin typeface="Arial" panose="020B0604020202020204" pitchFamily="34" charset="0"/>
                <a:cs typeface="Arial" panose="020B0604020202020204" pitchFamily="34" charset="0"/>
              </a:defRPr>
            </a:lvl1pPr>
            <a:lvl2pPr marL="742950" indent="-285750" algn="l" rtl="0" eaLnBrk="0" hangingPunct="0">
              <a:defRPr>
                <a:solidFill>
                  <a:schemeClr val="tx1"/>
                </a:solidFill>
                <a:latin typeface="Arial" panose="020B0604020202020204" pitchFamily="34" charset="0"/>
                <a:cs typeface="Arial" panose="020B0604020202020204" pitchFamily="34" charset="0"/>
              </a:defRPr>
            </a:lvl2pPr>
            <a:lvl3pPr marL="1143000" indent="-228600" algn="l" rtl="0" eaLnBrk="0" hangingPunct="0">
              <a:defRPr>
                <a:solidFill>
                  <a:schemeClr val="tx1"/>
                </a:solidFill>
                <a:latin typeface="Arial" panose="020B0604020202020204" pitchFamily="34" charset="0"/>
                <a:cs typeface="Arial" panose="020B0604020202020204" pitchFamily="34" charset="0"/>
              </a:defRPr>
            </a:lvl3pPr>
            <a:lvl4pPr marL="1600200" indent="-228600" algn="l" rtl="0" eaLnBrk="0" hangingPunct="0">
              <a:defRPr>
                <a:solidFill>
                  <a:schemeClr val="tx1"/>
                </a:solidFill>
                <a:latin typeface="Arial" panose="020B0604020202020204" pitchFamily="34" charset="0"/>
                <a:cs typeface="Arial" panose="020B0604020202020204" pitchFamily="34" charset="0"/>
              </a:defRPr>
            </a:lvl4pPr>
            <a:lvl5pPr marL="2057400" indent="-228600" algn="l" rtl="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EG" altLang="ar-SA" sz="3300" dirty="0">
                <a:ln w="0"/>
                <a:effectLst>
                  <a:outerShdw blurRad="38100" dist="19050" dir="2700000" algn="tl" rotWithShape="0">
                    <a:schemeClr val="dk1">
                      <a:alpha val="40000"/>
                    </a:schemeClr>
                  </a:outerShdw>
                </a:effectLst>
                <a:latin typeface="Calibri" panose="020F0502020204030204" pitchFamily="34" charset="0"/>
              </a:rPr>
              <a:t>خطوات تصميم الإطار الزخرفي </a:t>
            </a:r>
          </a:p>
        </p:txBody>
      </p:sp>
      <p:pic>
        <p:nvPicPr>
          <p:cNvPr id="20" name="صورة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883" y="3315135"/>
            <a:ext cx="3231832" cy="6858000"/>
          </a:xfrm>
          <a:prstGeom prst="rect">
            <a:avLst/>
          </a:prstGeom>
        </p:spPr>
      </p:pic>
      <p:grpSp>
        <p:nvGrpSpPr>
          <p:cNvPr id="21" name="مجموعة 20"/>
          <p:cNvGrpSpPr/>
          <p:nvPr/>
        </p:nvGrpSpPr>
        <p:grpSpPr>
          <a:xfrm>
            <a:off x="-1" y="6372909"/>
            <a:ext cx="12192001" cy="518897"/>
            <a:chOff x="-1" y="6372909"/>
            <a:chExt cx="12192001" cy="518897"/>
          </a:xfrm>
        </p:grpSpPr>
        <p:sp>
          <p:nvSpPr>
            <p:cNvPr id="22" name="مستطيل 21"/>
            <p:cNvSpPr/>
            <p:nvPr/>
          </p:nvSpPr>
          <p:spPr>
            <a:xfrm>
              <a:off x="-1" y="6372909"/>
              <a:ext cx="12192001" cy="4850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عبدالله علي القناص                                                                                                                                 مدرسة الملك عبدالله بخاط</a:t>
              </a:r>
            </a:p>
          </p:txBody>
        </p:sp>
        <p:pic>
          <p:nvPicPr>
            <p:cNvPr id="23" name="صورة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2877" y="6374807"/>
              <a:ext cx="953986" cy="516999"/>
            </a:xfrm>
            <a:prstGeom prst="rect">
              <a:avLst/>
            </a:prstGeom>
          </p:spPr>
        </p:pic>
      </p:grpSp>
    </p:spTree>
    <p:extLst>
      <p:ext uri="{BB962C8B-B14F-4D97-AF65-F5344CB8AC3E}">
        <p14:creationId xmlns:p14="http://schemas.microsoft.com/office/powerpoint/2010/main" val="309428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dashVert">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a:stretch>
            <a:fillRect/>
          </a:stretch>
        </p:blipFill>
        <p:spPr>
          <a:xfrm>
            <a:off x="0" y="-64394"/>
            <a:ext cx="11578108" cy="6156101"/>
          </a:xfrm>
          <a:prstGeom prst="rect">
            <a:avLst/>
          </a:prstGeom>
        </p:spPr>
      </p:pic>
      <p:sp>
        <p:nvSpPr>
          <p:cNvPr id="8" name="مربع نص 7"/>
          <p:cNvSpPr txBox="1"/>
          <p:nvPr/>
        </p:nvSpPr>
        <p:spPr>
          <a:xfrm>
            <a:off x="8022464" y="1506829"/>
            <a:ext cx="2251655" cy="369332"/>
          </a:xfrm>
          <a:prstGeom prst="rect">
            <a:avLst/>
          </a:prstGeom>
          <a:noFill/>
        </p:spPr>
        <p:txBody>
          <a:bodyPr wrap="square" rtlCol="1">
            <a:spAutoFit/>
          </a:bodyPr>
          <a:lstStyle/>
          <a:p>
            <a:r>
              <a:rPr lang="ar-SA" dirty="0">
                <a:solidFill>
                  <a:schemeClr val="bg1"/>
                </a:solidFill>
              </a:rPr>
              <a:t>الإطارات والزوايا الزخرفية</a:t>
            </a:r>
          </a:p>
        </p:txBody>
      </p:sp>
      <p:sp>
        <p:nvSpPr>
          <p:cNvPr id="9" name="مربع نص 8"/>
          <p:cNvSpPr txBox="1"/>
          <p:nvPr/>
        </p:nvSpPr>
        <p:spPr>
          <a:xfrm>
            <a:off x="8007437" y="1092562"/>
            <a:ext cx="2251655" cy="369332"/>
          </a:xfrm>
          <a:prstGeom prst="rect">
            <a:avLst/>
          </a:prstGeom>
          <a:noFill/>
        </p:spPr>
        <p:txBody>
          <a:bodyPr wrap="square" rtlCol="1">
            <a:spAutoFit/>
          </a:bodyPr>
          <a:lstStyle/>
          <a:p>
            <a:r>
              <a:rPr lang="ar-SA" dirty="0">
                <a:solidFill>
                  <a:schemeClr val="bg1"/>
                </a:solidFill>
              </a:rPr>
              <a:t>التربية الفنية</a:t>
            </a:r>
          </a:p>
        </p:txBody>
      </p:sp>
      <p:sp>
        <p:nvSpPr>
          <p:cNvPr id="10" name="مربع نص 9"/>
          <p:cNvSpPr txBox="1"/>
          <p:nvPr/>
        </p:nvSpPr>
        <p:spPr>
          <a:xfrm>
            <a:off x="8007436" y="723230"/>
            <a:ext cx="2251655" cy="369332"/>
          </a:xfrm>
          <a:prstGeom prst="rect">
            <a:avLst/>
          </a:prstGeom>
          <a:noFill/>
        </p:spPr>
        <p:txBody>
          <a:bodyPr wrap="square" rtlCol="1">
            <a:spAutoFit/>
          </a:bodyPr>
          <a:lstStyle/>
          <a:p>
            <a:r>
              <a:rPr lang="ar-SA" dirty="0">
                <a:solidFill>
                  <a:schemeClr val="bg1"/>
                </a:solidFill>
              </a:rPr>
              <a:t>2 – 3 – 1442 هـ</a:t>
            </a:r>
          </a:p>
        </p:txBody>
      </p:sp>
      <p:sp>
        <p:nvSpPr>
          <p:cNvPr id="11" name="مربع نص 10"/>
          <p:cNvSpPr txBox="1"/>
          <p:nvPr/>
        </p:nvSpPr>
        <p:spPr>
          <a:xfrm>
            <a:off x="9911910" y="723230"/>
            <a:ext cx="1110799" cy="369332"/>
          </a:xfrm>
          <a:prstGeom prst="rect">
            <a:avLst/>
          </a:prstGeom>
          <a:noFill/>
        </p:spPr>
        <p:txBody>
          <a:bodyPr wrap="square" rtlCol="1">
            <a:spAutoFit/>
          </a:bodyPr>
          <a:lstStyle/>
          <a:p>
            <a:r>
              <a:rPr lang="ar-SA" dirty="0">
                <a:solidFill>
                  <a:schemeClr val="bg1"/>
                </a:solidFill>
              </a:rPr>
              <a:t>التاريخ :</a:t>
            </a:r>
          </a:p>
        </p:txBody>
      </p:sp>
      <p:sp>
        <p:nvSpPr>
          <p:cNvPr id="12" name="مربع نص 11"/>
          <p:cNvSpPr txBox="1"/>
          <p:nvPr/>
        </p:nvSpPr>
        <p:spPr>
          <a:xfrm>
            <a:off x="9808878" y="1092562"/>
            <a:ext cx="1110799" cy="369332"/>
          </a:xfrm>
          <a:prstGeom prst="rect">
            <a:avLst/>
          </a:prstGeom>
          <a:noFill/>
        </p:spPr>
        <p:txBody>
          <a:bodyPr wrap="square" rtlCol="1">
            <a:spAutoFit/>
          </a:bodyPr>
          <a:lstStyle/>
          <a:p>
            <a:r>
              <a:rPr lang="ar-SA" dirty="0">
                <a:solidFill>
                  <a:schemeClr val="bg1"/>
                </a:solidFill>
              </a:rPr>
              <a:t>المادة :</a:t>
            </a:r>
          </a:p>
        </p:txBody>
      </p:sp>
      <p:sp>
        <p:nvSpPr>
          <p:cNvPr id="13" name="مربع نص 12"/>
          <p:cNvSpPr txBox="1"/>
          <p:nvPr/>
        </p:nvSpPr>
        <p:spPr>
          <a:xfrm>
            <a:off x="10019767" y="1506829"/>
            <a:ext cx="1221886" cy="369332"/>
          </a:xfrm>
          <a:prstGeom prst="rect">
            <a:avLst/>
          </a:prstGeom>
          <a:noFill/>
        </p:spPr>
        <p:txBody>
          <a:bodyPr wrap="square" rtlCol="1">
            <a:spAutoFit/>
          </a:bodyPr>
          <a:lstStyle/>
          <a:p>
            <a:r>
              <a:rPr lang="ar-SA" dirty="0">
                <a:solidFill>
                  <a:schemeClr val="bg1"/>
                </a:solidFill>
              </a:rPr>
              <a:t>الموضوع :</a:t>
            </a:r>
          </a:p>
        </p:txBody>
      </p:sp>
      <p:pic>
        <p:nvPicPr>
          <p:cNvPr id="18" name="صورة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99876" y="5972"/>
            <a:ext cx="3206839" cy="1803847"/>
          </a:xfrm>
          <a:prstGeom prst="rect">
            <a:avLst/>
          </a:prstGeom>
        </p:spPr>
      </p:pic>
      <p:sp>
        <p:nvSpPr>
          <p:cNvPr id="20" name="مستطيل 19"/>
          <p:cNvSpPr/>
          <p:nvPr/>
        </p:nvSpPr>
        <p:spPr>
          <a:xfrm>
            <a:off x="1974515" y="3022427"/>
            <a:ext cx="6286500" cy="200025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0">
              <a:defRPr/>
            </a:pPr>
            <a:endParaRPr lang="ar-EG"/>
          </a:p>
        </p:txBody>
      </p:sp>
      <p:sp>
        <p:nvSpPr>
          <p:cNvPr id="21" name="Can 5"/>
          <p:cNvSpPr/>
          <p:nvPr/>
        </p:nvSpPr>
        <p:spPr>
          <a:xfrm>
            <a:off x="420171" y="1696711"/>
            <a:ext cx="6286500" cy="1028700"/>
          </a:xfrm>
          <a:prstGeom prst="can">
            <a:avLst>
              <a:gd name="adj" fmla="val 9083"/>
            </a:avLst>
          </a:prstGeom>
          <a:solidFill>
            <a:schemeClr val="accent1">
              <a:lumMod val="20000"/>
              <a:lumOff val="80000"/>
            </a:schemeClr>
          </a:solidFill>
          <a:ln w="38100">
            <a:solidFill>
              <a:srgbClr val="4DD6E9"/>
            </a:solidFill>
            <a:prstDash val="lgDashDotDot"/>
          </a:ln>
        </p:spPr>
        <p:style>
          <a:lnRef idx="1">
            <a:schemeClr val="accent6"/>
          </a:lnRef>
          <a:fillRef idx="2">
            <a:schemeClr val="accent6"/>
          </a:fillRef>
          <a:effectRef idx="1">
            <a:schemeClr val="accent6"/>
          </a:effectRef>
          <a:fontRef idx="minor">
            <a:schemeClr val="dk1"/>
          </a:fontRef>
        </p:style>
        <p:txBody>
          <a:bodyPr rtlCol="1" anchor="ctr"/>
          <a:lstStyle/>
          <a:p>
            <a:pPr algn="ctr" rtl="0" fontAlgn="auto">
              <a:spcBef>
                <a:spcPts val="0"/>
              </a:spcBef>
              <a:spcAft>
                <a:spcPts val="0"/>
              </a:spcAft>
              <a:defRPr/>
            </a:pPr>
            <a:endParaRPr lang="ar-EG" sz="3000"/>
          </a:p>
        </p:txBody>
      </p:sp>
      <p:sp>
        <p:nvSpPr>
          <p:cNvPr id="22" name="Rectangle 6"/>
          <p:cNvSpPr>
            <a:spLocks noChangeArrowheads="1"/>
          </p:cNvSpPr>
          <p:nvPr/>
        </p:nvSpPr>
        <p:spPr bwMode="auto">
          <a:xfrm>
            <a:off x="632170" y="2021309"/>
            <a:ext cx="586250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defRPr>
                <a:solidFill>
                  <a:schemeClr val="tx1"/>
                </a:solidFill>
                <a:latin typeface="Arial" panose="020B0604020202020204" pitchFamily="34" charset="0"/>
                <a:cs typeface="Arial" panose="020B0604020202020204" pitchFamily="34" charset="0"/>
              </a:defRPr>
            </a:lvl1pPr>
            <a:lvl2pPr marL="742950" indent="-285750" algn="l" rtl="0" eaLnBrk="0" hangingPunct="0">
              <a:defRPr>
                <a:solidFill>
                  <a:schemeClr val="tx1"/>
                </a:solidFill>
                <a:latin typeface="Arial" panose="020B0604020202020204" pitchFamily="34" charset="0"/>
                <a:cs typeface="Arial" panose="020B0604020202020204" pitchFamily="34" charset="0"/>
              </a:defRPr>
            </a:lvl2pPr>
            <a:lvl3pPr marL="1143000" indent="-228600" algn="l" rtl="0" eaLnBrk="0" hangingPunct="0">
              <a:defRPr>
                <a:solidFill>
                  <a:schemeClr val="tx1"/>
                </a:solidFill>
                <a:latin typeface="Arial" panose="020B0604020202020204" pitchFamily="34" charset="0"/>
                <a:cs typeface="Arial" panose="020B0604020202020204" pitchFamily="34" charset="0"/>
              </a:defRPr>
            </a:lvl3pPr>
            <a:lvl4pPr marL="1600200" indent="-228600" algn="l" rtl="0" eaLnBrk="0" hangingPunct="0">
              <a:defRPr>
                <a:solidFill>
                  <a:schemeClr val="tx1"/>
                </a:solidFill>
                <a:latin typeface="Arial" panose="020B0604020202020204" pitchFamily="34" charset="0"/>
                <a:cs typeface="Arial" panose="020B0604020202020204" pitchFamily="34" charset="0"/>
              </a:defRPr>
            </a:lvl4pPr>
            <a:lvl5pPr marL="2057400" indent="-228600" algn="l" rtl="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EG" altLang="ar-SA" sz="3000" dirty="0">
                <a:ln w="0"/>
                <a:effectLst>
                  <a:outerShdw blurRad="38100" dist="19050" dir="2700000" algn="tl" rotWithShape="0">
                    <a:schemeClr val="dk1">
                      <a:alpha val="40000"/>
                    </a:schemeClr>
                  </a:outerShdw>
                </a:effectLst>
                <a:latin typeface="Calibri" panose="020F0502020204030204" pitchFamily="34" charset="0"/>
              </a:rPr>
              <a:t> 1-  تصميم وحدة زخرفية داخل شكل هندسي.</a:t>
            </a:r>
          </a:p>
        </p:txBody>
      </p:sp>
      <p:sp>
        <p:nvSpPr>
          <p:cNvPr id="23" name="خماسي 22"/>
          <p:cNvSpPr/>
          <p:nvPr/>
        </p:nvSpPr>
        <p:spPr>
          <a:xfrm rot="20995671" flipH="1">
            <a:off x="8235650" y="2264092"/>
            <a:ext cx="2343150" cy="8001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r>
              <a:rPr lang="ar-EG" sz="3600" dirty="0" err="1"/>
              <a:t>الخطوة </a:t>
            </a:r>
            <a:r>
              <a:rPr lang="ar-EG" sz="3600" dirty="0"/>
              <a:t>(1</a:t>
            </a:r>
            <a:r>
              <a:rPr lang="ar-EG" sz="3600" dirty="0" err="1"/>
              <a:t>)</a:t>
            </a:r>
            <a:endParaRPr lang="ar-EG" sz="3600" dirty="0"/>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3873" y="3514419"/>
            <a:ext cx="56435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مربع نص 24"/>
          <p:cNvSpPr txBox="1">
            <a:spLocks noChangeArrowheads="1"/>
          </p:cNvSpPr>
          <p:nvPr/>
        </p:nvSpPr>
        <p:spPr bwMode="auto">
          <a:xfrm>
            <a:off x="2145965" y="4423794"/>
            <a:ext cx="60007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defRPr>
                <a:solidFill>
                  <a:schemeClr val="tx1"/>
                </a:solidFill>
                <a:latin typeface="Arial" panose="020B0604020202020204" pitchFamily="34" charset="0"/>
                <a:cs typeface="Arial" panose="020B0604020202020204" pitchFamily="34" charset="0"/>
              </a:defRPr>
            </a:lvl1pPr>
            <a:lvl2pPr marL="742950" indent="-285750" algn="l" rtl="0" eaLnBrk="0" hangingPunct="0">
              <a:defRPr>
                <a:solidFill>
                  <a:schemeClr val="tx1"/>
                </a:solidFill>
                <a:latin typeface="Arial" panose="020B0604020202020204" pitchFamily="34" charset="0"/>
                <a:cs typeface="Arial" panose="020B0604020202020204" pitchFamily="34" charset="0"/>
              </a:defRPr>
            </a:lvl2pPr>
            <a:lvl3pPr marL="1143000" indent="-228600" algn="l" rtl="0" eaLnBrk="0" hangingPunct="0">
              <a:defRPr>
                <a:solidFill>
                  <a:schemeClr val="tx1"/>
                </a:solidFill>
                <a:latin typeface="Arial" panose="020B0604020202020204" pitchFamily="34" charset="0"/>
                <a:cs typeface="Arial" panose="020B0604020202020204" pitchFamily="34" charset="0"/>
              </a:defRPr>
            </a:lvl3pPr>
            <a:lvl4pPr marL="1600200" indent="-228600" algn="l" rtl="0" eaLnBrk="0" hangingPunct="0">
              <a:defRPr>
                <a:solidFill>
                  <a:schemeClr val="tx1"/>
                </a:solidFill>
                <a:latin typeface="Arial" panose="020B0604020202020204" pitchFamily="34" charset="0"/>
                <a:cs typeface="Arial" panose="020B0604020202020204" pitchFamily="34" charset="0"/>
              </a:defRPr>
            </a:lvl4pPr>
            <a:lvl5pPr marL="2057400" indent="-228600" algn="l" rtl="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ar-SA" sz="2700" b="1"/>
              <a:t>إطارات بوحدات زخرفية هندسية بتكرارات متبادلة</a:t>
            </a:r>
          </a:p>
        </p:txBody>
      </p:sp>
      <p:pic>
        <p:nvPicPr>
          <p:cNvPr id="26" name="صورة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883" y="3315135"/>
            <a:ext cx="3231832" cy="6858000"/>
          </a:xfrm>
          <a:prstGeom prst="rect">
            <a:avLst/>
          </a:prstGeom>
        </p:spPr>
      </p:pic>
      <p:grpSp>
        <p:nvGrpSpPr>
          <p:cNvPr id="27" name="مجموعة 26"/>
          <p:cNvGrpSpPr/>
          <p:nvPr/>
        </p:nvGrpSpPr>
        <p:grpSpPr>
          <a:xfrm>
            <a:off x="-1" y="6372909"/>
            <a:ext cx="12192001" cy="518897"/>
            <a:chOff x="-1" y="6372909"/>
            <a:chExt cx="12192001" cy="518897"/>
          </a:xfrm>
        </p:grpSpPr>
        <p:sp>
          <p:nvSpPr>
            <p:cNvPr id="28" name="مستطيل 27"/>
            <p:cNvSpPr/>
            <p:nvPr/>
          </p:nvSpPr>
          <p:spPr>
            <a:xfrm>
              <a:off x="-1" y="6372909"/>
              <a:ext cx="12192001" cy="4850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عبدالله علي القناص                                                                                                                                 مدرسة الملك عبدالله بخاط</a:t>
              </a:r>
            </a:p>
          </p:txBody>
        </p:sp>
        <p:pic>
          <p:nvPicPr>
            <p:cNvPr id="29" name="صورة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2877" y="6374807"/>
              <a:ext cx="953986" cy="516999"/>
            </a:xfrm>
            <a:prstGeom prst="rect">
              <a:avLst/>
            </a:prstGeom>
          </p:spPr>
        </p:pic>
      </p:grpSp>
    </p:spTree>
    <p:extLst>
      <p:ext uri="{BB962C8B-B14F-4D97-AF65-F5344CB8AC3E}">
        <p14:creationId xmlns:p14="http://schemas.microsoft.com/office/powerpoint/2010/main" val="193473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animBg="1"/>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dashVert">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a:stretch>
            <a:fillRect/>
          </a:stretch>
        </p:blipFill>
        <p:spPr>
          <a:xfrm>
            <a:off x="0" y="-64394"/>
            <a:ext cx="11578108" cy="6156101"/>
          </a:xfrm>
          <a:prstGeom prst="rect">
            <a:avLst/>
          </a:prstGeom>
        </p:spPr>
      </p:pic>
      <p:sp>
        <p:nvSpPr>
          <p:cNvPr id="8" name="مربع نص 7"/>
          <p:cNvSpPr txBox="1"/>
          <p:nvPr/>
        </p:nvSpPr>
        <p:spPr>
          <a:xfrm>
            <a:off x="8022464" y="1506829"/>
            <a:ext cx="2251655" cy="369332"/>
          </a:xfrm>
          <a:prstGeom prst="rect">
            <a:avLst/>
          </a:prstGeom>
          <a:noFill/>
        </p:spPr>
        <p:txBody>
          <a:bodyPr wrap="square" rtlCol="1">
            <a:spAutoFit/>
          </a:bodyPr>
          <a:lstStyle/>
          <a:p>
            <a:r>
              <a:rPr lang="ar-SA" dirty="0">
                <a:solidFill>
                  <a:schemeClr val="bg1"/>
                </a:solidFill>
              </a:rPr>
              <a:t>الإطارات والزوايا الزخرفية</a:t>
            </a:r>
          </a:p>
        </p:txBody>
      </p:sp>
      <p:sp>
        <p:nvSpPr>
          <p:cNvPr id="9" name="مربع نص 8"/>
          <p:cNvSpPr txBox="1"/>
          <p:nvPr/>
        </p:nvSpPr>
        <p:spPr>
          <a:xfrm>
            <a:off x="8007437" y="1092562"/>
            <a:ext cx="2251655" cy="369332"/>
          </a:xfrm>
          <a:prstGeom prst="rect">
            <a:avLst/>
          </a:prstGeom>
          <a:noFill/>
        </p:spPr>
        <p:txBody>
          <a:bodyPr wrap="square" rtlCol="1">
            <a:spAutoFit/>
          </a:bodyPr>
          <a:lstStyle/>
          <a:p>
            <a:r>
              <a:rPr lang="ar-SA" dirty="0">
                <a:solidFill>
                  <a:schemeClr val="bg1"/>
                </a:solidFill>
              </a:rPr>
              <a:t>التربية الفنية</a:t>
            </a:r>
          </a:p>
        </p:txBody>
      </p:sp>
      <p:sp>
        <p:nvSpPr>
          <p:cNvPr id="10" name="مربع نص 9"/>
          <p:cNvSpPr txBox="1"/>
          <p:nvPr/>
        </p:nvSpPr>
        <p:spPr>
          <a:xfrm>
            <a:off x="8007436" y="723230"/>
            <a:ext cx="2251655" cy="369332"/>
          </a:xfrm>
          <a:prstGeom prst="rect">
            <a:avLst/>
          </a:prstGeom>
          <a:noFill/>
        </p:spPr>
        <p:txBody>
          <a:bodyPr wrap="square" rtlCol="1">
            <a:spAutoFit/>
          </a:bodyPr>
          <a:lstStyle/>
          <a:p>
            <a:r>
              <a:rPr lang="ar-SA" dirty="0">
                <a:solidFill>
                  <a:schemeClr val="bg1"/>
                </a:solidFill>
              </a:rPr>
              <a:t>2 – 3 – 1442 هـ</a:t>
            </a:r>
          </a:p>
        </p:txBody>
      </p:sp>
      <p:sp>
        <p:nvSpPr>
          <p:cNvPr id="11" name="مربع نص 10"/>
          <p:cNvSpPr txBox="1"/>
          <p:nvPr/>
        </p:nvSpPr>
        <p:spPr>
          <a:xfrm>
            <a:off x="9911910" y="723230"/>
            <a:ext cx="1110799" cy="369332"/>
          </a:xfrm>
          <a:prstGeom prst="rect">
            <a:avLst/>
          </a:prstGeom>
          <a:noFill/>
        </p:spPr>
        <p:txBody>
          <a:bodyPr wrap="square" rtlCol="1">
            <a:spAutoFit/>
          </a:bodyPr>
          <a:lstStyle/>
          <a:p>
            <a:r>
              <a:rPr lang="ar-SA" dirty="0">
                <a:solidFill>
                  <a:schemeClr val="bg1"/>
                </a:solidFill>
              </a:rPr>
              <a:t>التاريخ :</a:t>
            </a:r>
          </a:p>
        </p:txBody>
      </p:sp>
      <p:sp>
        <p:nvSpPr>
          <p:cNvPr id="12" name="مربع نص 11"/>
          <p:cNvSpPr txBox="1"/>
          <p:nvPr/>
        </p:nvSpPr>
        <p:spPr>
          <a:xfrm>
            <a:off x="9808878" y="1092562"/>
            <a:ext cx="1110799" cy="369332"/>
          </a:xfrm>
          <a:prstGeom prst="rect">
            <a:avLst/>
          </a:prstGeom>
          <a:noFill/>
        </p:spPr>
        <p:txBody>
          <a:bodyPr wrap="square" rtlCol="1">
            <a:spAutoFit/>
          </a:bodyPr>
          <a:lstStyle/>
          <a:p>
            <a:r>
              <a:rPr lang="ar-SA" dirty="0">
                <a:solidFill>
                  <a:schemeClr val="bg1"/>
                </a:solidFill>
              </a:rPr>
              <a:t>المادة :</a:t>
            </a:r>
          </a:p>
        </p:txBody>
      </p:sp>
      <p:sp>
        <p:nvSpPr>
          <p:cNvPr id="13" name="مربع نص 12"/>
          <p:cNvSpPr txBox="1"/>
          <p:nvPr/>
        </p:nvSpPr>
        <p:spPr>
          <a:xfrm>
            <a:off x="10019767" y="1506829"/>
            <a:ext cx="1221886" cy="369332"/>
          </a:xfrm>
          <a:prstGeom prst="rect">
            <a:avLst/>
          </a:prstGeom>
          <a:noFill/>
        </p:spPr>
        <p:txBody>
          <a:bodyPr wrap="square" rtlCol="1">
            <a:spAutoFit/>
          </a:bodyPr>
          <a:lstStyle/>
          <a:p>
            <a:r>
              <a:rPr lang="ar-SA" dirty="0">
                <a:solidFill>
                  <a:schemeClr val="bg1"/>
                </a:solidFill>
              </a:rPr>
              <a:t>الموضوع :</a:t>
            </a:r>
          </a:p>
        </p:txBody>
      </p:sp>
      <p:pic>
        <p:nvPicPr>
          <p:cNvPr id="18" name="صورة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99876" y="5972"/>
            <a:ext cx="3206839" cy="1803847"/>
          </a:xfrm>
          <a:prstGeom prst="rect">
            <a:avLst/>
          </a:prstGeom>
        </p:spPr>
      </p:pic>
      <p:sp>
        <p:nvSpPr>
          <p:cNvPr id="20" name="مستطيل 19"/>
          <p:cNvSpPr/>
          <p:nvPr/>
        </p:nvSpPr>
        <p:spPr>
          <a:xfrm>
            <a:off x="1974515" y="3022427"/>
            <a:ext cx="6286500" cy="200025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0">
              <a:defRPr/>
            </a:pPr>
            <a:endParaRPr lang="ar-EG"/>
          </a:p>
        </p:txBody>
      </p:sp>
      <p:sp>
        <p:nvSpPr>
          <p:cNvPr id="21" name="Can 5"/>
          <p:cNvSpPr/>
          <p:nvPr/>
        </p:nvSpPr>
        <p:spPr>
          <a:xfrm>
            <a:off x="420171" y="1696711"/>
            <a:ext cx="6286500" cy="1028700"/>
          </a:xfrm>
          <a:prstGeom prst="can">
            <a:avLst>
              <a:gd name="adj" fmla="val 9083"/>
            </a:avLst>
          </a:prstGeom>
          <a:solidFill>
            <a:schemeClr val="accent1">
              <a:lumMod val="20000"/>
              <a:lumOff val="80000"/>
            </a:schemeClr>
          </a:solidFill>
          <a:ln w="38100">
            <a:solidFill>
              <a:srgbClr val="4DD6E9"/>
            </a:solidFill>
            <a:prstDash val="lgDashDotDot"/>
          </a:ln>
        </p:spPr>
        <p:style>
          <a:lnRef idx="1">
            <a:schemeClr val="accent6"/>
          </a:lnRef>
          <a:fillRef idx="2">
            <a:schemeClr val="accent6"/>
          </a:fillRef>
          <a:effectRef idx="1">
            <a:schemeClr val="accent6"/>
          </a:effectRef>
          <a:fontRef idx="minor">
            <a:schemeClr val="dk1"/>
          </a:fontRef>
        </p:style>
        <p:txBody>
          <a:bodyPr rtlCol="1" anchor="ctr"/>
          <a:lstStyle/>
          <a:p>
            <a:pPr algn="ctr" rtl="0" fontAlgn="auto">
              <a:spcBef>
                <a:spcPts val="0"/>
              </a:spcBef>
              <a:spcAft>
                <a:spcPts val="0"/>
              </a:spcAft>
              <a:defRPr/>
            </a:pPr>
            <a:endParaRPr lang="ar-EG" sz="3000"/>
          </a:p>
        </p:txBody>
      </p:sp>
      <p:sp>
        <p:nvSpPr>
          <p:cNvPr id="22" name="Rectangle 6"/>
          <p:cNvSpPr>
            <a:spLocks noChangeArrowheads="1"/>
          </p:cNvSpPr>
          <p:nvPr/>
        </p:nvSpPr>
        <p:spPr bwMode="auto">
          <a:xfrm>
            <a:off x="420170" y="1898787"/>
            <a:ext cx="6286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eaLnBrk="0" hangingPunct="0">
              <a:defRPr>
                <a:solidFill>
                  <a:schemeClr val="tx1"/>
                </a:solidFill>
                <a:latin typeface="Arial" panose="020B0604020202020204" pitchFamily="34" charset="0"/>
                <a:cs typeface="Arial" panose="020B0604020202020204" pitchFamily="34" charset="0"/>
              </a:defRPr>
            </a:lvl1pPr>
            <a:lvl2pPr marL="742950" indent="-285750" algn="l" rtl="0" eaLnBrk="0" hangingPunct="0">
              <a:defRPr>
                <a:solidFill>
                  <a:schemeClr val="tx1"/>
                </a:solidFill>
                <a:latin typeface="Arial" panose="020B0604020202020204" pitchFamily="34" charset="0"/>
                <a:cs typeface="Arial" panose="020B0604020202020204" pitchFamily="34" charset="0"/>
              </a:defRPr>
            </a:lvl2pPr>
            <a:lvl3pPr marL="1143000" indent="-228600" algn="l" rtl="0" eaLnBrk="0" hangingPunct="0">
              <a:defRPr>
                <a:solidFill>
                  <a:schemeClr val="tx1"/>
                </a:solidFill>
                <a:latin typeface="Arial" panose="020B0604020202020204" pitchFamily="34" charset="0"/>
                <a:cs typeface="Arial" panose="020B0604020202020204" pitchFamily="34" charset="0"/>
              </a:defRPr>
            </a:lvl3pPr>
            <a:lvl4pPr marL="1600200" indent="-228600" algn="l" rtl="0" eaLnBrk="0" hangingPunct="0">
              <a:defRPr>
                <a:solidFill>
                  <a:schemeClr val="tx1"/>
                </a:solidFill>
                <a:latin typeface="Arial" panose="020B0604020202020204" pitchFamily="34" charset="0"/>
                <a:cs typeface="Arial" panose="020B0604020202020204" pitchFamily="34" charset="0"/>
              </a:defRPr>
            </a:lvl4pPr>
            <a:lvl5pPr marL="2057400" indent="-228600" algn="l" rtl="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EG" altLang="ar-SA" sz="2400" dirty="0">
                <a:ln w="0"/>
                <a:effectLst>
                  <a:outerShdw blurRad="38100" dist="19050" dir="2700000" algn="tl" rotWithShape="0">
                    <a:schemeClr val="dk1">
                      <a:alpha val="40000"/>
                    </a:schemeClr>
                  </a:outerShdw>
                </a:effectLst>
                <a:latin typeface="Calibri" panose="020F0502020204030204" pitchFamily="34" charset="0"/>
              </a:rPr>
              <a:t>2-  تحديد خطين </a:t>
            </a:r>
            <a:r>
              <a:rPr lang="ar-EG" altLang="ar-SA" sz="2400" dirty="0" err="1">
                <a:ln w="0"/>
                <a:effectLst>
                  <a:outerShdw blurRad="38100" dist="19050" dir="2700000" algn="tl" rotWithShape="0">
                    <a:schemeClr val="dk1">
                      <a:alpha val="40000"/>
                    </a:schemeClr>
                  </a:outerShdw>
                </a:effectLst>
                <a:latin typeface="Calibri" panose="020F0502020204030204" pitchFamily="34" charset="0"/>
              </a:rPr>
              <a:t>متوازين</a:t>
            </a:r>
            <a:r>
              <a:rPr lang="ar-EG" altLang="ar-SA" sz="2400" dirty="0">
                <a:ln w="0"/>
                <a:effectLst>
                  <a:outerShdw blurRad="38100" dist="19050" dir="2700000" algn="tl" rotWithShape="0">
                    <a:schemeClr val="dk1">
                      <a:alpha val="40000"/>
                    </a:schemeClr>
                  </a:outerShdw>
                </a:effectLst>
                <a:latin typeface="Calibri" panose="020F0502020204030204" pitchFamily="34" charset="0"/>
              </a:rPr>
              <a:t> يتناسبان مع حجم الوحدة الزخرفية وعدد تكراراتها والمساحة المراد زخرفتها.</a:t>
            </a:r>
          </a:p>
        </p:txBody>
      </p:sp>
      <p:sp>
        <p:nvSpPr>
          <p:cNvPr id="23" name="خماسي 22"/>
          <p:cNvSpPr/>
          <p:nvPr/>
        </p:nvSpPr>
        <p:spPr>
          <a:xfrm rot="20995671" flipH="1">
            <a:off x="8235650" y="2264092"/>
            <a:ext cx="2343150" cy="8001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r>
              <a:rPr lang="ar-EG" sz="3600" dirty="0"/>
              <a:t>الخطوة (</a:t>
            </a:r>
            <a:r>
              <a:rPr lang="ar-SA" sz="3600" dirty="0"/>
              <a:t>2</a:t>
            </a:r>
            <a:r>
              <a:rPr lang="ar-EG" sz="3600" dirty="0"/>
              <a:t>)</a:t>
            </a:r>
          </a:p>
        </p:txBody>
      </p:sp>
      <p:sp>
        <p:nvSpPr>
          <p:cNvPr id="25" name="مربع نص 24"/>
          <p:cNvSpPr txBox="1">
            <a:spLocks noChangeArrowheads="1"/>
          </p:cNvSpPr>
          <p:nvPr/>
        </p:nvSpPr>
        <p:spPr bwMode="auto">
          <a:xfrm>
            <a:off x="2145965" y="4423794"/>
            <a:ext cx="60007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defRPr>
                <a:solidFill>
                  <a:schemeClr val="tx1"/>
                </a:solidFill>
                <a:latin typeface="Arial" panose="020B0604020202020204" pitchFamily="34" charset="0"/>
                <a:cs typeface="Arial" panose="020B0604020202020204" pitchFamily="34" charset="0"/>
              </a:defRPr>
            </a:lvl1pPr>
            <a:lvl2pPr marL="742950" indent="-285750" algn="l" rtl="0" eaLnBrk="0" hangingPunct="0">
              <a:defRPr>
                <a:solidFill>
                  <a:schemeClr val="tx1"/>
                </a:solidFill>
                <a:latin typeface="Arial" panose="020B0604020202020204" pitchFamily="34" charset="0"/>
                <a:cs typeface="Arial" panose="020B0604020202020204" pitchFamily="34" charset="0"/>
              </a:defRPr>
            </a:lvl2pPr>
            <a:lvl3pPr marL="1143000" indent="-228600" algn="l" rtl="0" eaLnBrk="0" hangingPunct="0">
              <a:defRPr>
                <a:solidFill>
                  <a:schemeClr val="tx1"/>
                </a:solidFill>
                <a:latin typeface="Arial" panose="020B0604020202020204" pitchFamily="34" charset="0"/>
                <a:cs typeface="Arial" panose="020B0604020202020204" pitchFamily="34" charset="0"/>
              </a:defRPr>
            </a:lvl3pPr>
            <a:lvl4pPr marL="1600200" indent="-228600" algn="l" rtl="0" eaLnBrk="0" hangingPunct="0">
              <a:defRPr>
                <a:solidFill>
                  <a:schemeClr val="tx1"/>
                </a:solidFill>
                <a:latin typeface="Arial" panose="020B0604020202020204" pitchFamily="34" charset="0"/>
                <a:cs typeface="Arial" panose="020B0604020202020204" pitchFamily="34" charset="0"/>
              </a:defRPr>
            </a:lvl4pPr>
            <a:lvl5pPr marL="2057400" indent="-228600" algn="l" rtl="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ar-SA" sz="2700" b="1" dirty="0"/>
              <a:t>إطارات بوحدات زخرفية هندسية بتكرارات متبادلة</a:t>
            </a:r>
          </a:p>
        </p:txBody>
      </p:sp>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2418" y="3392437"/>
            <a:ext cx="5607844"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صورة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883" y="3315135"/>
            <a:ext cx="3231832" cy="6858000"/>
          </a:xfrm>
          <a:prstGeom prst="rect">
            <a:avLst/>
          </a:prstGeom>
        </p:spPr>
      </p:pic>
      <p:grpSp>
        <p:nvGrpSpPr>
          <p:cNvPr id="28" name="مجموعة 27"/>
          <p:cNvGrpSpPr/>
          <p:nvPr/>
        </p:nvGrpSpPr>
        <p:grpSpPr>
          <a:xfrm>
            <a:off x="-1" y="6372909"/>
            <a:ext cx="12192001" cy="518897"/>
            <a:chOff x="-1" y="6372909"/>
            <a:chExt cx="12192001" cy="518897"/>
          </a:xfrm>
        </p:grpSpPr>
        <p:sp>
          <p:nvSpPr>
            <p:cNvPr id="29" name="مستطيل 28"/>
            <p:cNvSpPr/>
            <p:nvPr/>
          </p:nvSpPr>
          <p:spPr>
            <a:xfrm>
              <a:off x="-1" y="6372909"/>
              <a:ext cx="12192001" cy="4850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عبدالله علي القناص                                                                                                                                 مدرسة الملك عبدالله بخاط</a:t>
              </a:r>
            </a:p>
          </p:txBody>
        </p:sp>
        <p:pic>
          <p:nvPicPr>
            <p:cNvPr id="30" name="صورة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2877" y="6374807"/>
              <a:ext cx="953986" cy="516999"/>
            </a:xfrm>
            <a:prstGeom prst="rect">
              <a:avLst/>
            </a:prstGeom>
          </p:spPr>
        </p:pic>
      </p:grpSp>
    </p:spTree>
    <p:extLst>
      <p:ext uri="{BB962C8B-B14F-4D97-AF65-F5344CB8AC3E}">
        <p14:creationId xmlns:p14="http://schemas.microsoft.com/office/powerpoint/2010/main" val="318003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animBg="1"/>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dashVert">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a:stretch>
            <a:fillRect/>
          </a:stretch>
        </p:blipFill>
        <p:spPr>
          <a:xfrm>
            <a:off x="0" y="-64394"/>
            <a:ext cx="11578108" cy="6156101"/>
          </a:xfrm>
          <a:prstGeom prst="rect">
            <a:avLst/>
          </a:prstGeom>
        </p:spPr>
      </p:pic>
      <p:sp>
        <p:nvSpPr>
          <p:cNvPr id="8" name="مربع نص 7"/>
          <p:cNvSpPr txBox="1"/>
          <p:nvPr/>
        </p:nvSpPr>
        <p:spPr>
          <a:xfrm>
            <a:off x="8022464" y="1506829"/>
            <a:ext cx="2251655" cy="369332"/>
          </a:xfrm>
          <a:prstGeom prst="rect">
            <a:avLst/>
          </a:prstGeom>
          <a:noFill/>
        </p:spPr>
        <p:txBody>
          <a:bodyPr wrap="square" rtlCol="1">
            <a:spAutoFit/>
          </a:bodyPr>
          <a:lstStyle/>
          <a:p>
            <a:r>
              <a:rPr lang="ar-SA" dirty="0">
                <a:solidFill>
                  <a:schemeClr val="bg1"/>
                </a:solidFill>
              </a:rPr>
              <a:t>الإطارات والزوايا الزخرفية</a:t>
            </a:r>
          </a:p>
        </p:txBody>
      </p:sp>
      <p:sp>
        <p:nvSpPr>
          <p:cNvPr id="9" name="مربع نص 8"/>
          <p:cNvSpPr txBox="1"/>
          <p:nvPr/>
        </p:nvSpPr>
        <p:spPr>
          <a:xfrm>
            <a:off x="8007437" y="1092562"/>
            <a:ext cx="2251655" cy="369332"/>
          </a:xfrm>
          <a:prstGeom prst="rect">
            <a:avLst/>
          </a:prstGeom>
          <a:noFill/>
        </p:spPr>
        <p:txBody>
          <a:bodyPr wrap="square" rtlCol="1">
            <a:spAutoFit/>
          </a:bodyPr>
          <a:lstStyle/>
          <a:p>
            <a:r>
              <a:rPr lang="ar-SA" dirty="0">
                <a:solidFill>
                  <a:schemeClr val="bg1"/>
                </a:solidFill>
              </a:rPr>
              <a:t>التربية الفنية</a:t>
            </a:r>
          </a:p>
        </p:txBody>
      </p:sp>
      <p:sp>
        <p:nvSpPr>
          <p:cNvPr id="10" name="مربع نص 9"/>
          <p:cNvSpPr txBox="1"/>
          <p:nvPr/>
        </p:nvSpPr>
        <p:spPr>
          <a:xfrm>
            <a:off x="8007436" y="723230"/>
            <a:ext cx="2251655" cy="369332"/>
          </a:xfrm>
          <a:prstGeom prst="rect">
            <a:avLst/>
          </a:prstGeom>
          <a:noFill/>
        </p:spPr>
        <p:txBody>
          <a:bodyPr wrap="square" rtlCol="1">
            <a:spAutoFit/>
          </a:bodyPr>
          <a:lstStyle/>
          <a:p>
            <a:r>
              <a:rPr lang="ar-SA" dirty="0">
                <a:solidFill>
                  <a:schemeClr val="bg1"/>
                </a:solidFill>
              </a:rPr>
              <a:t>2 – 3 – 1442 هـ</a:t>
            </a:r>
          </a:p>
        </p:txBody>
      </p:sp>
      <p:sp>
        <p:nvSpPr>
          <p:cNvPr id="11" name="مربع نص 10"/>
          <p:cNvSpPr txBox="1"/>
          <p:nvPr/>
        </p:nvSpPr>
        <p:spPr>
          <a:xfrm>
            <a:off x="9911910" y="723230"/>
            <a:ext cx="1110799" cy="369332"/>
          </a:xfrm>
          <a:prstGeom prst="rect">
            <a:avLst/>
          </a:prstGeom>
          <a:noFill/>
        </p:spPr>
        <p:txBody>
          <a:bodyPr wrap="square" rtlCol="1">
            <a:spAutoFit/>
          </a:bodyPr>
          <a:lstStyle/>
          <a:p>
            <a:r>
              <a:rPr lang="ar-SA" dirty="0">
                <a:solidFill>
                  <a:schemeClr val="bg1"/>
                </a:solidFill>
              </a:rPr>
              <a:t>التاريخ :</a:t>
            </a:r>
          </a:p>
        </p:txBody>
      </p:sp>
      <p:sp>
        <p:nvSpPr>
          <p:cNvPr id="12" name="مربع نص 11"/>
          <p:cNvSpPr txBox="1"/>
          <p:nvPr/>
        </p:nvSpPr>
        <p:spPr>
          <a:xfrm>
            <a:off x="9808878" y="1092562"/>
            <a:ext cx="1110799" cy="369332"/>
          </a:xfrm>
          <a:prstGeom prst="rect">
            <a:avLst/>
          </a:prstGeom>
          <a:noFill/>
        </p:spPr>
        <p:txBody>
          <a:bodyPr wrap="square" rtlCol="1">
            <a:spAutoFit/>
          </a:bodyPr>
          <a:lstStyle/>
          <a:p>
            <a:r>
              <a:rPr lang="ar-SA" dirty="0">
                <a:solidFill>
                  <a:schemeClr val="bg1"/>
                </a:solidFill>
              </a:rPr>
              <a:t>المادة :</a:t>
            </a:r>
          </a:p>
        </p:txBody>
      </p:sp>
      <p:sp>
        <p:nvSpPr>
          <p:cNvPr id="13" name="مربع نص 12"/>
          <p:cNvSpPr txBox="1"/>
          <p:nvPr/>
        </p:nvSpPr>
        <p:spPr>
          <a:xfrm>
            <a:off x="10019767" y="1506829"/>
            <a:ext cx="1221886" cy="369332"/>
          </a:xfrm>
          <a:prstGeom prst="rect">
            <a:avLst/>
          </a:prstGeom>
          <a:noFill/>
        </p:spPr>
        <p:txBody>
          <a:bodyPr wrap="square" rtlCol="1">
            <a:spAutoFit/>
          </a:bodyPr>
          <a:lstStyle/>
          <a:p>
            <a:r>
              <a:rPr lang="ar-SA" dirty="0">
                <a:solidFill>
                  <a:schemeClr val="bg1"/>
                </a:solidFill>
              </a:rPr>
              <a:t>الموضوع :</a:t>
            </a:r>
          </a:p>
        </p:txBody>
      </p:sp>
      <p:pic>
        <p:nvPicPr>
          <p:cNvPr id="18" name="صورة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99876" y="5972"/>
            <a:ext cx="3206839" cy="1803847"/>
          </a:xfrm>
          <a:prstGeom prst="rect">
            <a:avLst/>
          </a:prstGeom>
        </p:spPr>
      </p:pic>
      <p:sp>
        <p:nvSpPr>
          <p:cNvPr id="20" name="مستطيل 19"/>
          <p:cNvSpPr/>
          <p:nvPr/>
        </p:nvSpPr>
        <p:spPr>
          <a:xfrm>
            <a:off x="1974515" y="3022427"/>
            <a:ext cx="6286500" cy="200025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0">
              <a:defRPr/>
            </a:pPr>
            <a:endParaRPr lang="ar-EG"/>
          </a:p>
        </p:txBody>
      </p:sp>
      <p:sp>
        <p:nvSpPr>
          <p:cNvPr id="21" name="Can 5"/>
          <p:cNvSpPr/>
          <p:nvPr/>
        </p:nvSpPr>
        <p:spPr>
          <a:xfrm>
            <a:off x="420171" y="1696711"/>
            <a:ext cx="6286500" cy="1028700"/>
          </a:xfrm>
          <a:prstGeom prst="can">
            <a:avLst>
              <a:gd name="adj" fmla="val 9083"/>
            </a:avLst>
          </a:prstGeom>
          <a:solidFill>
            <a:schemeClr val="accent1">
              <a:lumMod val="20000"/>
              <a:lumOff val="80000"/>
            </a:schemeClr>
          </a:solidFill>
          <a:ln w="38100">
            <a:solidFill>
              <a:srgbClr val="4DD6E9"/>
            </a:solidFill>
            <a:prstDash val="lgDashDotDot"/>
          </a:ln>
        </p:spPr>
        <p:style>
          <a:lnRef idx="1">
            <a:schemeClr val="accent6"/>
          </a:lnRef>
          <a:fillRef idx="2">
            <a:schemeClr val="accent6"/>
          </a:fillRef>
          <a:effectRef idx="1">
            <a:schemeClr val="accent6"/>
          </a:effectRef>
          <a:fontRef idx="minor">
            <a:schemeClr val="dk1"/>
          </a:fontRef>
        </p:style>
        <p:txBody>
          <a:bodyPr rtlCol="1" anchor="ctr"/>
          <a:lstStyle/>
          <a:p>
            <a:pPr algn="ctr" rtl="0" fontAlgn="auto">
              <a:spcBef>
                <a:spcPts val="0"/>
              </a:spcBef>
              <a:spcAft>
                <a:spcPts val="0"/>
              </a:spcAft>
              <a:defRPr/>
            </a:pPr>
            <a:endParaRPr lang="ar-EG" sz="3000"/>
          </a:p>
        </p:txBody>
      </p:sp>
      <p:sp>
        <p:nvSpPr>
          <p:cNvPr id="22" name="Rectangle 6"/>
          <p:cNvSpPr>
            <a:spLocks noChangeArrowheads="1"/>
          </p:cNvSpPr>
          <p:nvPr/>
        </p:nvSpPr>
        <p:spPr bwMode="auto">
          <a:xfrm>
            <a:off x="420170" y="2014698"/>
            <a:ext cx="6286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eaLnBrk="0" hangingPunct="0">
              <a:defRPr>
                <a:solidFill>
                  <a:schemeClr val="tx1"/>
                </a:solidFill>
                <a:latin typeface="Arial" panose="020B0604020202020204" pitchFamily="34" charset="0"/>
                <a:cs typeface="Arial" panose="020B0604020202020204" pitchFamily="34" charset="0"/>
              </a:defRPr>
            </a:lvl1pPr>
            <a:lvl2pPr marL="742950" indent="-285750" algn="l" rtl="0" eaLnBrk="0" hangingPunct="0">
              <a:defRPr>
                <a:solidFill>
                  <a:schemeClr val="tx1"/>
                </a:solidFill>
                <a:latin typeface="Arial" panose="020B0604020202020204" pitchFamily="34" charset="0"/>
                <a:cs typeface="Arial" panose="020B0604020202020204" pitchFamily="34" charset="0"/>
              </a:defRPr>
            </a:lvl2pPr>
            <a:lvl3pPr marL="1143000" indent="-228600" algn="l" rtl="0" eaLnBrk="0" hangingPunct="0">
              <a:defRPr>
                <a:solidFill>
                  <a:schemeClr val="tx1"/>
                </a:solidFill>
                <a:latin typeface="Arial" panose="020B0604020202020204" pitchFamily="34" charset="0"/>
                <a:cs typeface="Arial" panose="020B0604020202020204" pitchFamily="34" charset="0"/>
              </a:defRPr>
            </a:lvl3pPr>
            <a:lvl4pPr marL="1600200" indent="-228600" algn="l" rtl="0" eaLnBrk="0" hangingPunct="0">
              <a:defRPr>
                <a:solidFill>
                  <a:schemeClr val="tx1"/>
                </a:solidFill>
                <a:latin typeface="Arial" panose="020B0604020202020204" pitchFamily="34" charset="0"/>
                <a:cs typeface="Arial" panose="020B0604020202020204" pitchFamily="34" charset="0"/>
              </a:defRPr>
            </a:lvl4pPr>
            <a:lvl5pPr marL="2057400" indent="-228600" algn="l" rtl="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EG" altLang="ar-SA" sz="2400" dirty="0">
                <a:ln w="0"/>
                <a:effectLst>
                  <a:outerShdw blurRad="38100" dist="19050" dir="2700000" algn="tl" rotWithShape="0">
                    <a:schemeClr val="dk1">
                      <a:alpha val="40000"/>
                    </a:schemeClr>
                  </a:outerShdw>
                </a:effectLst>
                <a:cs typeface="Times New Roman" panose="02020603050405020304" pitchFamily="18" charset="0"/>
              </a:rPr>
              <a:t>3-  تكرار الوحدات الزخرفية تكراراُ متماثلاً أو عادياً أو متبادلاً. </a:t>
            </a:r>
            <a:endParaRPr lang="ar-EG" altLang="ar-SA" sz="3200" dirty="0">
              <a:ln w="0"/>
              <a:effectLst>
                <a:outerShdw blurRad="38100" dist="19050" dir="2700000" algn="tl" rotWithShape="0">
                  <a:schemeClr val="dk1">
                    <a:alpha val="40000"/>
                  </a:schemeClr>
                </a:outerShdw>
              </a:effectLst>
              <a:cs typeface="Times New Roman" panose="02020603050405020304" pitchFamily="18" charset="0"/>
            </a:endParaRPr>
          </a:p>
        </p:txBody>
      </p:sp>
      <p:sp>
        <p:nvSpPr>
          <p:cNvPr id="23" name="خماسي 22"/>
          <p:cNvSpPr/>
          <p:nvPr/>
        </p:nvSpPr>
        <p:spPr>
          <a:xfrm rot="20995671" flipH="1">
            <a:off x="8235650" y="2264092"/>
            <a:ext cx="2343150" cy="8001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r>
              <a:rPr lang="ar-EG" sz="3600" dirty="0"/>
              <a:t>الخطوة (</a:t>
            </a:r>
            <a:r>
              <a:rPr lang="ar-SA" sz="3600" dirty="0"/>
              <a:t>3</a:t>
            </a:r>
            <a:r>
              <a:rPr lang="ar-EG" sz="3600" dirty="0"/>
              <a:t>)</a:t>
            </a:r>
          </a:p>
        </p:txBody>
      </p:sp>
      <p:sp>
        <p:nvSpPr>
          <p:cNvPr id="25" name="مربع نص 24"/>
          <p:cNvSpPr txBox="1">
            <a:spLocks noChangeArrowheads="1"/>
          </p:cNvSpPr>
          <p:nvPr/>
        </p:nvSpPr>
        <p:spPr bwMode="auto">
          <a:xfrm>
            <a:off x="2145965" y="4423794"/>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defRPr>
                <a:solidFill>
                  <a:schemeClr val="tx1"/>
                </a:solidFill>
                <a:latin typeface="Arial" panose="020B0604020202020204" pitchFamily="34" charset="0"/>
                <a:cs typeface="Arial" panose="020B0604020202020204" pitchFamily="34" charset="0"/>
              </a:defRPr>
            </a:lvl1pPr>
            <a:lvl2pPr marL="742950" indent="-285750" algn="l" rtl="0" eaLnBrk="0" hangingPunct="0">
              <a:defRPr>
                <a:solidFill>
                  <a:schemeClr val="tx1"/>
                </a:solidFill>
                <a:latin typeface="Arial" panose="020B0604020202020204" pitchFamily="34" charset="0"/>
                <a:cs typeface="Arial" panose="020B0604020202020204" pitchFamily="34" charset="0"/>
              </a:defRPr>
            </a:lvl2pPr>
            <a:lvl3pPr marL="1143000" indent="-228600" algn="l" rtl="0" eaLnBrk="0" hangingPunct="0">
              <a:defRPr>
                <a:solidFill>
                  <a:schemeClr val="tx1"/>
                </a:solidFill>
                <a:latin typeface="Arial" panose="020B0604020202020204" pitchFamily="34" charset="0"/>
                <a:cs typeface="Arial" panose="020B0604020202020204" pitchFamily="34" charset="0"/>
              </a:defRPr>
            </a:lvl3pPr>
            <a:lvl4pPr marL="1600200" indent="-228600" algn="l" rtl="0" eaLnBrk="0" hangingPunct="0">
              <a:defRPr>
                <a:solidFill>
                  <a:schemeClr val="tx1"/>
                </a:solidFill>
                <a:latin typeface="Arial" panose="020B0604020202020204" pitchFamily="34" charset="0"/>
                <a:cs typeface="Arial" panose="020B0604020202020204" pitchFamily="34" charset="0"/>
              </a:defRPr>
            </a:lvl4pPr>
            <a:lvl5pPr marL="2057400" indent="-228600" algn="l" rtl="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ar-SA" sz="2400" b="1" dirty="0"/>
              <a:t>إطارات بوحدات زخرفية نباتية بتكرارات متماثلة تماثلاً كلياً</a:t>
            </a: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6014" y="3461327"/>
            <a:ext cx="5886450" cy="77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صورة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883" y="3315135"/>
            <a:ext cx="3231832" cy="6858000"/>
          </a:xfrm>
          <a:prstGeom prst="rect">
            <a:avLst/>
          </a:prstGeom>
        </p:spPr>
      </p:pic>
      <p:grpSp>
        <p:nvGrpSpPr>
          <p:cNvPr id="29" name="مجموعة 28"/>
          <p:cNvGrpSpPr/>
          <p:nvPr/>
        </p:nvGrpSpPr>
        <p:grpSpPr>
          <a:xfrm>
            <a:off x="-1" y="6372909"/>
            <a:ext cx="12192001" cy="518897"/>
            <a:chOff x="-1" y="6372909"/>
            <a:chExt cx="12192001" cy="518897"/>
          </a:xfrm>
        </p:grpSpPr>
        <p:sp>
          <p:nvSpPr>
            <p:cNvPr id="30" name="مستطيل 29"/>
            <p:cNvSpPr/>
            <p:nvPr/>
          </p:nvSpPr>
          <p:spPr>
            <a:xfrm>
              <a:off x="-1" y="6372909"/>
              <a:ext cx="12192001" cy="4850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عبدالله علي القناص                                                                                                                                 مدرسة الملك عبدالله بخاط</a:t>
              </a:r>
            </a:p>
          </p:txBody>
        </p:sp>
        <p:pic>
          <p:nvPicPr>
            <p:cNvPr id="31" name="صورة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2877" y="6374807"/>
              <a:ext cx="953986" cy="516999"/>
            </a:xfrm>
            <a:prstGeom prst="rect">
              <a:avLst/>
            </a:prstGeom>
          </p:spPr>
        </p:pic>
      </p:grpSp>
    </p:spTree>
    <p:extLst>
      <p:ext uri="{BB962C8B-B14F-4D97-AF65-F5344CB8AC3E}">
        <p14:creationId xmlns:p14="http://schemas.microsoft.com/office/powerpoint/2010/main" val="351232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animBg="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dashVert">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a:stretch>
            <a:fillRect/>
          </a:stretch>
        </p:blipFill>
        <p:spPr>
          <a:xfrm>
            <a:off x="0" y="-64394"/>
            <a:ext cx="11578108" cy="6156101"/>
          </a:xfrm>
          <a:prstGeom prst="rect">
            <a:avLst/>
          </a:prstGeom>
        </p:spPr>
      </p:pic>
      <p:sp>
        <p:nvSpPr>
          <p:cNvPr id="8" name="مربع نص 7"/>
          <p:cNvSpPr txBox="1"/>
          <p:nvPr/>
        </p:nvSpPr>
        <p:spPr>
          <a:xfrm>
            <a:off x="8022464" y="1506829"/>
            <a:ext cx="2251655" cy="369332"/>
          </a:xfrm>
          <a:prstGeom prst="rect">
            <a:avLst/>
          </a:prstGeom>
          <a:noFill/>
        </p:spPr>
        <p:txBody>
          <a:bodyPr wrap="square" rtlCol="1">
            <a:spAutoFit/>
          </a:bodyPr>
          <a:lstStyle/>
          <a:p>
            <a:r>
              <a:rPr lang="ar-SA" dirty="0">
                <a:solidFill>
                  <a:schemeClr val="bg1"/>
                </a:solidFill>
              </a:rPr>
              <a:t>الإطارات والزوايا الزخرفية</a:t>
            </a:r>
          </a:p>
        </p:txBody>
      </p:sp>
      <p:sp>
        <p:nvSpPr>
          <p:cNvPr id="9" name="مربع نص 8"/>
          <p:cNvSpPr txBox="1"/>
          <p:nvPr/>
        </p:nvSpPr>
        <p:spPr>
          <a:xfrm>
            <a:off x="8007437" y="1092562"/>
            <a:ext cx="2251655" cy="369332"/>
          </a:xfrm>
          <a:prstGeom prst="rect">
            <a:avLst/>
          </a:prstGeom>
          <a:noFill/>
        </p:spPr>
        <p:txBody>
          <a:bodyPr wrap="square" rtlCol="1">
            <a:spAutoFit/>
          </a:bodyPr>
          <a:lstStyle/>
          <a:p>
            <a:r>
              <a:rPr lang="ar-SA" dirty="0">
                <a:solidFill>
                  <a:schemeClr val="bg1"/>
                </a:solidFill>
              </a:rPr>
              <a:t>التربية الفنية</a:t>
            </a:r>
          </a:p>
        </p:txBody>
      </p:sp>
      <p:sp>
        <p:nvSpPr>
          <p:cNvPr id="10" name="مربع نص 9"/>
          <p:cNvSpPr txBox="1"/>
          <p:nvPr/>
        </p:nvSpPr>
        <p:spPr>
          <a:xfrm>
            <a:off x="8007436" y="723230"/>
            <a:ext cx="2251655" cy="369332"/>
          </a:xfrm>
          <a:prstGeom prst="rect">
            <a:avLst/>
          </a:prstGeom>
          <a:noFill/>
        </p:spPr>
        <p:txBody>
          <a:bodyPr wrap="square" rtlCol="1">
            <a:spAutoFit/>
          </a:bodyPr>
          <a:lstStyle/>
          <a:p>
            <a:r>
              <a:rPr lang="ar-SA" dirty="0">
                <a:solidFill>
                  <a:schemeClr val="bg1"/>
                </a:solidFill>
              </a:rPr>
              <a:t>2 – 3 – 1442 هـ</a:t>
            </a:r>
          </a:p>
        </p:txBody>
      </p:sp>
      <p:sp>
        <p:nvSpPr>
          <p:cNvPr id="11" name="مربع نص 10"/>
          <p:cNvSpPr txBox="1"/>
          <p:nvPr/>
        </p:nvSpPr>
        <p:spPr>
          <a:xfrm>
            <a:off x="9911910" y="723230"/>
            <a:ext cx="1110799" cy="369332"/>
          </a:xfrm>
          <a:prstGeom prst="rect">
            <a:avLst/>
          </a:prstGeom>
          <a:noFill/>
        </p:spPr>
        <p:txBody>
          <a:bodyPr wrap="square" rtlCol="1">
            <a:spAutoFit/>
          </a:bodyPr>
          <a:lstStyle/>
          <a:p>
            <a:r>
              <a:rPr lang="ar-SA" dirty="0">
                <a:solidFill>
                  <a:schemeClr val="bg1"/>
                </a:solidFill>
              </a:rPr>
              <a:t>التاريخ :</a:t>
            </a:r>
          </a:p>
        </p:txBody>
      </p:sp>
      <p:sp>
        <p:nvSpPr>
          <p:cNvPr id="12" name="مربع نص 11"/>
          <p:cNvSpPr txBox="1"/>
          <p:nvPr/>
        </p:nvSpPr>
        <p:spPr>
          <a:xfrm>
            <a:off x="9808878" y="1092562"/>
            <a:ext cx="1110799" cy="369332"/>
          </a:xfrm>
          <a:prstGeom prst="rect">
            <a:avLst/>
          </a:prstGeom>
          <a:noFill/>
        </p:spPr>
        <p:txBody>
          <a:bodyPr wrap="square" rtlCol="1">
            <a:spAutoFit/>
          </a:bodyPr>
          <a:lstStyle/>
          <a:p>
            <a:r>
              <a:rPr lang="ar-SA" dirty="0">
                <a:solidFill>
                  <a:schemeClr val="bg1"/>
                </a:solidFill>
              </a:rPr>
              <a:t>المادة :</a:t>
            </a:r>
          </a:p>
        </p:txBody>
      </p:sp>
      <p:sp>
        <p:nvSpPr>
          <p:cNvPr id="13" name="مربع نص 12"/>
          <p:cNvSpPr txBox="1"/>
          <p:nvPr/>
        </p:nvSpPr>
        <p:spPr>
          <a:xfrm>
            <a:off x="10019767" y="1506829"/>
            <a:ext cx="1221886" cy="369332"/>
          </a:xfrm>
          <a:prstGeom prst="rect">
            <a:avLst/>
          </a:prstGeom>
          <a:noFill/>
        </p:spPr>
        <p:txBody>
          <a:bodyPr wrap="square" rtlCol="1">
            <a:spAutoFit/>
          </a:bodyPr>
          <a:lstStyle/>
          <a:p>
            <a:r>
              <a:rPr lang="ar-SA" dirty="0">
                <a:solidFill>
                  <a:schemeClr val="bg1"/>
                </a:solidFill>
              </a:rPr>
              <a:t>الموضوع :</a:t>
            </a:r>
          </a:p>
        </p:txBody>
      </p:sp>
      <p:pic>
        <p:nvPicPr>
          <p:cNvPr id="18" name="صورة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99876" y="5972"/>
            <a:ext cx="3206839" cy="1803847"/>
          </a:xfrm>
          <a:prstGeom prst="rect">
            <a:avLst/>
          </a:prstGeom>
        </p:spPr>
      </p:pic>
      <p:sp>
        <p:nvSpPr>
          <p:cNvPr id="20" name="مستطيل 19"/>
          <p:cNvSpPr/>
          <p:nvPr/>
        </p:nvSpPr>
        <p:spPr>
          <a:xfrm>
            <a:off x="1974515" y="3022427"/>
            <a:ext cx="6286500" cy="200025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0">
              <a:defRPr/>
            </a:pPr>
            <a:endParaRPr lang="ar-EG"/>
          </a:p>
        </p:txBody>
      </p:sp>
      <p:sp>
        <p:nvSpPr>
          <p:cNvPr id="21" name="Can 5"/>
          <p:cNvSpPr/>
          <p:nvPr/>
        </p:nvSpPr>
        <p:spPr>
          <a:xfrm>
            <a:off x="420171" y="1696711"/>
            <a:ext cx="6286500" cy="1028700"/>
          </a:xfrm>
          <a:prstGeom prst="can">
            <a:avLst>
              <a:gd name="adj" fmla="val 9083"/>
            </a:avLst>
          </a:prstGeom>
          <a:solidFill>
            <a:schemeClr val="accent1">
              <a:lumMod val="20000"/>
              <a:lumOff val="80000"/>
            </a:schemeClr>
          </a:solidFill>
          <a:ln w="38100">
            <a:solidFill>
              <a:srgbClr val="4DD6E9"/>
            </a:solidFill>
            <a:prstDash val="lgDashDotDot"/>
          </a:ln>
        </p:spPr>
        <p:style>
          <a:lnRef idx="1">
            <a:schemeClr val="accent6"/>
          </a:lnRef>
          <a:fillRef idx="2">
            <a:schemeClr val="accent6"/>
          </a:fillRef>
          <a:effectRef idx="1">
            <a:schemeClr val="accent6"/>
          </a:effectRef>
          <a:fontRef idx="minor">
            <a:schemeClr val="dk1"/>
          </a:fontRef>
        </p:style>
        <p:txBody>
          <a:bodyPr rtlCol="1" anchor="ctr"/>
          <a:lstStyle/>
          <a:p>
            <a:pPr algn="ctr" rtl="0" fontAlgn="auto">
              <a:spcBef>
                <a:spcPts val="0"/>
              </a:spcBef>
              <a:spcAft>
                <a:spcPts val="0"/>
              </a:spcAft>
              <a:defRPr/>
            </a:pPr>
            <a:endParaRPr lang="ar-EG" sz="3000"/>
          </a:p>
        </p:txBody>
      </p:sp>
      <p:sp>
        <p:nvSpPr>
          <p:cNvPr id="22" name="Rectangle 6"/>
          <p:cNvSpPr>
            <a:spLocks noChangeArrowheads="1"/>
          </p:cNvSpPr>
          <p:nvPr/>
        </p:nvSpPr>
        <p:spPr bwMode="auto">
          <a:xfrm>
            <a:off x="420170" y="1860150"/>
            <a:ext cx="6286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eaLnBrk="0" hangingPunct="0">
              <a:defRPr>
                <a:solidFill>
                  <a:schemeClr val="tx1"/>
                </a:solidFill>
                <a:latin typeface="Arial" panose="020B0604020202020204" pitchFamily="34" charset="0"/>
                <a:cs typeface="Arial" panose="020B0604020202020204" pitchFamily="34" charset="0"/>
              </a:defRPr>
            </a:lvl1pPr>
            <a:lvl2pPr marL="742950" indent="-285750" algn="l" rtl="0" eaLnBrk="0" hangingPunct="0">
              <a:defRPr>
                <a:solidFill>
                  <a:schemeClr val="tx1"/>
                </a:solidFill>
                <a:latin typeface="Arial" panose="020B0604020202020204" pitchFamily="34" charset="0"/>
                <a:cs typeface="Arial" panose="020B0604020202020204" pitchFamily="34" charset="0"/>
              </a:defRPr>
            </a:lvl2pPr>
            <a:lvl3pPr marL="1143000" indent="-228600" algn="l" rtl="0" eaLnBrk="0" hangingPunct="0">
              <a:defRPr>
                <a:solidFill>
                  <a:schemeClr val="tx1"/>
                </a:solidFill>
                <a:latin typeface="Arial" panose="020B0604020202020204" pitchFamily="34" charset="0"/>
                <a:cs typeface="Arial" panose="020B0604020202020204" pitchFamily="34" charset="0"/>
              </a:defRPr>
            </a:lvl3pPr>
            <a:lvl4pPr marL="1600200" indent="-228600" algn="l" rtl="0" eaLnBrk="0" hangingPunct="0">
              <a:defRPr>
                <a:solidFill>
                  <a:schemeClr val="tx1"/>
                </a:solidFill>
                <a:latin typeface="Arial" panose="020B0604020202020204" pitchFamily="34" charset="0"/>
                <a:cs typeface="Arial" panose="020B0604020202020204" pitchFamily="34" charset="0"/>
              </a:defRPr>
            </a:lvl4pPr>
            <a:lvl5pPr marL="2057400" indent="-228600" algn="l" rtl="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EG" altLang="ar-SA" sz="2400" dirty="0">
                <a:ln w="0"/>
                <a:effectLst>
                  <a:outerShdw blurRad="38100" dist="19050" dir="2700000" algn="tl" rotWithShape="0">
                    <a:schemeClr val="dk1">
                      <a:alpha val="40000"/>
                    </a:schemeClr>
                  </a:outerShdw>
                </a:effectLst>
                <a:cs typeface="Times New Roman" panose="02020603050405020304" pitchFamily="18" charset="0"/>
              </a:rPr>
              <a:t> 4- استخدام شبكة </a:t>
            </a:r>
            <a:r>
              <a:rPr lang="ar-EG" altLang="ar-SA" sz="2400" dirty="0" err="1">
                <a:ln w="0"/>
                <a:effectLst>
                  <a:outerShdw blurRad="38100" dist="19050" dir="2700000" algn="tl" rotWithShape="0">
                    <a:schemeClr val="dk1">
                      <a:alpha val="40000"/>
                    </a:schemeClr>
                  </a:outerShdw>
                </a:effectLst>
                <a:cs typeface="Times New Roman" panose="02020603050405020304" pitchFamily="18" charset="0"/>
              </a:rPr>
              <a:t>التربيعات</a:t>
            </a:r>
            <a:r>
              <a:rPr lang="ar-EG" altLang="ar-SA" sz="2400" dirty="0">
                <a:ln w="0"/>
                <a:effectLst>
                  <a:outerShdw blurRad="38100" dist="19050" dir="2700000" algn="tl" rotWithShape="0">
                    <a:schemeClr val="dk1">
                      <a:alpha val="40000"/>
                    </a:schemeClr>
                  </a:outerShdw>
                </a:effectLst>
                <a:cs typeface="Times New Roman" panose="02020603050405020304" pitchFamily="18" charset="0"/>
              </a:rPr>
              <a:t> الخاصة بالرسم الهندسي لتكرار الأشكال بطريقة تعكس الدقة في التصميم والتكرار.</a:t>
            </a:r>
            <a:endParaRPr lang="en-US" altLang="ar-SA" sz="3200" dirty="0">
              <a:ln w="0"/>
              <a:effectLst>
                <a:outerShdw blurRad="38100" dist="19050" dir="2700000" algn="tl" rotWithShape="0">
                  <a:schemeClr val="dk1">
                    <a:alpha val="40000"/>
                  </a:schemeClr>
                </a:outerShdw>
              </a:effectLst>
              <a:cs typeface="Times New Roman" panose="02020603050405020304" pitchFamily="18" charset="0"/>
            </a:endParaRPr>
          </a:p>
        </p:txBody>
      </p:sp>
      <p:sp>
        <p:nvSpPr>
          <p:cNvPr id="23" name="خماسي 22"/>
          <p:cNvSpPr/>
          <p:nvPr/>
        </p:nvSpPr>
        <p:spPr>
          <a:xfrm rot="20995671" flipH="1">
            <a:off x="8235650" y="2264092"/>
            <a:ext cx="2343150" cy="8001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r>
              <a:rPr lang="ar-EG" sz="3600" dirty="0"/>
              <a:t>الخطوة (</a:t>
            </a:r>
            <a:r>
              <a:rPr lang="ar-SA" sz="3600" dirty="0"/>
              <a:t>4</a:t>
            </a:r>
            <a:r>
              <a:rPr lang="ar-EG" sz="3600" dirty="0"/>
              <a:t>)</a:t>
            </a:r>
          </a:p>
        </p:txBody>
      </p:sp>
      <p:sp>
        <p:nvSpPr>
          <p:cNvPr id="25" name="مربع نص 24"/>
          <p:cNvSpPr txBox="1">
            <a:spLocks noChangeArrowheads="1"/>
          </p:cNvSpPr>
          <p:nvPr/>
        </p:nvSpPr>
        <p:spPr bwMode="auto">
          <a:xfrm>
            <a:off x="2145965" y="4423794"/>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defRPr>
                <a:solidFill>
                  <a:schemeClr val="tx1"/>
                </a:solidFill>
                <a:latin typeface="Arial" panose="020B0604020202020204" pitchFamily="34" charset="0"/>
                <a:cs typeface="Arial" panose="020B0604020202020204" pitchFamily="34" charset="0"/>
              </a:defRPr>
            </a:lvl1pPr>
            <a:lvl2pPr marL="742950" indent="-285750" algn="l" rtl="0" eaLnBrk="0" hangingPunct="0">
              <a:defRPr>
                <a:solidFill>
                  <a:schemeClr val="tx1"/>
                </a:solidFill>
                <a:latin typeface="Arial" panose="020B0604020202020204" pitchFamily="34" charset="0"/>
                <a:cs typeface="Arial" panose="020B0604020202020204" pitchFamily="34" charset="0"/>
              </a:defRPr>
            </a:lvl2pPr>
            <a:lvl3pPr marL="1143000" indent="-228600" algn="l" rtl="0" eaLnBrk="0" hangingPunct="0">
              <a:defRPr>
                <a:solidFill>
                  <a:schemeClr val="tx1"/>
                </a:solidFill>
                <a:latin typeface="Arial" panose="020B0604020202020204" pitchFamily="34" charset="0"/>
                <a:cs typeface="Arial" panose="020B0604020202020204" pitchFamily="34" charset="0"/>
              </a:defRPr>
            </a:lvl3pPr>
            <a:lvl4pPr marL="1600200" indent="-228600" algn="l" rtl="0" eaLnBrk="0" hangingPunct="0">
              <a:defRPr>
                <a:solidFill>
                  <a:schemeClr val="tx1"/>
                </a:solidFill>
                <a:latin typeface="Arial" panose="020B0604020202020204" pitchFamily="34" charset="0"/>
                <a:cs typeface="Arial" panose="020B0604020202020204" pitchFamily="34" charset="0"/>
              </a:defRPr>
            </a:lvl4pPr>
            <a:lvl5pPr marL="2057400" indent="-228600" algn="l" rtl="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ar-SA" sz="2400" b="1" dirty="0"/>
              <a:t>إطارات بوحدات زخرفية نباتية بتكرارات متماثلة تماثلاً كلياً</a:t>
            </a:r>
          </a:p>
        </p:txBody>
      </p:sp>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415" y="3475614"/>
            <a:ext cx="5600700" cy="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صورة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883" y="3315135"/>
            <a:ext cx="3231832" cy="6858000"/>
          </a:xfrm>
          <a:prstGeom prst="rect">
            <a:avLst/>
          </a:prstGeom>
        </p:spPr>
      </p:pic>
      <p:grpSp>
        <p:nvGrpSpPr>
          <p:cNvPr id="28" name="مجموعة 27"/>
          <p:cNvGrpSpPr/>
          <p:nvPr/>
        </p:nvGrpSpPr>
        <p:grpSpPr>
          <a:xfrm>
            <a:off x="-1" y="6372909"/>
            <a:ext cx="12192001" cy="518897"/>
            <a:chOff x="-1" y="6372909"/>
            <a:chExt cx="12192001" cy="518897"/>
          </a:xfrm>
        </p:grpSpPr>
        <p:sp>
          <p:nvSpPr>
            <p:cNvPr id="29" name="مستطيل 28"/>
            <p:cNvSpPr/>
            <p:nvPr/>
          </p:nvSpPr>
          <p:spPr>
            <a:xfrm>
              <a:off x="-1" y="6372909"/>
              <a:ext cx="12192001" cy="4850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عبدالله علي القناص                                                                                                                                 مدرسة الملك عبدالله بخاط</a:t>
              </a:r>
            </a:p>
          </p:txBody>
        </p:sp>
        <p:pic>
          <p:nvPicPr>
            <p:cNvPr id="30" name="صورة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2877" y="6374807"/>
              <a:ext cx="953986" cy="516999"/>
            </a:xfrm>
            <a:prstGeom prst="rect">
              <a:avLst/>
            </a:prstGeom>
          </p:spPr>
        </p:pic>
      </p:grpSp>
    </p:spTree>
    <p:extLst>
      <p:ext uri="{BB962C8B-B14F-4D97-AF65-F5344CB8AC3E}">
        <p14:creationId xmlns:p14="http://schemas.microsoft.com/office/powerpoint/2010/main" val="368909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dashVert">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a:stretch>
            <a:fillRect/>
          </a:stretch>
        </p:blipFill>
        <p:spPr>
          <a:xfrm>
            <a:off x="0" y="-64394"/>
            <a:ext cx="11578108" cy="6156101"/>
          </a:xfrm>
          <a:prstGeom prst="rect">
            <a:avLst/>
          </a:prstGeom>
        </p:spPr>
      </p:pic>
      <p:sp>
        <p:nvSpPr>
          <p:cNvPr id="8" name="مربع نص 7"/>
          <p:cNvSpPr txBox="1"/>
          <p:nvPr/>
        </p:nvSpPr>
        <p:spPr>
          <a:xfrm>
            <a:off x="8022464" y="1506829"/>
            <a:ext cx="2251655" cy="369332"/>
          </a:xfrm>
          <a:prstGeom prst="rect">
            <a:avLst/>
          </a:prstGeom>
          <a:noFill/>
        </p:spPr>
        <p:txBody>
          <a:bodyPr wrap="square" rtlCol="1">
            <a:spAutoFit/>
          </a:bodyPr>
          <a:lstStyle/>
          <a:p>
            <a:r>
              <a:rPr lang="ar-SA" dirty="0">
                <a:solidFill>
                  <a:schemeClr val="bg1"/>
                </a:solidFill>
              </a:rPr>
              <a:t>الإطارات والزوايا الزخرفية</a:t>
            </a:r>
          </a:p>
        </p:txBody>
      </p:sp>
      <p:sp>
        <p:nvSpPr>
          <p:cNvPr id="9" name="مربع نص 8"/>
          <p:cNvSpPr txBox="1"/>
          <p:nvPr/>
        </p:nvSpPr>
        <p:spPr>
          <a:xfrm>
            <a:off x="8007437" y="1092562"/>
            <a:ext cx="2251655" cy="369332"/>
          </a:xfrm>
          <a:prstGeom prst="rect">
            <a:avLst/>
          </a:prstGeom>
          <a:noFill/>
        </p:spPr>
        <p:txBody>
          <a:bodyPr wrap="square" rtlCol="1">
            <a:spAutoFit/>
          </a:bodyPr>
          <a:lstStyle/>
          <a:p>
            <a:r>
              <a:rPr lang="ar-SA" dirty="0">
                <a:solidFill>
                  <a:schemeClr val="bg1"/>
                </a:solidFill>
              </a:rPr>
              <a:t>التربية الفنية</a:t>
            </a:r>
          </a:p>
        </p:txBody>
      </p:sp>
      <p:sp>
        <p:nvSpPr>
          <p:cNvPr id="10" name="مربع نص 9"/>
          <p:cNvSpPr txBox="1"/>
          <p:nvPr/>
        </p:nvSpPr>
        <p:spPr>
          <a:xfrm>
            <a:off x="8007436" y="723230"/>
            <a:ext cx="2251655" cy="369332"/>
          </a:xfrm>
          <a:prstGeom prst="rect">
            <a:avLst/>
          </a:prstGeom>
          <a:noFill/>
        </p:spPr>
        <p:txBody>
          <a:bodyPr wrap="square" rtlCol="1">
            <a:spAutoFit/>
          </a:bodyPr>
          <a:lstStyle/>
          <a:p>
            <a:r>
              <a:rPr lang="ar-SA" dirty="0">
                <a:solidFill>
                  <a:schemeClr val="bg1"/>
                </a:solidFill>
              </a:rPr>
              <a:t>2 – 3 – 1442 هـ</a:t>
            </a:r>
          </a:p>
        </p:txBody>
      </p:sp>
      <p:sp>
        <p:nvSpPr>
          <p:cNvPr id="11" name="مربع نص 10"/>
          <p:cNvSpPr txBox="1"/>
          <p:nvPr/>
        </p:nvSpPr>
        <p:spPr>
          <a:xfrm>
            <a:off x="9911910" y="723230"/>
            <a:ext cx="1110799" cy="369332"/>
          </a:xfrm>
          <a:prstGeom prst="rect">
            <a:avLst/>
          </a:prstGeom>
          <a:noFill/>
        </p:spPr>
        <p:txBody>
          <a:bodyPr wrap="square" rtlCol="1">
            <a:spAutoFit/>
          </a:bodyPr>
          <a:lstStyle/>
          <a:p>
            <a:r>
              <a:rPr lang="ar-SA" dirty="0">
                <a:solidFill>
                  <a:schemeClr val="bg1"/>
                </a:solidFill>
              </a:rPr>
              <a:t>التاريخ :</a:t>
            </a:r>
          </a:p>
        </p:txBody>
      </p:sp>
      <p:sp>
        <p:nvSpPr>
          <p:cNvPr id="12" name="مربع نص 11"/>
          <p:cNvSpPr txBox="1"/>
          <p:nvPr/>
        </p:nvSpPr>
        <p:spPr>
          <a:xfrm>
            <a:off x="9808878" y="1092562"/>
            <a:ext cx="1110799" cy="369332"/>
          </a:xfrm>
          <a:prstGeom prst="rect">
            <a:avLst/>
          </a:prstGeom>
          <a:noFill/>
        </p:spPr>
        <p:txBody>
          <a:bodyPr wrap="square" rtlCol="1">
            <a:spAutoFit/>
          </a:bodyPr>
          <a:lstStyle/>
          <a:p>
            <a:r>
              <a:rPr lang="ar-SA" dirty="0">
                <a:solidFill>
                  <a:schemeClr val="bg1"/>
                </a:solidFill>
              </a:rPr>
              <a:t>المادة :</a:t>
            </a:r>
          </a:p>
        </p:txBody>
      </p:sp>
      <p:sp>
        <p:nvSpPr>
          <p:cNvPr id="13" name="مربع نص 12"/>
          <p:cNvSpPr txBox="1"/>
          <p:nvPr/>
        </p:nvSpPr>
        <p:spPr>
          <a:xfrm>
            <a:off x="10019767" y="1506829"/>
            <a:ext cx="1221886" cy="369332"/>
          </a:xfrm>
          <a:prstGeom prst="rect">
            <a:avLst/>
          </a:prstGeom>
          <a:noFill/>
        </p:spPr>
        <p:txBody>
          <a:bodyPr wrap="square" rtlCol="1">
            <a:spAutoFit/>
          </a:bodyPr>
          <a:lstStyle/>
          <a:p>
            <a:r>
              <a:rPr lang="ar-SA" dirty="0">
                <a:solidFill>
                  <a:schemeClr val="bg1"/>
                </a:solidFill>
              </a:rPr>
              <a:t>الموضوع :</a:t>
            </a:r>
          </a:p>
        </p:txBody>
      </p:sp>
      <p:pic>
        <p:nvPicPr>
          <p:cNvPr id="18" name="صورة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99876" y="5972"/>
            <a:ext cx="3206839" cy="1803847"/>
          </a:xfrm>
          <a:prstGeom prst="rect">
            <a:avLst/>
          </a:prstGeom>
        </p:spPr>
      </p:pic>
      <p:sp>
        <p:nvSpPr>
          <p:cNvPr id="24" name="Snip Same Side Corner Rectangle 1"/>
          <p:cNvSpPr/>
          <p:nvPr/>
        </p:nvSpPr>
        <p:spPr bwMode="auto">
          <a:xfrm>
            <a:off x="2103281" y="1662396"/>
            <a:ext cx="5143500" cy="857250"/>
          </a:xfrm>
          <a:prstGeom prst="snip2SameRect">
            <a:avLst/>
          </a:prstGeom>
          <a:solidFill>
            <a:srgbClr val="00FFCC"/>
          </a:solidFill>
          <a:ln>
            <a:noFill/>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26" name="Rectangle 2"/>
          <p:cNvSpPr>
            <a:spLocks noChangeArrowheads="1"/>
          </p:cNvSpPr>
          <p:nvPr/>
        </p:nvSpPr>
        <p:spPr bwMode="auto">
          <a:xfrm>
            <a:off x="2357122" y="1776697"/>
            <a:ext cx="451437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defRPr>
                <a:solidFill>
                  <a:schemeClr val="tx1"/>
                </a:solidFill>
                <a:latin typeface="Arial" panose="020B0604020202020204" pitchFamily="34" charset="0"/>
                <a:cs typeface="Arial" panose="020B0604020202020204" pitchFamily="34" charset="0"/>
              </a:defRPr>
            </a:lvl1pPr>
            <a:lvl2pPr marL="742950" indent="-285750" algn="l" rtl="0" eaLnBrk="0" hangingPunct="0">
              <a:defRPr>
                <a:solidFill>
                  <a:schemeClr val="tx1"/>
                </a:solidFill>
                <a:latin typeface="Arial" panose="020B0604020202020204" pitchFamily="34" charset="0"/>
                <a:cs typeface="Arial" panose="020B0604020202020204" pitchFamily="34" charset="0"/>
              </a:defRPr>
            </a:lvl2pPr>
            <a:lvl3pPr marL="1143000" indent="-228600" algn="l" rtl="0" eaLnBrk="0" hangingPunct="0">
              <a:defRPr>
                <a:solidFill>
                  <a:schemeClr val="tx1"/>
                </a:solidFill>
                <a:latin typeface="Arial" panose="020B0604020202020204" pitchFamily="34" charset="0"/>
                <a:cs typeface="Arial" panose="020B0604020202020204" pitchFamily="34" charset="0"/>
              </a:defRPr>
            </a:lvl3pPr>
            <a:lvl4pPr marL="1600200" indent="-228600" algn="l" rtl="0" eaLnBrk="0" hangingPunct="0">
              <a:defRPr>
                <a:solidFill>
                  <a:schemeClr val="tx1"/>
                </a:solidFill>
                <a:latin typeface="Arial" panose="020B0604020202020204" pitchFamily="34" charset="0"/>
                <a:cs typeface="Arial" panose="020B0604020202020204" pitchFamily="34" charset="0"/>
              </a:defRPr>
            </a:lvl4pPr>
            <a:lvl5pPr marL="2057400" indent="-228600" algn="l" rtl="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ar-SA" sz="3000" b="1" dirty="0">
                <a:latin typeface="Calibri" panose="020F0502020204030204" pitchFamily="34" charset="0"/>
              </a:rPr>
              <a:t>أهمية الأطر في الزخرفة الإسلامية </a:t>
            </a:r>
          </a:p>
        </p:txBody>
      </p:sp>
      <p:sp>
        <p:nvSpPr>
          <p:cNvPr id="27" name="Snip Diagonal Corner Rectangle 4"/>
          <p:cNvSpPr/>
          <p:nvPr/>
        </p:nvSpPr>
        <p:spPr bwMode="auto">
          <a:xfrm>
            <a:off x="1600200" y="2800350"/>
            <a:ext cx="6057900" cy="2514600"/>
          </a:xfrm>
          <a:prstGeom prst="snip2DiagRect">
            <a:avLst/>
          </a:prstGeom>
          <a:solidFill>
            <a:srgbClr val="0070C0"/>
          </a:solidFill>
          <a:ln>
            <a:noFill/>
          </a:ln>
          <a:effectLst>
            <a:outerShdw blurRad="184150" dist="241300" dir="11520000" sx="110000" sy="110000" algn="ctr">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28" name="Rectangle 5"/>
          <p:cNvSpPr>
            <a:spLocks noChangeArrowheads="1"/>
          </p:cNvSpPr>
          <p:nvPr/>
        </p:nvSpPr>
        <p:spPr bwMode="auto">
          <a:xfrm>
            <a:off x="1826393" y="2931445"/>
            <a:ext cx="565785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defRPr>
                <a:solidFill>
                  <a:schemeClr val="tx1"/>
                </a:solidFill>
                <a:latin typeface="Arial" panose="020B0604020202020204" pitchFamily="34" charset="0"/>
                <a:cs typeface="Arial" panose="020B0604020202020204" pitchFamily="34" charset="0"/>
              </a:defRPr>
            </a:lvl1pPr>
            <a:lvl2pPr marL="742950" indent="-285750" algn="l" rtl="0" eaLnBrk="0" hangingPunct="0">
              <a:defRPr>
                <a:solidFill>
                  <a:schemeClr val="tx1"/>
                </a:solidFill>
                <a:latin typeface="Arial" panose="020B0604020202020204" pitchFamily="34" charset="0"/>
                <a:cs typeface="Arial" panose="020B0604020202020204" pitchFamily="34" charset="0"/>
              </a:defRPr>
            </a:lvl2pPr>
            <a:lvl3pPr marL="1143000" indent="-228600" algn="l" rtl="0" eaLnBrk="0" hangingPunct="0">
              <a:defRPr>
                <a:solidFill>
                  <a:schemeClr val="tx1"/>
                </a:solidFill>
                <a:latin typeface="Arial" panose="020B0604020202020204" pitchFamily="34" charset="0"/>
                <a:cs typeface="Arial" panose="020B0604020202020204" pitchFamily="34" charset="0"/>
              </a:defRPr>
            </a:lvl3pPr>
            <a:lvl4pPr marL="1600200" indent="-228600" algn="l" rtl="0" eaLnBrk="0" hangingPunct="0">
              <a:defRPr>
                <a:solidFill>
                  <a:schemeClr val="tx1"/>
                </a:solidFill>
                <a:latin typeface="Arial" panose="020B0604020202020204" pitchFamily="34" charset="0"/>
                <a:cs typeface="Arial" panose="020B0604020202020204" pitchFamily="34" charset="0"/>
              </a:defRPr>
            </a:lvl4pPr>
            <a:lvl5pPr marL="2057400" indent="-228600" algn="l" rtl="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ar-SA" sz="2700" b="1" dirty="0">
                <a:solidFill>
                  <a:srgbClr val="FFFF00"/>
                </a:solidFill>
                <a:latin typeface="Calibri" panose="020F0502020204030204" pitchFamily="34" charset="0"/>
              </a:rPr>
              <a:t>تأتي أهمية الأطر من حيث وظيفتها في إحاطة العناصر الزخرفية وجمعها داخل المساحة المحصورة بين الخطين </a:t>
            </a:r>
            <a:r>
              <a:rPr lang="ar-EG" altLang="ar-SA" sz="2700" b="1" dirty="0" err="1">
                <a:solidFill>
                  <a:srgbClr val="FFFF00"/>
                </a:solidFill>
                <a:latin typeface="Calibri" panose="020F0502020204030204" pitchFamily="34" charset="0"/>
              </a:rPr>
              <a:t>المتوازين</a:t>
            </a:r>
            <a:r>
              <a:rPr lang="ar-EG" altLang="ar-SA" sz="2700" b="1" dirty="0">
                <a:solidFill>
                  <a:srgbClr val="FFFF00"/>
                </a:solidFill>
                <a:latin typeface="Calibri" panose="020F0502020204030204" pitchFamily="34" charset="0"/>
              </a:rPr>
              <a:t>، وإعطاء هذه العناصر الإِحساس بالقوة </a:t>
            </a:r>
            <a:r>
              <a:rPr lang="ar-EG" altLang="ar-SA" sz="2700" b="1" dirty="0" err="1">
                <a:solidFill>
                  <a:srgbClr val="FFFF00"/>
                </a:solidFill>
                <a:latin typeface="Calibri" panose="020F0502020204030204" pitchFamily="34" charset="0"/>
              </a:rPr>
              <a:t>والستقرار</a:t>
            </a:r>
            <a:r>
              <a:rPr lang="ar-EG" altLang="ar-SA" sz="2700" b="1" dirty="0">
                <a:solidFill>
                  <a:srgbClr val="FFFF00"/>
                </a:solidFill>
                <a:latin typeface="Calibri" panose="020F0502020204030204" pitchFamily="34" charset="0"/>
              </a:rPr>
              <a:t> وإعطاء المساحة </a:t>
            </a:r>
            <a:r>
              <a:rPr lang="ar-EG" altLang="ar-SA" sz="2700" b="1" dirty="0" err="1">
                <a:solidFill>
                  <a:srgbClr val="FFFF00"/>
                </a:solidFill>
                <a:latin typeface="Calibri" panose="020F0502020204030204" pitchFamily="34" charset="0"/>
              </a:rPr>
              <a:t>المؤطرة</a:t>
            </a:r>
            <a:r>
              <a:rPr lang="ar-EG" altLang="ar-SA" sz="2700" b="1" dirty="0">
                <a:solidFill>
                  <a:srgbClr val="FFFF00"/>
                </a:solidFill>
                <a:latin typeface="Calibri" panose="020F0502020204030204" pitchFamily="34" charset="0"/>
              </a:rPr>
              <a:t> نوعاً من الحصر والإِغلاق.</a:t>
            </a:r>
          </a:p>
        </p:txBody>
      </p:sp>
      <p:pic>
        <p:nvPicPr>
          <p:cNvPr id="19" name="صورة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883" y="3315135"/>
            <a:ext cx="3231832" cy="6858000"/>
          </a:xfrm>
          <a:prstGeom prst="rect">
            <a:avLst/>
          </a:prstGeom>
        </p:spPr>
      </p:pic>
      <p:grpSp>
        <p:nvGrpSpPr>
          <p:cNvPr id="20" name="مجموعة 19"/>
          <p:cNvGrpSpPr/>
          <p:nvPr/>
        </p:nvGrpSpPr>
        <p:grpSpPr>
          <a:xfrm>
            <a:off x="-1" y="6372909"/>
            <a:ext cx="12192001" cy="518897"/>
            <a:chOff x="-1" y="6372909"/>
            <a:chExt cx="12192001" cy="518897"/>
          </a:xfrm>
        </p:grpSpPr>
        <p:sp>
          <p:nvSpPr>
            <p:cNvPr id="21" name="مستطيل 20"/>
            <p:cNvSpPr/>
            <p:nvPr/>
          </p:nvSpPr>
          <p:spPr>
            <a:xfrm>
              <a:off x="-1" y="6372909"/>
              <a:ext cx="12192001" cy="4850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عبدالله علي القناص                                                                                                                                 مدرسة الملك عبدالله بخاط</a:t>
              </a:r>
            </a:p>
          </p:txBody>
        </p:sp>
        <p:pic>
          <p:nvPicPr>
            <p:cNvPr id="22" name="صورة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2877" y="6374807"/>
              <a:ext cx="953986" cy="516999"/>
            </a:xfrm>
            <a:prstGeom prst="rect">
              <a:avLst/>
            </a:prstGeom>
          </p:spPr>
        </p:pic>
      </p:grpSp>
    </p:spTree>
    <p:extLst>
      <p:ext uri="{BB962C8B-B14F-4D97-AF65-F5344CB8AC3E}">
        <p14:creationId xmlns:p14="http://schemas.microsoft.com/office/powerpoint/2010/main" val="403940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ppt_x</p:attrName>
                                        </p:attrNameLst>
                                      </p:cBhvr>
                                      <p:tavLst>
                                        <p:tav tm="0">
                                          <p:val>
                                            <p:strVal val="#ppt_x"/>
                                          </p:val>
                                        </p:tav>
                                        <p:tav tm="100000">
                                          <p:val>
                                            <p:strVal val="#ppt_x"/>
                                          </p:val>
                                        </p:tav>
                                      </p:tavLst>
                                    </p:anim>
                                    <p:anim calcmode="lin" valueType="num">
                                      <p:cBhvr>
                                        <p:cTn id="2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p:bldP spid="27" grpId="0" animBg="1"/>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dashVert">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a:stretch>
            <a:fillRect/>
          </a:stretch>
        </p:blipFill>
        <p:spPr>
          <a:xfrm>
            <a:off x="0" y="-64394"/>
            <a:ext cx="11578108" cy="6156101"/>
          </a:xfrm>
          <a:prstGeom prst="rect">
            <a:avLst/>
          </a:prstGeom>
        </p:spPr>
      </p:pic>
      <p:sp>
        <p:nvSpPr>
          <p:cNvPr id="7" name="مستطيل 6"/>
          <p:cNvSpPr/>
          <p:nvPr/>
        </p:nvSpPr>
        <p:spPr>
          <a:xfrm>
            <a:off x="-1" y="6372909"/>
            <a:ext cx="12192001" cy="485091"/>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ربع نص 7"/>
          <p:cNvSpPr txBox="1"/>
          <p:nvPr/>
        </p:nvSpPr>
        <p:spPr>
          <a:xfrm>
            <a:off x="8022464" y="1506829"/>
            <a:ext cx="2251655" cy="369332"/>
          </a:xfrm>
          <a:prstGeom prst="rect">
            <a:avLst/>
          </a:prstGeom>
          <a:noFill/>
        </p:spPr>
        <p:txBody>
          <a:bodyPr wrap="square" rtlCol="1">
            <a:spAutoFit/>
          </a:bodyPr>
          <a:lstStyle/>
          <a:p>
            <a:r>
              <a:rPr lang="ar-SA" dirty="0">
                <a:solidFill>
                  <a:schemeClr val="bg1"/>
                </a:solidFill>
              </a:rPr>
              <a:t>الإطارات والزوايا الزخرفية</a:t>
            </a:r>
          </a:p>
        </p:txBody>
      </p:sp>
      <p:sp>
        <p:nvSpPr>
          <p:cNvPr id="9" name="مربع نص 8"/>
          <p:cNvSpPr txBox="1"/>
          <p:nvPr/>
        </p:nvSpPr>
        <p:spPr>
          <a:xfrm>
            <a:off x="8007437" y="1092562"/>
            <a:ext cx="2251655" cy="369332"/>
          </a:xfrm>
          <a:prstGeom prst="rect">
            <a:avLst/>
          </a:prstGeom>
          <a:noFill/>
        </p:spPr>
        <p:txBody>
          <a:bodyPr wrap="square" rtlCol="1">
            <a:spAutoFit/>
          </a:bodyPr>
          <a:lstStyle/>
          <a:p>
            <a:r>
              <a:rPr lang="ar-SA" dirty="0">
                <a:solidFill>
                  <a:schemeClr val="bg1"/>
                </a:solidFill>
              </a:rPr>
              <a:t>التربية الفنية</a:t>
            </a:r>
          </a:p>
        </p:txBody>
      </p:sp>
      <p:sp>
        <p:nvSpPr>
          <p:cNvPr id="10" name="مربع نص 9"/>
          <p:cNvSpPr txBox="1"/>
          <p:nvPr/>
        </p:nvSpPr>
        <p:spPr>
          <a:xfrm>
            <a:off x="8007436" y="723230"/>
            <a:ext cx="2251655" cy="369332"/>
          </a:xfrm>
          <a:prstGeom prst="rect">
            <a:avLst/>
          </a:prstGeom>
          <a:noFill/>
        </p:spPr>
        <p:txBody>
          <a:bodyPr wrap="square" rtlCol="1">
            <a:spAutoFit/>
          </a:bodyPr>
          <a:lstStyle/>
          <a:p>
            <a:r>
              <a:rPr lang="ar-SA" dirty="0">
                <a:solidFill>
                  <a:schemeClr val="bg1"/>
                </a:solidFill>
              </a:rPr>
              <a:t>2 – 3 – 1442 هـ</a:t>
            </a:r>
          </a:p>
        </p:txBody>
      </p:sp>
      <p:sp>
        <p:nvSpPr>
          <p:cNvPr id="11" name="مربع نص 10"/>
          <p:cNvSpPr txBox="1"/>
          <p:nvPr/>
        </p:nvSpPr>
        <p:spPr>
          <a:xfrm>
            <a:off x="9911910" y="723230"/>
            <a:ext cx="1110799" cy="369332"/>
          </a:xfrm>
          <a:prstGeom prst="rect">
            <a:avLst/>
          </a:prstGeom>
          <a:noFill/>
        </p:spPr>
        <p:txBody>
          <a:bodyPr wrap="square" rtlCol="1">
            <a:spAutoFit/>
          </a:bodyPr>
          <a:lstStyle/>
          <a:p>
            <a:r>
              <a:rPr lang="ar-SA" dirty="0">
                <a:solidFill>
                  <a:schemeClr val="bg1"/>
                </a:solidFill>
              </a:rPr>
              <a:t>التاريخ :</a:t>
            </a:r>
          </a:p>
        </p:txBody>
      </p:sp>
      <p:sp>
        <p:nvSpPr>
          <p:cNvPr id="12" name="مربع نص 11"/>
          <p:cNvSpPr txBox="1"/>
          <p:nvPr/>
        </p:nvSpPr>
        <p:spPr>
          <a:xfrm>
            <a:off x="9808878" y="1092562"/>
            <a:ext cx="1110799" cy="369332"/>
          </a:xfrm>
          <a:prstGeom prst="rect">
            <a:avLst/>
          </a:prstGeom>
          <a:noFill/>
        </p:spPr>
        <p:txBody>
          <a:bodyPr wrap="square" rtlCol="1">
            <a:spAutoFit/>
          </a:bodyPr>
          <a:lstStyle/>
          <a:p>
            <a:r>
              <a:rPr lang="ar-SA" dirty="0">
                <a:solidFill>
                  <a:schemeClr val="bg1"/>
                </a:solidFill>
              </a:rPr>
              <a:t>المادة :</a:t>
            </a:r>
          </a:p>
        </p:txBody>
      </p:sp>
      <p:sp>
        <p:nvSpPr>
          <p:cNvPr id="13" name="مربع نص 12"/>
          <p:cNvSpPr txBox="1"/>
          <p:nvPr/>
        </p:nvSpPr>
        <p:spPr>
          <a:xfrm>
            <a:off x="10019767" y="1506829"/>
            <a:ext cx="1221886" cy="369332"/>
          </a:xfrm>
          <a:prstGeom prst="rect">
            <a:avLst/>
          </a:prstGeom>
          <a:noFill/>
        </p:spPr>
        <p:txBody>
          <a:bodyPr wrap="square" rtlCol="1">
            <a:spAutoFit/>
          </a:bodyPr>
          <a:lstStyle/>
          <a:p>
            <a:r>
              <a:rPr lang="ar-SA" dirty="0">
                <a:solidFill>
                  <a:schemeClr val="bg1"/>
                </a:solidFill>
              </a:rPr>
              <a:t>الموضوع :</a:t>
            </a:r>
          </a:p>
        </p:txBody>
      </p:sp>
      <p:sp>
        <p:nvSpPr>
          <p:cNvPr id="14" name="مربع نص 13"/>
          <p:cNvSpPr txBox="1"/>
          <p:nvPr/>
        </p:nvSpPr>
        <p:spPr>
          <a:xfrm>
            <a:off x="3503054" y="2054583"/>
            <a:ext cx="4762505"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a:r>
              <a:rPr lang="ar-SA" sz="3600" dirty="0">
                <a:solidFill>
                  <a:srgbClr val="FFFF00"/>
                </a:solidFill>
              </a:rPr>
              <a:t>ما هي الزاوية الزخرفية</a:t>
            </a:r>
          </a:p>
        </p:txBody>
      </p:sp>
      <p:pic>
        <p:nvPicPr>
          <p:cNvPr id="18" name="صورة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99876" y="5972"/>
            <a:ext cx="3206839" cy="1803847"/>
          </a:xfrm>
          <a:prstGeom prst="rect">
            <a:avLst/>
          </a:prstGeom>
        </p:spPr>
      </p:pic>
      <p:sp>
        <p:nvSpPr>
          <p:cNvPr id="2" name="مخطط انسيابي: معالجة متعاقبة 1"/>
          <p:cNvSpPr/>
          <p:nvPr/>
        </p:nvSpPr>
        <p:spPr>
          <a:xfrm>
            <a:off x="2929944" y="2850591"/>
            <a:ext cx="5718220" cy="216873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altLang="ar-SA" b="1" dirty="0">
                <a:solidFill>
                  <a:srgbClr val="FF0000"/>
                </a:solidFill>
                <a:cs typeface="Times New Roman" panose="02020603050405020304" pitchFamily="18" charset="0"/>
              </a:rPr>
              <a:t>هي وحدة زخرفية تصمم بطريقة التماثل لإتمام شكل الإِطار في الأشكال المضلعة. </a:t>
            </a:r>
          </a:p>
          <a:p>
            <a:pPr algn="ctr"/>
            <a:r>
              <a:rPr lang="ar-EG" altLang="ar-SA" b="1" dirty="0">
                <a:solidFill>
                  <a:srgbClr val="FF0000"/>
                </a:solidFill>
                <a:cs typeface="Times New Roman" panose="02020603050405020304" pitchFamily="18" charset="0"/>
              </a:rPr>
              <a:t>ولها أشكال متعددة منها: </a:t>
            </a:r>
          </a:p>
          <a:p>
            <a:pPr algn="ctr"/>
            <a:r>
              <a:rPr lang="ar-EG" altLang="ar-SA" b="1" dirty="0">
                <a:solidFill>
                  <a:srgbClr val="FF0000"/>
                </a:solidFill>
                <a:cs typeface="Times New Roman" panose="02020603050405020304" pitchFamily="18" charset="0"/>
              </a:rPr>
              <a:t>1- زوايا منفصلة.  </a:t>
            </a:r>
          </a:p>
          <a:p>
            <a:pPr algn="ctr"/>
            <a:r>
              <a:rPr lang="ar-EG" altLang="ar-SA" b="1" dirty="0">
                <a:solidFill>
                  <a:srgbClr val="FF0000"/>
                </a:solidFill>
                <a:cs typeface="Times New Roman" panose="02020603050405020304" pitchFamily="18" charset="0"/>
              </a:rPr>
              <a:t>2- زوايا متصلة. </a:t>
            </a:r>
            <a:endParaRPr lang="ar-EG" altLang="ar-SA" sz="2400" b="1" dirty="0">
              <a:solidFill>
                <a:srgbClr val="FF0000"/>
              </a:solidFill>
            </a:endParaRPr>
          </a:p>
        </p:txBody>
      </p:sp>
      <p:pic>
        <p:nvPicPr>
          <p:cNvPr id="17" name="صورة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883" y="3315135"/>
            <a:ext cx="3231832" cy="6858000"/>
          </a:xfrm>
          <a:prstGeom prst="rect">
            <a:avLst/>
          </a:prstGeom>
        </p:spPr>
      </p:pic>
      <p:grpSp>
        <p:nvGrpSpPr>
          <p:cNvPr id="19" name="مجموعة 18"/>
          <p:cNvGrpSpPr/>
          <p:nvPr/>
        </p:nvGrpSpPr>
        <p:grpSpPr>
          <a:xfrm>
            <a:off x="-1" y="6372909"/>
            <a:ext cx="12192001" cy="518897"/>
            <a:chOff x="-1" y="6372909"/>
            <a:chExt cx="12192001" cy="518897"/>
          </a:xfrm>
        </p:grpSpPr>
        <p:sp>
          <p:nvSpPr>
            <p:cNvPr id="20" name="مستطيل 19"/>
            <p:cNvSpPr/>
            <p:nvPr/>
          </p:nvSpPr>
          <p:spPr>
            <a:xfrm>
              <a:off x="-1" y="6372909"/>
              <a:ext cx="12192001" cy="4850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عبدالله علي القناص                                                                                                                                 مدرسة الملك عبدالله بخاط</a:t>
              </a:r>
            </a:p>
          </p:txBody>
        </p:sp>
        <p:pic>
          <p:nvPicPr>
            <p:cNvPr id="21" name="صورة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2877" y="6374807"/>
              <a:ext cx="953986" cy="516999"/>
            </a:xfrm>
            <a:prstGeom prst="rect">
              <a:avLst/>
            </a:prstGeom>
          </p:spPr>
        </p:pic>
      </p:grpSp>
    </p:spTree>
    <p:extLst>
      <p:ext uri="{BB962C8B-B14F-4D97-AF65-F5344CB8AC3E}">
        <p14:creationId xmlns:p14="http://schemas.microsoft.com/office/powerpoint/2010/main" val="332184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dashVert">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a:stretch>
            <a:fillRect/>
          </a:stretch>
        </p:blipFill>
        <p:spPr>
          <a:xfrm>
            <a:off x="0" y="-64394"/>
            <a:ext cx="11578108" cy="6156101"/>
          </a:xfrm>
          <a:prstGeom prst="rect">
            <a:avLst/>
          </a:prstGeom>
        </p:spPr>
      </p:pic>
      <p:sp>
        <p:nvSpPr>
          <p:cNvPr id="8" name="مربع نص 7"/>
          <p:cNvSpPr txBox="1"/>
          <p:nvPr/>
        </p:nvSpPr>
        <p:spPr>
          <a:xfrm>
            <a:off x="8022464" y="1506829"/>
            <a:ext cx="2251655" cy="369332"/>
          </a:xfrm>
          <a:prstGeom prst="rect">
            <a:avLst/>
          </a:prstGeom>
          <a:noFill/>
        </p:spPr>
        <p:txBody>
          <a:bodyPr wrap="square" rtlCol="1">
            <a:spAutoFit/>
          </a:bodyPr>
          <a:lstStyle/>
          <a:p>
            <a:r>
              <a:rPr lang="ar-SA" dirty="0">
                <a:solidFill>
                  <a:schemeClr val="bg1"/>
                </a:solidFill>
              </a:rPr>
              <a:t>الإطارات والزوايا الزخرفية</a:t>
            </a:r>
          </a:p>
        </p:txBody>
      </p:sp>
      <p:sp>
        <p:nvSpPr>
          <p:cNvPr id="9" name="مربع نص 8"/>
          <p:cNvSpPr txBox="1"/>
          <p:nvPr/>
        </p:nvSpPr>
        <p:spPr>
          <a:xfrm>
            <a:off x="8007437" y="1092562"/>
            <a:ext cx="2251655" cy="369332"/>
          </a:xfrm>
          <a:prstGeom prst="rect">
            <a:avLst/>
          </a:prstGeom>
          <a:noFill/>
        </p:spPr>
        <p:txBody>
          <a:bodyPr wrap="square" rtlCol="1">
            <a:spAutoFit/>
          </a:bodyPr>
          <a:lstStyle/>
          <a:p>
            <a:r>
              <a:rPr lang="ar-SA" dirty="0">
                <a:solidFill>
                  <a:schemeClr val="bg1"/>
                </a:solidFill>
              </a:rPr>
              <a:t>التربية الفنية</a:t>
            </a:r>
          </a:p>
        </p:txBody>
      </p:sp>
      <p:sp>
        <p:nvSpPr>
          <p:cNvPr id="10" name="مربع نص 9"/>
          <p:cNvSpPr txBox="1"/>
          <p:nvPr/>
        </p:nvSpPr>
        <p:spPr>
          <a:xfrm>
            <a:off x="8007436" y="723230"/>
            <a:ext cx="2251655" cy="369332"/>
          </a:xfrm>
          <a:prstGeom prst="rect">
            <a:avLst/>
          </a:prstGeom>
          <a:noFill/>
        </p:spPr>
        <p:txBody>
          <a:bodyPr wrap="square" rtlCol="1">
            <a:spAutoFit/>
          </a:bodyPr>
          <a:lstStyle/>
          <a:p>
            <a:r>
              <a:rPr lang="ar-SA" dirty="0">
                <a:solidFill>
                  <a:schemeClr val="bg1"/>
                </a:solidFill>
              </a:rPr>
              <a:t>2 – 3 – 1442 هـ</a:t>
            </a:r>
          </a:p>
        </p:txBody>
      </p:sp>
      <p:sp>
        <p:nvSpPr>
          <p:cNvPr id="11" name="مربع نص 10"/>
          <p:cNvSpPr txBox="1"/>
          <p:nvPr/>
        </p:nvSpPr>
        <p:spPr>
          <a:xfrm>
            <a:off x="9911910" y="723230"/>
            <a:ext cx="1110799" cy="369332"/>
          </a:xfrm>
          <a:prstGeom prst="rect">
            <a:avLst/>
          </a:prstGeom>
          <a:noFill/>
        </p:spPr>
        <p:txBody>
          <a:bodyPr wrap="square" rtlCol="1">
            <a:spAutoFit/>
          </a:bodyPr>
          <a:lstStyle/>
          <a:p>
            <a:r>
              <a:rPr lang="ar-SA" dirty="0">
                <a:solidFill>
                  <a:schemeClr val="bg1"/>
                </a:solidFill>
              </a:rPr>
              <a:t>التاريخ :</a:t>
            </a:r>
          </a:p>
        </p:txBody>
      </p:sp>
      <p:sp>
        <p:nvSpPr>
          <p:cNvPr id="12" name="مربع نص 11"/>
          <p:cNvSpPr txBox="1"/>
          <p:nvPr/>
        </p:nvSpPr>
        <p:spPr>
          <a:xfrm>
            <a:off x="9808878" y="1092562"/>
            <a:ext cx="1110799" cy="369332"/>
          </a:xfrm>
          <a:prstGeom prst="rect">
            <a:avLst/>
          </a:prstGeom>
          <a:noFill/>
        </p:spPr>
        <p:txBody>
          <a:bodyPr wrap="square" rtlCol="1">
            <a:spAutoFit/>
          </a:bodyPr>
          <a:lstStyle/>
          <a:p>
            <a:r>
              <a:rPr lang="ar-SA" dirty="0">
                <a:solidFill>
                  <a:schemeClr val="bg1"/>
                </a:solidFill>
              </a:rPr>
              <a:t>المادة :</a:t>
            </a:r>
          </a:p>
        </p:txBody>
      </p:sp>
      <p:sp>
        <p:nvSpPr>
          <p:cNvPr id="13" name="مربع نص 12"/>
          <p:cNvSpPr txBox="1"/>
          <p:nvPr/>
        </p:nvSpPr>
        <p:spPr>
          <a:xfrm>
            <a:off x="10019767" y="1506829"/>
            <a:ext cx="1221886" cy="369332"/>
          </a:xfrm>
          <a:prstGeom prst="rect">
            <a:avLst/>
          </a:prstGeom>
          <a:noFill/>
        </p:spPr>
        <p:txBody>
          <a:bodyPr wrap="square" rtlCol="1">
            <a:spAutoFit/>
          </a:bodyPr>
          <a:lstStyle/>
          <a:p>
            <a:r>
              <a:rPr lang="ar-SA" dirty="0">
                <a:solidFill>
                  <a:schemeClr val="bg1"/>
                </a:solidFill>
              </a:rPr>
              <a:t>الموضوع :</a:t>
            </a:r>
          </a:p>
        </p:txBody>
      </p:sp>
      <p:sp>
        <p:nvSpPr>
          <p:cNvPr id="14" name="مربع نص 13"/>
          <p:cNvSpPr txBox="1"/>
          <p:nvPr/>
        </p:nvSpPr>
        <p:spPr>
          <a:xfrm>
            <a:off x="3793764" y="1628682"/>
            <a:ext cx="3892245" cy="923330"/>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a:r>
              <a:rPr lang="ar-SA" sz="5400" dirty="0">
                <a:solidFill>
                  <a:srgbClr val="FFFF00"/>
                </a:solidFill>
              </a:rPr>
              <a:t>أهداف الدرس</a:t>
            </a:r>
          </a:p>
        </p:txBody>
      </p:sp>
      <p:pic>
        <p:nvPicPr>
          <p:cNvPr id="18" name="صورة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99876" y="5972"/>
            <a:ext cx="3206839" cy="1803847"/>
          </a:xfrm>
          <a:prstGeom prst="rect">
            <a:avLst/>
          </a:prstGeom>
        </p:spPr>
      </p:pic>
      <p:sp>
        <p:nvSpPr>
          <p:cNvPr id="2" name="مربع نص 1"/>
          <p:cNvSpPr txBox="1"/>
          <p:nvPr/>
        </p:nvSpPr>
        <p:spPr>
          <a:xfrm>
            <a:off x="8456597" y="2715386"/>
            <a:ext cx="145531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SA" dirty="0">
                <a:solidFill>
                  <a:srgbClr val="FF0000"/>
                </a:solidFill>
              </a:rPr>
              <a:t>الجانب المعرفي </a:t>
            </a:r>
          </a:p>
        </p:txBody>
      </p:sp>
      <p:sp>
        <p:nvSpPr>
          <p:cNvPr id="17" name="مربع نص 16"/>
          <p:cNvSpPr txBox="1"/>
          <p:nvPr/>
        </p:nvSpPr>
        <p:spPr>
          <a:xfrm>
            <a:off x="1493949" y="2718800"/>
            <a:ext cx="675176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dirty="0"/>
              <a:t>مفهوم الإطارات الزخرفية، استخدامات الإطارات الزخرفية.</a:t>
            </a:r>
            <a:endParaRPr lang="ar-SA" dirty="0">
              <a:solidFill>
                <a:srgbClr val="FF0000"/>
              </a:solidFill>
            </a:endParaRPr>
          </a:p>
        </p:txBody>
      </p:sp>
      <p:sp>
        <p:nvSpPr>
          <p:cNvPr id="19" name="مربع نص 18"/>
          <p:cNvSpPr txBox="1"/>
          <p:nvPr/>
        </p:nvSpPr>
        <p:spPr>
          <a:xfrm>
            <a:off x="8456597" y="3241713"/>
            <a:ext cx="145531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SA" dirty="0">
                <a:solidFill>
                  <a:srgbClr val="FF0000"/>
                </a:solidFill>
              </a:rPr>
              <a:t>الجانب </a:t>
            </a:r>
            <a:r>
              <a:rPr lang="ar-SA" dirty="0" err="1">
                <a:solidFill>
                  <a:srgbClr val="FF0000"/>
                </a:solidFill>
              </a:rPr>
              <a:t>المهاري</a:t>
            </a:r>
            <a:r>
              <a:rPr lang="ar-SA" dirty="0">
                <a:solidFill>
                  <a:srgbClr val="FF0000"/>
                </a:solidFill>
              </a:rPr>
              <a:t> </a:t>
            </a:r>
          </a:p>
        </p:txBody>
      </p:sp>
      <p:sp>
        <p:nvSpPr>
          <p:cNvPr id="20" name="مربع نص 19"/>
          <p:cNvSpPr txBox="1"/>
          <p:nvPr/>
        </p:nvSpPr>
        <p:spPr>
          <a:xfrm>
            <a:off x="1493949" y="3245127"/>
            <a:ext cx="675176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dirty="0"/>
              <a:t>تصميم شريط زخرفي أفقي بأحد أنواع الوحدات الزخرفية، تصميم وحدة زخرفية.</a:t>
            </a:r>
            <a:endParaRPr lang="ar-SA" dirty="0">
              <a:solidFill>
                <a:srgbClr val="FF0000"/>
              </a:solidFill>
            </a:endParaRPr>
          </a:p>
        </p:txBody>
      </p:sp>
      <p:sp>
        <p:nvSpPr>
          <p:cNvPr id="21" name="مربع نص 20"/>
          <p:cNvSpPr txBox="1"/>
          <p:nvPr/>
        </p:nvSpPr>
        <p:spPr>
          <a:xfrm>
            <a:off x="8456597" y="3775449"/>
            <a:ext cx="145531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SA" dirty="0">
                <a:solidFill>
                  <a:srgbClr val="FF0000"/>
                </a:solidFill>
              </a:rPr>
              <a:t>الجانب الوجداني </a:t>
            </a:r>
          </a:p>
        </p:txBody>
      </p:sp>
      <p:sp>
        <p:nvSpPr>
          <p:cNvPr id="22" name="مربع نص 21"/>
          <p:cNvSpPr txBox="1"/>
          <p:nvPr/>
        </p:nvSpPr>
        <p:spPr>
          <a:xfrm>
            <a:off x="1493949" y="3778863"/>
            <a:ext cx="675176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dirty="0"/>
              <a:t>أهمية الإطار الزخرفي في الفن الإسلامي.</a:t>
            </a:r>
            <a:endParaRPr lang="ar-SA" dirty="0">
              <a:solidFill>
                <a:srgbClr val="FF0000"/>
              </a:solidFill>
            </a:endParaRPr>
          </a:p>
        </p:txBody>
      </p:sp>
      <p:pic>
        <p:nvPicPr>
          <p:cNvPr id="29" name="صورة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883" y="3315135"/>
            <a:ext cx="3231832" cy="6858000"/>
          </a:xfrm>
          <a:prstGeom prst="rect">
            <a:avLst/>
          </a:prstGeom>
        </p:spPr>
      </p:pic>
      <p:grpSp>
        <p:nvGrpSpPr>
          <p:cNvPr id="30" name="مجموعة 29"/>
          <p:cNvGrpSpPr/>
          <p:nvPr/>
        </p:nvGrpSpPr>
        <p:grpSpPr>
          <a:xfrm>
            <a:off x="-1" y="6372909"/>
            <a:ext cx="12192001" cy="518897"/>
            <a:chOff x="-1" y="6372909"/>
            <a:chExt cx="12192001" cy="518897"/>
          </a:xfrm>
        </p:grpSpPr>
        <p:sp>
          <p:nvSpPr>
            <p:cNvPr id="31" name="مستطيل 30"/>
            <p:cNvSpPr/>
            <p:nvPr/>
          </p:nvSpPr>
          <p:spPr>
            <a:xfrm>
              <a:off x="-1" y="6372909"/>
              <a:ext cx="12192001" cy="4850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عبدالله علي القناص                                                                                                                                 مدرسة الملك عبدالله بخاط</a:t>
              </a:r>
            </a:p>
          </p:txBody>
        </p:sp>
        <p:pic>
          <p:nvPicPr>
            <p:cNvPr id="32" name="صورة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2877" y="6374807"/>
              <a:ext cx="953986" cy="516999"/>
            </a:xfrm>
            <a:prstGeom prst="rect">
              <a:avLst/>
            </a:prstGeom>
          </p:spPr>
        </p:pic>
      </p:grpSp>
    </p:spTree>
    <p:extLst>
      <p:ext uri="{BB962C8B-B14F-4D97-AF65-F5344CB8AC3E}">
        <p14:creationId xmlns:p14="http://schemas.microsoft.com/office/powerpoint/2010/main" val="221310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7" grpId="0" animBg="1"/>
      <p:bldP spid="19" grpId="0" animBg="1"/>
      <p:bldP spid="20" grpId="0" animBg="1"/>
      <p:bldP spid="21"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dashVert">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a:stretch>
            <a:fillRect/>
          </a:stretch>
        </p:blipFill>
        <p:spPr>
          <a:xfrm>
            <a:off x="0" y="-64394"/>
            <a:ext cx="11578108" cy="6156101"/>
          </a:xfrm>
          <a:prstGeom prst="rect">
            <a:avLst/>
          </a:prstGeom>
        </p:spPr>
      </p:pic>
      <p:sp>
        <p:nvSpPr>
          <p:cNvPr id="8" name="مربع نص 7"/>
          <p:cNvSpPr txBox="1"/>
          <p:nvPr/>
        </p:nvSpPr>
        <p:spPr>
          <a:xfrm>
            <a:off x="8022464" y="1506829"/>
            <a:ext cx="2251655" cy="369332"/>
          </a:xfrm>
          <a:prstGeom prst="rect">
            <a:avLst/>
          </a:prstGeom>
          <a:noFill/>
        </p:spPr>
        <p:txBody>
          <a:bodyPr wrap="square" rtlCol="1">
            <a:spAutoFit/>
          </a:bodyPr>
          <a:lstStyle/>
          <a:p>
            <a:r>
              <a:rPr lang="ar-SA" dirty="0">
                <a:solidFill>
                  <a:schemeClr val="bg1"/>
                </a:solidFill>
              </a:rPr>
              <a:t>الإطارات والزوايا الزخرفية</a:t>
            </a:r>
          </a:p>
        </p:txBody>
      </p:sp>
      <p:sp>
        <p:nvSpPr>
          <p:cNvPr id="9" name="مربع نص 8"/>
          <p:cNvSpPr txBox="1"/>
          <p:nvPr/>
        </p:nvSpPr>
        <p:spPr>
          <a:xfrm>
            <a:off x="8007437" y="1092562"/>
            <a:ext cx="2251655" cy="369332"/>
          </a:xfrm>
          <a:prstGeom prst="rect">
            <a:avLst/>
          </a:prstGeom>
          <a:noFill/>
        </p:spPr>
        <p:txBody>
          <a:bodyPr wrap="square" rtlCol="1">
            <a:spAutoFit/>
          </a:bodyPr>
          <a:lstStyle/>
          <a:p>
            <a:r>
              <a:rPr lang="ar-SA" dirty="0">
                <a:solidFill>
                  <a:schemeClr val="bg1"/>
                </a:solidFill>
              </a:rPr>
              <a:t>التربية الفنية</a:t>
            </a:r>
          </a:p>
        </p:txBody>
      </p:sp>
      <p:sp>
        <p:nvSpPr>
          <p:cNvPr id="10" name="مربع نص 9"/>
          <p:cNvSpPr txBox="1"/>
          <p:nvPr/>
        </p:nvSpPr>
        <p:spPr>
          <a:xfrm>
            <a:off x="8007436" y="723230"/>
            <a:ext cx="2251655" cy="369332"/>
          </a:xfrm>
          <a:prstGeom prst="rect">
            <a:avLst/>
          </a:prstGeom>
          <a:noFill/>
        </p:spPr>
        <p:txBody>
          <a:bodyPr wrap="square" rtlCol="1">
            <a:spAutoFit/>
          </a:bodyPr>
          <a:lstStyle/>
          <a:p>
            <a:r>
              <a:rPr lang="ar-SA" dirty="0">
                <a:solidFill>
                  <a:schemeClr val="bg1"/>
                </a:solidFill>
              </a:rPr>
              <a:t>2 – 3 – 1442 هـ</a:t>
            </a:r>
          </a:p>
        </p:txBody>
      </p:sp>
      <p:sp>
        <p:nvSpPr>
          <p:cNvPr id="11" name="مربع نص 10"/>
          <p:cNvSpPr txBox="1"/>
          <p:nvPr/>
        </p:nvSpPr>
        <p:spPr>
          <a:xfrm>
            <a:off x="9911910" y="723230"/>
            <a:ext cx="1110799" cy="369332"/>
          </a:xfrm>
          <a:prstGeom prst="rect">
            <a:avLst/>
          </a:prstGeom>
          <a:noFill/>
        </p:spPr>
        <p:txBody>
          <a:bodyPr wrap="square" rtlCol="1">
            <a:spAutoFit/>
          </a:bodyPr>
          <a:lstStyle/>
          <a:p>
            <a:r>
              <a:rPr lang="ar-SA" dirty="0">
                <a:solidFill>
                  <a:schemeClr val="bg1"/>
                </a:solidFill>
              </a:rPr>
              <a:t>التاريخ :</a:t>
            </a:r>
          </a:p>
        </p:txBody>
      </p:sp>
      <p:sp>
        <p:nvSpPr>
          <p:cNvPr id="12" name="مربع نص 11"/>
          <p:cNvSpPr txBox="1"/>
          <p:nvPr/>
        </p:nvSpPr>
        <p:spPr>
          <a:xfrm>
            <a:off x="9808878" y="1092562"/>
            <a:ext cx="1110799" cy="369332"/>
          </a:xfrm>
          <a:prstGeom prst="rect">
            <a:avLst/>
          </a:prstGeom>
          <a:noFill/>
        </p:spPr>
        <p:txBody>
          <a:bodyPr wrap="square" rtlCol="1">
            <a:spAutoFit/>
          </a:bodyPr>
          <a:lstStyle/>
          <a:p>
            <a:r>
              <a:rPr lang="ar-SA" dirty="0">
                <a:solidFill>
                  <a:schemeClr val="bg1"/>
                </a:solidFill>
              </a:rPr>
              <a:t>المادة :</a:t>
            </a:r>
          </a:p>
        </p:txBody>
      </p:sp>
      <p:sp>
        <p:nvSpPr>
          <p:cNvPr id="13" name="مربع نص 12"/>
          <p:cNvSpPr txBox="1"/>
          <p:nvPr/>
        </p:nvSpPr>
        <p:spPr>
          <a:xfrm>
            <a:off x="10019767" y="1506829"/>
            <a:ext cx="1221886" cy="369332"/>
          </a:xfrm>
          <a:prstGeom prst="rect">
            <a:avLst/>
          </a:prstGeom>
          <a:noFill/>
        </p:spPr>
        <p:txBody>
          <a:bodyPr wrap="square" rtlCol="1">
            <a:spAutoFit/>
          </a:bodyPr>
          <a:lstStyle/>
          <a:p>
            <a:r>
              <a:rPr lang="ar-SA" dirty="0">
                <a:solidFill>
                  <a:schemeClr val="bg1"/>
                </a:solidFill>
              </a:rPr>
              <a:t>الموضوع :</a:t>
            </a:r>
          </a:p>
        </p:txBody>
      </p:sp>
      <p:sp>
        <p:nvSpPr>
          <p:cNvPr id="14" name="مربع نص 13"/>
          <p:cNvSpPr txBox="1"/>
          <p:nvPr/>
        </p:nvSpPr>
        <p:spPr>
          <a:xfrm>
            <a:off x="1083429" y="1616456"/>
            <a:ext cx="6939035" cy="1077218"/>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a:r>
              <a:rPr lang="ar-EG" altLang="ar-SA" sz="3200" b="1" dirty="0">
                <a:solidFill>
                  <a:srgbClr val="FFFF00"/>
                </a:solidFill>
                <a:latin typeface="Calibri" panose="020F0502020204030204" pitchFamily="34" charset="0"/>
              </a:rPr>
              <a:t>هل نستطيع معرفة: </a:t>
            </a:r>
            <a:r>
              <a:rPr lang="ar-EG" altLang="ar-SA" sz="3200" b="1" dirty="0">
                <a:solidFill>
                  <a:schemeClr val="bg1"/>
                </a:solidFill>
                <a:latin typeface="Calibri" panose="020F0502020204030204" pitchFamily="34" charset="0"/>
              </a:rPr>
              <a:t>ما هي الزاوية المنفصلة وما هي المتصلة من الشكلين (27،26)؟ </a:t>
            </a:r>
          </a:p>
        </p:txBody>
      </p:sp>
      <p:pic>
        <p:nvPicPr>
          <p:cNvPr id="18" name="صورة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99876" y="5972"/>
            <a:ext cx="3206839" cy="1803847"/>
          </a:xfrm>
          <a:prstGeom prst="rect">
            <a:avLst/>
          </a:prstGeom>
        </p:spPr>
      </p:pic>
      <p:pic>
        <p:nvPicPr>
          <p:cNvPr id="3" name="صورة 2"/>
          <p:cNvPicPr>
            <a:picLocks noChangeAspect="1"/>
          </p:cNvPicPr>
          <p:nvPr/>
        </p:nvPicPr>
        <p:blipFill>
          <a:blip r:embed="rId5"/>
          <a:stretch>
            <a:fillRect/>
          </a:stretch>
        </p:blipFill>
        <p:spPr>
          <a:xfrm>
            <a:off x="6357055" y="3034264"/>
            <a:ext cx="2182454" cy="2161406"/>
          </a:xfrm>
          <a:prstGeom prst="rect">
            <a:avLst/>
          </a:prstGeom>
        </p:spPr>
      </p:pic>
      <p:pic>
        <p:nvPicPr>
          <p:cNvPr id="5" name="صورة 4"/>
          <p:cNvPicPr>
            <a:picLocks noChangeAspect="1"/>
          </p:cNvPicPr>
          <p:nvPr/>
        </p:nvPicPr>
        <p:blipFill>
          <a:blip r:embed="rId6"/>
          <a:stretch>
            <a:fillRect/>
          </a:stretch>
        </p:blipFill>
        <p:spPr>
          <a:xfrm>
            <a:off x="2765724" y="3066889"/>
            <a:ext cx="1921863" cy="2096156"/>
          </a:xfrm>
          <a:prstGeom prst="rect">
            <a:avLst/>
          </a:prstGeom>
        </p:spPr>
      </p:pic>
      <p:sp>
        <p:nvSpPr>
          <p:cNvPr id="19" name="مستطيل 18"/>
          <p:cNvSpPr/>
          <p:nvPr/>
        </p:nvSpPr>
        <p:spPr>
          <a:xfrm>
            <a:off x="5789054" y="5292206"/>
            <a:ext cx="3332896" cy="369332"/>
          </a:xfrm>
          <a:prstGeom prst="rect">
            <a:avLst/>
          </a:prstGeom>
        </p:spPr>
        <p:txBody>
          <a:bodyPr wrap="square">
            <a:spAutoFit/>
          </a:bodyPr>
          <a:lstStyle/>
          <a:p>
            <a:pPr algn="ctr"/>
            <a:r>
              <a:rPr lang="ar-SA" dirty="0">
                <a:solidFill>
                  <a:schemeClr val="bg1"/>
                </a:solidFill>
                <a:latin typeface="AlBayan"/>
              </a:rPr>
              <a:t>الشكل ( 51 )</a:t>
            </a:r>
            <a:endParaRPr lang="ar-SA" dirty="0">
              <a:solidFill>
                <a:schemeClr val="bg1"/>
              </a:solidFill>
            </a:endParaRPr>
          </a:p>
        </p:txBody>
      </p:sp>
      <p:sp>
        <p:nvSpPr>
          <p:cNvPr id="20" name="مستطيل 19"/>
          <p:cNvSpPr/>
          <p:nvPr/>
        </p:nvSpPr>
        <p:spPr>
          <a:xfrm>
            <a:off x="2107461" y="5289777"/>
            <a:ext cx="3332896" cy="369332"/>
          </a:xfrm>
          <a:prstGeom prst="rect">
            <a:avLst/>
          </a:prstGeom>
        </p:spPr>
        <p:txBody>
          <a:bodyPr wrap="square">
            <a:spAutoFit/>
          </a:bodyPr>
          <a:lstStyle/>
          <a:p>
            <a:pPr algn="ctr"/>
            <a:r>
              <a:rPr lang="ar-SA" dirty="0">
                <a:solidFill>
                  <a:schemeClr val="bg1"/>
                </a:solidFill>
                <a:latin typeface="AlBayan"/>
              </a:rPr>
              <a:t>الشكل ( 52 )</a:t>
            </a:r>
            <a:endParaRPr lang="ar-SA" dirty="0">
              <a:solidFill>
                <a:schemeClr val="bg1"/>
              </a:solidFill>
            </a:endParaRPr>
          </a:p>
        </p:txBody>
      </p:sp>
      <p:pic>
        <p:nvPicPr>
          <p:cNvPr id="21" name="صورة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883" y="3315135"/>
            <a:ext cx="3231832" cy="6858000"/>
          </a:xfrm>
          <a:prstGeom prst="rect">
            <a:avLst/>
          </a:prstGeom>
        </p:spPr>
      </p:pic>
      <p:grpSp>
        <p:nvGrpSpPr>
          <p:cNvPr id="24" name="مجموعة 23"/>
          <p:cNvGrpSpPr/>
          <p:nvPr/>
        </p:nvGrpSpPr>
        <p:grpSpPr>
          <a:xfrm>
            <a:off x="-1" y="6372909"/>
            <a:ext cx="12192001" cy="518897"/>
            <a:chOff x="-1" y="6372909"/>
            <a:chExt cx="12192001" cy="518897"/>
          </a:xfrm>
        </p:grpSpPr>
        <p:sp>
          <p:nvSpPr>
            <p:cNvPr id="25" name="مستطيل 24"/>
            <p:cNvSpPr/>
            <p:nvPr/>
          </p:nvSpPr>
          <p:spPr>
            <a:xfrm>
              <a:off x="-1" y="6372909"/>
              <a:ext cx="12192001" cy="4850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عبدالله علي القناص                                                                                                                                 مدرسة الملك عبدالله بخاط</a:t>
              </a:r>
            </a:p>
          </p:txBody>
        </p:sp>
        <p:pic>
          <p:nvPicPr>
            <p:cNvPr id="26" name="صورة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52877" y="6374807"/>
              <a:ext cx="953986" cy="516999"/>
            </a:xfrm>
            <a:prstGeom prst="rect">
              <a:avLst/>
            </a:prstGeom>
          </p:spPr>
        </p:pic>
      </p:grpSp>
    </p:spTree>
    <p:extLst>
      <p:ext uri="{BB962C8B-B14F-4D97-AF65-F5344CB8AC3E}">
        <p14:creationId xmlns:p14="http://schemas.microsoft.com/office/powerpoint/2010/main" val="13540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dashVert">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a:stretch>
            <a:fillRect/>
          </a:stretch>
        </p:blipFill>
        <p:spPr>
          <a:xfrm>
            <a:off x="0" y="-64394"/>
            <a:ext cx="11578108" cy="6156101"/>
          </a:xfrm>
          <a:prstGeom prst="rect">
            <a:avLst/>
          </a:prstGeom>
        </p:spPr>
      </p:pic>
      <p:sp>
        <p:nvSpPr>
          <p:cNvPr id="8" name="مربع نص 7"/>
          <p:cNvSpPr txBox="1"/>
          <p:nvPr/>
        </p:nvSpPr>
        <p:spPr>
          <a:xfrm>
            <a:off x="8022464" y="1506829"/>
            <a:ext cx="2251655" cy="369332"/>
          </a:xfrm>
          <a:prstGeom prst="rect">
            <a:avLst/>
          </a:prstGeom>
          <a:noFill/>
        </p:spPr>
        <p:txBody>
          <a:bodyPr wrap="square" rtlCol="1">
            <a:spAutoFit/>
          </a:bodyPr>
          <a:lstStyle/>
          <a:p>
            <a:r>
              <a:rPr lang="ar-SA" dirty="0">
                <a:solidFill>
                  <a:schemeClr val="bg1"/>
                </a:solidFill>
              </a:rPr>
              <a:t>الإطارات والزوايا الزخرفية</a:t>
            </a:r>
          </a:p>
        </p:txBody>
      </p:sp>
      <p:sp>
        <p:nvSpPr>
          <p:cNvPr id="9" name="مربع نص 8"/>
          <p:cNvSpPr txBox="1"/>
          <p:nvPr/>
        </p:nvSpPr>
        <p:spPr>
          <a:xfrm>
            <a:off x="8007437" y="1092562"/>
            <a:ext cx="2251655" cy="369332"/>
          </a:xfrm>
          <a:prstGeom prst="rect">
            <a:avLst/>
          </a:prstGeom>
          <a:noFill/>
        </p:spPr>
        <p:txBody>
          <a:bodyPr wrap="square" rtlCol="1">
            <a:spAutoFit/>
          </a:bodyPr>
          <a:lstStyle/>
          <a:p>
            <a:r>
              <a:rPr lang="ar-SA" dirty="0">
                <a:solidFill>
                  <a:schemeClr val="bg1"/>
                </a:solidFill>
              </a:rPr>
              <a:t>التربية الفنية</a:t>
            </a:r>
          </a:p>
        </p:txBody>
      </p:sp>
      <p:sp>
        <p:nvSpPr>
          <p:cNvPr id="10" name="مربع نص 9"/>
          <p:cNvSpPr txBox="1"/>
          <p:nvPr/>
        </p:nvSpPr>
        <p:spPr>
          <a:xfrm>
            <a:off x="8007436" y="723230"/>
            <a:ext cx="2251655" cy="369332"/>
          </a:xfrm>
          <a:prstGeom prst="rect">
            <a:avLst/>
          </a:prstGeom>
          <a:noFill/>
        </p:spPr>
        <p:txBody>
          <a:bodyPr wrap="square" rtlCol="1">
            <a:spAutoFit/>
          </a:bodyPr>
          <a:lstStyle/>
          <a:p>
            <a:r>
              <a:rPr lang="ar-SA" dirty="0">
                <a:solidFill>
                  <a:schemeClr val="bg1"/>
                </a:solidFill>
              </a:rPr>
              <a:t>2 – 3 – 1442 هـ</a:t>
            </a:r>
          </a:p>
        </p:txBody>
      </p:sp>
      <p:sp>
        <p:nvSpPr>
          <p:cNvPr id="11" name="مربع نص 10"/>
          <p:cNvSpPr txBox="1"/>
          <p:nvPr/>
        </p:nvSpPr>
        <p:spPr>
          <a:xfrm>
            <a:off x="9911910" y="723230"/>
            <a:ext cx="1110799" cy="369332"/>
          </a:xfrm>
          <a:prstGeom prst="rect">
            <a:avLst/>
          </a:prstGeom>
          <a:noFill/>
        </p:spPr>
        <p:txBody>
          <a:bodyPr wrap="square" rtlCol="1">
            <a:spAutoFit/>
          </a:bodyPr>
          <a:lstStyle/>
          <a:p>
            <a:r>
              <a:rPr lang="ar-SA" dirty="0">
                <a:solidFill>
                  <a:schemeClr val="bg1"/>
                </a:solidFill>
              </a:rPr>
              <a:t>التاريخ :</a:t>
            </a:r>
          </a:p>
        </p:txBody>
      </p:sp>
      <p:sp>
        <p:nvSpPr>
          <p:cNvPr id="12" name="مربع نص 11"/>
          <p:cNvSpPr txBox="1"/>
          <p:nvPr/>
        </p:nvSpPr>
        <p:spPr>
          <a:xfrm>
            <a:off x="9808878" y="1092562"/>
            <a:ext cx="1110799" cy="369332"/>
          </a:xfrm>
          <a:prstGeom prst="rect">
            <a:avLst/>
          </a:prstGeom>
          <a:noFill/>
        </p:spPr>
        <p:txBody>
          <a:bodyPr wrap="square" rtlCol="1">
            <a:spAutoFit/>
          </a:bodyPr>
          <a:lstStyle/>
          <a:p>
            <a:r>
              <a:rPr lang="ar-SA" dirty="0">
                <a:solidFill>
                  <a:schemeClr val="bg1"/>
                </a:solidFill>
              </a:rPr>
              <a:t>المادة :</a:t>
            </a:r>
          </a:p>
        </p:txBody>
      </p:sp>
      <p:sp>
        <p:nvSpPr>
          <p:cNvPr id="13" name="مربع نص 12"/>
          <p:cNvSpPr txBox="1"/>
          <p:nvPr/>
        </p:nvSpPr>
        <p:spPr>
          <a:xfrm>
            <a:off x="10019767" y="1506829"/>
            <a:ext cx="1221886" cy="369332"/>
          </a:xfrm>
          <a:prstGeom prst="rect">
            <a:avLst/>
          </a:prstGeom>
          <a:noFill/>
        </p:spPr>
        <p:txBody>
          <a:bodyPr wrap="square" rtlCol="1">
            <a:spAutoFit/>
          </a:bodyPr>
          <a:lstStyle/>
          <a:p>
            <a:r>
              <a:rPr lang="ar-SA" dirty="0">
                <a:solidFill>
                  <a:schemeClr val="bg1"/>
                </a:solidFill>
              </a:rPr>
              <a:t>الموضوع :</a:t>
            </a:r>
          </a:p>
        </p:txBody>
      </p:sp>
      <p:sp>
        <p:nvSpPr>
          <p:cNvPr id="14" name="مربع نص 13"/>
          <p:cNvSpPr txBox="1"/>
          <p:nvPr/>
        </p:nvSpPr>
        <p:spPr>
          <a:xfrm>
            <a:off x="3503054" y="2054583"/>
            <a:ext cx="4762505"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a:r>
              <a:rPr lang="ar-SA" sz="3600" dirty="0">
                <a:solidFill>
                  <a:srgbClr val="FFFF00"/>
                </a:solidFill>
              </a:rPr>
              <a:t>الزاوية المنفصلة</a:t>
            </a:r>
          </a:p>
        </p:txBody>
      </p:sp>
      <p:pic>
        <p:nvPicPr>
          <p:cNvPr id="18" name="صورة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99876" y="5972"/>
            <a:ext cx="3206839" cy="1803847"/>
          </a:xfrm>
          <a:prstGeom prst="rect">
            <a:avLst/>
          </a:prstGeom>
        </p:spPr>
      </p:pic>
      <p:sp>
        <p:nvSpPr>
          <p:cNvPr id="2" name="مخطط انسيابي: معالجة متعاقبة 1"/>
          <p:cNvSpPr/>
          <p:nvPr/>
        </p:nvSpPr>
        <p:spPr>
          <a:xfrm>
            <a:off x="2929944" y="2850591"/>
            <a:ext cx="5718220" cy="216873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altLang="ar-SA" sz="3600" b="1" dirty="0">
                <a:solidFill>
                  <a:srgbClr val="FF0000"/>
                </a:solidFill>
                <a:latin typeface="Calibri" panose="020F0502020204030204" pitchFamily="34" charset="0"/>
              </a:rPr>
              <a:t>زاوية زخرفية تصمم من غير الزخارف المستخدمة في الإِطار، وتكون في شكل منفرد عنه. </a:t>
            </a:r>
          </a:p>
        </p:txBody>
      </p:sp>
      <p:pic>
        <p:nvPicPr>
          <p:cNvPr id="17" name="صورة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883" y="3315135"/>
            <a:ext cx="3231832" cy="6858000"/>
          </a:xfrm>
          <a:prstGeom prst="rect">
            <a:avLst/>
          </a:prstGeom>
        </p:spPr>
      </p:pic>
      <p:grpSp>
        <p:nvGrpSpPr>
          <p:cNvPr id="19" name="مجموعة 18"/>
          <p:cNvGrpSpPr/>
          <p:nvPr/>
        </p:nvGrpSpPr>
        <p:grpSpPr>
          <a:xfrm>
            <a:off x="-1" y="6372909"/>
            <a:ext cx="12192001" cy="518897"/>
            <a:chOff x="-1" y="6372909"/>
            <a:chExt cx="12192001" cy="518897"/>
          </a:xfrm>
        </p:grpSpPr>
        <p:sp>
          <p:nvSpPr>
            <p:cNvPr id="20" name="مستطيل 19"/>
            <p:cNvSpPr/>
            <p:nvPr/>
          </p:nvSpPr>
          <p:spPr>
            <a:xfrm>
              <a:off x="-1" y="6372909"/>
              <a:ext cx="12192001" cy="4850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عبدالله علي القناص                                                                                                                                 مدرسة الملك عبدالله بخاط</a:t>
              </a:r>
            </a:p>
          </p:txBody>
        </p:sp>
        <p:pic>
          <p:nvPicPr>
            <p:cNvPr id="21" name="صورة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2877" y="6374807"/>
              <a:ext cx="953986" cy="516999"/>
            </a:xfrm>
            <a:prstGeom prst="rect">
              <a:avLst/>
            </a:prstGeom>
          </p:spPr>
        </p:pic>
      </p:grpSp>
    </p:spTree>
    <p:extLst>
      <p:ext uri="{BB962C8B-B14F-4D97-AF65-F5344CB8AC3E}">
        <p14:creationId xmlns:p14="http://schemas.microsoft.com/office/powerpoint/2010/main" val="230638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dashVert">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a:stretch>
            <a:fillRect/>
          </a:stretch>
        </p:blipFill>
        <p:spPr>
          <a:xfrm>
            <a:off x="0" y="-64394"/>
            <a:ext cx="11578108" cy="6156101"/>
          </a:xfrm>
          <a:prstGeom prst="rect">
            <a:avLst/>
          </a:prstGeom>
        </p:spPr>
      </p:pic>
      <p:sp>
        <p:nvSpPr>
          <p:cNvPr id="8" name="مربع نص 7"/>
          <p:cNvSpPr txBox="1"/>
          <p:nvPr/>
        </p:nvSpPr>
        <p:spPr>
          <a:xfrm>
            <a:off x="8022464" y="1506829"/>
            <a:ext cx="2251655" cy="369332"/>
          </a:xfrm>
          <a:prstGeom prst="rect">
            <a:avLst/>
          </a:prstGeom>
          <a:noFill/>
        </p:spPr>
        <p:txBody>
          <a:bodyPr wrap="square" rtlCol="1">
            <a:spAutoFit/>
          </a:bodyPr>
          <a:lstStyle/>
          <a:p>
            <a:r>
              <a:rPr lang="ar-SA" dirty="0">
                <a:solidFill>
                  <a:schemeClr val="bg1"/>
                </a:solidFill>
              </a:rPr>
              <a:t>الإطارات والزوايا الزخرفية</a:t>
            </a:r>
          </a:p>
        </p:txBody>
      </p:sp>
      <p:sp>
        <p:nvSpPr>
          <p:cNvPr id="9" name="مربع نص 8"/>
          <p:cNvSpPr txBox="1"/>
          <p:nvPr/>
        </p:nvSpPr>
        <p:spPr>
          <a:xfrm>
            <a:off x="8007437" y="1092562"/>
            <a:ext cx="2251655" cy="369332"/>
          </a:xfrm>
          <a:prstGeom prst="rect">
            <a:avLst/>
          </a:prstGeom>
          <a:noFill/>
        </p:spPr>
        <p:txBody>
          <a:bodyPr wrap="square" rtlCol="1">
            <a:spAutoFit/>
          </a:bodyPr>
          <a:lstStyle/>
          <a:p>
            <a:r>
              <a:rPr lang="ar-SA" dirty="0">
                <a:solidFill>
                  <a:schemeClr val="bg1"/>
                </a:solidFill>
              </a:rPr>
              <a:t>التربية الفنية</a:t>
            </a:r>
          </a:p>
        </p:txBody>
      </p:sp>
      <p:sp>
        <p:nvSpPr>
          <p:cNvPr id="10" name="مربع نص 9"/>
          <p:cNvSpPr txBox="1"/>
          <p:nvPr/>
        </p:nvSpPr>
        <p:spPr>
          <a:xfrm>
            <a:off x="8007436" y="723230"/>
            <a:ext cx="2251655" cy="369332"/>
          </a:xfrm>
          <a:prstGeom prst="rect">
            <a:avLst/>
          </a:prstGeom>
          <a:noFill/>
        </p:spPr>
        <p:txBody>
          <a:bodyPr wrap="square" rtlCol="1">
            <a:spAutoFit/>
          </a:bodyPr>
          <a:lstStyle/>
          <a:p>
            <a:r>
              <a:rPr lang="ar-SA" dirty="0">
                <a:solidFill>
                  <a:schemeClr val="bg1"/>
                </a:solidFill>
              </a:rPr>
              <a:t>2 – 3 – 1442 هـ</a:t>
            </a:r>
          </a:p>
        </p:txBody>
      </p:sp>
      <p:sp>
        <p:nvSpPr>
          <p:cNvPr id="11" name="مربع نص 10"/>
          <p:cNvSpPr txBox="1"/>
          <p:nvPr/>
        </p:nvSpPr>
        <p:spPr>
          <a:xfrm>
            <a:off x="9911910" y="723230"/>
            <a:ext cx="1110799" cy="369332"/>
          </a:xfrm>
          <a:prstGeom prst="rect">
            <a:avLst/>
          </a:prstGeom>
          <a:noFill/>
        </p:spPr>
        <p:txBody>
          <a:bodyPr wrap="square" rtlCol="1">
            <a:spAutoFit/>
          </a:bodyPr>
          <a:lstStyle/>
          <a:p>
            <a:r>
              <a:rPr lang="ar-SA" dirty="0">
                <a:solidFill>
                  <a:schemeClr val="bg1"/>
                </a:solidFill>
              </a:rPr>
              <a:t>التاريخ :</a:t>
            </a:r>
          </a:p>
        </p:txBody>
      </p:sp>
      <p:sp>
        <p:nvSpPr>
          <p:cNvPr id="12" name="مربع نص 11"/>
          <p:cNvSpPr txBox="1"/>
          <p:nvPr/>
        </p:nvSpPr>
        <p:spPr>
          <a:xfrm>
            <a:off x="9808878" y="1092562"/>
            <a:ext cx="1110799" cy="369332"/>
          </a:xfrm>
          <a:prstGeom prst="rect">
            <a:avLst/>
          </a:prstGeom>
          <a:noFill/>
        </p:spPr>
        <p:txBody>
          <a:bodyPr wrap="square" rtlCol="1">
            <a:spAutoFit/>
          </a:bodyPr>
          <a:lstStyle/>
          <a:p>
            <a:r>
              <a:rPr lang="ar-SA" dirty="0">
                <a:solidFill>
                  <a:schemeClr val="bg1"/>
                </a:solidFill>
              </a:rPr>
              <a:t>المادة :</a:t>
            </a:r>
          </a:p>
        </p:txBody>
      </p:sp>
      <p:sp>
        <p:nvSpPr>
          <p:cNvPr id="13" name="مربع نص 12"/>
          <p:cNvSpPr txBox="1"/>
          <p:nvPr/>
        </p:nvSpPr>
        <p:spPr>
          <a:xfrm>
            <a:off x="10019767" y="1506829"/>
            <a:ext cx="1221886" cy="369332"/>
          </a:xfrm>
          <a:prstGeom prst="rect">
            <a:avLst/>
          </a:prstGeom>
          <a:noFill/>
        </p:spPr>
        <p:txBody>
          <a:bodyPr wrap="square" rtlCol="1">
            <a:spAutoFit/>
          </a:bodyPr>
          <a:lstStyle/>
          <a:p>
            <a:r>
              <a:rPr lang="ar-SA" dirty="0">
                <a:solidFill>
                  <a:schemeClr val="bg1"/>
                </a:solidFill>
              </a:rPr>
              <a:t>الموضوع :</a:t>
            </a:r>
          </a:p>
        </p:txBody>
      </p:sp>
      <p:sp>
        <p:nvSpPr>
          <p:cNvPr id="14" name="مربع نص 13"/>
          <p:cNvSpPr txBox="1"/>
          <p:nvPr/>
        </p:nvSpPr>
        <p:spPr>
          <a:xfrm>
            <a:off x="3503054" y="2054583"/>
            <a:ext cx="4762505"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a:r>
              <a:rPr lang="ar-SA" sz="3600" dirty="0">
                <a:solidFill>
                  <a:srgbClr val="FFFF00"/>
                </a:solidFill>
              </a:rPr>
              <a:t>الزاوية المتصلة</a:t>
            </a:r>
          </a:p>
        </p:txBody>
      </p:sp>
      <p:pic>
        <p:nvPicPr>
          <p:cNvPr id="18" name="صورة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99876" y="5972"/>
            <a:ext cx="3206839" cy="1803847"/>
          </a:xfrm>
          <a:prstGeom prst="rect">
            <a:avLst/>
          </a:prstGeom>
        </p:spPr>
      </p:pic>
      <p:sp>
        <p:nvSpPr>
          <p:cNvPr id="2" name="مخطط انسيابي: معالجة متعاقبة 1"/>
          <p:cNvSpPr/>
          <p:nvPr/>
        </p:nvSpPr>
        <p:spPr>
          <a:xfrm>
            <a:off x="2929944" y="2850591"/>
            <a:ext cx="5718220" cy="216873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altLang="ar-SA" sz="3600" b="1" dirty="0">
                <a:solidFill>
                  <a:srgbClr val="FF0000"/>
                </a:solidFill>
                <a:latin typeface="Calibri" panose="020F0502020204030204" pitchFamily="34" charset="0"/>
              </a:rPr>
              <a:t>زاوية زخرفية تستخدم نفس زخارف الإِطار ومتصلة بخطوط وأشكال التصميم الأصلي للإِطار.</a:t>
            </a:r>
          </a:p>
        </p:txBody>
      </p:sp>
      <p:pic>
        <p:nvPicPr>
          <p:cNvPr id="17" name="صورة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883" y="3315135"/>
            <a:ext cx="3231832" cy="6858000"/>
          </a:xfrm>
          <a:prstGeom prst="rect">
            <a:avLst/>
          </a:prstGeom>
        </p:spPr>
      </p:pic>
      <p:grpSp>
        <p:nvGrpSpPr>
          <p:cNvPr id="19" name="مجموعة 18"/>
          <p:cNvGrpSpPr/>
          <p:nvPr/>
        </p:nvGrpSpPr>
        <p:grpSpPr>
          <a:xfrm>
            <a:off x="-1" y="6372909"/>
            <a:ext cx="12192001" cy="518897"/>
            <a:chOff x="-1" y="6372909"/>
            <a:chExt cx="12192001" cy="518897"/>
          </a:xfrm>
        </p:grpSpPr>
        <p:sp>
          <p:nvSpPr>
            <p:cNvPr id="20" name="مستطيل 19"/>
            <p:cNvSpPr/>
            <p:nvPr/>
          </p:nvSpPr>
          <p:spPr>
            <a:xfrm>
              <a:off x="-1" y="6372909"/>
              <a:ext cx="12192001" cy="4850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عبدالله علي القناص                                                                                                                                 مدرسة الملك عبدالله بخاط</a:t>
              </a:r>
            </a:p>
          </p:txBody>
        </p:sp>
        <p:pic>
          <p:nvPicPr>
            <p:cNvPr id="21" name="صورة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2877" y="6374807"/>
              <a:ext cx="953986" cy="516999"/>
            </a:xfrm>
            <a:prstGeom prst="rect">
              <a:avLst/>
            </a:prstGeom>
          </p:spPr>
        </p:pic>
      </p:grpSp>
    </p:spTree>
    <p:extLst>
      <p:ext uri="{BB962C8B-B14F-4D97-AF65-F5344CB8AC3E}">
        <p14:creationId xmlns:p14="http://schemas.microsoft.com/office/powerpoint/2010/main" val="31013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dashVert">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a:stretch>
            <a:fillRect/>
          </a:stretch>
        </p:blipFill>
        <p:spPr>
          <a:xfrm>
            <a:off x="0" y="-64394"/>
            <a:ext cx="11578108" cy="6156101"/>
          </a:xfrm>
          <a:prstGeom prst="rect">
            <a:avLst/>
          </a:prstGeom>
        </p:spPr>
      </p:pic>
      <p:sp>
        <p:nvSpPr>
          <p:cNvPr id="8" name="مربع نص 7"/>
          <p:cNvSpPr txBox="1"/>
          <p:nvPr/>
        </p:nvSpPr>
        <p:spPr>
          <a:xfrm>
            <a:off x="8022464" y="1506829"/>
            <a:ext cx="2251655" cy="369332"/>
          </a:xfrm>
          <a:prstGeom prst="rect">
            <a:avLst/>
          </a:prstGeom>
          <a:noFill/>
        </p:spPr>
        <p:txBody>
          <a:bodyPr wrap="square" rtlCol="1">
            <a:spAutoFit/>
          </a:bodyPr>
          <a:lstStyle/>
          <a:p>
            <a:r>
              <a:rPr lang="ar-SA" dirty="0">
                <a:solidFill>
                  <a:schemeClr val="bg1"/>
                </a:solidFill>
              </a:rPr>
              <a:t>الإطارات والزوايا الزخرفية</a:t>
            </a:r>
          </a:p>
        </p:txBody>
      </p:sp>
      <p:sp>
        <p:nvSpPr>
          <p:cNvPr id="9" name="مربع نص 8"/>
          <p:cNvSpPr txBox="1"/>
          <p:nvPr/>
        </p:nvSpPr>
        <p:spPr>
          <a:xfrm>
            <a:off x="8007437" y="1092562"/>
            <a:ext cx="2251655" cy="369332"/>
          </a:xfrm>
          <a:prstGeom prst="rect">
            <a:avLst/>
          </a:prstGeom>
          <a:noFill/>
        </p:spPr>
        <p:txBody>
          <a:bodyPr wrap="square" rtlCol="1">
            <a:spAutoFit/>
          </a:bodyPr>
          <a:lstStyle/>
          <a:p>
            <a:r>
              <a:rPr lang="ar-SA" dirty="0">
                <a:solidFill>
                  <a:schemeClr val="bg1"/>
                </a:solidFill>
              </a:rPr>
              <a:t>التربية الفنية</a:t>
            </a:r>
          </a:p>
        </p:txBody>
      </p:sp>
      <p:sp>
        <p:nvSpPr>
          <p:cNvPr id="10" name="مربع نص 9"/>
          <p:cNvSpPr txBox="1"/>
          <p:nvPr/>
        </p:nvSpPr>
        <p:spPr>
          <a:xfrm>
            <a:off x="8007436" y="723230"/>
            <a:ext cx="2251655" cy="369332"/>
          </a:xfrm>
          <a:prstGeom prst="rect">
            <a:avLst/>
          </a:prstGeom>
          <a:noFill/>
        </p:spPr>
        <p:txBody>
          <a:bodyPr wrap="square" rtlCol="1">
            <a:spAutoFit/>
          </a:bodyPr>
          <a:lstStyle/>
          <a:p>
            <a:r>
              <a:rPr lang="ar-SA" dirty="0">
                <a:solidFill>
                  <a:schemeClr val="bg1"/>
                </a:solidFill>
              </a:rPr>
              <a:t>2 – 3 – 1442 هـ</a:t>
            </a:r>
          </a:p>
        </p:txBody>
      </p:sp>
      <p:sp>
        <p:nvSpPr>
          <p:cNvPr id="11" name="مربع نص 10"/>
          <p:cNvSpPr txBox="1"/>
          <p:nvPr/>
        </p:nvSpPr>
        <p:spPr>
          <a:xfrm>
            <a:off x="9911910" y="723230"/>
            <a:ext cx="1110799" cy="369332"/>
          </a:xfrm>
          <a:prstGeom prst="rect">
            <a:avLst/>
          </a:prstGeom>
          <a:noFill/>
        </p:spPr>
        <p:txBody>
          <a:bodyPr wrap="square" rtlCol="1">
            <a:spAutoFit/>
          </a:bodyPr>
          <a:lstStyle/>
          <a:p>
            <a:r>
              <a:rPr lang="ar-SA" dirty="0">
                <a:solidFill>
                  <a:schemeClr val="bg1"/>
                </a:solidFill>
              </a:rPr>
              <a:t>التاريخ :</a:t>
            </a:r>
          </a:p>
        </p:txBody>
      </p:sp>
      <p:sp>
        <p:nvSpPr>
          <p:cNvPr id="12" name="مربع نص 11"/>
          <p:cNvSpPr txBox="1"/>
          <p:nvPr/>
        </p:nvSpPr>
        <p:spPr>
          <a:xfrm>
            <a:off x="9808878" y="1092562"/>
            <a:ext cx="1110799" cy="369332"/>
          </a:xfrm>
          <a:prstGeom prst="rect">
            <a:avLst/>
          </a:prstGeom>
          <a:noFill/>
        </p:spPr>
        <p:txBody>
          <a:bodyPr wrap="square" rtlCol="1">
            <a:spAutoFit/>
          </a:bodyPr>
          <a:lstStyle/>
          <a:p>
            <a:r>
              <a:rPr lang="ar-SA" dirty="0">
                <a:solidFill>
                  <a:schemeClr val="bg1"/>
                </a:solidFill>
              </a:rPr>
              <a:t>المادة :</a:t>
            </a:r>
          </a:p>
        </p:txBody>
      </p:sp>
      <p:sp>
        <p:nvSpPr>
          <p:cNvPr id="13" name="مربع نص 12"/>
          <p:cNvSpPr txBox="1"/>
          <p:nvPr/>
        </p:nvSpPr>
        <p:spPr>
          <a:xfrm>
            <a:off x="10019767" y="1506829"/>
            <a:ext cx="1221886" cy="369332"/>
          </a:xfrm>
          <a:prstGeom prst="rect">
            <a:avLst/>
          </a:prstGeom>
          <a:noFill/>
        </p:spPr>
        <p:txBody>
          <a:bodyPr wrap="square" rtlCol="1">
            <a:spAutoFit/>
          </a:bodyPr>
          <a:lstStyle/>
          <a:p>
            <a:r>
              <a:rPr lang="ar-SA" dirty="0">
                <a:solidFill>
                  <a:schemeClr val="bg1"/>
                </a:solidFill>
              </a:rPr>
              <a:t>الموضوع :</a:t>
            </a:r>
          </a:p>
        </p:txBody>
      </p:sp>
      <p:sp>
        <p:nvSpPr>
          <p:cNvPr id="14" name="مربع نص 13"/>
          <p:cNvSpPr txBox="1"/>
          <p:nvPr/>
        </p:nvSpPr>
        <p:spPr>
          <a:xfrm>
            <a:off x="3271234" y="2054583"/>
            <a:ext cx="4994325"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a:r>
              <a:rPr lang="ar-SA" sz="3600" dirty="0">
                <a:solidFill>
                  <a:srgbClr val="FFFF00"/>
                </a:solidFill>
              </a:rPr>
              <a:t>خطوات تصميم الزوايا الزخرفية</a:t>
            </a:r>
          </a:p>
        </p:txBody>
      </p:sp>
      <p:pic>
        <p:nvPicPr>
          <p:cNvPr id="18" name="صورة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99876" y="5972"/>
            <a:ext cx="3206839" cy="1803847"/>
          </a:xfrm>
          <a:prstGeom prst="rect">
            <a:avLst/>
          </a:prstGeom>
        </p:spPr>
      </p:pic>
      <p:sp>
        <p:nvSpPr>
          <p:cNvPr id="2" name="مخطط انسيابي: معالجة متعاقبة 1"/>
          <p:cNvSpPr/>
          <p:nvPr/>
        </p:nvSpPr>
        <p:spPr>
          <a:xfrm>
            <a:off x="2014468" y="2850591"/>
            <a:ext cx="8417420" cy="216873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ltLang="ar-SA" sz="3600" b="1" dirty="0">
              <a:solidFill>
                <a:srgbClr val="FF0000"/>
              </a:solidFill>
              <a:latin typeface="Calibri" panose="020F0502020204030204" pitchFamily="34" charset="0"/>
            </a:endParaRPr>
          </a:p>
        </p:txBody>
      </p:sp>
      <p:sp>
        <p:nvSpPr>
          <p:cNvPr id="17" name="Rectangle 5"/>
          <p:cNvSpPr>
            <a:spLocks noChangeArrowheads="1"/>
          </p:cNvSpPr>
          <p:nvPr/>
        </p:nvSpPr>
        <p:spPr bwMode="auto">
          <a:xfrm>
            <a:off x="5498103" y="2845158"/>
            <a:ext cx="4495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defRPr>
                <a:solidFill>
                  <a:schemeClr val="tx1"/>
                </a:solidFill>
                <a:latin typeface="Arial" panose="020B0604020202020204" pitchFamily="34" charset="0"/>
                <a:cs typeface="Arial" panose="020B0604020202020204" pitchFamily="34" charset="0"/>
              </a:defRPr>
            </a:lvl1pPr>
            <a:lvl2pPr marL="742950" indent="-285750" algn="l" rtl="0" eaLnBrk="0" hangingPunct="0">
              <a:defRPr>
                <a:solidFill>
                  <a:schemeClr val="tx1"/>
                </a:solidFill>
                <a:latin typeface="Arial" panose="020B0604020202020204" pitchFamily="34" charset="0"/>
                <a:cs typeface="Arial" panose="020B0604020202020204" pitchFamily="34" charset="0"/>
              </a:defRPr>
            </a:lvl2pPr>
            <a:lvl3pPr marL="1143000" indent="-228600" algn="l" rtl="0" eaLnBrk="0" hangingPunct="0">
              <a:defRPr>
                <a:solidFill>
                  <a:schemeClr val="tx1"/>
                </a:solidFill>
                <a:latin typeface="Arial" panose="020B0604020202020204" pitchFamily="34" charset="0"/>
                <a:cs typeface="Arial" panose="020B0604020202020204" pitchFamily="34" charset="0"/>
              </a:defRPr>
            </a:lvl3pPr>
            <a:lvl4pPr marL="1600200" indent="-228600" algn="l" rtl="0" eaLnBrk="0" hangingPunct="0">
              <a:defRPr>
                <a:solidFill>
                  <a:schemeClr val="tx1"/>
                </a:solidFill>
                <a:latin typeface="Arial" panose="020B0604020202020204" pitchFamily="34" charset="0"/>
                <a:cs typeface="Arial" panose="020B0604020202020204" pitchFamily="34" charset="0"/>
              </a:defRPr>
            </a:lvl4pPr>
            <a:lvl5pPr marL="2057400" indent="-228600" algn="l" rtl="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ar-EG" altLang="ar-SA" sz="2400" b="1" dirty="0">
                <a:solidFill>
                  <a:srgbClr val="FF0000"/>
                </a:solidFill>
                <a:latin typeface="Calibri" panose="020F0502020204030204" pitchFamily="34" charset="0"/>
              </a:rPr>
              <a:t>1- تحديد مربع الزاوية. رسم أحد القطرين. </a:t>
            </a:r>
          </a:p>
        </p:txBody>
      </p:sp>
      <p:sp>
        <p:nvSpPr>
          <p:cNvPr id="19" name="Rectangle 6"/>
          <p:cNvSpPr>
            <a:spLocks noChangeArrowheads="1"/>
          </p:cNvSpPr>
          <p:nvPr/>
        </p:nvSpPr>
        <p:spPr bwMode="auto">
          <a:xfrm>
            <a:off x="2014468" y="3234743"/>
            <a:ext cx="8001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defRPr>
                <a:solidFill>
                  <a:schemeClr val="tx1"/>
                </a:solidFill>
                <a:latin typeface="Arial" panose="020B0604020202020204" pitchFamily="34" charset="0"/>
                <a:cs typeface="Arial" panose="020B0604020202020204" pitchFamily="34" charset="0"/>
              </a:defRPr>
            </a:lvl1pPr>
            <a:lvl2pPr marL="742950" indent="-285750" algn="l" rtl="0" eaLnBrk="0" hangingPunct="0">
              <a:defRPr>
                <a:solidFill>
                  <a:schemeClr val="tx1"/>
                </a:solidFill>
                <a:latin typeface="Arial" panose="020B0604020202020204" pitchFamily="34" charset="0"/>
                <a:cs typeface="Arial" panose="020B0604020202020204" pitchFamily="34" charset="0"/>
              </a:defRPr>
            </a:lvl2pPr>
            <a:lvl3pPr marL="1143000" indent="-228600" algn="l" rtl="0" eaLnBrk="0" hangingPunct="0">
              <a:defRPr>
                <a:solidFill>
                  <a:schemeClr val="tx1"/>
                </a:solidFill>
                <a:latin typeface="Arial" panose="020B0604020202020204" pitchFamily="34" charset="0"/>
                <a:cs typeface="Arial" panose="020B0604020202020204" pitchFamily="34" charset="0"/>
              </a:defRPr>
            </a:lvl3pPr>
            <a:lvl4pPr marL="1600200" indent="-228600" algn="l" rtl="0" eaLnBrk="0" hangingPunct="0">
              <a:defRPr>
                <a:solidFill>
                  <a:schemeClr val="tx1"/>
                </a:solidFill>
                <a:latin typeface="Arial" panose="020B0604020202020204" pitchFamily="34" charset="0"/>
                <a:cs typeface="Arial" panose="020B0604020202020204" pitchFamily="34" charset="0"/>
              </a:defRPr>
            </a:lvl4pPr>
            <a:lvl5pPr marL="2057400" indent="-228600" algn="l" rtl="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EG" altLang="ar-SA" sz="2400" b="1" dirty="0">
                <a:solidFill>
                  <a:srgbClr val="FF0000"/>
                </a:solidFill>
                <a:latin typeface="Calibri" panose="020F0502020204030204" pitchFamily="34" charset="0"/>
              </a:rPr>
              <a:t>2- رسم وحدة زخرفية مختلفة عن الإِطار في حالة الزاوية المنفصلة، وتقوم على مبدأ التماثل.</a:t>
            </a:r>
          </a:p>
        </p:txBody>
      </p:sp>
      <p:sp>
        <p:nvSpPr>
          <p:cNvPr id="20" name="Rectangle 7"/>
          <p:cNvSpPr>
            <a:spLocks noChangeArrowheads="1"/>
          </p:cNvSpPr>
          <p:nvPr/>
        </p:nvSpPr>
        <p:spPr bwMode="auto">
          <a:xfrm>
            <a:off x="2014468" y="4004257"/>
            <a:ext cx="8001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defRPr>
                <a:solidFill>
                  <a:schemeClr val="tx1"/>
                </a:solidFill>
                <a:latin typeface="Arial" panose="020B0604020202020204" pitchFamily="34" charset="0"/>
                <a:cs typeface="Arial" panose="020B0604020202020204" pitchFamily="34" charset="0"/>
              </a:defRPr>
            </a:lvl1pPr>
            <a:lvl2pPr marL="742950" indent="-285750" algn="l" rtl="0" eaLnBrk="0" hangingPunct="0">
              <a:defRPr>
                <a:solidFill>
                  <a:schemeClr val="tx1"/>
                </a:solidFill>
                <a:latin typeface="Arial" panose="020B0604020202020204" pitchFamily="34" charset="0"/>
                <a:cs typeface="Arial" panose="020B0604020202020204" pitchFamily="34" charset="0"/>
              </a:defRPr>
            </a:lvl2pPr>
            <a:lvl3pPr marL="1143000" indent="-228600" algn="l" rtl="0" eaLnBrk="0" hangingPunct="0">
              <a:defRPr>
                <a:solidFill>
                  <a:schemeClr val="tx1"/>
                </a:solidFill>
                <a:latin typeface="Arial" panose="020B0604020202020204" pitchFamily="34" charset="0"/>
                <a:cs typeface="Arial" panose="020B0604020202020204" pitchFamily="34" charset="0"/>
              </a:defRPr>
            </a:lvl3pPr>
            <a:lvl4pPr marL="1600200" indent="-228600" algn="l" rtl="0" eaLnBrk="0" hangingPunct="0">
              <a:defRPr>
                <a:solidFill>
                  <a:schemeClr val="tx1"/>
                </a:solidFill>
                <a:latin typeface="Arial" panose="020B0604020202020204" pitchFamily="34" charset="0"/>
                <a:cs typeface="Arial" panose="020B0604020202020204" pitchFamily="34" charset="0"/>
              </a:defRPr>
            </a:lvl4pPr>
            <a:lvl5pPr marL="2057400" indent="-228600" algn="l" rtl="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ar-EG" altLang="ar-SA" sz="2400" b="1" dirty="0">
                <a:solidFill>
                  <a:srgbClr val="FF0000"/>
                </a:solidFill>
                <a:latin typeface="Calibri" panose="020F0502020204030204" pitchFamily="34" charset="0"/>
              </a:rPr>
              <a:t>3- رسم وحدة زخرفية باستخدام نفس العناصر المستخدمة في الإِطار في حالة الزوايا المتصلة. </a:t>
            </a:r>
          </a:p>
        </p:txBody>
      </p:sp>
      <p:pic>
        <p:nvPicPr>
          <p:cNvPr id="21" name="صورة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883" y="3315135"/>
            <a:ext cx="3231832" cy="6858000"/>
          </a:xfrm>
          <a:prstGeom prst="rect">
            <a:avLst/>
          </a:prstGeom>
        </p:spPr>
      </p:pic>
      <p:grpSp>
        <p:nvGrpSpPr>
          <p:cNvPr id="24" name="مجموعة 23"/>
          <p:cNvGrpSpPr/>
          <p:nvPr/>
        </p:nvGrpSpPr>
        <p:grpSpPr>
          <a:xfrm>
            <a:off x="-1" y="6372909"/>
            <a:ext cx="12192001" cy="518897"/>
            <a:chOff x="-1" y="6372909"/>
            <a:chExt cx="12192001" cy="518897"/>
          </a:xfrm>
        </p:grpSpPr>
        <p:sp>
          <p:nvSpPr>
            <p:cNvPr id="25" name="مستطيل 24"/>
            <p:cNvSpPr/>
            <p:nvPr/>
          </p:nvSpPr>
          <p:spPr>
            <a:xfrm>
              <a:off x="-1" y="6372909"/>
              <a:ext cx="12192001" cy="4850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عبدالله علي القناص                                                                                                                                 مدرسة الملك عبدالله بخاط</a:t>
              </a:r>
            </a:p>
          </p:txBody>
        </p:sp>
        <p:pic>
          <p:nvPicPr>
            <p:cNvPr id="26" name="صورة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2877" y="6374807"/>
              <a:ext cx="953986" cy="516999"/>
            </a:xfrm>
            <a:prstGeom prst="rect">
              <a:avLst/>
            </a:prstGeom>
          </p:spPr>
        </p:pic>
      </p:grpSp>
    </p:spTree>
    <p:extLst>
      <p:ext uri="{BB962C8B-B14F-4D97-AF65-F5344CB8AC3E}">
        <p14:creationId xmlns:p14="http://schemas.microsoft.com/office/powerpoint/2010/main" val="190792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7"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dashVert">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a:stretch>
            <a:fillRect/>
          </a:stretch>
        </p:blipFill>
        <p:spPr>
          <a:xfrm>
            <a:off x="0" y="-64394"/>
            <a:ext cx="11578108" cy="6156101"/>
          </a:xfrm>
          <a:prstGeom prst="rect">
            <a:avLst/>
          </a:prstGeom>
        </p:spPr>
      </p:pic>
      <p:sp>
        <p:nvSpPr>
          <p:cNvPr id="8" name="مربع نص 7"/>
          <p:cNvSpPr txBox="1"/>
          <p:nvPr/>
        </p:nvSpPr>
        <p:spPr>
          <a:xfrm>
            <a:off x="8022464" y="1506829"/>
            <a:ext cx="2251655" cy="369332"/>
          </a:xfrm>
          <a:prstGeom prst="rect">
            <a:avLst/>
          </a:prstGeom>
          <a:noFill/>
        </p:spPr>
        <p:txBody>
          <a:bodyPr wrap="square" rtlCol="1">
            <a:spAutoFit/>
          </a:bodyPr>
          <a:lstStyle/>
          <a:p>
            <a:r>
              <a:rPr lang="ar-SA" dirty="0">
                <a:solidFill>
                  <a:schemeClr val="bg1"/>
                </a:solidFill>
              </a:rPr>
              <a:t>الإطارات والزوايا الزخرفية</a:t>
            </a:r>
          </a:p>
        </p:txBody>
      </p:sp>
      <p:sp>
        <p:nvSpPr>
          <p:cNvPr id="9" name="مربع نص 8"/>
          <p:cNvSpPr txBox="1"/>
          <p:nvPr/>
        </p:nvSpPr>
        <p:spPr>
          <a:xfrm>
            <a:off x="8007437" y="1092562"/>
            <a:ext cx="2251655" cy="369332"/>
          </a:xfrm>
          <a:prstGeom prst="rect">
            <a:avLst/>
          </a:prstGeom>
          <a:noFill/>
        </p:spPr>
        <p:txBody>
          <a:bodyPr wrap="square" rtlCol="1">
            <a:spAutoFit/>
          </a:bodyPr>
          <a:lstStyle/>
          <a:p>
            <a:r>
              <a:rPr lang="ar-SA" dirty="0">
                <a:solidFill>
                  <a:schemeClr val="bg1"/>
                </a:solidFill>
              </a:rPr>
              <a:t>التربية الفنية</a:t>
            </a:r>
          </a:p>
        </p:txBody>
      </p:sp>
      <p:sp>
        <p:nvSpPr>
          <p:cNvPr id="10" name="مربع نص 9"/>
          <p:cNvSpPr txBox="1"/>
          <p:nvPr/>
        </p:nvSpPr>
        <p:spPr>
          <a:xfrm>
            <a:off x="8007436" y="723230"/>
            <a:ext cx="2251655" cy="369332"/>
          </a:xfrm>
          <a:prstGeom prst="rect">
            <a:avLst/>
          </a:prstGeom>
          <a:noFill/>
        </p:spPr>
        <p:txBody>
          <a:bodyPr wrap="square" rtlCol="1">
            <a:spAutoFit/>
          </a:bodyPr>
          <a:lstStyle/>
          <a:p>
            <a:r>
              <a:rPr lang="ar-SA" dirty="0">
                <a:solidFill>
                  <a:schemeClr val="bg1"/>
                </a:solidFill>
              </a:rPr>
              <a:t>2 – 3 – 1442 هـ</a:t>
            </a:r>
          </a:p>
        </p:txBody>
      </p:sp>
      <p:sp>
        <p:nvSpPr>
          <p:cNvPr id="11" name="مربع نص 10"/>
          <p:cNvSpPr txBox="1"/>
          <p:nvPr/>
        </p:nvSpPr>
        <p:spPr>
          <a:xfrm>
            <a:off x="9911910" y="723230"/>
            <a:ext cx="1110799" cy="369332"/>
          </a:xfrm>
          <a:prstGeom prst="rect">
            <a:avLst/>
          </a:prstGeom>
          <a:noFill/>
        </p:spPr>
        <p:txBody>
          <a:bodyPr wrap="square" rtlCol="1">
            <a:spAutoFit/>
          </a:bodyPr>
          <a:lstStyle/>
          <a:p>
            <a:r>
              <a:rPr lang="ar-SA" dirty="0">
                <a:solidFill>
                  <a:schemeClr val="bg1"/>
                </a:solidFill>
              </a:rPr>
              <a:t>التاريخ :</a:t>
            </a:r>
          </a:p>
        </p:txBody>
      </p:sp>
      <p:sp>
        <p:nvSpPr>
          <p:cNvPr id="12" name="مربع نص 11"/>
          <p:cNvSpPr txBox="1"/>
          <p:nvPr/>
        </p:nvSpPr>
        <p:spPr>
          <a:xfrm>
            <a:off x="9808878" y="1092562"/>
            <a:ext cx="1110799" cy="369332"/>
          </a:xfrm>
          <a:prstGeom prst="rect">
            <a:avLst/>
          </a:prstGeom>
          <a:noFill/>
        </p:spPr>
        <p:txBody>
          <a:bodyPr wrap="square" rtlCol="1">
            <a:spAutoFit/>
          </a:bodyPr>
          <a:lstStyle/>
          <a:p>
            <a:r>
              <a:rPr lang="ar-SA" dirty="0">
                <a:solidFill>
                  <a:schemeClr val="bg1"/>
                </a:solidFill>
              </a:rPr>
              <a:t>المادة :</a:t>
            </a:r>
          </a:p>
        </p:txBody>
      </p:sp>
      <p:sp>
        <p:nvSpPr>
          <p:cNvPr id="13" name="مربع نص 12"/>
          <p:cNvSpPr txBox="1"/>
          <p:nvPr/>
        </p:nvSpPr>
        <p:spPr>
          <a:xfrm>
            <a:off x="10019767" y="1506829"/>
            <a:ext cx="1221886" cy="369332"/>
          </a:xfrm>
          <a:prstGeom prst="rect">
            <a:avLst/>
          </a:prstGeom>
          <a:noFill/>
        </p:spPr>
        <p:txBody>
          <a:bodyPr wrap="square" rtlCol="1">
            <a:spAutoFit/>
          </a:bodyPr>
          <a:lstStyle/>
          <a:p>
            <a:r>
              <a:rPr lang="ar-SA" dirty="0">
                <a:solidFill>
                  <a:schemeClr val="bg1"/>
                </a:solidFill>
              </a:rPr>
              <a:t>الموضوع :</a:t>
            </a:r>
          </a:p>
        </p:txBody>
      </p:sp>
      <p:pic>
        <p:nvPicPr>
          <p:cNvPr id="18" name="صورة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99876" y="5972"/>
            <a:ext cx="3206839" cy="1803847"/>
          </a:xfrm>
          <a:prstGeom prst="rect">
            <a:avLst/>
          </a:prstGeom>
        </p:spPr>
      </p:pic>
      <p:sp>
        <p:nvSpPr>
          <p:cNvPr id="26" name="Rectangle 2"/>
          <p:cNvSpPr>
            <a:spLocks noChangeArrowheads="1"/>
          </p:cNvSpPr>
          <p:nvPr/>
        </p:nvSpPr>
        <p:spPr bwMode="auto">
          <a:xfrm>
            <a:off x="3459010" y="2507838"/>
            <a:ext cx="438774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defRPr>
                <a:solidFill>
                  <a:schemeClr val="tx1"/>
                </a:solidFill>
                <a:latin typeface="Arial" panose="020B0604020202020204" pitchFamily="34" charset="0"/>
                <a:cs typeface="Arial" panose="020B0604020202020204" pitchFamily="34" charset="0"/>
              </a:defRPr>
            </a:lvl1pPr>
            <a:lvl2pPr marL="742950" indent="-285750" algn="l" rtl="0" eaLnBrk="0" hangingPunct="0">
              <a:defRPr>
                <a:solidFill>
                  <a:schemeClr val="tx1"/>
                </a:solidFill>
                <a:latin typeface="Arial" panose="020B0604020202020204" pitchFamily="34" charset="0"/>
                <a:cs typeface="Arial" panose="020B0604020202020204" pitchFamily="34" charset="0"/>
              </a:defRPr>
            </a:lvl2pPr>
            <a:lvl3pPr marL="1143000" indent="-228600" algn="l" rtl="0" eaLnBrk="0" hangingPunct="0">
              <a:defRPr>
                <a:solidFill>
                  <a:schemeClr val="tx1"/>
                </a:solidFill>
                <a:latin typeface="Arial" panose="020B0604020202020204" pitchFamily="34" charset="0"/>
                <a:cs typeface="Arial" panose="020B0604020202020204" pitchFamily="34" charset="0"/>
              </a:defRPr>
            </a:lvl3pPr>
            <a:lvl4pPr marL="1600200" indent="-228600" algn="l" rtl="0" eaLnBrk="0" hangingPunct="0">
              <a:defRPr>
                <a:solidFill>
                  <a:schemeClr val="tx1"/>
                </a:solidFill>
                <a:latin typeface="Arial" panose="020B0604020202020204" pitchFamily="34" charset="0"/>
                <a:cs typeface="Arial" panose="020B0604020202020204" pitchFamily="34" charset="0"/>
              </a:defRPr>
            </a:lvl4pPr>
            <a:lvl5pPr marL="2057400" indent="-228600" algn="l" rtl="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SA" sz="4400" b="1" dirty="0">
                <a:solidFill>
                  <a:schemeClr val="bg1"/>
                </a:solidFill>
                <a:latin typeface="Calibri" panose="020F0502020204030204" pitchFamily="34" charset="0"/>
              </a:rPr>
              <a:t>انتهى درسنا الجميل </a:t>
            </a:r>
          </a:p>
          <a:p>
            <a:pPr algn="ctr" eaLnBrk="1" hangingPunct="1"/>
            <a:endParaRPr lang="ar-SA" altLang="ar-SA" sz="4400" b="1" dirty="0">
              <a:solidFill>
                <a:schemeClr val="bg1"/>
              </a:solidFill>
              <a:latin typeface="Calibri" panose="020F0502020204030204" pitchFamily="34" charset="0"/>
            </a:endParaRPr>
          </a:p>
          <a:p>
            <a:pPr algn="ctr" eaLnBrk="1" hangingPunct="1"/>
            <a:r>
              <a:rPr lang="ar-SA" altLang="ar-SA" sz="4400" b="1" dirty="0">
                <a:solidFill>
                  <a:schemeClr val="bg1"/>
                </a:solidFill>
                <a:latin typeface="Calibri" panose="020F0502020204030204" pitchFamily="34" charset="0"/>
              </a:rPr>
              <a:t>ونحن بانتظار </a:t>
            </a:r>
            <a:r>
              <a:rPr lang="ar-SA" altLang="ar-SA" sz="4400" b="1" dirty="0" err="1">
                <a:solidFill>
                  <a:schemeClr val="bg1"/>
                </a:solidFill>
                <a:latin typeface="Calibri" panose="020F0502020204030204" pitchFamily="34" charset="0"/>
              </a:rPr>
              <a:t>ابداعتكم</a:t>
            </a:r>
            <a:r>
              <a:rPr lang="ar-SA" altLang="ar-SA" sz="4400" b="1" dirty="0">
                <a:solidFill>
                  <a:schemeClr val="bg1"/>
                </a:solidFill>
                <a:latin typeface="Calibri" panose="020F0502020204030204" pitchFamily="34" charset="0"/>
              </a:rPr>
              <a:t> </a:t>
            </a:r>
            <a:endParaRPr lang="ar-EG" altLang="ar-SA" sz="4400" b="1" dirty="0">
              <a:solidFill>
                <a:schemeClr val="bg1"/>
              </a:solidFill>
              <a:latin typeface="Calibri" panose="020F0502020204030204" pitchFamily="34" charset="0"/>
            </a:endParaRPr>
          </a:p>
        </p:txBody>
      </p:sp>
      <p:pic>
        <p:nvPicPr>
          <p:cNvPr id="17" name="صورة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883" y="3315135"/>
            <a:ext cx="3231832" cy="6858000"/>
          </a:xfrm>
          <a:prstGeom prst="rect">
            <a:avLst/>
          </a:prstGeom>
        </p:spPr>
      </p:pic>
      <p:grpSp>
        <p:nvGrpSpPr>
          <p:cNvPr id="19" name="مجموعة 18"/>
          <p:cNvGrpSpPr/>
          <p:nvPr/>
        </p:nvGrpSpPr>
        <p:grpSpPr>
          <a:xfrm>
            <a:off x="-1" y="6372909"/>
            <a:ext cx="12192001" cy="518897"/>
            <a:chOff x="-1" y="6372909"/>
            <a:chExt cx="12192001" cy="518897"/>
          </a:xfrm>
        </p:grpSpPr>
        <p:sp>
          <p:nvSpPr>
            <p:cNvPr id="20" name="مستطيل 19"/>
            <p:cNvSpPr/>
            <p:nvPr/>
          </p:nvSpPr>
          <p:spPr>
            <a:xfrm>
              <a:off x="-1" y="6372909"/>
              <a:ext cx="12192001" cy="4850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عبدالله علي القناص                                                                                                                                 مدرسة الملك عبدالله بخاط</a:t>
              </a:r>
            </a:p>
          </p:txBody>
        </p:sp>
        <p:pic>
          <p:nvPicPr>
            <p:cNvPr id="21" name="صورة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2877" y="6374807"/>
              <a:ext cx="953986" cy="516999"/>
            </a:xfrm>
            <a:prstGeom prst="rect">
              <a:avLst/>
            </a:prstGeom>
          </p:spPr>
        </p:pic>
      </p:grpSp>
    </p:spTree>
    <p:extLst>
      <p:ext uri="{BB962C8B-B14F-4D97-AF65-F5344CB8AC3E}">
        <p14:creationId xmlns:p14="http://schemas.microsoft.com/office/powerpoint/2010/main" val="135493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dashVert">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a:stretch>
            <a:fillRect/>
          </a:stretch>
        </p:blipFill>
        <p:spPr>
          <a:xfrm>
            <a:off x="0" y="-64394"/>
            <a:ext cx="11578108" cy="6156101"/>
          </a:xfrm>
          <a:prstGeom prst="rect">
            <a:avLst/>
          </a:prstGeom>
        </p:spPr>
      </p:pic>
      <p:sp>
        <p:nvSpPr>
          <p:cNvPr id="8" name="مربع نص 7"/>
          <p:cNvSpPr txBox="1"/>
          <p:nvPr/>
        </p:nvSpPr>
        <p:spPr>
          <a:xfrm>
            <a:off x="8022464" y="1506829"/>
            <a:ext cx="2251655" cy="369332"/>
          </a:xfrm>
          <a:prstGeom prst="rect">
            <a:avLst/>
          </a:prstGeom>
          <a:noFill/>
        </p:spPr>
        <p:txBody>
          <a:bodyPr wrap="square" rtlCol="1">
            <a:spAutoFit/>
          </a:bodyPr>
          <a:lstStyle/>
          <a:p>
            <a:r>
              <a:rPr lang="ar-SA" dirty="0">
                <a:solidFill>
                  <a:schemeClr val="bg1"/>
                </a:solidFill>
              </a:rPr>
              <a:t>الإطارات والزوايا الزخرفية</a:t>
            </a:r>
          </a:p>
        </p:txBody>
      </p:sp>
      <p:sp>
        <p:nvSpPr>
          <p:cNvPr id="9" name="مربع نص 8"/>
          <p:cNvSpPr txBox="1"/>
          <p:nvPr/>
        </p:nvSpPr>
        <p:spPr>
          <a:xfrm>
            <a:off x="8007437" y="1092562"/>
            <a:ext cx="2251655" cy="369332"/>
          </a:xfrm>
          <a:prstGeom prst="rect">
            <a:avLst/>
          </a:prstGeom>
          <a:noFill/>
        </p:spPr>
        <p:txBody>
          <a:bodyPr wrap="square" rtlCol="1">
            <a:spAutoFit/>
          </a:bodyPr>
          <a:lstStyle/>
          <a:p>
            <a:r>
              <a:rPr lang="ar-SA" dirty="0">
                <a:solidFill>
                  <a:schemeClr val="bg1"/>
                </a:solidFill>
              </a:rPr>
              <a:t>التربية الفنية</a:t>
            </a:r>
          </a:p>
        </p:txBody>
      </p:sp>
      <p:sp>
        <p:nvSpPr>
          <p:cNvPr id="10" name="مربع نص 9"/>
          <p:cNvSpPr txBox="1"/>
          <p:nvPr/>
        </p:nvSpPr>
        <p:spPr>
          <a:xfrm>
            <a:off x="8007436" y="723230"/>
            <a:ext cx="2251655" cy="369332"/>
          </a:xfrm>
          <a:prstGeom prst="rect">
            <a:avLst/>
          </a:prstGeom>
          <a:noFill/>
        </p:spPr>
        <p:txBody>
          <a:bodyPr wrap="square" rtlCol="1">
            <a:spAutoFit/>
          </a:bodyPr>
          <a:lstStyle/>
          <a:p>
            <a:r>
              <a:rPr lang="ar-SA" dirty="0">
                <a:solidFill>
                  <a:schemeClr val="bg1"/>
                </a:solidFill>
              </a:rPr>
              <a:t>2 – 3 – 1442 هـ</a:t>
            </a:r>
          </a:p>
        </p:txBody>
      </p:sp>
      <p:sp>
        <p:nvSpPr>
          <p:cNvPr id="11" name="مربع نص 10"/>
          <p:cNvSpPr txBox="1"/>
          <p:nvPr/>
        </p:nvSpPr>
        <p:spPr>
          <a:xfrm>
            <a:off x="9911910" y="723230"/>
            <a:ext cx="1110799" cy="369332"/>
          </a:xfrm>
          <a:prstGeom prst="rect">
            <a:avLst/>
          </a:prstGeom>
          <a:noFill/>
        </p:spPr>
        <p:txBody>
          <a:bodyPr wrap="square" rtlCol="1">
            <a:spAutoFit/>
          </a:bodyPr>
          <a:lstStyle/>
          <a:p>
            <a:r>
              <a:rPr lang="ar-SA" dirty="0">
                <a:solidFill>
                  <a:schemeClr val="bg1"/>
                </a:solidFill>
              </a:rPr>
              <a:t>التاريخ :</a:t>
            </a:r>
          </a:p>
        </p:txBody>
      </p:sp>
      <p:sp>
        <p:nvSpPr>
          <p:cNvPr id="12" name="مربع نص 11"/>
          <p:cNvSpPr txBox="1"/>
          <p:nvPr/>
        </p:nvSpPr>
        <p:spPr>
          <a:xfrm>
            <a:off x="9808878" y="1092562"/>
            <a:ext cx="1110799" cy="369332"/>
          </a:xfrm>
          <a:prstGeom prst="rect">
            <a:avLst/>
          </a:prstGeom>
          <a:noFill/>
        </p:spPr>
        <p:txBody>
          <a:bodyPr wrap="square" rtlCol="1">
            <a:spAutoFit/>
          </a:bodyPr>
          <a:lstStyle/>
          <a:p>
            <a:r>
              <a:rPr lang="ar-SA" dirty="0">
                <a:solidFill>
                  <a:schemeClr val="bg1"/>
                </a:solidFill>
              </a:rPr>
              <a:t>المادة :</a:t>
            </a:r>
          </a:p>
        </p:txBody>
      </p:sp>
      <p:sp>
        <p:nvSpPr>
          <p:cNvPr id="13" name="مربع نص 12"/>
          <p:cNvSpPr txBox="1"/>
          <p:nvPr/>
        </p:nvSpPr>
        <p:spPr>
          <a:xfrm>
            <a:off x="10019767" y="1506829"/>
            <a:ext cx="1221886" cy="369332"/>
          </a:xfrm>
          <a:prstGeom prst="rect">
            <a:avLst/>
          </a:prstGeom>
          <a:noFill/>
        </p:spPr>
        <p:txBody>
          <a:bodyPr wrap="square" rtlCol="1">
            <a:spAutoFit/>
          </a:bodyPr>
          <a:lstStyle/>
          <a:p>
            <a:r>
              <a:rPr lang="ar-SA" dirty="0">
                <a:solidFill>
                  <a:schemeClr val="bg1"/>
                </a:solidFill>
              </a:rPr>
              <a:t>الموضوع :</a:t>
            </a:r>
          </a:p>
        </p:txBody>
      </p:sp>
      <p:sp>
        <p:nvSpPr>
          <p:cNvPr id="14" name="مربع نص 13"/>
          <p:cNvSpPr txBox="1"/>
          <p:nvPr/>
        </p:nvSpPr>
        <p:spPr>
          <a:xfrm>
            <a:off x="3793764" y="1628682"/>
            <a:ext cx="3892245" cy="923330"/>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a:r>
              <a:rPr lang="ar-SA" sz="5400" dirty="0">
                <a:solidFill>
                  <a:srgbClr val="FFFF00"/>
                </a:solidFill>
              </a:rPr>
              <a:t>المقدمة</a:t>
            </a:r>
          </a:p>
        </p:txBody>
      </p:sp>
      <p:pic>
        <p:nvPicPr>
          <p:cNvPr id="18" name="صورة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99876" y="5972"/>
            <a:ext cx="3206839" cy="1803847"/>
          </a:xfrm>
          <a:prstGeom prst="rect">
            <a:avLst/>
          </a:prstGeom>
        </p:spPr>
      </p:pic>
      <p:sp>
        <p:nvSpPr>
          <p:cNvPr id="17" name="مربع نص 16"/>
          <p:cNvSpPr txBox="1"/>
          <p:nvPr/>
        </p:nvSpPr>
        <p:spPr>
          <a:xfrm>
            <a:off x="1543317" y="2868859"/>
            <a:ext cx="9105364"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altLang="ar-SA" sz="2800" dirty="0">
                <a:solidFill>
                  <a:srgbClr val="C00000"/>
                </a:solidFill>
                <a:cs typeface="Times New Roman" panose="02020603050405020304" pitchFamily="18" charset="0"/>
              </a:rPr>
              <a:t>كوّنت الزخرفية الإِسلامية المظاهر المادية للحضارة الإِسلامية، فخلّفت الكثير من الآثار التي تبرز قدر هذه الحضارة بين الحضارات الأخرى، القديمة والحديثة، وتعتبر الإِطارات أحد الأساليب الفنية التي استخدمت في مجال الزخرفة لتزيين أطراف أو نهايات بعض المساحات المختلفة</a:t>
            </a:r>
          </a:p>
        </p:txBody>
      </p:sp>
      <p:pic>
        <p:nvPicPr>
          <p:cNvPr id="19" name="صورة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883" y="3315135"/>
            <a:ext cx="3231832" cy="6858000"/>
          </a:xfrm>
          <a:prstGeom prst="rect">
            <a:avLst/>
          </a:prstGeom>
        </p:spPr>
      </p:pic>
      <p:grpSp>
        <p:nvGrpSpPr>
          <p:cNvPr id="20" name="مجموعة 19"/>
          <p:cNvGrpSpPr/>
          <p:nvPr/>
        </p:nvGrpSpPr>
        <p:grpSpPr>
          <a:xfrm>
            <a:off x="-1" y="6372909"/>
            <a:ext cx="12192001" cy="518897"/>
            <a:chOff x="-1" y="6372909"/>
            <a:chExt cx="12192001" cy="518897"/>
          </a:xfrm>
        </p:grpSpPr>
        <p:sp>
          <p:nvSpPr>
            <p:cNvPr id="21" name="مستطيل 20"/>
            <p:cNvSpPr/>
            <p:nvPr/>
          </p:nvSpPr>
          <p:spPr>
            <a:xfrm>
              <a:off x="-1" y="6372909"/>
              <a:ext cx="12192001" cy="4850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عبدالله علي القناص                                                                                                                                 مدرسة الملك عبدالله بخاط</a:t>
              </a:r>
            </a:p>
          </p:txBody>
        </p:sp>
        <p:pic>
          <p:nvPicPr>
            <p:cNvPr id="22" name="صورة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2877" y="6374807"/>
              <a:ext cx="953986" cy="516999"/>
            </a:xfrm>
            <a:prstGeom prst="rect">
              <a:avLst/>
            </a:prstGeom>
          </p:spPr>
        </p:pic>
      </p:grpSp>
    </p:spTree>
    <p:extLst>
      <p:ext uri="{BB962C8B-B14F-4D97-AF65-F5344CB8AC3E}">
        <p14:creationId xmlns:p14="http://schemas.microsoft.com/office/powerpoint/2010/main" val="387128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80">
                                          <p:stCondLst>
                                            <p:cond delay="0"/>
                                          </p:stCondLst>
                                        </p:cTn>
                                        <p:tgtEl>
                                          <p:spTgt spid="17"/>
                                        </p:tgtEl>
                                      </p:cBhvr>
                                    </p:animEffect>
                                    <p:anim calcmode="lin" valueType="num">
                                      <p:cBhvr>
                                        <p:cTn id="1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8" dur="26">
                                          <p:stCondLst>
                                            <p:cond delay="650"/>
                                          </p:stCondLst>
                                        </p:cTn>
                                        <p:tgtEl>
                                          <p:spTgt spid="17"/>
                                        </p:tgtEl>
                                      </p:cBhvr>
                                      <p:to x="100000" y="60000"/>
                                    </p:animScale>
                                    <p:animScale>
                                      <p:cBhvr>
                                        <p:cTn id="19" dur="166" decel="50000">
                                          <p:stCondLst>
                                            <p:cond delay="676"/>
                                          </p:stCondLst>
                                        </p:cTn>
                                        <p:tgtEl>
                                          <p:spTgt spid="17"/>
                                        </p:tgtEl>
                                      </p:cBhvr>
                                      <p:to x="100000" y="100000"/>
                                    </p:animScale>
                                    <p:animScale>
                                      <p:cBhvr>
                                        <p:cTn id="20" dur="26">
                                          <p:stCondLst>
                                            <p:cond delay="1312"/>
                                          </p:stCondLst>
                                        </p:cTn>
                                        <p:tgtEl>
                                          <p:spTgt spid="17"/>
                                        </p:tgtEl>
                                      </p:cBhvr>
                                      <p:to x="100000" y="80000"/>
                                    </p:animScale>
                                    <p:animScale>
                                      <p:cBhvr>
                                        <p:cTn id="21" dur="166" decel="50000">
                                          <p:stCondLst>
                                            <p:cond delay="1338"/>
                                          </p:stCondLst>
                                        </p:cTn>
                                        <p:tgtEl>
                                          <p:spTgt spid="17"/>
                                        </p:tgtEl>
                                      </p:cBhvr>
                                      <p:to x="100000" y="100000"/>
                                    </p:animScale>
                                    <p:animScale>
                                      <p:cBhvr>
                                        <p:cTn id="22" dur="26">
                                          <p:stCondLst>
                                            <p:cond delay="1642"/>
                                          </p:stCondLst>
                                        </p:cTn>
                                        <p:tgtEl>
                                          <p:spTgt spid="17"/>
                                        </p:tgtEl>
                                      </p:cBhvr>
                                      <p:to x="100000" y="90000"/>
                                    </p:animScale>
                                    <p:animScale>
                                      <p:cBhvr>
                                        <p:cTn id="23" dur="166" decel="50000">
                                          <p:stCondLst>
                                            <p:cond delay="1668"/>
                                          </p:stCondLst>
                                        </p:cTn>
                                        <p:tgtEl>
                                          <p:spTgt spid="17"/>
                                        </p:tgtEl>
                                      </p:cBhvr>
                                      <p:to x="100000" y="100000"/>
                                    </p:animScale>
                                    <p:animScale>
                                      <p:cBhvr>
                                        <p:cTn id="24" dur="26">
                                          <p:stCondLst>
                                            <p:cond delay="1808"/>
                                          </p:stCondLst>
                                        </p:cTn>
                                        <p:tgtEl>
                                          <p:spTgt spid="17"/>
                                        </p:tgtEl>
                                      </p:cBhvr>
                                      <p:to x="100000" y="95000"/>
                                    </p:animScale>
                                    <p:animScale>
                                      <p:cBhvr>
                                        <p:cTn id="25"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dashVert">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a:stretch>
            <a:fillRect/>
          </a:stretch>
        </p:blipFill>
        <p:spPr>
          <a:xfrm>
            <a:off x="0" y="-64394"/>
            <a:ext cx="11578108" cy="6156101"/>
          </a:xfrm>
          <a:prstGeom prst="rect">
            <a:avLst/>
          </a:prstGeom>
        </p:spPr>
      </p:pic>
      <p:sp>
        <p:nvSpPr>
          <p:cNvPr id="8" name="مربع نص 7"/>
          <p:cNvSpPr txBox="1"/>
          <p:nvPr/>
        </p:nvSpPr>
        <p:spPr>
          <a:xfrm>
            <a:off x="8022464" y="1506829"/>
            <a:ext cx="2251655" cy="369332"/>
          </a:xfrm>
          <a:prstGeom prst="rect">
            <a:avLst/>
          </a:prstGeom>
          <a:noFill/>
        </p:spPr>
        <p:txBody>
          <a:bodyPr wrap="square" rtlCol="1">
            <a:spAutoFit/>
          </a:bodyPr>
          <a:lstStyle/>
          <a:p>
            <a:r>
              <a:rPr lang="ar-SA" dirty="0">
                <a:solidFill>
                  <a:schemeClr val="bg1"/>
                </a:solidFill>
              </a:rPr>
              <a:t>الإطارات والزوايا الزخرفية</a:t>
            </a:r>
          </a:p>
        </p:txBody>
      </p:sp>
      <p:sp>
        <p:nvSpPr>
          <p:cNvPr id="9" name="مربع نص 8"/>
          <p:cNvSpPr txBox="1"/>
          <p:nvPr/>
        </p:nvSpPr>
        <p:spPr>
          <a:xfrm>
            <a:off x="8007437" y="1092562"/>
            <a:ext cx="2251655" cy="369332"/>
          </a:xfrm>
          <a:prstGeom prst="rect">
            <a:avLst/>
          </a:prstGeom>
          <a:noFill/>
        </p:spPr>
        <p:txBody>
          <a:bodyPr wrap="square" rtlCol="1">
            <a:spAutoFit/>
          </a:bodyPr>
          <a:lstStyle/>
          <a:p>
            <a:r>
              <a:rPr lang="ar-SA" dirty="0">
                <a:solidFill>
                  <a:schemeClr val="bg1"/>
                </a:solidFill>
              </a:rPr>
              <a:t>التربية الفنية</a:t>
            </a:r>
          </a:p>
        </p:txBody>
      </p:sp>
      <p:sp>
        <p:nvSpPr>
          <p:cNvPr id="10" name="مربع نص 9"/>
          <p:cNvSpPr txBox="1"/>
          <p:nvPr/>
        </p:nvSpPr>
        <p:spPr>
          <a:xfrm>
            <a:off x="8007436" y="723230"/>
            <a:ext cx="2251655" cy="369332"/>
          </a:xfrm>
          <a:prstGeom prst="rect">
            <a:avLst/>
          </a:prstGeom>
          <a:noFill/>
        </p:spPr>
        <p:txBody>
          <a:bodyPr wrap="square" rtlCol="1">
            <a:spAutoFit/>
          </a:bodyPr>
          <a:lstStyle/>
          <a:p>
            <a:r>
              <a:rPr lang="ar-SA" dirty="0">
                <a:solidFill>
                  <a:schemeClr val="bg1"/>
                </a:solidFill>
              </a:rPr>
              <a:t>2 – 3 – 1442 هـ</a:t>
            </a:r>
          </a:p>
        </p:txBody>
      </p:sp>
      <p:sp>
        <p:nvSpPr>
          <p:cNvPr id="11" name="مربع نص 10"/>
          <p:cNvSpPr txBox="1"/>
          <p:nvPr/>
        </p:nvSpPr>
        <p:spPr>
          <a:xfrm>
            <a:off x="9911910" y="723230"/>
            <a:ext cx="1110799" cy="369332"/>
          </a:xfrm>
          <a:prstGeom prst="rect">
            <a:avLst/>
          </a:prstGeom>
          <a:noFill/>
        </p:spPr>
        <p:txBody>
          <a:bodyPr wrap="square" rtlCol="1">
            <a:spAutoFit/>
          </a:bodyPr>
          <a:lstStyle/>
          <a:p>
            <a:r>
              <a:rPr lang="ar-SA" dirty="0">
                <a:solidFill>
                  <a:schemeClr val="bg1"/>
                </a:solidFill>
              </a:rPr>
              <a:t>التاريخ :</a:t>
            </a:r>
          </a:p>
        </p:txBody>
      </p:sp>
      <p:sp>
        <p:nvSpPr>
          <p:cNvPr id="12" name="مربع نص 11"/>
          <p:cNvSpPr txBox="1"/>
          <p:nvPr/>
        </p:nvSpPr>
        <p:spPr>
          <a:xfrm>
            <a:off x="9808878" y="1092562"/>
            <a:ext cx="1110799" cy="369332"/>
          </a:xfrm>
          <a:prstGeom prst="rect">
            <a:avLst/>
          </a:prstGeom>
          <a:noFill/>
        </p:spPr>
        <p:txBody>
          <a:bodyPr wrap="square" rtlCol="1">
            <a:spAutoFit/>
          </a:bodyPr>
          <a:lstStyle/>
          <a:p>
            <a:r>
              <a:rPr lang="ar-SA" dirty="0">
                <a:solidFill>
                  <a:schemeClr val="bg1"/>
                </a:solidFill>
              </a:rPr>
              <a:t>المادة :</a:t>
            </a:r>
          </a:p>
        </p:txBody>
      </p:sp>
      <p:sp>
        <p:nvSpPr>
          <p:cNvPr id="13" name="مربع نص 12"/>
          <p:cNvSpPr txBox="1"/>
          <p:nvPr/>
        </p:nvSpPr>
        <p:spPr>
          <a:xfrm>
            <a:off x="10019767" y="1506829"/>
            <a:ext cx="1221886" cy="369332"/>
          </a:xfrm>
          <a:prstGeom prst="rect">
            <a:avLst/>
          </a:prstGeom>
          <a:noFill/>
        </p:spPr>
        <p:txBody>
          <a:bodyPr wrap="square" rtlCol="1">
            <a:spAutoFit/>
          </a:bodyPr>
          <a:lstStyle/>
          <a:p>
            <a:r>
              <a:rPr lang="ar-SA" dirty="0">
                <a:solidFill>
                  <a:schemeClr val="bg1"/>
                </a:solidFill>
              </a:rPr>
              <a:t>الموضوع :</a:t>
            </a:r>
          </a:p>
        </p:txBody>
      </p:sp>
      <p:sp>
        <p:nvSpPr>
          <p:cNvPr id="14" name="مربع نص 13"/>
          <p:cNvSpPr txBox="1"/>
          <p:nvPr/>
        </p:nvSpPr>
        <p:spPr>
          <a:xfrm>
            <a:off x="3793764" y="1628682"/>
            <a:ext cx="3892245" cy="923330"/>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a:r>
              <a:rPr lang="ar-SA" sz="5400" dirty="0">
                <a:solidFill>
                  <a:srgbClr val="FFFF00"/>
                </a:solidFill>
              </a:rPr>
              <a:t>المقدمة</a:t>
            </a:r>
          </a:p>
        </p:txBody>
      </p:sp>
      <p:pic>
        <p:nvPicPr>
          <p:cNvPr id="18" name="صورة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99876" y="5972"/>
            <a:ext cx="3206839" cy="1803847"/>
          </a:xfrm>
          <a:prstGeom prst="rect">
            <a:avLst/>
          </a:prstGeom>
        </p:spPr>
      </p:pic>
      <p:sp>
        <p:nvSpPr>
          <p:cNvPr id="17" name="مربع نص 16"/>
          <p:cNvSpPr txBox="1"/>
          <p:nvPr/>
        </p:nvSpPr>
        <p:spPr>
          <a:xfrm>
            <a:off x="1543317" y="2868859"/>
            <a:ext cx="9105364"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altLang="ar-SA" sz="3200" dirty="0">
                <a:solidFill>
                  <a:srgbClr val="C00000"/>
                </a:solidFill>
                <a:latin typeface="Calibri" panose="020F0502020204030204" pitchFamily="34" charset="0"/>
              </a:rPr>
              <a:t>وزُخرفت الإِطارات بالأشكال الهندسية أو النباتية أو الكتابات العربية، وقد تجمع بين عنصرين من عناصر الزخرفة، كالأشكال الهندسية والكتابات، أو النباتية والكتابات، في تكرارات واتجاهات متعددة.</a:t>
            </a:r>
            <a:endParaRPr lang="en-US" altLang="ar-SA" sz="3200" dirty="0">
              <a:solidFill>
                <a:srgbClr val="C00000"/>
              </a:solidFill>
              <a:latin typeface="Calibri" panose="020F0502020204030204" pitchFamily="34" charset="0"/>
            </a:endParaRPr>
          </a:p>
        </p:txBody>
      </p:sp>
      <p:pic>
        <p:nvPicPr>
          <p:cNvPr id="21" name="صورة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883" y="3315135"/>
            <a:ext cx="3231832" cy="6858000"/>
          </a:xfrm>
          <a:prstGeom prst="rect">
            <a:avLst/>
          </a:prstGeom>
        </p:spPr>
      </p:pic>
      <p:grpSp>
        <p:nvGrpSpPr>
          <p:cNvPr id="22" name="مجموعة 21"/>
          <p:cNvGrpSpPr/>
          <p:nvPr/>
        </p:nvGrpSpPr>
        <p:grpSpPr>
          <a:xfrm>
            <a:off x="-1" y="6372909"/>
            <a:ext cx="12192001" cy="518897"/>
            <a:chOff x="-1" y="6372909"/>
            <a:chExt cx="12192001" cy="518897"/>
          </a:xfrm>
        </p:grpSpPr>
        <p:sp>
          <p:nvSpPr>
            <p:cNvPr id="23" name="مستطيل 22"/>
            <p:cNvSpPr/>
            <p:nvPr/>
          </p:nvSpPr>
          <p:spPr>
            <a:xfrm>
              <a:off x="-1" y="6372909"/>
              <a:ext cx="12192001" cy="4850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عبدالله علي القناص                                                                                                                                 مدرسة الملك عبدالله بخاط</a:t>
              </a:r>
            </a:p>
          </p:txBody>
        </p:sp>
        <p:pic>
          <p:nvPicPr>
            <p:cNvPr id="24" name="صورة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2877" y="6374807"/>
              <a:ext cx="953986" cy="516999"/>
            </a:xfrm>
            <a:prstGeom prst="rect">
              <a:avLst/>
            </a:prstGeom>
          </p:spPr>
        </p:pic>
      </p:grpSp>
    </p:spTree>
    <p:extLst>
      <p:ext uri="{BB962C8B-B14F-4D97-AF65-F5344CB8AC3E}">
        <p14:creationId xmlns:p14="http://schemas.microsoft.com/office/powerpoint/2010/main" val="86063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dashVert">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a:stretch>
            <a:fillRect/>
          </a:stretch>
        </p:blipFill>
        <p:spPr>
          <a:xfrm>
            <a:off x="0" y="-64394"/>
            <a:ext cx="11578108" cy="6156101"/>
          </a:xfrm>
          <a:prstGeom prst="rect">
            <a:avLst/>
          </a:prstGeom>
        </p:spPr>
      </p:pic>
      <p:sp>
        <p:nvSpPr>
          <p:cNvPr id="8" name="مربع نص 7"/>
          <p:cNvSpPr txBox="1"/>
          <p:nvPr/>
        </p:nvSpPr>
        <p:spPr>
          <a:xfrm>
            <a:off x="8022464" y="1506829"/>
            <a:ext cx="2251655" cy="369332"/>
          </a:xfrm>
          <a:prstGeom prst="rect">
            <a:avLst/>
          </a:prstGeom>
          <a:noFill/>
        </p:spPr>
        <p:txBody>
          <a:bodyPr wrap="square" rtlCol="1">
            <a:spAutoFit/>
          </a:bodyPr>
          <a:lstStyle/>
          <a:p>
            <a:r>
              <a:rPr lang="ar-SA" dirty="0">
                <a:solidFill>
                  <a:schemeClr val="bg1"/>
                </a:solidFill>
              </a:rPr>
              <a:t>الإطارات والزوايا الزخرفية</a:t>
            </a:r>
          </a:p>
        </p:txBody>
      </p:sp>
      <p:sp>
        <p:nvSpPr>
          <p:cNvPr id="9" name="مربع نص 8"/>
          <p:cNvSpPr txBox="1"/>
          <p:nvPr/>
        </p:nvSpPr>
        <p:spPr>
          <a:xfrm>
            <a:off x="8007437" y="1092562"/>
            <a:ext cx="2251655" cy="369332"/>
          </a:xfrm>
          <a:prstGeom prst="rect">
            <a:avLst/>
          </a:prstGeom>
          <a:noFill/>
        </p:spPr>
        <p:txBody>
          <a:bodyPr wrap="square" rtlCol="1">
            <a:spAutoFit/>
          </a:bodyPr>
          <a:lstStyle/>
          <a:p>
            <a:r>
              <a:rPr lang="ar-SA" dirty="0">
                <a:solidFill>
                  <a:schemeClr val="bg1"/>
                </a:solidFill>
              </a:rPr>
              <a:t>التربية الفنية</a:t>
            </a:r>
          </a:p>
        </p:txBody>
      </p:sp>
      <p:sp>
        <p:nvSpPr>
          <p:cNvPr id="10" name="مربع نص 9"/>
          <p:cNvSpPr txBox="1"/>
          <p:nvPr/>
        </p:nvSpPr>
        <p:spPr>
          <a:xfrm>
            <a:off x="8007436" y="723230"/>
            <a:ext cx="2251655" cy="369332"/>
          </a:xfrm>
          <a:prstGeom prst="rect">
            <a:avLst/>
          </a:prstGeom>
          <a:noFill/>
        </p:spPr>
        <p:txBody>
          <a:bodyPr wrap="square" rtlCol="1">
            <a:spAutoFit/>
          </a:bodyPr>
          <a:lstStyle/>
          <a:p>
            <a:r>
              <a:rPr lang="ar-SA" dirty="0">
                <a:solidFill>
                  <a:schemeClr val="bg1"/>
                </a:solidFill>
              </a:rPr>
              <a:t>2 – 3 – 1442 هـ</a:t>
            </a:r>
          </a:p>
        </p:txBody>
      </p:sp>
      <p:sp>
        <p:nvSpPr>
          <p:cNvPr id="11" name="مربع نص 10"/>
          <p:cNvSpPr txBox="1"/>
          <p:nvPr/>
        </p:nvSpPr>
        <p:spPr>
          <a:xfrm>
            <a:off x="9911910" y="723230"/>
            <a:ext cx="1110799" cy="369332"/>
          </a:xfrm>
          <a:prstGeom prst="rect">
            <a:avLst/>
          </a:prstGeom>
          <a:noFill/>
        </p:spPr>
        <p:txBody>
          <a:bodyPr wrap="square" rtlCol="1">
            <a:spAutoFit/>
          </a:bodyPr>
          <a:lstStyle/>
          <a:p>
            <a:r>
              <a:rPr lang="ar-SA" dirty="0">
                <a:solidFill>
                  <a:schemeClr val="bg1"/>
                </a:solidFill>
              </a:rPr>
              <a:t>التاريخ :</a:t>
            </a:r>
          </a:p>
        </p:txBody>
      </p:sp>
      <p:sp>
        <p:nvSpPr>
          <p:cNvPr id="12" name="مربع نص 11"/>
          <p:cNvSpPr txBox="1"/>
          <p:nvPr/>
        </p:nvSpPr>
        <p:spPr>
          <a:xfrm>
            <a:off x="9808878" y="1092562"/>
            <a:ext cx="1110799" cy="369332"/>
          </a:xfrm>
          <a:prstGeom prst="rect">
            <a:avLst/>
          </a:prstGeom>
          <a:noFill/>
        </p:spPr>
        <p:txBody>
          <a:bodyPr wrap="square" rtlCol="1">
            <a:spAutoFit/>
          </a:bodyPr>
          <a:lstStyle/>
          <a:p>
            <a:r>
              <a:rPr lang="ar-SA" dirty="0">
                <a:solidFill>
                  <a:schemeClr val="bg1"/>
                </a:solidFill>
              </a:rPr>
              <a:t>المادة :</a:t>
            </a:r>
          </a:p>
        </p:txBody>
      </p:sp>
      <p:sp>
        <p:nvSpPr>
          <p:cNvPr id="13" name="مربع نص 12"/>
          <p:cNvSpPr txBox="1"/>
          <p:nvPr/>
        </p:nvSpPr>
        <p:spPr>
          <a:xfrm>
            <a:off x="10019767" y="1506829"/>
            <a:ext cx="1221886" cy="369332"/>
          </a:xfrm>
          <a:prstGeom prst="rect">
            <a:avLst/>
          </a:prstGeom>
          <a:noFill/>
        </p:spPr>
        <p:txBody>
          <a:bodyPr wrap="square" rtlCol="1">
            <a:spAutoFit/>
          </a:bodyPr>
          <a:lstStyle/>
          <a:p>
            <a:r>
              <a:rPr lang="ar-SA" dirty="0">
                <a:solidFill>
                  <a:schemeClr val="bg1"/>
                </a:solidFill>
              </a:rPr>
              <a:t>الموضوع :</a:t>
            </a:r>
          </a:p>
        </p:txBody>
      </p:sp>
      <p:pic>
        <p:nvPicPr>
          <p:cNvPr id="18" name="صورة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99876" y="5972"/>
            <a:ext cx="3206839" cy="1803847"/>
          </a:xfrm>
          <a:prstGeom prst="rect">
            <a:avLst/>
          </a:prstGeom>
        </p:spPr>
      </p:pic>
      <p:pic>
        <p:nvPicPr>
          <p:cNvPr id="2" name="صورة 1"/>
          <p:cNvPicPr>
            <a:picLocks noChangeAspect="1"/>
          </p:cNvPicPr>
          <p:nvPr/>
        </p:nvPicPr>
        <p:blipFill>
          <a:blip r:embed="rId5"/>
          <a:stretch>
            <a:fillRect/>
          </a:stretch>
        </p:blipFill>
        <p:spPr>
          <a:xfrm>
            <a:off x="3711988" y="1691495"/>
            <a:ext cx="3974021" cy="930377"/>
          </a:xfrm>
          <a:prstGeom prst="rect">
            <a:avLst/>
          </a:prstGeom>
        </p:spPr>
      </p:pic>
      <p:pic>
        <p:nvPicPr>
          <p:cNvPr id="3" name="صورة 2"/>
          <p:cNvPicPr>
            <a:picLocks noChangeAspect="1"/>
          </p:cNvPicPr>
          <p:nvPr/>
        </p:nvPicPr>
        <p:blipFill>
          <a:blip r:embed="rId6"/>
          <a:stretch>
            <a:fillRect/>
          </a:stretch>
        </p:blipFill>
        <p:spPr>
          <a:xfrm>
            <a:off x="3711987" y="2768957"/>
            <a:ext cx="3974021" cy="1066057"/>
          </a:xfrm>
          <a:prstGeom prst="rect">
            <a:avLst/>
          </a:prstGeom>
        </p:spPr>
      </p:pic>
      <p:pic>
        <p:nvPicPr>
          <p:cNvPr id="5" name="صورة 4"/>
          <p:cNvPicPr>
            <a:picLocks noChangeAspect="1"/>
          </p:cNvPicPr>
          <p:nvPr/>
        </p:nvPicPr>
        <p:blipFill>
          <a:blip r:embed="rId7"/>
          <a:stretch>
            <a:fillRect/>
          </a:stretch>
        </p:blipFill>
        <p:spPr>
          <a:xfrm>
            <a:off x="3679412" y="4017703"/>
            <a:ext cx="4039169" cy="1053136"/>
          </a:xfrm>
          <a:prstGeom prst="rect">
            <a:avLst/>
          </a:prstGeom>
        </p:spPr>
      </p:pic>
      <p:sp>
        <p:nvSpPr>
          <p:cNvPr id="6" name="مربع نص 5"/>
          <p:cNvSpPr txBox="1"/>
          <p:nvPr/>
        </p:nvSpPr>
        <p:spPr>
          <a:xfrm>
            <a:off x="4137124" y="5289777"/>
            <a:ext cx="3139439" cy="369332"/>
          </a:xfrm>
          <a:prstGeom prst="rect">
            <a:avLst/>
          </a:prstGeom>
          <a:noFill/>
        </p:spPr>
        <p:txBody>
          <a:bodyPr wrap="square" rtlCol="1">
            <a:spAutoFit/>
          </a:bodyPr>
          <a:lstStyle/>
          <a:p>
            <a:r>
              <a:rPr lang="ar-SA" dirty="0">
                <a:solidFill>
                  <a:schemeClr val="bg1"/>
                </a:solidFill>
              </a:rPr>
              <a:t>شكل 38 تجميع من الإطارات الزخرفية.</a:t>
            </a:r>
          </a:p>
        </p:txBody>
      </p:sp>
      <p:pic>
        <p:nvPicPr>
          <p:cNvPr id="21" name="صورة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9883" y="3315135"/>
            <a:ext cx="3231832" cy="6858000"/>
          </a:xfrm>
          <a:prstGeom prst="rect">
            <a:avLst/>
          </a:prstGeom>
        </p:spPr>
      </p:pic>
      <p:grpSp>
        <p:nvGrpSpPr>
          <p:cNvPr id="22" name="مجموعة 21"/>
          <p:cNvGrpSpPr/>
          <p:nvPr/>
        </p:nvGrpSpPr>
        <p:grpSpPr>
          <a:xfrm>
            <a:off x="-1" y="6372909"/>
            <a:ext cx="12192001" cy="518897"/>
            <a:chOff x="-1" y="6372909"/>
            <a:chExt cx="12192001" cy="518897"/>
          </a:xfrm>
        </p:grpSpPr>
        <p:sp>
          <p:nvSpPr>
            <p:cNvPr id="23" name="مستطيل 22"/>
            <p:cNvSpPr/>
            <p:nvPr/>
          </p:nvSpPr>
          <p:spPr>
            <a:xfrm>
              <a:off x="-1" y="6372909"/>
              <a:ext cx="12192001" cy="4850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عبدالله علي القناص                                                                                                                                 مدرسة الملك عبدالله بخاط</a:t>
              </a:r>
            </a:p>
          </p:txBody>
        </p:sp>
        <p:pic>
          <p:nvPicPr>
            <p:cNvPr id="24" name="صورة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52877" y="6374807"/>
              <a:ext cx="953986" cy="516999"/>
            </a:xfrm>
            <a:prstGeom prst="rect">
              <a:avLst/>
            </a:prstGeom>
          </p:spPr>
        </p:pic>
      </p:grpSp>
    </p:spTree>
    <p:extLst>
      <p:ext uri="{BB962C8B-B14F-4D97-AF65-F5344CB8AC3E}">
        <p14:creationId xmlns:p14="http://schemas.microsoft.com/office/powerpoint/2010/main" val="363245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dashVert">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a:stretch>
            <a:fillRect/>
          </a:stretch>
        </p:blipFill>
        <p:spPr>
          <a:xfrm>
            <a:off x="0" y="-64394"/>
            <a:ext cx="11578108" cy="6156101"/>
          </a:xfrm>
          <a:prstGeom prst="rect">
            <a:avLst/>
          </a:prstGeom>
        </p:spPr>
      </p:pic>
      <p:sp>
        <p:nvSpPr>
          <p:cNvPr id="8" name="مربع نص 7"/>
          <p:cNvSpPr txBox="1"/>
          <p:nvPr/>
        </p:nvSpPr>
        <p:spPr>
          <a:xfrm>
            <a:off x="8022464" y="1506829"/>
            <a:ext cx="2251655" cy="369332"/>
          </a:xfrm>
          <a:prstGeom prst="rect">
            <a:avLst/>
          </a:prstGeom>
          <a:noFill/>
        </p:spPr>
        <p:txBody>
          <a:bodyPr wrap="square" rtlCol="1">
            <a:spAutoFit/>
          </a:bodyPr>
          <a:lstStyle/>
          <a:p>
            <a:r>
              <a:rPr lang="ar-SA" dirty="0">
                <a:solidFill>
                  <a:schemeClr val="bg1"/>
                </a:solidFill>
              </a:rPr>
              <a:t>الإطارات والزوايا الزخرفية</a:t>
            </a:r>
          </a:p>
        </p:txBody>
      </p:sp>
      <p:sp>
        <p:nvSpPr>
          <p:cNvPr id="9" name="مربع نص 8"/>
          <p:cNvSpPr txBox="1"/>
          <p:nvPr/>
        </p:nvSpPr>
        <p:spPr>
          <a:xfrm>
            <a:off x="8007437" y="1092562"/>
            <a:ext cx="2251655" cy="369332"/>
          </a:xfrm>
          <a:prstGeom prst="rect">
            <a:avLst/>
          </a:prstGeom>
          <a:noFill/>
        </p:spPr>
        <p:txBody>
          <a:bodyPr wrap="square" rtlCol="1">
            <a:spAutoFit/>
          </a:bodyPr>
          <a:lstStyle/>
          <a:p>
            <a:r>
              <a:rPr lang="ar-SA" dirty="0">
                <a:solidFill>
                  <a:schemeClr val="bg1"/>
                </a:solidFill>
              </a:rPr>
              <a:t>التربية الفنية</a:t>
            </a:r>
          </a:p>
        </p:txBody>
      </p:sp>
      <p:sp>
        <p:nvSpPr>
          <p:cNvPr id="10" name="مربع نص 9"/>
          <p:cNvSpPr txBox="1"/>
          <p:nvPr/>
        </p:nvSpPr>
        <p:spPr>
          <a:xfrm>
            <a:off x="8007436" y="723230"/>
            <a:ext cx="2251655" cy="369332"/>
          </a:xfrm>
          <a:prstGeom prst="rect">
            <a:avLst/>
          </a:prstGeom>
          <a:noFill/>
        </p:spPr>
        <p:txBody>
          <a:bodyPr wrap="square" rtlCol="1">
            <a:spAutoFit/>
          </a:bodyPr>
          <a:lstStyle/>
          <a:p>
            <a:r>
              <a:rPr lang="ar-SA" dirty="0">
                <a:solidFill>
                  <a:schemeClr val="bg1"/>
                </a:solidFill>
              </a:rPr>
              <a:t>2 – 3 – 1442 هـ</a:t>
            </a:r>
          </a:p>
        </p:txBody>
      </p:sp>
      <p:sp>
        <p:nvSpPr>
          <p:cNvPr id="11" name="مربع نص 10"/>
          <p:cNvSpPr txBox="1"/>
          <p:nvPr/>
        </p:nvSpPr>
        <p:spPr>
          <a:xfrm>
            <a:off x="9911910" y="723230"/>
            <a:ext cx="1110799" cy="369332"/>
          </a:xfrm>
          <a:prstGeom prst="rect">
            <a:avLst/>
          </a:prstGeom>
          <a:noFill/>
        </p:spPr>
        <p:txBody>
          <a:bodyPr wrap="square" rtlCol="1">
            <a:spAutoFit/>
          </a:bodyPr>
          <a:lstStyle/>
          <a:p>
            <a:r>
              <a:rPr lang="ar-SA" dirty="0">
                <a:solidFill>
                  <a:schemeClr val="bg1"/>
                </a:solidFill>
              </a:rPr>
              <a:t>التاريخ :</a:t>
            </a:r>
          </a:p>
        </p:txBody>
      </p:sp>
      <p:sp>
        <p:nvSpPr>
          <p:cNvPr id="12" name="مربع نص 11"/>
          <p:cNvSpPr txBox="1"/>
          <p:nvPr/>
        </p:nvSpPr>
        <p:spPr>
          <a:xfrm>
            <a:off x="9808878" y="1092562"/>
            <a:ext cx="1110799" cy="369332"/>
          </a:xfrm>
          <a:prstGeom prst="rect">
            <a:avLst/>
          </a:prstGeom>
          <a:noFill/>
        </p:spPr>
        <p:txBody>
          <a:bodyPr wrap="square" rtlCol="1">
            <a:spAutoFit/>
          </a:bodyPr>
          <a:lstStyle/>
          <a:p>
            <a:r>
              <a:rPr lang="ar-SA" dirty="0">
                <a:solidFill>
                  <a:schemeClr val="bg1"/>
                </a:solidFill>
              </a:rPr>
              <a:t>المادة :</a:t>
            </a:r>
          </a:p>
        </p:txBody>
      </p:sp>
      <p:sp>
        <p:nvSpPr>
          <p:cNvPr id="13" name="مربع نص 12"/>
          <p:cNvSpPr txBox="1"/>
          <p:nvPr/>
        </p:nvSpPr>
        <p:spPr>
          <a:xfrm>
            <a:off x="10019767" y="1506829"/>
            <a:ext cx="1221886" cy="369332"/>
          </a:xfrm>
          <a:prstGeom prst="rect">
            <a:avLst/>
          </a:prstGeom>
          <a:noFill/>
        </p:spPr>
        <p:txBody>
          <a:bodyPr wrap="square" rtlCol="1">
            <a:spAutoFit/>
          </a:bodyPr>
          <a:lstStyle/>
          <a:p>
            <a:r>
              <a:rPr lang="ar-SA" dirty="0">
                <a:solidFill>
                  <a:schemeClr val="bg1"/>
                </a:solidFill>
              </a:rPr>
              <a:t>الموضوع :</a:t>
            </a:r>
          </a:p>
        </p:txBody>
      </p:sp>
      <p:sp>
        <p:nvSpPr>
          <p:cNvPr id="14" name="مربع نص 13"/>
          <p:cNvSpPr txBox="1"/>
          <p:nvPr/>
        </p:nvSpPr>
        <p:spPr>
          <a:xfrm>
            <a:off x="3793764" y="1628682"/>
            <a:ext cx="3892245" cy="923330"/>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a:r>
              <a:rPr lang="ar-SA" sz="5400" dirty="0" err="1">
                <a:solidFill>
                  <a:srgbClr val="FFFF00"/>
                </a:solidFill>
              </a:rPr>
              <a:t>ماهو</a:t>
            </a:r>
            <a:r>
              <a:rPr lang="ar-SA" sz="5400" dirty="0">
                <a:solidFill>
                  <a:srgbClr val="FFFF00"/>
                </a:solidFill>
              </a:rPr>
              <a:t> الإطار</a:t>
            </a:r>
          </a:p>
        </p:txBody>
      </p:sp>
      <p:pic>
        <p:nvPicPr>
          <p:cNvPr id="18" name="صورة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99876" y="5972"/>
            <a:ext cx="3206839" cy="1803847"/>
          </a:xfrm>
          <a:prstGeom prst="rect">
            <a:avLst/>
          </a:prstGeom>
        </p:spPr>
      </p:pic>
      <p:sp>
        <p:nvSpPr>
          <p:cNvPr id="17" name="مربع نص 16"/>
          <p:cNvSpPr txBox="1"/>
          <p:nvPr/>
        </p:nvSpPr>
        <p:spPr>
          <a:xfrm>
            <a:off x="1543317" y="2868859"/>
            <a:ext cx="9105364"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SA" sz="3600" dirty="0">
                <a:solidFill>
                  <a:srgbClr val="C00000"/>
                </a:solidFill>
              </a:rPr>
              <a:t>هو حصر التعبيرات الزخرفية بين خطين متوازيين على المسطحات المختلفة.</a:t>
            </a:r>
            <a:endParaRPr lang="en-US" altLang="ar-SA" sz="5400" b="1" dirty="0">
              <a:solidFill>
                <a:srgbClr val="C00000"/>
              </a:solidFill>
              <a:latin typeface="Calibri" panose="020F0502020204030204" pitchFamily="34" charset="0"/>
            </a:endParaRPr>
          </a:p>
        </p:txBody>
      </p:sp>
      <p:pic>
        <p:nvPicPr>
          <p:cNvPr id="21" name="صورة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883" y="3315135"/>
            <a:ext cx="3231832" cy="6858000"/>
          </a:xfrm>
          <a:prstGeom prst="rect">
            <a:avLst/>
          </a:prstGeom>
        </p:spPr>
      </p:pic>
      <p:grpSp>
        <p:nvGrpSpPr>
          <p:cNvPr id="22" name="مجموعة 21"/>
          <p:cNvGrpSpPr/>
          <p:nvPr/>
        </p:nvGrpSpPr>
        <p:grpSpPr>
          <a:xfrm>
            <a:off x="-1" y="6372909"/>
            <a:ext cx="12192001" cy="518897"/>
            <a:chOff x="-1" y="6372909"/>
            <a:chExt cx="12192001" cy="518897"/>
          </a:xfrm>
        </p:grpSpPr>
        <p:sp>
          <p:nvSpPr>
            <p:cNvPr id="23" name="مستطيل 22"/>
            <p:cNvSpPr/>
            <p:nvPr/>
          </p:nvSpPr>
          <p:spPr>
            <a:xfrm>
              <a:off x="-1" y="6372909"/>
              <a:ext cx="12192001" cy="4850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عبدالله علي القناص                                                                                                                                 مدرسة الملك عبدالله بخاط</a:t>
              </a:r>
            </a:p>
          </p:txBody>
        </p:sp>
        <p:pic>
          <p:nvPicPr>
            <p:cNvPr id="24" name="صورة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2877" y="6374807"/>
              <a:ext cx="953986" cy="516999"/>
            </a:xfrm>
            <a:prstGeom prst="rect">
              <a:avLst/>
            </a:prstGeom>
          </p:spPr>
        </p:pic>
      </p:grpSp>
    </p:spTree>
    <p:extLst>
      <p:ext uri="{BB962C8B-B14F-4D97-AF65-F5344CB8AC3E}">
        <p14:creationId xmlns:p14="http://schemas.microsoft.com/office/powerpoint/2010/main" val="382890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dashVert">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a:stretch>
            <a:fillRect/>
          </a:stretch>
        </p:blipFill>
        <p:spPr>
          <a:xfrm>
            <a:off x="0" y="-64394"/>
            <a:ext cx="11578108" cy="6156101"/>
          </a:xfrm>
          <a:prstGeom prst="rect">
            <a:avLst/>
          </a:prstGeom>
        </p:spPr>
      </p:pic>
      <p:sp>
        <p:nvSpPr>
          <p:cNvPr id="8" name="مربع نص 7"/>
          <p:cNvSpPr txBox="1"/>
          <p:nvPr/>
        </p:nvSpPr>
        <p:spPr>
          <a:xfrm>
            <a:off x="8022464" y="1506829"/>
            <a:ext cx="2251655" cy="369332"/>
          </a:xfrm>
          <a:prstGeom prst="rect">
            <a:avLst/>
          </a:prstGeom>
          <a:noFill/>
        </p:spPr>
        <p:txBody>
          <a:bodyPr wrap="square" rtlCol="1">
            <a:spAutoFit/>
          </a:bodyPr>
          <a:lstStyle/>
          <a:p>
            <a:r>
              <a:rPr lang="ar-SA" dirty="0">
                <a:solidFill>
                  <a:schemeClr val="bg1"/>
                </a:solidFill>
              </a:rPr>
              <a:t>الإطارات والزوايا الزخرفية</a:t>
            </a:r>
          </a:p>
        </p:txBody>
      </p:sp>
      <p:sp>
        <p:nvSpPr>
          <p:cNvPr id="9" name="مربع نص 8"/>
          <p:cNvSpPr txBox="1"/>
          <p:nvPr/>
        </p:nvSpPr>
        <p:spPr>
          <a:xfrm>
            <a:off x="8007437" y="1092562"/>
            <a:ext cx="2251655" cy="369332"/>
          </a:xfrm>
          <a:prstGeom prst="rect">
            <a:avLst/>
          </a:prstGeom>
          <a:noFill/>
        </p:spPr>
        <p:txBody>
          <a:bodyPr wrap="square" rtlCol="1">
            <a:spAutoFit/>
          </a:bodyPr>
          <a:lstStyle/>
          <a:p>
            <a:r>
              <a:rPr lang="ar-SA" dirty="0">
                <a:solidFill>
                  <a:schemeClr val="bg1"/>
                </a:solidFill>
              </a:rPr>
              <a:t>التربية الفنية</a:t>
            </a:r>
          </a:p>
        </p:txBody>
      </p:sp>
      <p:sp>
        <p:nvSpPr>
          <p:cNvPr id="10" name="مربع نص 9"/>
          <p:cNvSpPr txBox="1"/>
          <p:nvPr/>
        </p:nvSpPr>
        <p:spPr>
          <a:xfrm>
            <a:off x="8007436" y="723230"/>
            <a:ext cx="2251655" cy="369332"/>
          </a:xfrm>
          <a:prstGeom prst="rect">
            <a:avLst/>
          </a:prstGeom>
          <a:noFill/>
        </p:spPr>
        <p:txBody>
          <a:bodyPr wrap="square" rtlCol="1">
            <a:spAutoFit/>
          </a:bodyPr>
          <a:lstStyle/>
          <a:p>
            <a:r>
              <a:rPr lang="ar-SA" dirty="0">
                <a:solidFill>
                  <a:schemeClr val="bg1"/>
                </a:solidFill>
              </a:rPr>
              <a:t>2 – 3 – 1442 هـ</a:t>
            </a:r>
          </a:p>
        </p:txBody>
      </p:sp>
      <p:sp>
        <p:nvSpPr>
          <p:cNvPr id="11" name="مربع نص 10"/>
          <p:cNvSpPr txBox="1"/>
          <p:nvPr/>
        </p:nvSpPr>
        <p:spPr>
          <a:xfrm>
            <a:off x="9911910" y="723230"/>
            <a:ext cx="1110799" cy="369332"/>
          </a:xfrm>
          <a:prstGeom prst="rect">
            <a:avLst/>
          </a:prstGeom>
          <a:noFill/>
        </p:spPr>
        <p:txBody>
          <a:bodyPr wrap="square" rtlCol="1">
            <a:spAutoFit/>
          </a:bodyPr>
          <a:lstStyle/>
          <a:p>
            <a:r>
              <a:rPr lang="ar-SA" dirty="0">
                <a:solidFill>
                  <a:schemeClr val="bg1"/>
                </a:solidFill>
              </a:rPr>
              <a:t>التاريخ :</a:t>
            </a:r>
          </a:p>
        </p:txBody>
      </p:sp>
      <p:sp>
        <p:nvSpPr>
          <p:cNvPr id="12" name="مربع نص 11"/>
          <p:cNvSpPr txBox="1"/>
          <p:nvPr/>
        </p:nvSpPr>
        <p:spPr>
          <a:xfrm>
            <a:off x="9808878" y="1092562"/>
            <a:ext cx="1110799" cy="369332"/>
          </a:xfrm>
          <a:prstGeom prst="rect">
            <a:avLst/>
          </a:prstGeom>
          <a:noFill/>
        </p:spPr>
        <p:txBody>
          <a:bodyPr wrap="square" rtlCol="1">
            <a:spAutoFit/>
          </a:bodyPr>
          <a:lstStyle/>
          <a:p>
            <a:r>
              <a:rPr lang="ar-SA" dirty="0">
                <a:solidFill>
                  <a:schemeClr val="bg1"/>
                </a:solidFill>
              </a:rPr>
              <a:t>المادة :</a:t>
            </a:r>
          </a:p>
        </p:txBody>
      </p:sp>
      <p:sp>
        <p:nvSpPr>
          <p:cNvPr id="13" name="مربع نص 12"/>
          <p:cNvSpPr txBox="1"/>
          <p:nvPr/>
        </p:nvSpPr>
        <p:spPr>
          <a:xfrm>
            <a:off x="10019767" y="1506829"/>
            <a:ext cx="1221886" cy="369332"/>
          </a:xfrm>
          <a:prstGeom prst="rect">
            <a:avLst/>
          </a:prstGeom>
          <a:noFill/>
        </p:spPr>
        <p:txBody>
          <a:bodyPr wrap="square" rtlCol="1">
            <a:spAutoFit/>
          </a:bodyPr>
          <a:lstStyle/>
          <a:p>
            <a:r>
              <a:rPr lang="ar-SA" dirty="0">
                <a:solidFill>
                  <a:schemeClr val="bg1"/>
                </a:solidFill>
              </a:rPr>
              <a:t>الموضوع :</a:t>
            </a:r>
          </a:p>
        </p:txBody>
      </p:sp>
      <p:sp>
        <p:nvSpPr>
          <p:cNvPr id="14" name="مربع نص 13"/>
          <p:cNvSpPr txBox="1"/>
          <p:nvPr/>
        </p:nvSpPr>
        <p:spPr>
          <a:xfrm>
            <a:off x="1543317" y="1628682"/>
            <a:ext cx="6479147" cy="923330"/>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r>
              <a:rPr lang="ar-EG" altLang="ar-SA" sz="5400" b="1" dirty="0">
                <a:solidFill>
                  <a:schemeClr val="bg1"/>
                </a:solidFill>
                <a:latin typeface="Calibri" panose="020F0502020204030204" pitchFamily="34" charset="0"/>
              </a:rPr>
              <a:t>ما ه</a:t>
            </a:r>
            <a:r>
              <a:rPr lang="ar-SA" altLang="ar-SA" sz="5400" b="1" dirty="0">
                <a:solidFill>
                  <a:schemeClr val="bg1"/>
                </a:solidFill>
                <a:latin typeface="Calibri" panose="020F0502020204030204" pitchFamily="34" charset="0"/>
              </a:rPr>
              <a:t>ي</a:t>
            </a:r>
            <a:r>
              <a:rPr lang="ar-EG" altLang="ar-SA" sz="5400" b="1" dirty="0">
                <a:solidFill>
                  <a:schemeClr val="bg1"/>
                </a:solidFill>
                <a:latin typeface="Calibri" panose="020F0502020204030204" pitchFamily="34" charset="0"/>
              </a:rPr>
              <a:t> استخدامات الإطار؟ </a:t>
            </a:r>
          </a:p>
        </p:txBody>
      </p:sp>
      <p:pic>
        <p:nvPicPr>
          <p:cNvPr id="18" name="صورة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99876" y="5972"/>
            <a:ext cx="3206839" cy="1803847"/>
          </a:xfrm>
          <a:prstGeom prst="rect">
            <a:avLst/>
          </a:prstGeom>
        </p:spPr>
      </p:pic>
      <p:sp>
        <p:nvSpPr>
          <p:cNvPr id="17" name="مربع نص 16"/>
          <p:cNvSpPr txBox="1"/>
          <p:nvPr/>
        </p:nvSpPr>
        <p:spPr>
          <a:xfrm>
            <a:off x="1543317" y="2868859"/>
            <a:ext cx="9105364"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altLang="ar-SA" sz="2800" b="1" dirty="0">
                <a:solidFill>
                  <a:srgbClr val="FFFF00"/>
                </a:solidFill>
                <a:cs typeface="Times New Roman" panose="02020603050405020304" pitchFamily="18" charset="0"/>
              </a:rPr>
              <a:t>تنحصر الاستخدامات على المسطحات التالية:</a:t>
            </a:r>
          </a:p>
          <a:p>
            <a:pPr algn="ctr"/>
            <a:r>
              <a:rPr lang="ar-EG" altLang="ar-SA" sz="2800" b="1" dirty="0">
                <a:solidFill>
                  <a:schemeClr val="bg1"/>
                </a:solidFill>
                <a:cs typeface="Times New Roman" panose="02020603050405020304" pitchFamily="18" charset="0"/>
              </a:rPr>
              <a:t>الصور، نهايات وأطراف السجاد، المفارش،</a:t>
            </a:r>
          </a:p>
          <a:p>
            <a:pPr algn="ctr"/>
            <a:r>
              <a:rPr lang="ar-EG" altLang="ar-SA" sz="2800" b="1" dirty="0">
                <a:solidFill>
                  <a:schemeClr val="bg1"/>
                </a:solidFill>
                <a:cs typeface="Times New Roman" panose="02020603050405020304" pitchFamily="18" charset="0"/>
              </a:rPr>
              <a:t>السقوف، الأرضيات، سطوح العلب، الأواني المسطحة، الصواني والأطباق، أغلفة الكتب</a:t>
            </a:r>
            <a:r>
              <a:rPr lang="ar-SA" altLang="ar-SA" sz="2800" b="1" dirty="0">
                <a:solidFill>
                  <a:schemeClr val="bg1"/>
                </a:solidFill>
                <a:cs typeface="Times New Roman" panose="02020603050405020304" pitchFamily="18" charset="0"/>
              </a:rPr>
              <a:t> </a:t>
            </a:r>
            <a:r>
              <a:rPr lang="ar-EG" altLang="ar-SA" sz="2800" b="1" dirty="0">
                <a:solidFill>
                  <a:schemeClr val="bg1"/>
                </a:solidFill>
                <a:cs typeface="Times New Roman" panose="02020603050405020304" pitchFamily="18" charset="0"/>
              </a:rPr>
              <a:t> الأشكال (18،17،16،15،14). </a:t>
            </a:r>
            <a:endParaRPr lang="ar-EG" altLang="ar-SA" sz="3600" b="1" dirty="0">
              <a:solidFill>
                <a:schemeClr val="bg1"/>
              </a:solidFill>
              <a:cs typeface="Times New Roman" panose="02020603050405020304" pitchFamily="18" charset="0"/>
            </a:endParaRPr>
          </a:p>
        </p:txBody>
      </p:sp>
      <p:pic>
        <p:nvPicPr>
          <p:cNvPr id="21" name="صورة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883" y="3315135"/>
            <a:ext cx="3231832" cy="6858000"/>
          </a:xfrm>
          <a:prstGeom prst="rect">
            <a:avLst/>
          </a:prstGeom>
        </p:spPr>
      </p:pic>
      <p:grpSp>
        <p:nvGrpSpPr>
          <p:cNvPr id="22" name="مجموعة 21"/>
          <p:cNvGrpSpPr/>
          <p:nvPr/>
        </p:nvGrpSpPr>
        <p:grpSpPr>
          <a:xfrm>
            <a:off x="-1" y="6372909"/>
            <a:ext cx="12192001" cy="518897"/>
            <a:chOff x="-1" y="6372909"/>
            <a:chExt cx="12192001" cy="518897"/>
          </a:xfrm>
        </p:grpSpPr>
        <p:sp>
          <p:nvSpPr>
            <p:cNvPr id="23" name="مستطيل 22"/>
            <p:cNvSpPr/>
            <p:nvPr/>
          </p:nvSpPr>
          <p:spPr>
            <a:xfrm>
              <a:off x="-1" y="6372909"/>
              <a:ext cx="12192001" cy="4850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عبدالله علي القناص                                                                                                                                 مدرسة الملك عبدالله بخاط</a:t>
              </a:r>
            </a:p>
          </p:txBody>
        </p:sp>
        <p:pic>
          <p:nvPicPr>
            <p:cNvPr id="24" name="صورة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2877" y="6374807"/>
              <a:ext cx="953986" cy="516999"/>
            </a:xfrm>
            <a:prstGeom prst="rect">
              <a:avLst/>
            </a:prstGeom>
          </p:spPr>
        </p:pic>
      </p:grpSp>
    </p:spTree>
    <p:extLst>
      <p:ext uri="{BB962C8B-B14F-4D97-AF65-F5344CB8AC3E}">
        <p14:creationId xmlns:p14="http://schemas.microsoft.com/office/powerpoint/2010/main" val="369863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dashVert">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a:stretch>
            <a:fillRect/>
          </a:stretch>
        </p:blipFill>
        <p:spPr>
          <a:xfrm>
            <a:off x="0" y="-64394"/>
            <a:ext cx="11578108" cy="6156101"/>
          </a:xfrm>
          <a:prstGeom prst="rect">
            <a:avLst/>
          </a:prstGeom>
        </p:spPr>
      </p:pic>
      <p:sp>
        <p:nvSpPr>
          <p:cNvPr id="8" name="مربع نص 7"/>
          <p:cNvSpPr txBox="1"/>
          <p:nvPr/>
        </p:nvSpPr>
        <p:spPr>
          <a:xfrm>
            <a:off x="8022464" y="1506829"/>
            <a:ext cx="2251655" cy="369332"/>
          </a:xfrm>
          <a:prstGeom prst="rect">
            <a:avLst/>
          </a:prstGeom>
          <a:noFill/>
        </p:spPr>
        <p:txBody>
          <a:bodyPr wrap="square" rtlCol="1">
            <a:spAutoFit/>
          </a:bodyPr>
          <a:lstStyle/>
          <a:p>
            <a:r>
              <a:rPr lang="ar-SA" dirty="0">
                <a:solidFill>
                  <a:schemeClr val="bg1"/>
                </a:solidFill>
              </a:rPr>
              <a:t>الإطارات والزوايا الزخرفية</a:t>
            </a:r>
          </a:p>
        </p:txBody>
      </p:sp>
      <p:sp>
        <p:nvSpPr>
          <p:cNvPr id="9" name="مربع نص 8"/>
          <p:cNvSpPr txBox="1"/>
          <p:nvPr/>
        </p:nvSpPr>
        <p:spPr>
          <a:xfrm>
            <a:off x="8007437" y="1092562"/>
            <a:ext cx="2251655" cy="369332"/>
          </a:xfrm>
          <a:prstGeom prst="rect">
            <a:avLst/>
          </a:prstGeom>
          <a:noFill/>
        </p:spPr>
        <p:txBody>
          <a:bodyPr wrap="square" rtlCol="1">
            <a:spAutoFit/>
          </a:bodyPr>
          <a:lstStyle/>
          <a:p>
            <a:r>
              <a:rPr lang="ar-SA" dirty="0">
                <a:solidFill>
                  <a:schemeClr val="bg1"/>
                </a:solidFill>
              </a:rPr>
              <a:t>التربية الفنية</a:t>
            </a:r>
          </a:p>
        </p:txBody>
      </p:sp>
      <p:sp>
        <p:nvSpPr>
          <p:cNvPr id="10" name="مربع نص 9"/>
          <p:cNvSpPr txBox="1"/>
          <p:nvPr/>
        </p:nvSpPr>
        <p:spPr>
          <a:xfrm>
            <a:off x="8007436" y="723230"/>
            <a:ext cx="2251655" cy="369332"/>
          </a:xfrm>
          <a:prstGeom prst="rect">
            <a:avLst/>
          </a:prstGeom>
          <a:noFill/>
        </p:spPr>
        <p:txBody>
          <a:bodyPr wrap="square" rtlCol="1">
            <a:spAutoFit/>
          </a:bodyPr>
          <a:lstStyle/>
          <a:p>
            <a:r>
              <a:rPr lang="ar-SA" dirty="0">
                <a:solidFill>
                  <a:schemeClr val="bg1"/>
                </a:solidFill>
              </a:rPr>
              <a:t>2 – 3 – 1442 هـ</a:t>
            </a:r>
          </a:p>
        </p:txBody>
      </p:sp>
      <p:sp>
        <p:nvSpPr>
          <p:cNvPr id="11" name="مربع نص 10"/>
          <p:cNvSpPr txBox="1"/>
          <p:nvPr/>
        </p:nvSpPr>
        <p:spPr>
          <a:xfrm>
            <a:off x="9911910" y="723230"/>
            <a:ext cx="1110799" cy="369332"/>
          </a:xfrm>
          <a:prstGeom prst="rect">
            <a:avLst/>
          </a:prstGeom>
          <a:noFill/>
        </p:spPr>
        <p:txBody>
          <a:bodyPr wrap="square" rtlCol="1">
            <a:spAutoFit/>
          </a:bodyPr>
          <a:lstStyle/>
          <a:p>
            <a:r>
              <a:rPr lang="ar-SA" dirty="0">
                <a:solidFill>
                  <a:schemeClr val="bg1"/>
                </a:solidFill>
              </a:rPr>
              <a:t>التاريخ :</a:t>
            </a:r>
          </a:p>
        </p:txBody>
      </p:sp>
      <p:sp>
        <p:nvSpPr>
          <p:cNvPr id="12" name="مربع نص 11"/>
          <p:cNvSpPr txBox="1"/>
          <p:nvPr/>
        </p:nvSpPr>
        <p:spPr>
          <a:xfrm>
            <a:off x="9808878" y="1092562"/>
            <a:ext cx="1110799" cy="369332"/>
          </a:xfrm>
          <a:prstGeom prst="rect">
            <a:avLst/>
          </a:prstGeom>
          <a:noFill/>
        </p:spPr>
        <p:txBody>
          <a:bodyPr wrap="square" rtlCol="1">
            <a:spAutoFit/>
          </a:bodyPr>
          <a:lstStyle/>
          <a:p>
            <a:r>
              <a:rPr lang="ar-SA" dirty="0">
                <a:solidFill>
                  <a:schemeClr val="bg1"/>
                </a:solidFill>
              </a:rPr>
              <a:t>المادة :</a:t>
            </a:r>
          </a:p>
        </p:txBody>
      </p:sp>
      <p:sp>
        <p:nvSpPr>
          <p:cNvPr id="13" name="مربع نص 12"/>
          <p:cNvSpPr txBox="1"/>
          <p:nvPr/>
        </p:nvSpPr>
        <p:spPr>
          <a:xfrm>
            <a:off x="10019767" y="1506829"/>
            <a:ext cx="1221886" cy="369332"/>
          </a:xfrm>
          <a:prstGeom prst="rect">
            <a:avLst/>
          </a:prstGeom>
          <a:noFill/>
        </p:spPr>
        <p:txBody>
          <a:bodyPr wrap="square" rtlCol="1">
            <a:spAutoFit/>
          </a:bodyPr>
          <a:lstStyle/>
          <a:p>
            <a:r>
              <a:rPr lang="ar-SA" dirty="0">
                <a:solidFill>
                  <a:schemeClr val="bg1"/>
                </a:solidFill>
              </a:rPr>
              <a:t>الموضوع :</a:t>
            </a:r>
          </a:p>
        </p:txBody>
      </p:sp>
      <p:pic>
        <p:nvPicPr>
          <p:cNvPr id="18" name="صورة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99876" y="5972"/>
            <a:ext cx="3206839" cy="1803847"/>
          </a:xfrm>
          <a:prstGeom prst="rect">
            <a:avLst/>
          </a:prstGeom>
        </p:spPr>
      </p:pic>
      <p:pic>
        <p:nvPicPr>
          <p:cNvPr id="2" name="صورة 1"/>
          <p:cNvPicPr>
            <a:picLocks noChangeAspect="1"/>
          </p:cNvPicPr>
          <p:nvPr/>
        </p:nvPicPr>
        <p:blipFill>
          <a:blip r:embed="rId5"/>
          <a:stretch>
            <a:fillRect/>
          </a:stretch>
        </p:blipFill>
        <p:spPr>
          <a:xfrm>
            <a:off x="4052956" y="1961947"/>
            <a:ext cx="3472195" cy="2839454"/>
          </a:xfrm>
          <a:prstGeom prst="rect">
            <a:avLst/>
          </a:prstGeom>
        </p:spPr>
      </p:pic>
      <p:sp>
        <p:nvSpPr>
          <p:cNvPr id="3" name="مستطيل 2"/>
          <p:cNvSpPr/>
          <p:nvPr/>
        </p:nvSpPr>
        <p:spPr>
          <a:xfrm>
            <a:off x="3559887" y="5005370"/>
            <a:ext cx="5008102" cy="369332"/>
          </a:xfrm>
          <a:prstGeom prst="rect">
            <a:avLst/>
          </a:prstGeom>
        </p:spPr>
        <p:txBody>
          <a:bodyPr wrap="none">
            <a:spAutoFit/>
          </a:bodyPr>
          <a:lstStyle/>
          <a:p>
            <a:r>
              <a:rPr lang="ar-SA" dirty="0">
                <a:solidFill>
                  <a:schemeClr val="bg1"/>
                </a:solidFill>
                <a:latin typeface="AlBayan"/>
              </a:rPr>
              <a:t>الشكل ( 39 ) : إطار حول آيات قرآنية على صفحة من المصحف.</a:t>
            </a:r>
            <a:endParaRPr lang="ar-SA" dirty="0">
              <a:solidFill>
                <a:schemeClr val="bg1"/>
              </a:solidFill>
            </a:endParaRPr>
          </a:p>
        </p:txBody>
      </p:sp>
      <p:pic>
        <p:nvPicPr>
          <p:cNvPr id="17" name="صورة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883" y="3315135"/>
            <a:ext cx="3231832" cy="6858000"/>
          </a:xfrm>
          <a:prstGeom prst="rect">
            <a:avLst/>
          </a:prstGeom>
        </p:spPr>
      </p:pic>
      <p:grpSp>
        <p:nvGrpSpPr>
          <p:cNvPr id="21" name="مجموعة 20"/>
          <p:cNvGrpSpPr/>
          <p:nvPr/>
        </p:nvGrpSpPr>
        <p:grpSpPr>
          <a:xfrm>
            <a:off x="-1" y="6372909"/>
            <a:ext cx="12192001" cy="518897"/>
            <a:chOff x="-1" y="6372909"/>
            <a:chExt cx="12192001" cy="518897"/>
          </a:xfrm>
        </p:grpSpPr>
        <p:sp>
          <p:nvSpPr>
            <p:cNvPr id="22" name="مستطيل 21"/>
            <p:cNvSpPr/>
            <p:nvPr/>
          </p:nvSpPr>
          <p:spPr>
            <a:xfrm>
              <a:off x="-1" y="6372909"/>
              <a:ext cx="12192001" cy="4850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عبدالله علي القناص                                                                                                                                 مدرسة الملك عبدالله بخاط</a:t>
              </a:r>
            </a:p>
          </p:txBody>
        </p:sp>
        <p:pic>
          <p:nvPicPr>
            <p:cNvPr id="23" name="صورة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2877" y="6374807"/>
              <a:ext cx="953986" cy="516999"/>
            </a:xfrm>
            <a:prstGeom prst="rect">
              <a:avLst/>
            </a:prstGeom>
          </p:spPr>
        </p:pic>
      </p:grpSp>
    </p:spTree>
    <p:extLst>
      <p:ext uri="{BB962C8B-B14F-4D97-AF65-F5344CB8AC3E}">
        <p14:creationId xmlns:p14="http://schemas.microsoft.com/office/powerpoint/2010/main" val="43951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dashVert">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a:stretch>
            <a:fillRect/>
          </a:stretch>
        </p:blipFill>
        <p:spPr>
          <a:xfrm>
            <a:off x="0" y="-64394"/>
            <a:ext cx="11578108" cy="6156101"/>
          </a:xfrm>
          <a:prstGeom prst="rect">
            <a:avLst/>
          </a:prstGeom>
        </p:spPr>
      </p:pic>
      <p:sp>
        <p:nvSpPr>
          <p:cNvPr id="8" name="مربع نص 7"/>
          <p:cNvSpPr txBox="1"/>
          <p:nvPr/>
        </p:nvSpPr>
        <p:spPr>
          <a:xfrm>
            <a:off x="8022464" y="1506829"/>
            <a:ext cx="2251655" cy="369332"/>
          </a:xfrm>
          <a:prstGeom prst="rect">
            <a:avLst/>
          </a:prstGeom>
          <a:noFill/>
        </p:spPr>
        <p:txBody>
          <a:bodyPr wrap="square" rtlCol="1">
            <a:spAutoFit/>
          </a:bodyPr>
          <a:lstStyle/>
          <a:p>
            <a:r>
              <a:rPr lang="ar-SA" dirty="0">
                <a:solidFill>
                  <a:schemeClr val="bg1"/>
                </a:solidFill>
              </a:rPr>
              <a:t>الإطارات والزوايا الزخرفية</a:t>
            </a:r>
          </a:p>
        </p:txBody>
      </p:sp>
      <p:sp>
        <p:nvSpPr>
          <p:cNvPr id="9" name="مربع نص 8"/>
          <p:cNvSpPr txBox="1"/>
          <p:nvPr/>
        </p:nvSpPr>
        <p:spPr>
          <a:xfrm>
            <a:off x="8007437" y="1092562"/>
            <a:ext cx="2251655" cy="369332"/>
          </a:xfrm>
          <a:prstGeom prst="rect">
            <a:avLst/>
          </a:prstGeom>
          <a:noFill/>
        </p:spPr>
        <p:txBody>
          <a:bodyPr wrap="square" rtlCol="1">
            <a:spAutoFit/>
          </a:bodyPr>
          <a:lstStyle/>
          <a:p>
            <a:r>
              <a:rPr lang="ar-SA" dirty="0">
                <a:solidFill>
                  <a:schemeClr val="bg1"/>
                </a:solidFill>
              </a:rPr>
              <a:t>التربية الفنية</a:t>
            </a:r>
          </a:p>
        </p:txBody>
      </p:sp>
      <p:sp>
        <p:nvSpPr>
          <p:cNvPr id="10" name="مربع نص 9"/>
          <p:cNvSpPr txBox="1"/>
          <p:nvPr/>
        </p:nvSpPr>
        <p:spPr>
          <a:xfrm>
            <a:off x="8007436" y="723230"/>
            <a:ext cx="2251655" cy="369332"/>
          </a:xfrm>
          <a:prstGeom prst="rect">
            <a:avLst/>
          </a:prstGeom>
          <a:noFill/>
        </p:spPr>
        <p:txBody>
          <a:bodyPr wrap="square" rtlCol="1">
            <a:spAutoFit/>
          </a:bodyPr>
          <a:lstStyle/>
          <a:p>
            <a:r>
              <a:rPr lang="ar-SA" dirty="0">
                <a:solidFill>
                  <a:schemeClr val="bg1"/>
                </a:solidFill>
              </a:rPr>
              <a:t>2 – 3 – 1442 هـ</a:t>
            </a:r>
          </a:p>
        </p:txBody>
      </p:sp>
      <p:sp>
        <p:nvSpPr>
          <p:cNvPr id="11" name="مربع نص 10"/>
          <p:cNvSpPr txBox="1"/>
          <p:nvPr/>
        </p:nvSpPr>
        <p:spPr>
          <a:xfrm>
            <a:off x="9911910" y="723230"/>
            <a:ext cx="1110799" cy="369332"/>
          </a:xfrm>
          <a:prstGeom prst="rect">
            <a:avLst/>
          </a:prstGeom>
          <a:noFill/>
        </p:spPr>
        <p:txBody>
          <a:bodyPr wrap="square" rtlCol="1">
            <a:spAutoFit/>
          </a:bodyPr>
          <a:lstStyle/>
          <a:p>
            <a:r>
              <a:rPr lang="ar-SA" dirty="0">
                <a:solidFill>
                  <a:schemeClr val="bg1"/>
                </a:solidFill>
              </a:rPr>
              <a:t>التاريخ :</a:t>
            </a:r>
          </a:p>
        </p:txBody>
      </p:sp>
      <p:sp>
        <p:nvSpPr>
          <p:cNvPr id="12" name="مربع نص 11"/>
          <p:cNvSpPr txBox="1"/>
          <p:nvPr/>
        </p:nvSpPr>
        <p:spPr>
          <a:xfrm>
            <a:off x="9808878" y="1092562"/>
            <a:ext cx="1110799" cy="369332"/>
          </a:xfrm>
          <a:prstGeom prst="rect">
            <a:avLst/>
          </a:prstGeom>
          <a:noFill/>
        </p:spPr>
        <p:txBody>
          <a:bodyPr wrap="square" rtlCol="1">
            <a:spAutoFit/>
          </a:bodyPr>
          <a:lstStyle/>
          <a:p>
            <a:r>
              <a:rPr lang="ar-SA" dirty="0">
                <a:solidFill>
                  <a:schemeClr val="bg1"/>
                </a:solidFill>
              </a:rPr>
              <a:t>المادة :</a:t>
            </a:r>
          </a:p>
        </p:txBody>
      </p:sp>
      <p:sp>
        <p:nvSpPr>
          <p:cNvPr id="13" name="مربع نص 12"/>
          <p:cNvSpPr txBox="1"/>
          <p:nvPr/>
        </p:nvSpPr>
        <p:spPr>
          <a:xfrm>
            <a:off x="10019767" y="1506829"/>
            <a:ext cx="1221886" cy="369332"/>
          </a:xfrm>
          <a:prstGeom prst="rect">
            <a:avLst/>
          </a:prstGeom>
          <a:noFill/>
        </p:spPr>
        <p:txBody>
          <a:bodyPr wrap="square" rtlCol="1">
            <a:spAutoFit/>
          </a:bodyPr>
          <a:lstStyle/>
          <a:p>
            <a:r>
              <a:rPr lang="ar-SA" dirty="0">
                <a:solidFill>
                  <a:schemeClr val="bg1"/>
                </a:solidFill>
              </a:rPr>
              <a:t>الموضوع :</a:t>
            </a:r>
          </a:p>
        </p:txBody>
      </p:sp>
      <p:pic>
        <p:nvPicPr>
          <p:cNvPr id="18" name="صورة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99876" y="5972"/>
            <a:ext cx="3206839" cy="1803847"/>
          </a:xfrm>
          <a:prstGeom prst="rect">
            <a:avLst/>
          </a:prstGeom>
        </p:spPr>
      </p:pic>
      <p:sp>
        <p:nvSpPr>
          <p:cNvPr id="3" name="مستطيل 2"/>
          <p:cNvSpPr/>
          <p:nvPr/>
        </p:nvSpPr>
        <p:spPr>
          <a:xfrm>
            <a:off x="4266009" y="4997357"/>
            <a:ext cx="3595857" cy="369332"/>
          </a:xfrm>
          <a:prstGeom prst="rect">
            <a:avLst/>
          </a:prstGeom>
        </p:spPr>
        <p:txBody>
          <a:bodyPr wrap="none">
            <a:spAutoFit/>
          </a:bodyPr>
          <a:lstStyle/>
          <a:p>
            <a:r>
              <a:rPr lang="ar-SA" dirty="0">
                <a:solidFill>
                  <a:schemeClr val="bg1"/>
                </a:solidFill>
                <a:latin typeface="AlBayan"/>
              </a:rPr>
              <a:t>الشكل ( 40 ) : </a:t>
            </a:r>
            <a:r>
              <a:rPr lang="ar-SA" dirty="0">
                <a:solidFill>
                  <a:schemeClr val="bg1"/>
                </a:solidFill>
              </a:rPr>
              <a:t>إطارات حول أطباق مسطحة</a:t>
            </a:r>
            <a:r>
              <a:rPr lang="ar-SA" dirty="0">
                <a:solidFill>
                  <a:schemeClr val="bg1"/>
                </a:solidFill>
                <a:latin typeface="AlBayan"/>
              </a:rPr>
              <a:t>.</a:t>
            </a:r>
            <a:endParaRPr lang="ar-SA" dirty="0">
              <a:solidFill>
                <a:schemeClr val="bg1"/>
              </a:solidFill>
            </a:endParaRPr>
          </a:p>
        </p:txBody>
      </p:sp>
      <p:pic>
        <p:nvPicPr>
          <p:cNvPr id="5" name="صورة 4"/>
          <p:cNvPicPr>
            <a:picLocks noChangeAspect="1"/>
          </p:cNvPicPr>
          <p:nvPr/>
        </p:nvPicPr>
        <p:blipFill>
          <a:blip r:embed="rId5"/>
          <a:stretch>
            <a:fillRect/>
          </a:stretch>
        </p:blipFill>
        <p:spPr>
          <a:xfrm>
            <a:off x="4375306" y="1963814"/>
            <a:ext cx="3377264" cy="2677858"/>
          </a:xfrm>
          <a:prstGeom prst="rect">
            <a:avLst/>
          </a:prstGeom>
        </p:spPr>
      </p:pic>
      <p:pic>
        <p:nvPicPr>
          <p:cNvPr id="21" name="صورة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883" y="3315135"/>
            <a:ext cx="3231832" cy="6858000"/>
          </a:xfrm>
          <a:prstGeom prst="rect">
            <a:avLst/>
          </a:prstGeom>
        </p:spPr>
      </p:pic>
      <p:grpSp>
        <p:nvGrpSpPr>
          <p:cNvPr id="22" name="مجموعة 21"/>
          <p:cNvGrpSpPr/>
          <p:nvPr/>
        </p:nvGrpSpPr>
        <p:grpSpPr>
          <a:xfrm>
            <a:off x="-1" y="6372909"/>
            <a:ext cx="12192001" cy="518897"/>
            <a:chOff x="-1" y="6372909"/>
            <a:chExt cx="12192001" cy="518897"/>
          </a:xfrm>
        </p:grpSpPr>
        <p:sp>
          <p:nvSpPr>
            <p:cNvPr id="23" name="مستطيل 22"/>
            <p:cNvSpPr/>
            <p:nvPr/>
          </p:nvSpPr>
          <p:spPr>
            <a:xfrm>
              <a:off x="-1" y="6372909"/>
              <a:ext cx="12192001" cy="4850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عبدالله علي القناص                                                                                                                                 مدرسة الملك عبدالله بخاط</a:t>
              </a:r>
            </a:p>
          </p:txBody>
        </p:sp>
        <p:pic>
          <p:nvPicPr>
            <p:cNvPr id="24" name="صورة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2877" y="6374807"/>
              <a:ext cx="953986" cy="516999"/>
            </a:xfrm>
            <a:prstGeom prst="rect">
              <a:avLst/>
            </a:prstGeom>
          </p:spPr>
        </p:pic>
      </p:grpSp>
    </p:spTree>
    <p:extLst>
      <p:ext uri="{BB962C8B-B14F-4D97-AF65-F5344CB8AC3E}">
        <p14:creationId xmlns:p14="http://schemas.microsoft.com/office/powerpoint/2010/main" val="53856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TotalTime>
  <Words>1138</Words>
  <Application>Microsoft Office PowerPoint</Application>
  <PresentationFormat>شاشة عريضة</PresentationFormat>
  <Paragraphs>232</Paragraphs>
  <Slides>24</Slides>
  <Notes>24</Notes>
  <HiddenSlides>0</HiddenSlides>
  <MMClips>0</MMClips>
  <ScaleCrop>false</ScaleCrop>
  <HeadingPairs>
    <vt:vector size="4" baseType="variant">
      <vt:variant>
        <vt:lpstr>نسق</vt:lpstr>
      </vt:variant>
      <vt:variant>
        <vt:i4>1</vt:i4>
      </vt:variant>
      <vt:variant>
        <vt:lpstr>عناوين الشرائح</vt:lpstr>
      </vt:variant>
      <vt:variant>
        <vt:i4>24</vt:i4>
      </vt:variant>
    </vt:vector>
  </HeadingPairs>
  <TitlesOfParts>
    <vt:vector size="25"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PC</dc:creator>
  <cp:lastModifiedBy>عبدالله القناص</cp:lastModifiedBy>
  <cp:revision>25</cp:revision>
  <dcterms:created xsi:type="dcterms:W3CDTF">2020-10-17T19:08:09Z</dcterms:created>
  <dcterms:modified xsi:type="dcterms:W3CDTF">2020-10-18T22:06:44Z</dcterms:modified>
</cp:coreProperties>
</file>