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7" r:id="rId3"/>
    <p:sldId id="286" r:id="rId4"/>
    <p:sldId id="291" r:id="rId5"/>
    <p:sldId id="293" r:id="rId6"/>
    <p:sldId id="290" r:id="rId7"/>
    <p:sldId id="295" r:id="rId8"/>
    <p:sldId id="296" r:id="rId9"/>
    <p:sldId id="305" r:id="rId10"/>
    <p:sldId id="313" r:id="rId11"/>
    <p:sldId id="312" r:id="rId12"/>
    <p:sldId id="306" r:id="rId13"/>
    <p:sldId id="323" r:id="rId14"/>
    <p:sldId id="308" r:id="rId15"/>
    <p:sldId id="317" r:id="rId16"/>
    <p:sldId id="315" r:id="rId17"/>
    <p:sldId id="318" r:id="rId18"/>
    <p:sldId id="316" r:id="rId19"/>
    <p:sldId id="321" r:id="rId20"/>
    <p:sldId id="319" r:id="rId21"/>
    <p:sldId id="322" r:id="rId22"/>
    <p:sldId id="324" r:id="rId23"/>
    <p:sldId id="303" r:id="rId24"/>
    <p:sldId id="298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928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945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575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981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043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038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840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308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194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46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843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3744-BC9C-4F58-BBA0-0A288F8A5D36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528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2.jpg"/><Relationship Id="rId5" Type="http://schemas.openxmlformats.org/officeDocument/2006/relationships/image" Target="../media/image4.png"/><Relationship Id="rId10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5.jpeg"/><Relationship Id="rId5" Type="http://schemas.openxmlformats.org/officeDocument/2006/relationships/image" Target="../media/image4.png"/><Relationship Id="rId10" Type="http://schemas.openxmlformats.org/officeDocument/2006/relationships/image" Target="../media/image44.jfif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slide" Target="slide10.xml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openxmlformats.org/officeDocument/2006/relationships/image" Target="../media/image17.jpeg"/><Relationship Id="rId5" Type="http://schemas.openxmlformats.org/officeDocument/2006/relationships/image" Target="../media/image2.png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gif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jpe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25.jp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90" y="766325"/>
            <a:ext cx="3801980" cy="393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/>
          <a:stretch/>
        </p:blipFill>
        <p:spPr bwMode="auto">
          <a:xfrm>
            <a:off x="7281569" y="766325"/>
            <a:ext cx="3833445" cy="393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9B4AB554-7D4F-4144-B696-FD876644A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23" y="805752"/>
            <a:ext cx="1440334" cy="821501"/>
          </a:xfrm>
          <a:prstGeom prst="rect">
            <a:avLst/>
          </a:prstGeom>
          <a:ln w="762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صورة 14">
            <a:extLst>
              <a:ext uri="{FF2B5EF4-FFF2-40B4-BE49-F238E27FC236}">
                <a16:creationId xmlns="" xmlns:a16="http://schemas.microsoft.com/office/drawing/2014/main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5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 </a:t>
            </a:r>
          </a:p>
          <a:p>
            <a:pPr algn="ctr"/>
            <a:r>
              <a:rPr lang="ar-SA" sz="2400" b="1" smtClean="0">
                <a:cs typeface="Akhbar MT" pitchFamily="2" charset="-78"/>
              </a:rPr>
              <a:t>شريط الذكريات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8" name="Picture 6" descr="بطاقات عناصر القصة 5 - موقع الأستاذ عصام عضيبات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9154" r="2384" b="10790"/>
          <a:stretch/>
        </p:blipFill>
        <p:spPr bwMode="auto">
          <a:xfrm>
            <a:off x="2801982" y="645104"/>
            <a:ext cx="8454759" cy="435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513238" y="3444770"/>
            <a:ext cx="103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5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معلومة</a:t>
            </a:r>
          </a:p>
          <a:p>
            <a:pPr algn="ctr"/>
            <a:r>
              <a:rPr lang="ar-SA" sz="2400" b="1" dirty="0" err="1" smtClean="0">
                <a:cs typeface="Akhbar MT" pitchFamily="2" charset="-78"/>
              </a:rPr>
              <a:t>إثرائية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BDE50394-89ED-4567-BB3E-E91CB5BE72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" t="19835" r="51992" b="69254"/>
          <a:stretch/>
        </p:blipFill>
        <p:spPr>
          <a:xfrm>
            <a:off x="7503459" y="720355"/>
            <a:ext cx="3451547" cy="92313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8284BED3-D2F4-47F0-8993-64C6316FBE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t="45693" r="8074" b="38597"/>
          <a:stretch/>
        </p:blipFill>
        <p:spPr>
          <a:xfrm>
            <a:off x="2709670" y="2371407"/>
            <a:ext cx="8507201" cy="195719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513238" y="3444770"/>
            <a:ext cx="103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60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فيديو لتثبيت المعلومة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7" name="عناصر القصة (1)">
            <a:hlinkClick r:id="" action="ppaction://media"/>
            <a:extLst>
              <a:ext uri="{FF2B5EF4-FFF2-40B4-BE49-F238E27FC236}">
                <a16:creationId xmlns:a16="http://schemas.microsoft.com/office/drawing/2014/main" xmlns="" id="{A4584BFE-4122-4A52-A5BC-F8DD36320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1276" y="841879"/>
            <a:ext cx="7961704" cy="348672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503842" y="3402681"/>
            <a:ext cx="103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12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قصة الطحان وولده وحمارهما مسموعة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503842" y="3402681"/>
            <a:ext cx="103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15" name="الطحان وولده وحمارهما">
            <a:hlinkClick r:id="" action="ppaction://media"/>
            <a:extLst>
              <a:ext uri="{FF2B5EF4-FFF2-40B4-BE49-F238E27FC236}">
                <a16:creationId xmlns:a16="http://schemas.microsoft.com/office/drawing/2014/main" xmlns="" id="{C175C696-D333-4DF2-8E91-1DFBE9E41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27193" y="659082"/>
            <a:ext cx="7944707" cy="374421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9529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القراءة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82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342"/>
          <a:stretch/>
        </p:blipFill>
        <p:spPr>
          <a:xfrm>
            <a:off x="2585999" y="576459"/>
            <a:ext cx="8713721" cy="44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722" y="5906150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القراءة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82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203"/>
          <a:stretch/>
        </p:blipFill>
        <p:spPr>
          <a:xfrm>
            <a:off x="2551580" y="596630"/>
            <a:ext cx="8800888" cy="448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5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القراءة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83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823"/>
          <a:stretch/>
        </p:blipFill>
        <p:spPr>
          <a:xfrm>
            <a:off x="2629495" y="670874"/>
            <a:ext cx="8773611" cy="43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8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521703" y="390323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القراءة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83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373"/>
          <a:stretch/>
        </p:blipFill>
        <p:spPr>
          <a:xfrm>
            <a:off x="2669811" y="442281"/>
            <a:ext cx="8901860" cy="46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8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خرائط المفاهيم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84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92" b="48012"/>
          <a:stretch/>
        </p:blipFill>
        <p:spPr>
          <a:xfrm>
            <a:off x="2632142" y="476478"/>
            <a:ext cx="8667578" cy="4574998"/>
          </a:xfrm>
          <a:prstGeom prst="rect">
            <a:avLst/>
          </a:prstGeom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xmlns="" id="{F2546B4B-DD0A-4F7E-9F03-89C2BC7BA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169" y="2603105"/>
            <a:ext cx="3624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altLang="ar-SA" sz="32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الطحان وولده </a:t>
            </a:r>
            <a:r>
              <a:rPr lang="ar-SA" altLang="ar-S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وحمارهما</a:t>
            </a:r>
            <a:endParaRPr lang="en-US" altLang="ar-SA" sz="3200" b="1" dirty="0">
              <a:solidFill>
                <a:srgbClr val="FF0000"/>
              </a:solidFill>
              <a:latin typeface="Arial" panose="020B0604020202020204" pitchFamily="34" charset="0"/>
              <a:cs typeface="+mj-cs"/>
            </a:endParaRP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xmlns="" id="{6D558444-A93C-4630-B5B0-D503B0E8E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757" y="3435871"/>
            <a:ext cx="29517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altLang="ar-SA" sz="32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الطريق إلى </a:t>
            </a:r>
            <a:r>
              <a:rPr lang="ar-SA" altLang="ar-S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السوق</a:t>
            </a:r>
            <a:endParaRPr lang="en-US" altLang="ar-SA" sz="3200" b="1" dirty="0">
              <a:solidFill>
                <a:srgbClr val="FF0000"/>
              </a:solidFill>
              <a:latin typeface="Arial" panose="020B0604020202020204" pitchFamily="34" charset="0"/>
              <a:cs typeface="+mj-cs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xmlns="" id="{BE965788-2A5A-4E54-8948-8511FDAA0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665" y="4365680"/>
            <a:ext cx="28279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altLang="ar-SA" sz="32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في صباح أحد </a:t>
            </a:r>
            <a:r>
              <a:rPr lang="ar-SA" altLang="ar-S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الأيام</a:t>
            </a:r>
            <a:endParaRPr lang="en-US" altLang="ar-SA" sz="3200" b="1" dirty="0">
              <a:solidFill>
                <a:srgbClr val="FF0000"/>
              </a:solidFill>
              <a:latin typeface="Arial" panose="020B060402020202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710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>
                <a:cs typeface="Akhbar MT" pitchFamily="2" charset="-78"/>
              </a:rPr>
              <a:t> خرائط المفاهيم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84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" t="51988" r="6329" b="7051"/>
          <a:stretch/>
        </p:blipFill>
        <p:spPr>
          <a:xfrm>
            <a:off x="2586000" y="812492"/>
            <a:ext cx="8921074" cy="4243602"/>
          </a:xfrm>
          <a:prstGeom prst="rect">
            <a:avLst/>
          </a:prstGeom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xmlns="" id="{1FB3624A-6BFE-4D35-94DF-126F59A97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781" y="1118230"/>
            <a:ext cx="54552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altLang="ar-SA" sz="2800" b="1" dirty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الطحان </a:t>
            </a:r>
            <a:r>
              <a:rPr lang="ar-SA" altLang="ar-S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+mj-cs"/>
              </a:rPr>
              <a:t>، ولده ، الحمار </a:t>
            </a:r>
            <a:r>
              <a:rPr lang="ar-SA" sz="2800" b="1" dirty="0" smtClean="0">
                <a:solidFill>
                  <a:srgbClr val="FF0000"/>
                </a:solidFill>
              </a:rPr>
              <a:t>، مجموعة من الناس</a:t>
            </a:r>
            <a:endParaRPr lang="en-US" altLang="ar-SA" sz="2800" b="1" dirty="0">
              <a:solidFill>
                <a:srgbClr val="FF0000"/>
              </a:solidFill>
              <a:latin typeface="Arial" panose="020B0604020202020204" pitchFamily="34" charset="0"/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61032620-D27C-426F-8109-6CB8F281EE8A}"/>
              </a:ext>
            </a:extLst>
          </p:cNvPr>
          <p:cNvSpPr txBox="1"/>
          <p:nvPr/>
        </p:nvSpPr>
        <p:spPr>
          <a:xfrm>
            <a:off x="2585999" y="2181292"/>
            <a:ext cx="6316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FF0000"/>
                </a:solidFill>
                <a:cs typeface="+mj-cs"/>
              </a:rPr>
              <a:t>إصغاء الطحان لآراء الناس ومحاولة إرضاءهم جميعًا</a:t>
            </a:r>
            <a:endParaRPr lang="ar-SA" sz="2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8D8258A9-2B04-4C6C-B1EB-8D757268C327}"/>
              </a:ext>
            </a:extLst>
          </p:cNvPr>
          <p:cNvSpPr txBox="1"/>
          <p:nvPr/>
        </p:nvSpPr>
        <p:spPr>
          <a:xfrm>
            <a:off x="4673226" y="2884599"/>
            <a:ext cx="41391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  <a:cs typeface="+mj-cs"/>
              </a:rPr>
              <a:t>1- ذهاب الطحان وابنه إلى </a:t>
            </a:r>
            <a:r>
              <a:rPr lang="ar-SA" sz="2400" b="1" dirty="0" smtClean="0">
                <a:solidFill>
                  <a:srgbClr val="FF0000"/>
                </a:solidFill>
                <a:cs typeface="+mj-cs"/>
              </a:rPr>
              <a:t>السوق</a:t>
            </a:r>
            <a:endParaRPr lang="ar-SA" sz="24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90DC8864-1656-4DCB-A978-5B8C64FA2196}"/>
              </a:ext>
            </a:extLst>
          </p:cNvPr>
          <p:cNvSpPr txBox="1"/>
          <p:nvPr/>
        </p:nvSpPr>
        <p:spPr>
          <a:xfrm>
            <a:off x="2545355" y="3225930"/>
            <a:ext cx="63252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  <a:cs typeface="+mj-cs"/>
              </a:rPr>
              <a:t>2- مقابلة </a:t>
            </a:r>
            <a:r>
              <a:rPr lang="ar-SA" sz="2400" b="1" dirty="0" smtClean="0">
                <a:solidFill>
                  <a:srgbClr val="FF0000"/>
                </a:solidFill>
                <a:cs typeface="+mj-cs"/>
              </a:rPr>
              <a:t>مجموعة من الناس و </a:t>
            </a:r>
            <a:r>
              <a:rPr lang="ar-SA" sz="2400" b="1" dirty="0">
                <a:solidFill>
                  <a:srgbClr val="FF0000"/>
                </a:solidFill>
                <a:cs typeface="+mj-cs"/>
              </a:rPr>
              <a:t>تنفيذ </a:t>
            </a:r>
            <a:r>
              <a:rPr lang="ar-SA" sz="2400" b="1" dirty="0" smtClean="0">
                <a:solidFill>
                  <a:srgbClr val="FF0000"/>
                </a:solidFill>
                <a:cs typeface="+mj-cs"/>
              </a:rPr>
              <a:t>كلامهم</a:t>
            </a:r>
            <a:endParaRPr lang="ar-SA" sz="24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54FADF9D-A77A-457F-B58E-10C9625F1E3E}"/>
              </a:ext>
            </a:extLst>
          </p:cNvPr>
          <p:cNvSpPr txBox="1"/>
          <p:nvPr/>
        </p:nvSpPr>
        <p:spPr>
          <a:xfrm>
            <a:off x="3537344" y="3518493"/>
            <a:ext cx="532180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3- خسر الطحان و </a:t>
            </a:r>
            <a:r>
              <a:rPr lang="ar-SA" sz="2400" b="1" dirty="0" smtClean="0">
                <a:solidFill>
                  <a:srgbClr val="FF0000"/>
                </a:solidFill>
              </a:rPr>
              <a:t>ولده </a:t>
            </a:r>
            <a:r>
              <a:rPr lang="ar-SA" sz="2400" b="1" dirty="0">
                <a:solidFill>
                  <a:srgbClr val="FF0000"/>
                </a:solidFill>
              </a:rPr>
              <a:t>حمارهما بغرقه في </a:t>
            </a:r>
            <a:r>
              <a:rPr lang="ar-SA" sz="2400" b="1" dirty="0" smtClean="0">
                <a:solidFill>
                  <a:srgbClr val="FF0000"/>
                </a:solidFill>
              </a:rPr>
              <a:t>النهر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xmlns="" id="{97B3AE8C-1326-433F-8064-4910ED38A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937" y="4160514"/>
            <a:ext cx="46941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عدم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محاولة </a:t>
            </a: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إرضاء جميع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الناس</a:t>
            </a:r>
            <a:endParaRPr lang="en-US" altLang="ar-SA" sz="3600" b="1" dirty="0">
              <a:solidFill>
                <a:srgbClr val="FF0000"/>
              </a:solidFill>
              <a:latin typeface="Arial" panose="020B0604020202020204" pitchFamily="34" charset="0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27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5411" y="739920"/>
            <a:ext cx="6758843" cy="3765345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5" name="Picture 2" descr="نتيجة بحث الصور عن سارعي للمجد والعلياء مجدي لخالق السماء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8692" r="8555"/>
          <a:stretch/>
        </p:blipFill>
        <p:spPr bwMode="auto">
          <a:xfrm>
            <a:off x="3659952" y="760822"/>
            <a:ext cx="6669760" cy="374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70854" y="716752"/>
            <a:ext cx="145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cs typeface="(AH) Manal Black" pitchFamily="2" charset="-78"/>
              </a:rPr>
              <a:t>النشيد</a:t>
            </a:r>
            <a:r>
              <a:rPr lang="ar-SA" sz="2800" b="1" dirty="0">
                <a:cs typeface="(AH) Manal Black" pitchFamily="2" charset="-78"/>
              </a:rPr>
              <a:t>                  </a:t>
            </a:r>
            <a:r>
              <a:rPr lang="ar-AE" sz="2800" b="1" dirty="0">
                <a:cs typeface="(AH) Manal Black" pitchFamily="2" charset="-78"/>
              </a:rPr>
              <a:t>الوطني</a:t>
            </a:r>
            <a:r>
              <a:rPr lang="ar-SA" sz="2800" b="1" dirty="0">
                <a:cs typeface="(AH) Manal Black" pitchFamily="2" charset="-78"/>
              </a:rPr>
              <a:t> </a:t>
            </a:r>
            <a:r>
              <a:rPr lang="ar-AE" sz="2800" b="1" dirty="0">
                <a:cs typeface="(AH) Manal Black" pitchFamily="2" charset="-78"/>
              </a:rPr>
              <a:t>السعودي</a:t>
            </a:r>
            <a:endParaRPr lang="en-US" sz="2800" b="1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61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المناقشة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85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28"/>
          <a:stretch/>
        </p:blipFill>
        <p:spPr>
          <a:xfrm>
            <a:off x="2510073" y="621621"/>
            <a:ext cx="8891492" cy="4380685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xmlns="" id="{7D74A5B6-AB52-44D1-9257-66A5BB252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6223" y="1726653"/>
            <a:ext cx="36514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alt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ذهبا إلى </a:t>
            </a:r>
            <a:r>
              <a:rPr lang="ar-SA" altLang="ar-SA" sz="40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السوق</a:t>
            </a:r>
            <a:endParaRPr lang="en-US" altLang="ar-SA" sz="4000" b="1" dirty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xmlns="" id="{7D74A5B6-AB52-44D1-9257-66A5BB252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6603" y="2247393"/>
            <a:ext cx="284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altLang="ar-SA" sz="40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ليبيعا الحمار</a:t>
            </a:r>
            <a:endParaRPr lang="en-US" altLang="ar-SA" sz="4000" b="1" dirty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xmlns="" id="{664F73AC-7C09-4D57-BD81-4FA4B2184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185" y="3304214"/>
            <a:ext cx="85898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altLang="ar-SA" sz="32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فزع من صياح </a:t>
            </a:r>
            <a:r>
              <a:rPr lang="ar-SA" altLang="ar-SA" sz="32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الناس ، </a:t>
            </a:r>
            <a:r>
              <a:rPr lang="ar-SA" altLang="ar-SA" sz="32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وحاول أن يفك </a:t>
            </a:r>
            <a:r>
              <a:rPr lang="ar-SA" altLang="ar-SA" sz="32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قيده ، </a:t>
            </a:r>
            <a:r>
              <a:rPr lang="ar-SA" altLang="ar-SA" sz="32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وقفز في النهر ثم </a:t>
            </a:r>
            <a:r>
              <a:rPr lang="ar-SA" altLang="ar-SA" sz="32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غرق</a:t>
            </a:r>
            <a:endParaRPr lang="en-US" altLang="ar-SA" sz="3200" b="1" dirty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xmlns="" id="{E88E51FC-41E9-4301-9FF7-1B7F3BACC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031" y="4232865"/>
            <a:ext cx="65485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altLang="ar-SA" sz="4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إرضاء الناس غاية لا </a:t>
            </a:r>
            <a:r>
              <a:rPr lang="ar-SA" altLang="ar-SA" sz="4400" b="1" dirty="0" smtClean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تدرك</a:t>
            </a:r>
            <a:endParaRPr lang="en-US" altLang="ar-SA" sz="4400" b="1" dirty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08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معلومة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</a:t>
            </a:r>
            <a:r>
              <a:rPr lang="ar-SA" sz="2400" b="1" dirty="0" err="1" smtClean="0">
                <a:cs typeface="Akhbar MT" pitchFamily="2" charset="-78"/>
              </a:rPr>
              <a:t>إثرائية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026" name="Picture 2" descr="❤ ابي حبيبي❤ on Twitter: &amp;quot;📌 قال الإمام #الشافعي رحمه الله: &amp;quot;لو اجتهدت كل  الجهد على أن تُرضي #الناس كلّهم فـلا سبيل ، فأخلص عملك ونيتك لله عز وجل&amp;quot;…  https://t.co/jc2LPuQAuM&amp;quot;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6"/>
          <a:stretch/>
        </p:blipFill>
        <p:spPr bwMode="auto">
          <a:xfrm>
            <a:off x="7194176" y="896607"/>
            <a:ext cx="4105544" cy="374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387521" y="3429000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1028" name="Picture 4" descr="رضا النّاس غاية لا تُدرك، وليس إلى السّلامة من ألسنة النّاس سبيل، فعليك بما  ينفعك فالزمه - الإمام الشّافعي -ـ -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1"/>
          <a:stretch/>
        </p:blipFill>
        <p:spPr bwMode="auto">
          <a:xfrm>
            <a:off x="2605213" y="896607"/>
            <a:ext cx="4328798" cy="37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3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التحليل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85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9" y="565427"/>
            <a:ext cx="8713721" cy="44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بطاقة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خروج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F0C9C1D9-72F4-4B07-9CB4-E42C324655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073" y="984070"/>
            <a:ext cx="8997000" cy="4027771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AEE7E54C-F57D-4589-9CB4-424B55AFAB7E}"/>
              </a:ext>
            </a:extLst>
          </p:cNvPr>
          <p:cNvSpPr/>
          <p:nvPr/>
        </p:nvSpPr>
        <p:spPr>
          <a:xfrm>
            <a:off x="5808379" y="952290"/>
            <a:ext cx="54913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</a:rPr>
              <a:t>من خلال شريط الذكريات</a:t>
            </a:r>
            <a:r>
              <a:rPr lang="ar-SA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لن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سترجع ما درسناه خلال الحصة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21">
            <a:extLst>
              <a:ext uri="{FF2B5EF4-FFF2-40B4-BE49-F238E27FC236}">
                <a16:creationId xmlns:lc="http://schemas.openxmlformats.org/drawingml/2006/lockedCanvas" xmlns:a16="http://schemas.microsoft.com/office/drawing/2014/main" xmlns="" id="{49A2DB06-3049-4666-8366-FF2E9DD4EEA5}"/>
              </a:ext>
            </a:extLst>
          </p:cNvPr>
          <p:cNvSpPr txBox="1"/>
          <p:nvPr/>
        </p:nvSpPr>
        <p:spPr>
          <a:xfrm>
            <a:off x="5735250" y="3440526"/>
            <a:ext cx="2339294" cy="11339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عددي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 عناصر القصة </a:t>
            </a:r>
            <a:r>
              <a:rPr kumimoji="0" lang="ar-S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387521" y="3429000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81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1889165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0" y="2878621"/>
            <a:ext cx="1771781" cy="1144185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F7209332-8D2D-4CEF-B839-9EC6860FE46A}"/>
              </a:ext>
            </a:extLst>
          </p:cNvPr>
          <p:cNvSpPr/>
          <p:nvPr/>
        </p:nvSpPr>
        <p:spPr>
          <a:xfrm>
            <a:off x="315052" y="936033"/>
            <a:ext cx="1511895" cy="1369504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0526A6D1-248D-4CC6-BB17-57EAA18ADA9F}"/>
              </a:ext>
            </a:extLst>
          </p:cNvPr>
          <p:cNvSpPr/>
          <p:nvPr/>
        </p:nvSpPr>
        <p:spPr>
          <a:xfrm>
            <a:off x="428018" y="2981183"/>
            <a:ext cx="1231845" cy="92260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3519700" y="545537"/>
            <a:ext cx="6283632" cy="47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/>
          <p:cNvPicPr>
            <a:picLocks noChangeAspect="1"/>
          </p:cNvPicPr>
          <p:nvPr/>
        </p:nvPicPr>
        <p:blipFill rotWithShape="1">
          <a:blip r:embed="rId6"/>
          <a:srcRect r="3432"/>
          <a:stretch/>
        </p:blipFill>
        <p:spPr>
          <a:xfrm>
            <a:off x="4013658" y="1975197"/>
            <a:ext cx="2501900" cy="903424"/>
          </a:xfrm>
          <a:prstGeom prst="rect">
            <a:avLst/>
          </a:prstGeom>
        </p:spPr>
      </p:pic>
      <p:sp>
        <p:nvSpPr>
          <p:cNvPr id="22" name="مستطيل 21"/>
          <p:cNvSpPr/>
          <p:nvPr/>
        </p:nvSpPr>
        <p:spPr>
          <a:xfrm>
            <a:off x="7593480" y="936033"/>
            <a:ext cx="1359877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rgbClr val="FF0000"/>
                </a:solidFill>
              </a:rPr>
              <a:t>الواجب </a:t>
            </a:r>
            <a:r>
              <a:rPr lang="ar-SA" sz="2800" b="1" u="sng" dirty="0" smtClean="0">
                <a:solidFill>
                  <a:srgbClr val="FF0000"/>
                </a:solidFill>
              </a:rPr>
              <a:t>:</a:t>
            </a:r>
            <a:endParaRPr lang="ar-SA" sz="2800" b="1" u="sng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4139161" y="2081064"/>
            <a:ext cx="2250894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في منصة مدرستي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قوانين التعلم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عن بعد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xmlns="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5" y="2541791"/>
            <a:ext cx="1170860" cy="88099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45" y="534518"/>
            <a:ext cx="8598235" cy="46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536186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8063739" y="609444"/>
            <a:ext cx="3209110" cy="1318075"/>
          </a:xfrm>
          <a:prstGeom prst="rect">
            <a:avLst/>
          </a:prstGeom>
        </p:spPr>
      </p:pic>
      <p:sp>
        <p:nvSpPr>
          <p:cNvPr id="26" name="الاجابه الصحيحه">
            <a:hlinkClick r:id="rId13" action="ppaction://hlinksldjump"/>
          </p:cNvPr>
          <p:cNvSpPr txBox="1"/>
          <p:nvPr/>
        </p:nvSpPr>
        <p:spPr>
          <a:xfrm>
            <a:off x="9084394" y="1301626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1</a:t>
            </a:r>
            <a:endParaRPr sz="6600" dirty="0">
              <a:solidFill>
                <a:schemeClr val="tx1"/>
              </a:solidFill>
            </a:endParaRPr>
          </a:p>
        </p:txBody>
      </p:sp>
      <p:pic>
        <p:nvPicPr>
          <p:cNvPr id="27" name="صورة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8039510" y="2152953"/>
            <a:ext cx="3209110" cy="1318075"/>
          </a:xfrm>
          <a:prstGeom prst="rect">
            <a:avLst/>
          </a:prstGeom>
        </p:spPr>
      </p:pic>
      <p:sp>
        <p:nvSpPr>
          <p:cNvPr id="28" name="الاجابه الصحيحه">
            <a:hlinkClick r:id="rId13" action="ppaction://hlinksldjump"/>
          </p:cNvPr>
          <p:cNvSpPr txBox="1"/>
          <p:nvPr/>
        </p:nvSpPr>
        <p:spPr>
          <a:xfrm>
            <a:off x="9053252" y="2803857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2</a:t>
            </a:r>
            <a:endParaRPr sz="6600" dirty="0">
              <a:solidFill>
                <a:schemeClr val="tx1"/>
              </a:solidFill>
            </a:endParaRPr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7856995" y="3617152"/>
            <a:ext cx="3209110" cy="1318075"/>
          </a:xfrm>
          <a:prstGeom prst="rect">
            <a:avLst/>
          </a:prstGeom>
        </p:spPr>
      </p:pic>
      <p:sp>
        <p:nvSpPr>
          <p:cNvPr id="30" name="الاجابه الصحيحه">
            <a:hlinkClick r:id="rId13" action="ppaction://hlinksldjump"/>
          </p:cNvPr>
          <p:cNvSpPr txBox="1"/>
          <p:nvPr/>
        </p:nvSpPr>
        <p:spPr>
          <a:xfrm>
            <a:off x="8916938" y="4260628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3</a:t>
            </a: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31" name="الاجابه الصحيحه">
            <a:hlinkClick r:id="rId13" action="ppaction://hlinksldjump"/>
          </p:cNvPr>
          <p:cNvSpPr txBox="1"/>
          <p:nvPr/>
        </p:nvSpPr>
        <p:spPr>
          <a:xfrm>
            <a:off x="7151645" y="1515369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نوع واحد</a:t>
            </a:r>
            <a:endParaRPr dirty="0"/>
          </a:p>
        </p:txBody>
      </p:sp>
      <p:sp>
        <p:nvSpPr>
          <p:cNvPr id="32" name="الاجابه الصحيحه">
            <a:hlinkClick r:id="rId13" action="ppaction://hlinksldjump"/>
          </p:cNvPr>
          <p:cNvSpPr txBox="1"/>
          <p:nvPr/>
        </p:nvSpPr>
        <p:spPr>
          <a:xfrm>
            <a:off x="7113160" y="2999102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نوعان</a:t>
            </a:r>
            <a:endParaRPr dirty="0"/>
          </a:p>
        </p:txBody>
      </p:sp>
      <p:sp>
        <p:nvSpPr>
          <p:cNvPr id="33" name="الاجابه الصحيحه">
            <a:hlinkClick r:id="rId13" action="ppaction://hlinksldjump"/>
          </p:cNvPr>
          <p:cNvSpPr txBox="1"/>
          <p:nvPr/>
        </p:nvSpPr>
        <p:spPr>
          <a:xfrm>
            <a:off x="7092750" y="4567617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ثلاثة أنواع</a:t>
            </a:r>
            <a:endParaRPr dirty="0"/>
          </a:p>
        </p:txBody>
      </p:sp>
      <p:sp>
        <p:nvSpPr>
          <p:cNvPr id="34" name="الاجابه الصحيحه">
            <a:hlinkClick r:id="rId13" action="ppaction://hlinksldjump"/>
          </p:cNvPr>
          <p:cNvSpPr txBox="1"/>
          <p:nvPr/>
        </p:nvSpPr>
        <p:spPr>
          <a:xfrm>
            <a:off x="2741006" y="604981"/>
            <a:ext cx="2832022" cy="12305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400" dirty="0" smtClean="0"/>
              <a:t>التواصل اللغوي ...........</a:t>
            </a:r>
            <a:endParaRPr sz="2400" dirty="0"/>
          </a:p>
        </p:txBody>
      </p:sp>
      <p:pic>
        <p:nvPicPr>
          <p:cNvPr id="37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4" t="9832" b="10892"/>
          <a:stretch/>
        </p:blipFill>
        <p:spPr bwMode="auto">
          <a:xfrm>
            <a:off x="2550680" y="2101645"/>
            <a:ext cx="3305906" cy="3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4464" r="44886" b="61086"/>
          <a:stretch/>
        </p:blipFill>
        <p:spPr bwMode="auto">
          <a:xfrm>
            <a:off x="2600875" y="1939216"/>
            <a:ext cx="3176336" cy="11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4464" r="44886" b="61086"/>
          <a:stretch/>
        </p:blipFill>
        <p:spPr bwMode="auto">
          <a:xfrm>
            <a:off x="4582500" y="2185937"/>
            <a:ext cx="1274086" cy="131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2673026" y="1829346"/>
            <a:ext cx="3209110" cy="1318075"/>
          </a:xfrm>
          <a:prstGeom prst="rect">
            <a:avLst/>
          </a:prstGeom>
        </p:spPr>
      </p:pic>
      <p:sp>
        <p:nvSpPr>
          <p:cNvPr id="36" name="الاجابه الصحيحه">
            <a:hlinkClick r:id="rId13" action="ppaction://hlinksldjump"/>
          </p:cNvPr>
          <p:cNvSpPr txBox="1"/>
          <p:nvPr/>
        </p:nvSpPr>
        <p:spPr>
          <a:xfrm>
            <a:off x="3670919" y="2530529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2</a:t>
            </a: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40" name="الاجابه الصحيحه">
            <a:hlinkClick r:id="rId16" action="ppaction://hlinksldjump"/>
          </p:cNvPr>
          <p:cNvSpPr txBox="1"/>
          <p:nvPr/>
        </p:nvSpPr>
        <p:spPr>
          <a:xfrm>
            <a:off x="4471058" y="5291606"/>
            <a:ext cx="4088999" cy="39420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400" dirty="0" smtClean="0">
                <a:solidFill>
                  <a:schemeClr val="bg1"/>
                </a:solidFill>
              </a:rPr>
              <a:t>لنجد رقم التحويلة المناسبة للاتصال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41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73321" y="5777495"/>
            <a:ext cx="483696" cy="3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9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.75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45400" y="4328604"/>
            <a:ext cx="152400" cy="85725"/>
          </a:xfrm>
          <a:prstGeom prst="rect">
            <a:avLst/>
          </a:prstGeom>
        </p:spPr>
      </p:pic>
      <p:pic>
        <p:nvPicPr>
          <p:cNvPr id="18" name="Picture 2" descr="مدرسة ذكور سلوان الابتدائية - ppt تنزيل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0" b="32639"/>
          <a:stretch/>
        </p:blipFill>
        <p:spPr bwMode="auto">
          <a:xfrm>
            <a:off x="6468941" y="659082"/>
            <a:ext cx="4714875" cy="35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cture 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3064662" y="1546537"/>
            <a:ext cx="2759087" cy="2588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60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2027697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الهدف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/>
              <a:t>تحسين مستوى الطالبات في مهارة الإملاء </a:t>
            </a:r>
            <a:endParaRPr lang="en-US" sz="2400" b="1" dirty="0"/>
          </a:p>
        </p:txBody>
      </p:sp>
      <p:pic>
        <p:nvPicPr>
          <p:cNvPr id="15" name="Google Shape;544;p42">
            <a:extLst>
              <a:ext uri="{FF2B5EF4-FFF2-40B4-BE49-F238E27FC236}">
                <a16:creationId xmlns:a16="http://schemas.microsoft.com/office/drawing/2014/main" xmlns="" id="{6CE28D0E-6797-4378-888B-A7B4267DFFF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20697" y="659081"/>
            <a:ext cx="918416" cy="90041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C4415A85-7F81-45CF-80DF-BA4DF152F34C}"/>
              </a:ext>
            </a:extLst>
          </p:cNvPr>
          <p:cNvSpPr/>
          <p:nvPr/>
        </p:nvSpPr>
        <p:spPr>
          <a:xfrm>
            <a:off x="4501407" y="812492"/>
            <a:ext cx="3691239" cy="1322772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A Massir Ballpoint" pitchFamily="2" charset="-78"/>
                <a:cs typeface="Akhbar MT" pitchFamily="2" charset="-78"/>
              </a:rPr>
              <a:t>السطر </a:t>
            </a:r>
            <a:r>
              <a:rPr lang="ar-SA" sz="4800" b="1" dirty="0" smtClean="0">
                <a:latin typeface="A Massir Ballpoint" pitchFamily="2" charset="-78"/>
                <a:cs typeface="Akhbar MT" pitchFamily="2" charset="-78"/>
              </a:rPr>
              <a:t>الإملائي :</a:t>
            </a:r>
            <a:endParaRPr lang="ar-SA" sz="4800" b="1" dirty="0">
              <a:latin typeface="A Massir Ballpoint" pitchFamily="2" charset="-78"/>
              <a:cs typeface="Akhbar MT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17C84F01-1110-40E4-9A09-78AB73D77F90}"/>
              </a:ext>
            </a:extLst>
          </p:cNvPr>
          <p:cNvSpPr/>
          <p:nvPr/>
        </p:nvSpPr>
        <p:spPr>
          <a:xfrm>
            <a:off x="3553068" y="2686778"/>
            <a:ext cx="5432066" cy="1858853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/>
              <a:t>الأمانة خلق عظيم</a:t>
            </a:r>
            <a:endParaRPr lang="ar-SA" sz="4800" b="1" dirty="0"/>
          </a:p>
        </p:txBody>
      </p:sp>
      <p:pic>
        <p:nvPicPr>
          <p:cNvPr id="18" name="Picture 2" descr="نتيجة بحث الصور عن قلم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62" y="1952838"/>
            <a:ext cx="2795150" cy="27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555493" y="390323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973169"/>
            <a:ext cx="18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التمهيد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364811" y="3428290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sp>
        <p:nvSpPr>
          <p:cNvPr id="17" name="عنوان 2">
            <a:extLst>
              <a:ext uri="{FF2B5EF4-FFF2-40B4-BE49-F238E27FC236}">
                <a16:creationId xmlns:a16="http://schemas.microsoft.com/office/drawing/2014/main" xmlns="" id="{294C85AD-FD7A-4B3B-8F3B-D34BAAECF880}"/>
              </a:ext>
            </a:extLst>
          </p:cNvPr>
          <p:cNvSpPr txBox="1">
            <a:spLocks/>
          </p:cNvSpPr>
          <p:nvPr/>
        </p:nvSpPr>
        <p:spPr>
          <a:xfrm>
            <a:off x="4746812" y="592533"/>
            <a:ext cx="4416085" cy="7612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400" b="1" dirty="0" smtClean="0">
                <a:solidFill>
                  <a:schemeClr val="tx1"/>
                </a:solidFill>
                <a:cs typeface="Akhbar MT" pitchFamily="2" charset="-78"/>
              </a:rPr>
              <a:t>أنواع التواصل </a:t>
            </a:r>
            <a:r>
              <a:rPr lang="ar-SA" sz="4400" b="1" dirty="0">
                <a:solidFill>
                  <a:schemeClr val="tx1"/>
                </a:solidFill>
                <a:cs typeface="Akhbar MT" pitchFamily="2" charset="-78"/>
              </a:rPr>
              <a:t>اللغوي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xmlns="" id="{D250C6EF-3F60-402B-B04E-9E887C722B96}"/>
              </a:ext>
            </a:extLst>
          </p:cNvPr>
          <p:cNvCxnSpPr/>
          <p:nvPr/>
        </p:nvCxnSpPr>
        <p:spPr>
          <a:xfrm>
            <a:off x="8779604" y="1353804"/>
            <a:ext cx="0" cy="58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xmlns="" id="{87FC893B-5982-4829-B0C3-50BCAEBD0ED3}"/>
              </a:ext>
            </a:extLst>
          </p:cNvPr>
          <p:cNvSpPr/>
          <p:nvPr/>
        </p:nvSpPr>
        <p:spPr>
          <a:xfrm>
            <a:off x="7567263" y="1949807"/>
            <a:ext cx="2197403" cy="7346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التواصل الشفهي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xmlns="" id="{D250C6EF-3F60-402B-B04E-9E887C722B96}"/>
              </a:ext>
            </a:extLst>
          </p:cNvPr>
          <p:cNvCxnSpPr/>
          <p:nvPr/>
        </p:nvCxnSpPr>
        <p:spPr>
          <a:xfrm>
            <a:off x="8761927" y="2674704"/>
            <a:ext cx="0" cy="58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ستطيل مستدير الزوايا 4">
            <a:extLst>
              <a:ext uri="{FF2B5EF4-FFF2-40B4-BE49-F238E27FC236}">
                <a16:creationId xmlns:a16="http://schemas.microsoft.com/office/drawing/2014/main" xmlns="" id="{87FC893B-5982-4829-B0C3-50BCAEBD0ED3}"/>
              </a:ext>
            </a:extLst>
          </p:cNvPr>
          <p:cNvSpPr/>
          <p:nvPr/>
        </p:nvSpPr>
        <p:spPr>
          <a:xfrm>
            <a:off x="7663225" y="3260928"/>
            <a:ext cx="2197403" cy="1738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التواصل بين الأفراد عن طريق الكلام </a:t>
            </a:r>
            <a:r>
              <a:rPr lang="ar-SA" sz="2800" b="1" dirty="0" smtClean="0">
                <a:solidFill>
                  <a:schemeClr val="tx1"/>
                </a:solidFill>
              </a:rPr>
              <a:t>المنطوق </a:t>
            </a:r>
            <a:endParaRPr lang="ar-SA" sz="2800" b="1" dirty="0">
              <a:solidFill>
                <a:schemeClr val="tx1"/>
              </a:solidFill>
            </a:endParaRPr>
          </a:p>
        </p:txBody>
      </p: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xmlns="" id="{D250C6EF-3F60-402B-B04E-9E887C722B96}"/>
              </a:ext>
            </a:extLst>
          </p:cNvPr>
          <p:cNvCxnSpPr/>
          <p:nvPr/>
        </p:nvCxnSpPr>
        <p:spPr>
          <a:xfrm>
            <a:off x="5159586" y="1353804"/>
            <a:ext cx="0" cy="58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ستطيل مستدير الزوايا 4">
            <a:extLst>
              <a:ext uri="{FF2B5EF4-FFF2-40B4-BE49-F238E27FC236}">
                <a16:creationId xmlns:a16="http://schemas.microsoft.com/office/drawing/2014/main" xmlns="" id="{87FC893B-5982-4829-B0C3-50BCAEBD0ED3}"/>
              </a:ext>
            </a:extLst>
          </p:cNvPr>
          <p:cNvSpPr/>
          <p:nvPr/>
        </p:nvSpPr>
        <p:spPr>
          <a:xfrm>
            <a:off x="4181908" y="1940028"/>
            <a:ext cx="2197403" cy="7346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التواصل </a:t>
            </a:r>
            <a:r>
              <a:rPr lang="ar-SA" sz="2800" b="1" dirty="0" smtClean="0">
                <a:solidFill>
                  <a:schemeClr val="tx1"/>
                </a:solidFill>
              </a:rPr>
              <a:t>الكتابي</a:t>
            </a:r>
            <a:endParaRPr lang="ar-SA" sz="2800" b="1" dirty="0">
              <a:solidFill>
                <a:schemeClr val="tx1"/>
              </a:solidFill>
            </a:endParaRP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xmlns="" id="{D250C6EF-3F60-402B-B04E-9E887C722B96}"/>
              </a:ext>
            </a:extLst>
          </p:cNvPr>
          <p:cNvCxnSpPr/>
          <p:nvPr/>
        </p:nvCxnSpPr>
        <p:spPr>
          <a:xfrm>
            <a:off x="5159586" y="2674704"/>
            <a:ext cx="0" cy="58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ستطيل مستدير الزوايا 4">
            <a:extLst>
              <a:ext uri="{FF2B5EF4-FFF2-40B4-BE49-F238E27FC236}">
                <a16:creationId xmlns:a16="http://schemas.microsoft.com/office/drawing/2014/main" xmlns="" id="{87FC893B-5982-4829-B0C3-50BCAEBD0ED3}"/>
              </a:ext>
            </a:extLst>
          </p:cNvPr>
          <p:cNvSpPr/>
          <p:nvPr/>
        </p:nvSpPr>
        <p:spPr>
          <a:xfrm>
            <a:off x="4239377" y="3280487"/>
            <a:ext cx="2197403" cy="1738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التواصل بين الأفراد عن طريق الكلام </a:t>
            </a:r>
            <a:r>
              <a:rPr lang="ar-SA" sz="2800" b="1" dirty="0" smtClean="0">
                <a:solidFill>
                  <a:schemeClr val="tx1"/>
                </a:solidFill>
              </a:rPr>
              <a:t>المكتوب 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2489510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5195704" y="588367"/>
            <a:ext cx="3784173" cy="639623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53" y="705972"/>
            <a:ext cx="1315405" cy="1050254"/>
          </a:xfrm>
          <a:prstGeom prst="rect">
            <a:avLst/>
          </a:prstGeom>
        </p:spPr>
      </p:pic>
      <p:pic>
        <p:nvPicPr>
          <p:cNvPr id="17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xmlns="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81" y="558592"/>
            <a:ext cx="949386" cy="6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472" y="1388337"/>
            <a:ext cx="1026403" cy="5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Qop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27" y="1121340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900" y="1823300"/>
            <a:ext cx="27923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1443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الجميلة 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614" y="2515337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الرابعة  </a:t>
            </a: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أخلاق وفضائل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بنية النص 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0" y="3733892"/>
            <a:ext cx="73855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الطحان وولده وحمارهما</a:t>
            </a:r>
            <a:endParaRPr lang="ar-SA" altLang="ar-SA" sz="36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من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صفحة 82 إلى صفحة 85</a:t>
            </a:r>
            <a:r>
              <a:rPr lang="ar-SA" altLang="ar-SA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23" name="Picture 2" descr="عبارات عن اللغة العربية جاهزة للطباعة - خلفيات عن اللغة العربية ⋆ بالعربي  نتعلم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8" y="825440"/>
            <a:ext cx="1462440" cy="21149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الكفايات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والأهداف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يتوقع من الطالبة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في نهاية المكون :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23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10217208" y="155643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4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10217208" y="380051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809434" y="759793"/>
            <a:ext cx="694853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اتجاهات وقيم تتعلق بمحور ( أخلاق وفضائل )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6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809434" y="1284482"/>
            <a:ext cx="694688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</a:t>
            </a:r>
            <a:r>
              <a:rPr lang="ar-SA" sz="2000" b="1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متصل </a:t>
            </a:r>
            <a:r>
              <a:rPr lang="ar-SA" sz="2000" b="1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بمحور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( أخلاق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وفضائل ) </a:t>
            </a:r>
          </a:p>
        </p:txBody>
      </p:sp>
      <p:sp>
        <p:nvSpPr>
          <p:cNvPr id="27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85019" y="1780870"/>
            <a:ext cx="6945810" cy="412959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الاقتداء بسلوك وآداب من سيرة النبي عليه السلام وهديه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8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89488" y="2248407"/>
            <a:ext cx="6945810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قراءة 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الكفايات المستهدفة قراءة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صحيحة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9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62335" y="3072967"/>
            <a:ext cx="696849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تذكر عناصر القصة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0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62334" y="3528954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قراءة القصة المعروضة قراءة صامتة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1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39653" y="4000853"/>
            <a:ext cx="699117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التواصل الشفهي بحكاية القصة المقروءة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2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2739653" y="4499533"/>
            <a:ext cx="6991177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تعبئة استمارة القصة حسب المطلوب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14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344</Words>
  <Application>Microsoft Office PowerPoint</Application>
  <PresentationFormat>ملء الشاشة</PresentationFormat>
  <Paragraphs>110</Paragraphs>
  <Slides>24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5" baseType="lpstr">
      <vt:lpstr>(AH) Manal Black</vt:lpstr>
      <vt:lpstr>A Massir Ballpoint</vt:lpstr>
      <vt:lpstr>Akhbar MT</vt:lpstr>
      <vt:lpstr>Arial</vt:lpstr>
      <vt:lpstr>Calibri</vt:lpstr>
      <vt:lpstr>Calibri Light</vt:lpstr>
      <vt:lpstr>Microsoft Sans Serif</vt:lpstr>
      <vt:lpstr>PT Bold Heading</vt:lpstr>
      <vt:lpstr>Times New Roman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Hp</cp:lastModifiedBy>
  <cp:revision>134</cp:revision>
  <dcterms:created xsi:type="dcterms:W3CDTF">2021-01-02T14:26:45Z</dcterms:created>
  <dcterms:modified xsi:type="dcterms:W3CDTF">2021-10-23T17:42:30Z</dcterms:modified>
</cp:coreProperties>
</file>