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4" r:id="rId2"/>
    <p:sldId id="270" r:id="rId3"/>
    <p:sldId id="269" r:id="rId4"/>
    <p:sldId id="263" r:id="rId5"/>
    <p:sldId id="266" r:id="rId6"/>
    <p:sldId id="258" r:id="rId7"/>
    <p:sldId id="279" r:id="rId8"/>
    <p:sldId id="259" r:id="rId9"/>
    <p:sldId id="265" r:id="rId10"/>
    <p:sldId id="278" r:id="rId11"/>
    <p:sldId id="283" r:id="rId12"/>
    <p:sldId id="260" r:id="rId13"/>
    <p:sldId id="262" r:id="rId14"/>
    <p:sldId id="264" r:id="rId15"/>
    <p:sldId id="267" r:id="rId16"/>
    <p:sldId id="281" r:id="rId17"/>
    <p:sldId id="268" r:id="rId18"/>
    <p:sldId id="271" r:id="rId19"/>
    <p:sldId id="273" r:id="rId20"/>
    <p:sldId id="274" r:id="rId21"/>
    <p:sldId id="275" r:id="rId22"/>
    <p:sldId id="276" r:id="rId23"/>
    <p:sldId id="280" r:id="rId24"/>
    <p:sldId id="282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20-01-30T07:34:14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24160 14585,'0'25,"-25"-25,0 25,-24-25,-1 0,-24 0,-26 0,26 0,-25 0,-1 0,1 0,50 0,-26 0,1 0,24 0,-24 0,-1 25,1-1,24-24,-49 0,25 0,-50 0,24 0,26 0,0 0,24 0,0 0,1 0,-26 0,26 0,24 0,-25 0,1 0,49 0,-50 0,25 0,-24 0,24 0,-25 0,1 0,-26 0,1 0,24 0,-49 0,25 0,24 0,0 0,-24 0,49 0,-49 0,-1 0,1 0,24 0,-24 0,-25 0,-25 0,24 0,1 0,0 0,0 0,-25 0,49 0,-24 0,25 0,24 0,-24 0,-25 25,74-25,-50 0,1 25,-1-25,51 0,-76 0,26 0,49 0,-24 0,24 0,-50 0,1 0,0 0,24 0,25 0,-24 0,-1 0,0 0,1 0,-1 0,-24 0,-1 0,-24 0,0 0,-25 0,25 0,-1 0,-48 0,73 0,-24 0,0 0,-1 0,51 0,-26 0,1 0,24 0,-24 0,0 0,-1 0,-24 0,0 0,24 0,1 0,24 0,1 0,-26 0,26 0,-1 0,0 0,26 0,-51 0,1 0,24 0,-24 0,-50 0,74 0,25 0,-49 0,0 0,24 0,-49 0,-1 0,26 0,0 0,-1 50,26-50,-26 0,-24 0,49 0,-74 0,50 0,-25 0,0 0,49 0,0 0,1 0,24 0,-25 0,1 0,-26 0,1 0,-50 0,49 0,-24 0,25 0,24 24,-24-24,-1 0,26 0,-50 25,49-25,-25 0,-49 0,100 0,-51 0,1 0,24 0,-123 50,73-50,-24 0,0 0,25 0,-25 0,-25 0,50 0,0 0,-25 0,25 0,-75 0,50 0,-50 0,1 0,-1 0,-24 0,-26-25,1 0,74-24,-99-1,0-24,75 24,-76-49,101 74,-51-25,1-24,24 49,50 0,-74-24,123 24,-49 0,-25-25,25 26,50 24,-100 0,1-50,-1-49,-49 49,-50 1,0 24,0-25,0 50,1-49,73-26,50 75,50 0,-50-49,75 49,24-25,-24 0,49 25,-25 0,-24 0,0-25,-26 0,26 25,-25-24,-100 24,75-25,-25 0,25 25,0-50,-49 50,74-24,49-1,-99 25,50 0,24 0,1 0,-25 0,49 0,1 0,-1 0,50 0,-25 0,-24-50,-1 50,0 0,26-25,-26 25,0-24,26-1,-1 25,0-25,0 25,25 0,0-25,25 0,74 0,0-24,75-1,74 1,25-51,99 76,-25-1,-24-50,49 26,-50 24,50 0,25-24,-74-26,-50 50,-25-24,-75 24,-24 0,-50 25,75-25,-25 25,0-74,74 74,-50-25,150-49,-50 49,24 0,1-25,24-49,-73 99,48-99,-24 74,-25 25,-25 0,-24 0,24 0,0 0,-49 0,24 0,-49 0,-50 0,50 0,-50 0,50 0,25 25,-50 0,50-25,49 25,0 24,50 26,49-51,-24 26,-50-25,25-25,-50 25,25 0,0 24,124-49,-99 75,25-51,49 1,-74 0,-25 0,-25 0,100 74,-125-99,75 0,0 0,-100 25,51-25,49 0,-25 0,-75 0,50 0,-24 0,-25 0,74 0,49 0,-49 0,0 0,75 0,-50 0,-25 0,25 0,-25 0,-75 0,-74 0,1 0,24-25,-100 25,1 0,50 0,-50 0,49 0,25 0,50 0,-25 0,50 0,-1-25,-24 0,25 25,-75-49,75 24,-50 0,-50 25,25-25,-74 25,25-25,-50 25,49 0,26 0,-1 0,0 0,-24 0,25 25,49 25,-75-25,26-1,-1-24,-24 0,-26 25,1 0,0-25,0 25,-75 0,75-1,-50 51,50-26,-50-24,25 25,0-1,0-24,0 50,0-26,-25-24,1 0,24 0,-25-1,25 1,-25 0,-25 50,1-1,-26 0,51 26,-26-26,0 50,-24 25,24-75,25 75,-49-25,49-50,0 1,1-25,-1-50,0 0,-25 49,1-24,24-25,-99 25,99 24,-24-49,-26 25,50-25,25 25,-74 0,49 0,0-25,1 0,24 0</inkml:trace>
  <inkml:trace contextRef="#ctx0" brushRef="#br0" timeOffset="6416.367">18008 3621,'0'0,"-25"0,1 0,24 0,-25 25,0-25,0 25,0-25,-24 25,24-25,25 0,-25 0,0 0,1 0,24 0,-25 0,0 0,0 0,25 0,0-25,0 25,25 0,0 0,24 0,1 0,-25 0,0 0,-1 0,1 0,0 0,0 0,-25 0,25 25,-25-25,24 0,1 0,0 0,-25 0,25 0,-25 0,-25 0,0 0,0 0,1-25,-26 25,25-25,25 25,-25 0,1 0,-1 0,0-25,0 25,25 0,-25 0,25-24,-24 24,-26-25,50 25,50-25,-26 25,1 0,0 0,-25 0,25 0,0 0,-1 0,-24 0,25 0,0 0,-25 0,25 0,-25 0</inkml:trace>
  <inkml:trace contextRef="#ctx0" brushRef="#br0" timeOffset="12183.6968">18628 4514,'0'-24,"0"-1,-74 25,-1 0,26 0,-100 0,0 0,25 0,25 0,-50 0,75 0,-50 0,49 0,-24 0,25 0,74 0,-25 0,-25 0,50 0,-25 0,1 0,-1 0,25 0,-50 0,1 0,24 0,-25 0,-24 0,24 0,50 0,-49-25,24 25,25 0,-50 0,50 0,-25 0,25 0,-49 0,49 0,-25 0,25 0,-50 0,50 0,-24 0,-26 0,0 0,1 0,-51 0,26 0,24 0,-74 0,100 0,-26 0,0 0,26 0,-51 0,50 0,-24 0,24 0,-49 0,74 0,-25 0,0 0,0 0,25 0,-74 0,49 0,-25 0,50 0,-24 0,-26 0,50 0,-50 25,-24-25,-1 0,-24 0,25 0,24 0,1 0,24 0,-25 25,50-25,-25 0,25 0,-24 24,-1-24,0 25,-25-25,1 25,-26-25,51 0,-51 50,26-26,-26-24,25 25,26-25,-26 0,-24 0,24 0,-24 0,49 0,-99 50,99-50,-25 25,-49-25,25 0,-1 24,1-24,24 0,-24 0,0 50,49-50,-50 0,1 25,49-25,-49 0,49 0,-74 0,24 0,26 0,-26 0,1 0,-1 0,-24 0,25 0,-1 0,1 0,-25 0,24 0,26 0,-1 0,-24 0,24 0,0 0,-24 0,0 0,-1 0,1 0,-1 0,26 0,-1 0,-24 0,24 0,0 0,26 0,-26 0,0 0,-24 0,-50 0,50 0,-26 0,-24 0,-24 0,48 0,-48 0,98 0,0-25,1 0,49 25,-50-25,50 25,-25-24,25 24,-49-50,49 25,-25 0,-25-74,50 99,-49-49,49 49,-25-25,0 0,25 0,-25 25,25-25,0 25,-99 0,0 0,0 0,-25 25,-25-25,74 0,1 0,-1 25,1 0,49 0,0-25,-24 24,24-24,-25 25,50-25,-49 0,-1 0,25 0,-24 0,24 0,25 0,-50 0,26 0,-26 0,25 50,0-50,1 0,-1 0,25 0,-25 0,0 0,0 0,1 0,-1 0,-25 0,-24 0,49 0,-25 0,1 0,-26 0,26 0,24 0,-25 0,1 0,-26 0,50 0,1 0,-1 0,25 0,-50 0,1 0,-26 0,75 0,-99 0,25 0,-1 0,50 0,-49 0,49 0,-25 0,26 0,-1 0,-25 0,-24 0,49 0,-49 0,24 0,0 0,26 0,-26 0,0 0,-24 0,0 0,24 0,0 0,1 0,-1 0,1 0,24 0,-25 0,25 0,-49 0,49 0,-49 0,49 0,-50 0,1 0,49 0,-24 0,24 0,25 0,-25 0,0 0,0 0,25 0,-24 0,-26 0,50 0,-50 0,26 0,-1 0,25 0,-75 0,75 0,-49 0,24 0,0 0,0 0,25 0,-24 0,-1 0,0 0,0 0,0 0,-24 0,49 0,-25 0,0 0,0 0,25 0,-25 0,1 0,-26 0,0-25,1 25,-1 0,-24 0,49-50,-74 50,74 0,-49 0,24 0,0 0,50 0,-49 0,24 0,-49-24,-1 24,50 0,-24 0,-1 0,-24 0,-1 0,50 0,-24 0,24 0,-74-25,99 25,-99-25,74 25,0 0,0 0,-24 0,24 0,0 0,0 0,0 0,1 0,-1-25,-25 25,50 0,-49 0,-1-25,0 25,26 0,-26 0,0 0,25 0,25 0,-24 0,-1 0</inkml:trace>
  <inkml:trace contextRef="#ctx0" brushRef="#br0" timeOffset="48919.7978">14957 4440,'0'0,"0"-25,0 25,-49 0,-26 0,26 0,-26 0,1 0,24 0,-49 0,49 0,-24 0,-1 0,26 0,24 0,-25 0,26 0,-26 0,50 0,-25 0,0 0,1 0,-1 0,0 0,0 0,0 0,25 0,-24 0,-1 0,25 0,-25 0,-49 0,49 0,-25 0,1 0,-26 0,26 0,24 0,-25 0,1 0,49 0,-25 0,0 0,0 0,25 0,-25 0,-24 0,49 0,-50 0,25 0,25 0,-49 0,49 0,-25 0,25 0,-50 0,50 0,-25 0,25 0,-49 0,49 0,-25 0,25 0,-50 0,26 0,-1 0,-25 0,50 0,-25 0,25 0,-49 0,49 0,-25 0,-25 0,26 0,-1 0,-25 0,50 0,-25 0,1 0,-1 0,25 0,-25 0,0 0,0 0,25 0,-24 0,-26 0,50 0,-50 0,26 0,-26 0,25 0,0 0,0 0,1 0,24 0,-25 0,0 0,0 0,25 0,-25 0,1 0,-1 0,25 0,-50 0,25 0,25 0,-24 0,-26 0,25 0,-24 0,-1 0,0 0,26 0,-26 0,25 0,25 0,-49 0,24 0,-50 0,51 0,-51 0,50 0,-24 0,-26 0,50 0,1 0,-26 0,25 0,25 0,-49 0,24 0,25 0,-75 0,-24 0,25 0,-25 0,24 0,-49 0,99 0,-49 0,49 0,0 0,1 0,-1 0,-25 0,50 0,-25 0,25 0,-49 0,24 0,-25 0,50 0,-25 0,1 0,-1 0,25 0,-25 0,0 0,0 0,1 0,-1 0,0 0,0 0,25 0,-25 0,1 0,-1 0,25 0,-25 0,25 0,-25 0,25 0,-25 0,1 0,-1 0,25 0,-25 0,0 0,0 0,25 0,-24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315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479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553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42702C-BE37-4D43-BDDF-7727377C67E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3185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376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527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654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140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277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597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448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920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8BBE0-BD99-4A95-988F-CED3CD0924FC}" type="datetimeFigureOut">
              <a:rPr lang="ar-SA" smtClean="0"/>
              <a:t>04/07/41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1F5C-4523-408A-9111-198690F9A0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312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8964489" y="4430444"/>
            <a:ext cx="176516" cy="2427555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Group 2"/>
          <p:cNvGrpSpPr/>
          <p:nvPr/>
        </p:nvGrpSpPr>
        <p:grpSpPr>
          <a:xfrm>
            <a:off x="3491880" y="1017038"/>
            <a:ext cx="5634372" cy="3405558"/>
            <a:chOff x="3491879" y="728699"/>
            <a:chExt cx="5634372" cy="3405557"/>
          </a:xfrm>
        </p:grpSpPr>
        <p:sp>
          <p:nvSpPr>
            <p:cNvPr id="31" name="Rectangle 30"/>
            <p:cNvSpPr/>
            <p:nvPr/>
          </p:nvSpPr>
          <p:spPr>
            <a:xfrm>
              <a:off x="3491879" y="2564596"/>
              <a:ext cx="5634372" cy="15696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chemeClr val="bg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اللغة العربية المستوى الرابع</a:t>
              </a:r>
            </a:p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chemeClr val="bg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الأستاذ / عبدالله الزهراني</a:t>
              </a:r>
              <a:endParaRPr lang="ar-SA" sz="32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</p:txBody>
        </p:sp>
        <p:pic>
          <p:nvPicPr>
            <p:cNvPr id="32" name="Picture 2" descr="C:\Users\TOSHIBA\Desktop\تأصيل العربية\شعار تأصيل العربي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4386" y="728699"/>
              <a:ext cx="2077472" cy="15298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Rounded Rectangle 32"/>
          <p:cNvSpPr/>
          <p:nvPr/>
        </p:nvSpPr>
        <p:spPr>
          <a:xfrm>
            <a:off x="8964489" y="3132878"/>
            <a:ext cx="176516" cy="1232226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Rounded Rectangle 35"/>
          <p:cNvSpPr/>
          <p:nvPr/>
        </p:nvSpPr>
        <p:spPr>
          <a:xfrm>
            <a:off x="8964488" y="2452847"/>
            <a:ext cx="179512" cy="616113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4" name="Group 33"/>
          <p:cNvGrpSpPr/>
          <p:nvPr/>
        </p:nvGrpSpPr>
        <p:grpSpPr>
          <a:xfrm>
            <a:off x="49736" y="260649"/>
            <a:ext cx="5098328" cy="6336704"/>
            <a:chOff x="107504" y="116632"/>
            <a:chExt cx="5616624" cy="6336704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/>
        </p:grpSpPr>
        <p:sp>
          <p:nvSpPr>
            <p:cNvPr id="35" name="Rounded Rectangle 34"/>
            <p:cNvSpPr/>
            <p:nvPr/>
          </p:nvSpPr>
          <p:spPr>
            <a:xfrm>
              <a:off x="2411760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16014" y="1261530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7504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07504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7504" y="11663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07504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9632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59632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59632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563888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259632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411760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411760" y="227687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11760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411760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716015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563888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563888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411760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716012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3888" y="12397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0" name="Rounded Rectangle 4"/>
          <p:cNvSpPr/>
          <p:nvPr/>
        </p:nvSpPr>
        <p:spPr>
          <a:xfrm>
            <a:off x="5364088" y="4653136"/>
            <a:ext cx="3528392" cy="12591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L-Mohanad Bold" pitchFamily="2" charset="-78"/>
              </a:rPr>
              <a:t>الممنوع من الصرف</a:t>
            </a:r>
            <a:endParaRPr lang="ar-SA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L-Mohanad Bold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527123" y="5490"/>
            <a:ext cx="4572000" cy="2492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kafayt3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Arial"/>
              </a:rPr>
              <a:t>كفايات لغوية </a:t>
            </a:r>
            <a:r>
              <a:rPr lang="en-US" dirty="0">
                <a:ea typeface="Calibri"/>
                <a:cs typeface="Arial"/>
              </a:rPr>
              <a:t>3</a:t>
            </a:r>
            <a:endParaRPr lang="en-US" sz="9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Arial"/>
              </a:rPr>
              <a:t> </a:t>
            </a:r>
            <a:endParaRPr lang="en-US" sz="9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900" dirty="0">
                <a:ea typeface="Calibri"/>
                <a:cs typeface="Arial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02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0" y="692696"/>
            <a:ext cx="903649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/>
              <a:t>الكلمات الممنوعة </a:t>
            </a:r>
            <a:r>
              <a:rPr lang="ar-SA" sz="3600" b="1" smtClean="0"/>
              <a:t>من الصرف</a:t>
            </a:r>
          </a:p>
          <a:p>
            <a:r>
              <a:rPr lang="ar-SA" sz="3600" b="1" dirty="0" smtClean="0"/>
              <a:t>دراهم/لأنها </a:t>
            </a:r>
            <a:r>
              <a:rPr lang="ar-SA" sz="3600" b="1" dirty="0"/>
              <a:t>على صيغة منتهى الجموع</a:t>
            </a:r>
            <a:br>
              <a:rPr lang="ar-SA" sz="3600" b="1" dirty="0"/>
            </a:br>
            <a:r>
              <a:rPr lang="ar-SA" sz="3600" b="1" dirty="0" smtClean="0"/>
              <a:t>زرقاء-غبراء-خضراء/لأنها </a:t>
            </a:r>
            <a:r>
              <a:rPr lang="ar-SA" sz="3600" b="1" dirty="0"/>
              <a:t>مختومة بألف التأنيث </a:t>
            </a:r>
            <a:r>
              <a:rPr lang="ar-SA" sz="3600" b="1" dirty="0" smtClean="0"/>
              <a:t>الممدودة</a:t>
            </a:r>
          </a:p>
          <a:p>
            <a:r>
              <a:rPr lang="ar-SA" sz="3600" b="1" dirty="0" smtClean="0"/>
              <a:t>ذكرى/لأنها </a:t>
            </a:r>
            <a:r>
              <a:rPr lang="ar-SA" sz="3600" b="1" dirty="0"/>
              <a:t>مختومة بألف التأنيث </a:t>
            </a:r>
            <a:r>
              <a:rPr lang="ar-SA" sz="3600" b="1" dirty="0" smtClean="0"/>
              <a:t>المقصورة</a:t>
            </a:r>
            <a:endParaRPr lang="ar-SA" sz="3600" b="1" dirty="0"/>
          </a:p>
          <a:p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3331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43608" y="1196752"/>
            <a:ext cx="7776864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/>
              <a:t>متى يُجر الممنوع من الصرف بالكسرة ؟</a:t>
            </a:r>
          </a:p>
          <a:p>
            <a:r>
              <a:rPr lang="ar-SA" sz="4400" dirty="0" smtClean="0"/>
              <a:t>ج/1-إذا عُرف بأل / صليت في </a:t>
            </a:r>
            <a:r>
              <a:rPr lang="ar-SA" sz="4400" dirty="0" smtClean="0">
                <a:solidFill>
                  <a:srgbClr val="FF0000"/>
                </a:solidFill>
              </a:rPr>
              <a:t>المساجدِ</a:t>
            </a:r>
          </a:p>
          <a:p>
            <a:r>
              <a:rPr lang="ar-SA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2-/إذا أضيفت / صليت في </a:t>
            </a:r>
            <a:r>
              <a:rPr lang="ar-SA" sz="4400" dirty="0" smtClean="0">
                <a:solidFill>
                  <a:srgbClr val="FF0000"/>
                </a:solidFill>
              </a:rPr>
              <a:t>مساجدِ الحي</a:t>
            </a:r>
            <a:endParaRPr lang="ar-SA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0978" name="AutoShape 18"/>
          <p:cNvSpPr>
            <a:spLocks noChangeArrowheads="1"/>
          </p:cNvSpPr>
          <p:nvPr/>
        </p:nvSpPr>
        <p:spPr bwMode="auto">
          <a:xfrm>
            <a:off x="757238" y="3284538"/>
            <a:ext cx="7559675" cy="1079500"/>
          </a:xfrm>
          <a:prstGeom prst="roundRect">
            <a:avLst>
              <a:gd name="adj" fmla="val 50000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4800" b="1">
                <a:solidFill>
                  <a:srgbClr val="FFFFCC"/>
                </a:solidFill>
              </a:rPr>
              <a:t>- سرت في صحراء مترامية الأطراف</a:t>
            </a:r>
            <a:endParaRPr lang="en-US" sz="4800"/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755650" y="2062163"/>
            <a:ext cx="7561263" cy="1079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3200" b="1">
                <a:solidFill>
                  <a:srgbClr val="FFFFCC"/>
                </a:solidFill>
              </a:rPr>
              <a:t>الكلمة الممنوعة من الصرف في الجملة التالية :</a:t>
            </a:r>
            <a:endParaRPr lang="en-US" sz="3200" b="1">
              <a:solidFill>
                <a:srgbClr val="FFFFCC"/>
              </a:solidFill>
            </a:endParaRPr>
          </a:p>
        </p:txBody>
      </p:sp>
      <p:sp>
        <p:nvSpPr>
          <p:cNvPr id="40980" name="AutoShap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867400" y="4581525"/>
            <a:ext cx="2376488" cy="1079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4000" b="1">
                <a:solidFill>
                  <a:srgbClr val="FFFFCC"/>
                </a:solidFill>
              </a:rPr>
              <a:t>صحراء</a:t>
            </a:r>
            <a:endParaRPr lang="en-US" sz="4000"/>
          </a:p>
        </p:txBody>
      </p:sp>
      <p:sp>
        <p:nvSpPr>
          <p:cNvPr id="40981" name="AutoShape 2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03575" y="4581525"/>
            <a:ext cx="2232025" cy="1079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4000" b="1">
                <a:solidFill>
                  <a:srgbClr val="FFFFCC"/>
                </a:solidFill>
              </a:rPr>
              <a:t>مترامية</a:t>
            </a:r>
            <a:endParaRPr lang="en-US" sz="4000"/>
          </a:p>
        </p:txBody>
      </p:sp>
      <p:sp>
        <p:nvSpPr>
          <p:cNvPr id="40982" name="AutoShape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55650" y="4581525"/>
            <a:ext cx="2162175" cy="1079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4000" b="1">
                <a:solidFill>
                  <a:srgbClr val="FFFFCC"/>
                </a:solidFill>
              </a:rPr>
              <a:t>الأطراف</a:t>
            </a:r>
            <a:endParaRPr lang="en-US" sz="4000"/>
          </a:p>
        </p:txBody>
      </p:sp>
      <p:pic>
        <p:nvPicPr>
          <p:cNvPr id="40987" name="Picture 27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8" name="WordArt 28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لعلة</a:t>
            </a:r>
          </a:p>
        </p:txBody>
      </p:sp>
      <p:grpSp>
        <p:nvGrpSpPr>
          <p:cNvPr id="40989" name="Group 29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40990" name="Picture 30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91" name="Rectangle 31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0992" name="WordArt 32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الاختبار البعدي</a:t>
            </a:r>
          </a:p>
        </p:txBody>
      </p:sp>
    </p:spTree>
    <p:extLst>
      <p:ext uri="{BB962C8B-B14F-4D97-AF65-F5344CB8AC3E}">
        <p14:creationId xmlns:p14="http://schemas.microsoft.com/office/powerpoint/2010/main" val="200662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8" grpId="0" animBg="1"/>
      <p:bldP spid="409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107950" y="2274888"/>
            <a:ext cx="8748713" cy="1225550"/>
          </a:xfrm>
          <a:prstGeom prst="roundRect">
            <a:avLst>
              <a:gd name="adj" fmla="val 45361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ar-SA" sz="3200" b="1" dirty="0">
                <a:solidFill>
                  <a:srgbClr val="FFFFCC"/>
                </a:solidFill>
              </a:rPr>
              <a:t>يمنع الاسم من الصرف إذا كان مختوما بألف </a:t>
            </a:r>
            <a:r>
              <a:rPr lang="ar-SA" sz="3200" b="1">
                <a:solidFill>
                  <a:srgbClr val="FFFFCC"/>
                </a:solidFill>
              </a:rPr>
              <a:t>التأنيث </a:t>
            </a:r>
            <a:r>
              <a:rPr lang="ar-SA" sz="3200" b="1" smtClean="0">
                <a:solidFill>
                  <a:srgbClr val="FFFFCC"/>
                </a:solidFill>
              </a:rPr>
              <a:t>المقصورة </a:t>
            </a:r>
            <a:r>
              <a:rPr lang="ar-SA" sz="3200" b="1" dirty="0">
                <a:solidFill>
                  <a:srgbClr val="FFFFCC"/>
                </a:solidFill>
              </a:rPr>
              <a:t>. </a:t>
            </a:r>
          </a:p>
          <a:p>
            <a:pPr eaLnBrk="0" hangingPunct="0"/>
            <a:r>
              <a:rPr lang="ar-SA" sz="3200" b="1" dirty="0">
                <a:solidFill>
                  <a:srgbClr val="FFFFCC"/>
                </a:solidFill>
              </a:rPr>
              <a:t>المثال على ذلك هو </a:t>
            </a:r>
            <a:r>
              <a:rPr lang="ar-SA" sz="3200" b="1" dirty="0" smtClean="0">
                <a:solidFill>
                  <a:srgbClr val="FFFFCC"/>
                </a:solidFill>
              </a:rPr>
              <a:t>:</a:t>
            </a:r>
            <a:endParaRPr lang="ar-SA" sz="3200" b="1" dirty="0">
              <a:solidFill>
                <a:srgbClr val="FFFFCC"/>
              </a:solidFill>
            </a:endParaRPr>
          </a:p>
        </p:txBody>
      </p:sp>
      <p:sp>
        <p:nvSpPr>
          <p:cNvPr id="34834" name="AutoShape 1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227763" y="4149725"/>
            <a:ext cx="2159000" cy="1079500"/>
          </a:xfrm>
          <a:prstGeom prst="roundRect">
            <a:avLst>
              <a:gd name="adj" fmla="val 45361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ar-SA" sz="3600" b="1">
                <a:solidFill>
                  <a:srgbClr val="FFFFCC"/>
                </a:solidFill>
              </a:rPr>
              <a:t>1- بشرى </a:t>
            </a:r>
          </a:p>
        </p:txBody>
      </p:sp>
      <p:sp>
        <p:nvSpPr>
          <p:cNvPr id="34835" name="AutoShap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492500" y="4149725"/>
            <a:ext cx="2159000" cy="1079500"/>
          </a:xfrm>
          <a:prstGeom prst="roundRect">
            <a:avLst>
              <a:gd name="adj" fmla="val 45361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ar-SA" sz="3600" b="1">
                <a:solidFill>
                  <a:srgbClr val="FFFFCC"/>
                </a:solidFill>
              </a:rPr>
              <a:t>2- بشير</a:t>
            </a:r>
          </a:p>
        </p:txBody>
      </p:sp>
      <p:sp>
        <p:nvSpPr>
          <p:cNvPr id="34838" name="AutoShape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55650" y="4148138"/>
            <a:ext cx="2159000" cy="1079500"/>
          </a:xfrm>
          <a:prstGeom prst="roundRect">
            <a:avLst>
              <a:gd name="adj" fmla="val 45361"/>
            </a:avLst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ar-SA" sz="3600" b="1">
                <a:solidFill>
                  <a:srgbClr val="FFFFCC"/>
                </a:solidFill>
              </a:rPr>
              <a:t>2- بشاير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500563" y="-171450"/>
            <a:ext cx="1009650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7200">
                <a:solidFill>
                  <a:srgbClr val="8B0100"/>
                </a:solidFill>
              </a:rPr>
              <a:t>؟</a:t>
            </a:r>
            <a:endParaRPr lang="en-US" sz="17200">
              <a:solidFill>
                <a:srgbClr val="8B0100"/>
              </a:solidFill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708400" y="115888"/>
            <a:ext cx="1008063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200">
                <a:solidFill>
                  <a:srgbClr val="8B0100"/>
                </a:solidFill>
              </a:rPr>
              <a:t>؟</a:t>
            </a:r>
            <a:endParaRPr lang="en-US" sz="14200">
              <a:solidFill>
                <a:srgbClr val="8B0100"/>
              </a:solidFill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3132138" y="401638"/>
            <a:ext cx="1008062" cy="187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1700">
                <a:solidFill>
                  <a:srgbClr val="8B0100"/>
                </a:solidFill>
              </a:rPr>
              <a:t>؟</a:t>
            </a:r>
            <a:endParaRPr lang="en-US" sz="11700">
              <a:solidFill>
                <a:srgbClr val="8B0100"/>
              </a:solidFill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557463" y="649288"/>
            <a:ext cx="10064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>
                <a:solidFill>
                  <a:srgbClr val="8B0100"/>
                </a:solidFill>
              </a:rPr>
              <a:t>؟</a:t>
            </a:r>
            <a:endParaRPr lang="en-US" sz="9600">
              <a:solidFill>
                <a:srgbClr val="8B0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nimBg="1"/>
      <p:bldP spid="34834" grpId="0" animBg="1"/>
      <p:bldP spid="34835" grpId="0" animBg="1"/>
      <p:bldP spid="34838" grpId="0" animBg="1"/>
      <p:bldP spid="34844" grpId="0"/>
      <p:bldP spid="34845" grpId="0"/>
      <p:bldP spid="34846" grpId="0"/>
      <p:bldP spid="348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684213" y="71438"/>
            <a:ext cx="7775575" cy="6021387"/>
            <a:chOff x="612" y="660"/>
            <a:chExt cx="4068" cy="3000"/>
          </a:xfrm>
        </p:grpSpPr>
        <p:pic>
          <p:nvPicPr>
            <p:cNvPr id="11292" name="Picture 28" descr="52157225a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1294" name="WordArt 30"/>
          <p:cNvSpPr>
            <a:spLocks noChangeArrowheads="1" noChangeShapeType="1" noTextEdit="1"/>
          </p:cNvSpPr>
          <p:nvPr/>
        </p:nvSpPr>
        <p:spPr bwMode="auto">
          <a:xfrm>
            <a:off x="2954338" y="1411288"/>
            <a:ext cx="3346450" cy="8651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000000"/>
                </a:solidFill>
                <a:cs typeface="PT Bold Heading"/>
              </a:rPr>
              <a:t>الممنوع من</a:t>
            </a:r>
          </a:p>
        </p:txBody>
      </p:sp>
      <p:sp>
        <p:nvSpPr>
          <p:cNvPr id="11311" name="WordArt 47"/>
          <p:cNvSpPr>
            <a:spLocks noChangeArrowheads="1" noChangeShapeType="1" noTextEdit="1"/>
          </p:cNvSpPr>
          <p:nvPr/>
        </p:nvSpPr>
        <p:spPr bwMode="auto">
          <a:xfrm>
            <a:off x="2773363" y="2492375"/>
            <a:ext cx="334645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>
                <a:solidFill>
                  <a:srgbClr val="000000"/>
                </a:solidFill>
                <a:cs typeface="PT Bold Heading"/>
              </a:rPr>
              <a:t>الصرف </a:t>
            </a:r>
            <a:r>
              <a:rPr lang="ar-SA" sz="3600" dirty="0" smtClean="0">
                <a:cs typeface="PT Bold Heading" pitchFamily="2" charset="-78"/>
              </a:rPr>
              <a:t>لعلتين</a:t>
            </a:r>
            <a:endParaRPr lang="ar-SA" sz="3600" kern="10" dirty="0">
              <a:solidFill>
                <a:srgbClr val="000000"/>
              </a:solidFill>
              <a:cs typeface="PT Bold Heading"/>
            </a:endParaRP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1490889" y="249919"/>
            <a:ext cx="6680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dirty="0" smtClean="0">
                <a:cs typeface="PT Bold Heading" pitchFamily="2" charset="-78"/>
              </a:rPr>
              <a:t>ثانياً : الممنوع من الصرف لعلتين</a:t>
            </a:r>
            <a:endParaRPr lang="en-US" sz="3600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825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 animBg="1"/>
      <p:bldP spid="113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0" y="1196975"/>
            <a:ext cx="6877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8B0100"/>
                </a:solidFill>
              </a:rPr>
              <a:t>الاسم الممنوع من الصرف لعلتين نوعان : العلم والصفة.</a:t>
            </a:r>
            <a:endParaRPr lang="en-US" sz="2800" b="1">
              <a:solidFill>
                <a:srgbClr val="8B0100"/>
              </a:solidFill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138113" y="2708920"/>
            <a:ext cx="8893175" cy="93662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 dirty="0"/>
              <a:t>1- إذا كان علما مختوما بتاء التأنيث </a:t>
            </a:r>
            <a:r>
              <a:rPr lang="ar-SA" sz="2400" b="1" dirty="0" smtClean="0">
                <a:solidFill>
                  <a:srgbClr val="FF0000"/>
                </a:solidFill>
              </a:rPr>
              <a:t>(حمزة)</a:t>
            </a:r>
            <a:r>
              <a:rPr lang="ar-SA" sz="2400" b="1" dirty="0" smtClean="0"/>
              <a:t>لمذكر </a:t>
            </a:r>
            <a:r>
              <a:rPr lang="ar-SA" sz="2400" b="1" dirty="0"/>
              <a:t>كان العلم أو </a:t>
            </a:r>
            <a:r>
              <a:rPr lang="ar-SA" sz="2400" b="1" dirty="0" smtClean="0"/>
              <a:t>لمؤنث </a:t>
            </a:r>
            <a:r>
              <a:rPr lang="ar-SA" sz="2400" b="1" dirty="0" smtClean="0">
                <a:solidFill>
                  <a:srgbClr val="FF0000"/>
                </a:solidFill>
              </a:rPr>
              <a:t>(عائشة)</a:t>
            </a:r>
            <a:r>
              <a:rPr lang="ar-SA" sz="2400" b="1" dirty="0" smtClean="0"/>
              <a:t> </a:t>
            </a:r>
            <a:r>
              <a:rPr lang="ar-SA" sz="2400" b="1" dirty="0"/>
              <a:t>، أو كان مؤنثا خاليا من علامة التأنيث 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(زينب - سعاد – عدن – عرعر – تبوك 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935038" y="2057400"/>
            <a:ext cx="6877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>
                <a:solidFill>
                  <a:srgbClr val="8B0100"/>
                </a:solidFill>
              </a:rPr>
              <a:t>أولا:- يمنع العلم من الصرف في المواضع التالية:</a:t>
            </a:r>
            <a:endParaRPr lang="en-US" sz="3200" b="1">
              <a:solidFill>
                <a:srgbClr val="8B0100"/>
              </a:solidFill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31763" y="3789040"/>
            <a:ext cx="8890000" cy="646112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 dirty="0"/>
              <a:t>2- إذا كان علما </a:t>
            </a:r>
            <a:r>
              <a:rPr lang="ar-SA" sz="2400" b="1" dirty="0" smtClean="0"/>
              <a:t>أعجميا. </a:t>
            </a:r>
            <a:r>
              <a:rPr lang="ar-SA" sz="2400" b="1" dirty="0" smtClean="0">
                <a:solidFill>
                  <a:srgbClr val="FF0000"/>
                </a:solidFill>
              </a:rPr>
              <a:t>(إبراهيم – يوسف – يعقوب – داود – جنيف - باريس)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4427538" y="4581525"/>
            <a:ext cx="4594225" cy="79365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 dirty="0"/>
              <a:t>3- إذا كان علما مختوما بألف ونون زائدتين</a:t>
            </a:r>
            <a:r>
              <a:rPr lang="ar-SA" sz="2400" b="1" dirty="0" smtClean="0"/>
              <a:t>.(</a:t>
            </a:r>
            <a:r>
              <a:rPr lang="ar-SA" sz="2400" b="1" dirty="0" smtClean="0">
                <a:solidFill>
                  <a:srgbClr val="FF0000"/>
                </a:solidFill>
              </a:rPr>
              <a:t>عثمان – سلمان</a:t>
            </a:r>
            <a:r>
              <a:rPr lang="ar-SA" sz="2400" b="1" dirty="0" smtClean="0"/>
              <a:t>)</a:t>
            </a:r>
            <a:endParaRPr lang="en-US" sz="2400" b="1" dirty="0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131763" y="4581128"/>
            <a:ext cx="3800475" cy="79365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400" b="1" dirty="0"/>
              <a:t>4- إذا كان علما مركبا تركيبا </a:t>
            </a:r>
            <a:r>
              <a:rPr lang="ar-SA" sz="2400" b="1" dirty="0" smtClean="0"/>
              <a:t>مزجيا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(حضرموت – بعلبك).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4427538" y="5519191"/>
            <a:ext cx="4594225" cy="107816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 dirty="0"/>
              <a:t>5- إذا كان علما على وزن الفعل</a:t>
            </a:r>
            <a:r>
              <a:rPr lang="ar-SA" sz="2400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ar-SA" sz="2400" b="1" dirty="0" smtClean="0">
                <a:solidFill>
                  <a:srgbClr val="FF0000"/>
                </a:solidFill>
              </a:rPr>
              <a:t>(يزيد – أحمد – ينبع – يسلم)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131763" y="5517232"/>
            <a:ext cx="3800475" cy="108776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 dirty="0"/>
              <a:t>6- إذا كان علما على وزن ( </a:t>
            </a:r>
            <a:r>
              <a:rPr lang="ar-SA" sz="2400" b="1" dirty="0" smtClean="0"/>
              <a:t>فُعَل )</a:t>
            </a:r>
          </a:p>
          <a:p>
            <a:pPr>
              <a:spcBef>
                <a:spcPct val="50000"/>
              </a:spcBef>
            </a:pPr>
            <a:r>
              <a:rPr lang="ar-SA" sz="2400" b="1" dirty="0" smtClean="0">
                <a:solidFill>
                  <a:srgbClr val="FF0000"/>
                </a:solidFill>
              </a:rPr>
              <a:t>         (عُمر- زُحل – هُبل - مُضر)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9184" name="Picture 32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85" name="WordArt 33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لعلتين</a:t>
            </a:r>
          </a:p>
        </p:txBody>
      </p:sp>
      <p:grpSp>
        <p:nvGrpSpPr>
          <p:cNvPr id="49186" name="Group 34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49187" name="Picture 35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9189" name="WordArt 37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القاعدة</a:t>
            </a:r>
          </a:p>
        </p:txBody>
      </p:sp>
    </p:spTree>
    <p:extLst>
      <p:ext uri="{BB962C8B-B14F-4D97-AF65-F5344CB8AC3E}">
        <p14:creationId xmlns:p14="http://schemas.microsoft.com/office/powerpoint/2010/main" val="19614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26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 animBg="1"/>
      <p:bldP spid="49167" grpId="0"/>
      <p:bldP spid="49168" grpId="0" animBg="1"/>
      <p:bldP spid="49173" grpId="0"/>
      <p:bldP spid="49174" grpId="0" animBg="1"/>
      <p:bldP spid="49176" grpId="0" animBg="1"/>
      <p:bldP spid="49177" grpId="0" animBg="1"/>
      <p:bldP spid="49178" grpId="0" animBg="1"/>
      <p:bldP spid="49179" grpId="0" animBg="1"/>
      <p:bldP spid="49185" grpId="0" animBg="1"/>
      <p:bldP spid="491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96552" y="274638"/>
            <a:ext cx="9468544" cy="1143000"/>
          </a:xfrm>
        </p:spPr>
        <p:txBody>
          <a:bodyPr>
            <a:noAutofit/>
          </a:bodyPr>
          <a:lstStyle/>
          <a:p>
            <a:pPr algn="r"/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b="1" dirty="0" smtClean="0">
                <a:solidFill>
                  <a:srgbClr val="FF0000"/>
                </a:solidFill>
              </a:rPr>
              <a:t>أعرب ما تحته خط</a:t>
            </a:r>
            <a:br>
              <a:rPr lang="ar-SA" sz="4800" b="1" dirty="0" smtClean="0">
                <a:solidFill>
                  <a:srgbClr val="FF0000"/>
                </a:solidFill>
              </a:rPr>
            </a:br>
            <a:r>
              <a:rPr lang="ar-SA" sz="4800" b="1" dirty="0" smtClean="0">
                <a:solidFill>
                  <a:srgbClr val="FF0000"/>
                </a:solidFill>
              </a:rPr>
              <a:t>ذهبت </a:t>
            </a:r>
            <a:r>
              <a:rPr lang="ar-SA" sz="4800" b="1" u="sng" dirty="0" smtClean="0">
                <a:solidFill>
                  <a:srgbClr val="FF0000"/>
                </a:solidFill>
              </a:rPr>
              <a:t>إلى إبراهيمَ</a:t>
            </a:r>
            <a:br>
              <a:rPr lang="ar-SA" sz="4800" b="1" u="sng" dirty="0" smtClean="0">
                <a:solidFill>
                  <a:srgbClr val="FF0000"/>
                </a:solidFill>
              </a:rPr>
            </a:br>
            <a:r>
              <a:rPr lang="ar-SA" sz="4800" b="1" dirty="0" smtClean="0">
                <a:solidFill>
                  <a:srgbClr val="FF0000"/>
                </a:solidFill>
              </a:rPr>
              <a:t>إلى : حرف جر</a:t>
            </a:r>
            <a:r>
              <a:rPr lang="ar-SA" sz="4800" b="1" u="sng" dirty="0" smtClean="0">
                <a:solidFill>
                  <a:srgbClr val="FF0000"/>
                </a:solidFill>
              </a:rPr>
              <a:t/>
            </a:r>
            <a:br>
              <a:rPr lang="ar-SA" sz="4800" b="1" u="sng" dirty="0" smtClean="0">
                <a:solidFill>
                  <a:srgbClr val="FF0000"/>
                </a:solidFill>
              </a:rPr>
            </a:br>
            <a:r>
              <a:rPr lang="ar-SA" sz="4800" b="1" dirty="0" smtClean="0">
                <a:solidFill>
                  <a:srgbClr val="FF0000"/>
                </a:solidFill>
              </a:rPr>
              <a:t>إبراهيمَ : اسم مجرور بالفتحة نيابة عن الكسرة لأنه ممنوع من الصرف</a:t>
            </a:r>
            <a:br>
              <a:rPr lang="ar-SA" sz="4800" b="1" dirty="0" smtClean="0">
                <a:solidFill>
                  <a:srgbClr val="FF0000"/>
                </a:solidFill>
              </a:rPr>
            </a:br>
            <a:r>
              <a:rPr lang="ar-SA" sz="4800" b="1" dirty="0" smtClean="0">
                <a:solidFill>
                  <a:srgbClr val="FF0000"/>
                </a:solidFill>
              </a:rPr>
              <a:t>استخرج الممنوع من الصرف وبيّن سبب المنع</a:t>
            </a:r>
            <a:br>
              <a:rPr lang="ar-SA" sz="4800" b="1" dirty="0" smtClean="0">
                <a:solidFill>
                  <a:srgbClr val="FF0000"/>
                </a:solidFill>
              </a:rPr>
            </a:br>
            <a:r>
              <a:rPr lang="ar-SA" sz="4800" b="1" dirty="0" smtClean="0">
                <a:solidFill>
                  <a:srgbClr val="FF0000"/>
                </a:solidFill>
              </a:rPr>
              <a:t>الممنوع من الصرف : </a:t>
            </a:r>
            <a:r>
              <a:rPr lang="ar-SA" sz="4800" b="1" dirty="0">
                <a:solidFill>
                  <a:srgbClr val="FF0000"/>
                </a:solidFill>
              </a:rPr>
              <a:t>إ</a:t>
            </a:r>
            <a:r>
              <a:rPr lang="ar-SA" sz="4800" b="1" dirty="0" smtClean="0">
                <a:solidFill>
                  <a:srgbClr val="FF0000"/>
                </a:solidFill>
              </a:rPr>
              <a:t>براهيم</a:t>
            </a:r>
            <a:br>
              <a:rPr lang="ar-SA" sz="4800" b="1" dirty="0" smtClean="0">
                <a:solidFill>
                  <a:srgbClr val="FF0000"/>
                </a:solidFill>
              </a:rPr>
            </a:br>
            <a:r>
              <a:rPr lang="ar-SA" sz="4800" b="1" dirty="0" smtClean="0">
                <a:solidFill>
                  <a:srgbClr val="FF0000"/>
                </a:solidFill>
              </a:rPr>
              <a:t>السبب : لأنه علم أعجمي</a:t>
            </a:r>
            <a:r>
              <a:rPr lang="ar-SA" sz="4800" u="sng" dirty="0" smtClean="0"/>
              <a:t/>
            </a:r>
            <a:br>
              <a:rPr lang="ar-SA" sz="4800" u="sng" dirty="0" smtClean="0"/>
            </a:br>
            <a:endParaRPr lang="ar-SA" sz="4800" u="sng" dirty="0"/>
          </a:p>
        </p:txBody>
      </p:sp>
    </p:spTree>
    <p:extLst>
      <p:ext uri="{BB962C8B-B14F-4D97-AF65-F5344CB8AC3E}">
        <p14:creationId xmlns:p14="http://schemas.microsoft.com/office/powerpoint/2010/main" val="13350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-936898" y="1387624"/>
            <a:ext cx="687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>
                <a:solidFill>
                  <a:srgbClr val="8B0100"/>
                </a:solidFill>
              </a:rPr>
              <a:t>تأمل معي الكلمات التالية :</a:t>
            </a:r>
            <a:endParaRPr lang="en-US" sz="2400" b="1" dirty="0">
              <a:solidFill>
                <a:srgbClr val="8B0100"/>
              </a:solidFill>
            </a:endParaRP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835150" y="2492375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1400" name="Group 20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77173786"/>
              </p:ext>
            </p:extLst>
          </p:nvPr>
        </p:nvGraphicFramePr>
        <p:xfrm>
          <a:off x="616316" y="2132856"/>
          <a:ext cx="8057417" cy="4131699"/>
        </p:xfrm>
        <a:graphic>
          <a:graphicData uri="http://schemas.openxmlformats.org/drawingml/2006/table">
            <a:tbl>
              <a:tblPr rtl="1">
                <a:tableStyleId>{3C2FFA5D-87B4-456A-9821-1D502468CF0F}</a:tableStyleId>
              </a:tblPr>
              <a:tblGrid>
                <a:gridCol w="2820737"/>
                <a:gridCol w="5236680"/>
              </a:tblGrid>
              <a:tr h="53653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الكلمة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سبب المنع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82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عائشة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العلمية والتأنيث بعلامة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653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مريم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العلمية والتأنيث بلا علامة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653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إبراهيم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العلمية والعجمة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653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عُمر-زُحل-هُبل-مُضر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العلمية ووزن (فُعل)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82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أحمد-ينبع-يزيد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العلمية ووزن الفعل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089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حضرموت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العلمية والتركيب المزجي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407" name="Picture 207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08" name="WordArt 208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لعلتين</a:t>
            </a:r>
          </a:p>
        </p:txBody>
      </p:sp>
      <p:grpSp>
        <p:nvGrpSpPr>
          <p:cNvPr id="51409" name="Group 209"/>
          <p:cNvGrpSpPr>
            <a:grpSpLocks/>
          </p:cNvGrpSpPr>
          <p:nvPr/>
        </p:nvGrpSpPr>
        <p:grpSpPr bwMode="auto">
          <a:xfrm>
            <a:off x="7021513" y="-88900"/>
            <a:ext cx="2014537" cy="1655763"/>
            <a:chOff x="612" y="660"/>
            <a:chExt cx="4068" cy="3000"/>
          </a:xfrm>
        </p:grpSpPr>
        <p:pic>
          <p:nvPicPr>
            <p:cNvPr id="51410" name="Picture 210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411" name="Rectangle 211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1412" name="WordArt 212"/>
          <p:cNvSpPr>
            <a:spLocks noChangeArrowheads="1" noChangeShapeType="1" noTextEdit="1"/>
          </p:cNvSpPr>
          <p:nvPr/>
        </p:nvSpPr>
        <p:spPr bwMode="auto">
          <a:xfrm>
            <a:off x="7505339" y="260648"/>
            <a:ext cx="1008424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أمثلة مشروحة</a:t>
            </a:r>
          </a:p>
        </p:txBody>
      </p:sp>
    </p:spTree>
    <p:extLst>
      <p:ext uri="{BB962C8B-B14F-4D97-AF65-F5344CB8AC3E}">
        <p14:creationId xmlns:p14="http://schemas.microsoft.com/office/powerpoint/2010/main" val="33129206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408" grpId="0" animBg="1"/>
      <p:bldP spid="514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830263" y="1196975"/>
            <a:ext cx="604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8B0100"/>
                </a:solidFill>
              </a:rPr>
              <a:t>تأمل معي الكلمات الملونة باللون الأخضر في الأمثلة التالية:</a:t>
            </a:r>
            <a:endParaRPr lang="en-US" sz="2400" b="1">
              <a:solidFill>
                <a:srgbClr val="8B0100"/>
              </a:solidFill>
            </a:endParaRP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35000" y="1844675"/>
            <a:ext cx="7916863" cy="13684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1- قال رسول الله – صلى الله عليه وسلم : ” كمل من الرجال كثير ولم يكمل من النساء إلا </a:t>
            </a:r>
            <a:r>
              <a:rPr lang="ar-SA" sz="2800" b="1" dirty="0" smtClean="0">
                <a:solidFill>
                  <a:srgbClr val="FF0000"/>
                </a:solidFill>
              </a:rPr>
              <a:t>آسيةَ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امرأة </a:t>
            </a:r>
            <a:r>
              <a:rPr lang="ar-SA" sz="2800" b="1" dirty="0" smtClean="0">
                <a:solidFill>
                  <a:srgbClr val="FF0000"/>
                </a:solidFill>
              </a:rPr>
              <a:t>فرعونَ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ومريمَ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بنت </a:t>
            </a:r>
            <a:r>
              <a:rPr lang="ar-SA" sz="2800" b="1" dirty="0" smtClean="0">
                <a:solidFill>
                  <a:srgbClr val="FF0000"/>
                </a:solidFill>
              </a:rPr>
              <a:t>عمرانَ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. وإن فضل </a:t>
            </a:r>
            <a:r>
              <a:rPr lang="ar-SA" sz="2800" b="1" dirty="0">
                <a:solidFill>
                  <a:srgbClr val="FF0000"/>
                </a:solidFill>
              </a:rPr>
              <a:t>عائشة</a:t>
            </a:r>
            <a:r>
              <a:rPr lang="ar-SA" sz="2800" b="1" dirty="0">
                <a:solidFill>
                  <a:schemeClr val="tx1"/>
                </a:solidFill>
              </a:rPr>
              <a:t> على النساء كفضل الثريد على سائر الطعام ” 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635000" y="3213100"/>
            <a:ext cx="7916863" cy="7207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FFFFCC"/>
                </a:solidFill>
              </a:rPr>
              <a:t>2</a:t>
            </a:r>
            <a:r>
              <a:rPr lang="ar-SA" sz="2800" b="1" dirty="0">
                <a:solidFill>
                  <a:schemeClr val="tx1"/>
                </a:solidFill>
              </a:rPr>
              <a:t>- </a:t>
            </a:r>
            <a:r>
              <a:rPr lang="ar-SA" sz="2800" b="1" dirty="0" smtClean="0">
                <a:solidFill>
                  <a:srgbClr val="FF0000"/>
                </a:solidFill>
              </a:rPr>
              <a:t>معاويةُ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بن أبي </a:t>
            </a:r>
            <a:r>
              <a:rPr lang="ar-SA" sz="2800" b="1" dirty="0" smtClean="0">
                <a:solidFill>
                  <a:srgbClr val="FF0000"/>
                </a:solidFill>
              </a:rPr>
              <a:t>سفيانَ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من أشهر الخلفاء </a:t>
            </a:r>
            <a:r>
              <a:rPr lang="ar-SA" sz="2800" b="1" dirty="0" smtClean="0">
                <a:solidFill>
                  <a:schemeClr val="tx1"/>
                </a:solidFill>
              </a:rPr>
              <a:t>الأمويين.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35000" y="3932238"/>
            <a:ext cx="7916863" cy="7207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3- سافرنا إلى </a:t>
            </a:r>
            <a:r>
              <a:rPr lang="ar-SA" sz="2800" b="1" dirty="0" smtClean="0">
                <a:solidFill>
                  <a:srgbClr val="FF0000"/>
                </a:solidFill>
              </a:rPr>
              <a:t>جدةَ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ثم </a:t>
            </a:r>
            <a:r>
              <a:rPr lang="ar-SA" sz="2800" b="1" dirty="0" smtClean="0">
                <a:solidFill>
                  <a:srgbClr val="FF0000"/>
                </a:solidFill>
              </a:rPr>
              <a:t>مكةَ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35000" y="4581525"/>
            <a:ext cx="7916863" cy="7207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4- أقامت </a:t>
            </a:r>
            <a:r>
              <a:rPr lang="ar-SA" sz="2800" b="1" dirty="0">
                <a:solidFill>
                  <a:srgbClr val="FF0000"/>
                </a:solidFill>
              </a:rPr>
              <a:t>دعدُ</a:t>
            </a:r>
            <a:r>
              <a:rPr lang="ar-SA" sz="2800" b="1" dirty="0">
                <a:solidFill>
                  <a:schemeClr val="tx1"/>
                </a:solidFill>
              </a:rPr>
              <a:t> في الرياض مدة . أو أقامت </a:t>
            </a:r>
            <a:r>
              <a:rPr lang="ar-SA" sz="2800" b="1" dirty="0">
                <a:solidFill>
                  <a:srgbClr val="FF0000"/>
                </a:solidFill>
              </a:rPr>
              <a:t>دَعْد</a:t>
            </a:r>
            <a:r>
              <a:rPr lang="ar-SA" sz="2800" b="1" dirty="0" smtClean="0">
                <a:solidFill>
                  <a:schemeClr val="tx1"/>
                </a:solidFill>
              </a:rPr>
              <a:t>ٌ.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35000" y="5300663"/>
            <a:ext cx="7916863" cy="7207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5- قال تعالى : ” وأوحينا إلى </a:t>
            </a:r>
            <a:r>
              <a:rPr lang="ar-SA" sz="2800" b="1" dirty="0" smtClean="0">
                <a:solidFill>
                  <a:srgbClr val="FF0000"/>
                </a:solidFill>
              </a:rPr>
              <a:t>إبراهيمَ</a:t>
            </a:r>
            <a:r>
              <a:rPr lang="ar-SA" sz="2800" b="1" dirty="0" smtClean="0">
                <a:solidFill>
                  <a:schemeClr val="tx1"/>
                </a:solidFill>
              </a:rPr>
              <a:t> و</a:t>
            </a:r>
            <a:r>
              <a:rPr lang="ar-SA" sz="2800" b="1" dirty="0" smtClean="0">
                <a:solidFill>
                  <a:srgbClr val="FF0000"/>
                </a:solidFill>
              </a:rPr>
              <a:t>إسماعيلَ</a:t>
            </a:r>
            <a:r>
              <a:rPr lang="ar-SA" sz="2800" b="1" dirty="0" smtClean="0">
                <a:solidFill>
                  <a:schemeClr val="tx1"/>
                </a:solidFill>
              </a:rPr>
              <a:t> و</a:t>
            </a:r>
            <a:r>
              <a:rPr lang="ar-SA" sz="2800" b="1" dirty="0" smtClean="0">
                <a:solidFill>
                  <a:srgbClr val="FF0000"/>
                </a:solidFill>
              </a:rPr>
              <a:t>إسحاقَ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ويعقوبَ</a:t>
            </a:r>
            <a:r>
              <a:rPr lang="ar-SA" sz="2800" b="1" dirty="0" smtClean="0">
                <a:solidFill>
                  <a:srgbClr val="FFFFCC"/>
                </a:solidFill>
              </a:rPr>
              <a:t>“</a:t>
            </a:r>
            <a:endParaRPr lang="en-US" sz="2800" b="1" dirty="0">
              <a:solidFill>
                <a:srgbClr val="FFFFCC"/>
              </a:solidFill>
            </a:endParaRPr>
          </a:p>
        </p:txBody>
      </p:sp>
      <p:pic>
        <p:nvPicPr>
          <p:cNvPr id="47135" name="Picture 31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36" name="WordArt 32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لعلتين</a:t>
            </a:r>
          </a:p>
        </p:txBody>
      </p:sp>
      <p:grpSp>
        <p:nvGrpSpPr>
          <p:cNvPr id="47137" name="Group 33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47138" name="Picture 34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139" name="Rectangle 35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140" name="WordArt 36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أمثلة توضيحية</a:t>
            </a:r>
          </a:p>
        </p:txBody>
      </p:sp>
    </p:spTree>
    <p:extLst>
      <p:ext uri="{BB962C8B-B14F-4D97-AF65-F5344CB8AC3E}">
        <p14:creationId xmlns:p14="http://schemas.microsoft.com/office/powerpoint/2010/main" val="145286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4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4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4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 animBg="1"/>
      <p:bldP spid="47120" grpId="0"/>
      <p:bldP spid="47121" grpId="0" animBg="1"/>
      <p:bldP spid="47127" grpId="0" animBg="1"/>
      <p:bldP spid="47128" grpId="0" animBg="1"/>
      <p:bldP spid="47129" grpId="0" animBg="1"/>
      <p:bldP spid="47130" grpId="0" animBg="1"/>
      <p:bldP spid="47136" grpId="0" animBg="1"/>
      <p:bldP spid="471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830263" y="1196975"/>
            <a:ext cx="604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>
                <a:solidFill>
                  <a:srgbClr val="8B0100"/>
                </a:solidFill>
              </a:rPr>
              <a:t>تأمل معي الكلمات الملونة باللون </a:t>
            </a:r>
            <a:r>
              <a:rPr lang="ar-SA" sz="2400" b="1" dirty="0" smtClean="0">
                <a:solidFill>
                  <a:srgbClr val="8B0100"/>
                </a:solidFill>
              </a:rPr>
              <a:t>الأحمر </a:t>
            </a:r>
            <a:r>
              <a:rPr lang="ar-SA" sz="2400" b="1" dirty="0">
                <a:solidFill>
                  <a:srgbClr val="8B0100"/>
                </a:solidFill>
              </a:rPr>
              <a:t>في الأمثلة التالية:</a:t>
            </a:r>
            <a:endParaRPr lang="en-US" sz="2400" b="1" dirty="0">
              <a:solidFill>
                <a:srgbClr val="8B0100"/>
              </a:solidFill>
            </a:endParaRPr>
          </a:p>
        </p:txBody>
      </p:sp>
      <p:pic>
        <p:nvPicPr>
          <p:cNvPr id="47135" name="Picture 31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36" name="WordArt 32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لعلتين</a:t>
            </a:r>
          </a:p>
        </p:txBody>
      </p:sp>
      <p:grpSp>
        <p:nvGrpSpPr>
          <p:cNvPr id="47137" name="Group 33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47138" name="Picture 34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139" name="Rectangle 35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140" name="WordArt 36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أمثلة توضيحية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37052" y="2204864"/>
            <a:ext cx="7916863" cy="5762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6- كتبت المصاحف في عهد </a:t>
            </a:r>
            <a:r>
              <a:rPr lang="ar-SA" sz="2800" b="1" dirty="0" smtClean="0">
                <a:solidFill>
                  <a:srgbClr val="FF0000"/>
                </a:solidFill>
              </a:rPr>
              <a:t>عثمانَ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بن </a:t>
            </a:r>
            <a:r>
              <a:rPr lang="ar-SA" sz="2800" b="1" dirty="0" smtClean="0">
                <a:solidFill>
                  <a:srgbClr val="FF0000"/>
                </a:solidFill>
              </a:rPr>
              <a:t>عفانَ</a:t>
            </a:r>
            <a:r>
              <a:rPr lang="ar-SA" sz="2800" b="1" dirty="0" smtClean="0">
                <a:solidFill>
                  <a:srgbClr val="FFFFCC"/>
                </a:solidFill>
              </a:rPr>
              <a:t>.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666456" y="2781127"/>
            <a:ext cx="3979863" cy="7207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7- زرت </a:t>
            </a:r>
            <a:r>
              <a:rPr lang="ar-SA" sz="2800" b="1" dirty="0" smtClean="0">
                <a:solidFill>
                  <a:srgbClr val="FF0000"/>
                </a:solidFill>
              </a:rPr>
              <a:t>حضرموتَ</a:t>
            </a:r>
            <a:r>
              <a:rPr lang="ar-SA" sz="2800" b="1" dirty="0" smtClean="0">
                <a:solidFill>
                  <a:srgbClr val="FFFFCC"/>
                </a:solidFill>
              </a:rPr>
              <a:t>.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37053" y="2781126"/>
            <a:ext cx="4073074" cy="7207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8-</a:t>
            </a:r>
            <a:r>
              <a:rPr lang="ar-SA" sz="2800" b="1" dirty="0">
                <a:solidFill>
                  <a:srgbClr val="FFFFCC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ينبعُ</a:t>
            </a:r>
            <a:r>
              <a:rPr lang="ar-SA" sz="2800" b="1" dirty="0" smtClean="0">
                <a:solidFill>
                  <a:srgbClr val="FFFFCC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مدينة جميلة</a:t>
            </a:r>
            <a:r>
              <a:rPr lang="ar-SA" sz="2800" b="1" dirty="0">
                <a:solidFill>
                  <a:srgbClr val="FFFFCC"/>
                </a:solidFill>
              </a:rPr>
              <a:t>.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44170" y="3513798"/>
            <a:ext cx="7916863" cy="7207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9- فتحت مصر في عهد </a:t>
            </a:r>
            <a:r>
              <a:rPr lang="ar-SA" sz="2800" b="1" dirty="0" smtClean="0">
                <a:solidFill>
                  <a:srgbClr val="FF0000"/>
                </a:solidFill>
              </a:rPr>
              <a:t>عمرَ</a:t>
            </a:r>
            <a:r>
              <a:rPr lang="ar-SA" sz="2800" b="1" dirty="0" smtClean="0">
                <a:solidFill>
                  <a:srgbClr val="FFFFCC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بن الخطاب</a:t>
            </a:r>
            <a:r>
              <a:rPr lang="ar-SA" sz="2800" b="1" dirty="0">
                <a:solidFill>
                  <a:srgbClr val="FFFFCC"/>
                </a:solidFill>
              </a:rPr>
              <a:t>.</a:t>
            </a:r>
            <a:endParaRPr lang="en-US" sz="28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5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40"/>
                            </p:stCondLst>
                            <p:childTnLst>
                              <p:par>
                                <p:cTn id="3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40"/>
                            </p:stCondLst>
                            <p:childTnLst>
                              <p:par>
                                <p:cTn id="4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40"/>
                            </p:stCondLst>
                            <p:childTnLst>
                              <p:par>
                                <p:cTn id="4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40"/>
                            </p:stCondLst>
                            <p:childTnLst>
                              <p:par>
                                <p:cTn id="5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 animBg="1"/>
      <p:bldP spid="47120" grpId="0"/>
      <p:bldP spid="47136" grpId="0" animBg="1"/>
      <p:bldP spid="47140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684213" y="71438"/>
            <a:ext cx="7775575" cy="6021387"/>
            <a:chOff x="612" y="660"/>
            <a:chExt cx="4068" cy="3000"/>
          </a:xfrm>
        </p:grpSpPr>
        <p:pic>
          <p:nvPicPr>
            <p:cNvPr id="11292" name="Picture 28" descr="52157225a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1294" name="WordArt 30"/>
          <p:cNvSpPr>
            <a:spLocks noChangeArrowheads="1" noChangeShapeType="1" noTextEdit="1"/>
          </p:cNvSpPr>
          <p:nvPr/>
        </p:nvSpPr>
        <p:spPr bwMode="auto">
          <a:xfrm>
            <a:off x="2954338" y="1411288"/>
            <a:ext cx="3346450" cy="8651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>
                <a:solidFill>
                  <a:srgbClr val="000000"/>
                </a:solidFill>
                <a:cs typeface="PT Bold Heading"/>
              </a:rPr>
              <a:t>الممنوع من</a:t>
            </a:r>
          </a:p>
        </p:txBody>
      </p:sp>
      <p:sp>
        <p:nvSpPr>
          <p:cNvPr id="11311" name="WordArt 47"/>
          <p:cNvSpPr>
            <a:spLocks noChangeArrowheads="1" noChangeShapeType="1" noTextEdit="1"/>
          </p:cNvSpPr>
          <p:nvPr/>
        </p:nvSpPr>
        <p:spPr bwMode="auto">
          <a:xfrm>
            <a:off x="2773363" y="2492375"/>
            <a:ext cx="334645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solidFill>
                  <a:srgbClr val="000000"/>
                </a:solidFill>
                <a:cs typeface="PT Bold Heading"/>
              </a:rPr>
              <a:t>الصرف</a:t>
            </a:r>
            <a:endParaRPr lang="ar-SA" sz="3600" kern="10" dirty="0">
              <a:solidFill>
                <a:srgbClr val="000000"/>
              </a:solidFill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197742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 animBg="1"/>
      <p:bldP spid="113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0" y="1196975"/>
            <a:ext cx="6877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8B0100"/>
                </a:solidFill>
              </a:rPr>
              <a:t>الاسم الممنوع من الصرف لعلتين نوعان : العلم والصفة.</a:t>
            </a:r>
            <a:endParaRPr lang="en-US" sz="2800" b="1">
              <a:solidFill>
                <a:srgbClr val="8B0100"/>
              </a:solidFill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79389" y="2997200"/>
            <a:ext cx="8820150" cy="6477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rtl="0">
              <a:spcBef>
                <a:spcPct val="50000"/>
              </a:spcBef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 إذا كانت الصفة على وزن ( فعلان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عطشان-غضبان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468313" y="2057400"/>
            <a:ext cx="7343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rgbClr val="8B0100"/>
                </a:solidFill>
              </a:rPr>
              <a:t>ثانيا:- تمنع الصفة من الصرف في المواضع التالية:</a:t>
            </a:r>
            <a:endParaRPr lang="en-US" sz="3200" b="1" dirty="0">
              <a:solidFill>
                <a:srgbClr val="8B0100"/>
              </a:solidFill>
            </a:endParaRP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79389" y="3933825"/>
            <a:ext cx="8820149" cy="6461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2- إذا كان الصفة على وزن (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فُعال ومفعل ) رُباع-مسدس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179390" y="4799112"/>
            <a:ext cx="8740780" cy="6461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 إذا كانت الصفة على وزن (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فُعل) أُخر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0204" name="Picture 28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05" name="WordArt 29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لعلتين</a:t>
            </a:r>
          </a:p>
        </p:txBody>
      </p:sp>
      <p:grpSp>
        <p:nvGrpSpPr>
          <p:cNvPr id="50206" name="Group 30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50207" name="Picture 31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208" name="Rectangle 32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0209" name="WordArt 33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القاعدة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179388" y="5663208"/>
            <a:ext cx="8740782" cy="6461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4-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إذا كانت الصفة على وزن (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أفعل)أحمر-أخضر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6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6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76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76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60"/>
                            </p:stCondLst>
                            <p:childTnLst>
                              <p:par>
                                <p:cTn id="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0" grpId="0" animBg="1"/>
      <p:bldP spid="50191" grpId="0"/>
      <p:bldP spid="50192" grpId="0" animBg="1"/>
      <p:bldP spid="50193" grpId="0"/>
      <p:bldP spid="50194" grpId="0" animBg="1"/>
      <p:bldP spid="50199" grpId="0" animBg="1"/>
      <p:bldP spid="50205" grpId="0" animBg="1"/>
      <p:bldP spid="50209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0" y="1196975"/>
            <a:ext cx="687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8B0100"/>
                </a:solidFill>
              </a:rPr>
              <a:t>تأمل معي الكلمات التالية :</a:t>
            </a:r>
            <a:endParaRPr lang="en-US" sz="2400" b="1">
              <a:solidFill>
                <a:srgbClr val="8B0100"/>
              </a:solidFill>
            </a:endParaRP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835150" y="2492375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1400" name="Group 20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99932889"/>
              </p:ext>
            </p:extLst>
          </p:nvPr>
        </p:nvGraphicFramePr>
        <p:xfrm>
          <a:off x="395536" y="1916832"/>
          <a:ext cx="8236602" cy="4448723"/>
        </p:xfrm>
        <a:graphic>
          <a:graphicData uri="http://schemas.openxmlformats.org/drawingml/2006/table">
            <a:tbl>
              <a:tblPr rtl="1">
                <a:tableStyleId>{3C2FFA5D-87B4-456A-9821-1D502468CF0F}</a:tableStyleId>
              </a:tblPr>
              <a:tblGrid>
                <a:gridCol w="3253389"/>
                <a:gridCol w="4983213"/>
              </a:tblGrid>
              <a:tr h="4811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الكلمة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سبب المنع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272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أكبر وأحمر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الوصفية ووزن أفعل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1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مسدس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الوصفية ووزن مفعل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1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ثُلاث وربُاع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الوصفية ووزن فُعال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1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أُخر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الوصفية ووزن فُعل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73800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غضبان وعطشان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الوصفية ووزن فعلان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81512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أخضر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الوصفية ووزن أفعل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51407" name="Picture 207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08" name="WordArt 208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لعلتين</a:t>
            </a:r>
          </a:p>
        </p:txBody>
      </p:sp>
      <p:grpSp>
        <p:nvGrpSpPr>
          <p:cNvPr id="51409" name="Group 209"/>
          <p:cNvGrpSpPr>
            <a:grpSpLocks/>
          </p:cNvGrpSpPr>
          <p:nvPr/>
        </p:nvGrpSpPr>
        <p:grpSpPr bwMode="auto">
          <a:xfrm>
            <a:off x="7021513" y="-88900"/>
            <a:ext cx="2014537" cy="1655763"/>
            <a:chOff x="612" y="660"/>
            <a:chExt cx="4068" cy="3000"/>
          </a:xfrm>
        </p:grpSpPr>
        <p:pic>
          <p:nvPicPr>
            <p:cNvPr id="51410" name="Picture 210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411" name="Rectangle 211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1412" name="WordArt 212"/>
          <p:cNvSpPr>
            <a:spLocks noChangeArrowheads="1" noChangeShapeType="1" noTextEdit="1"/>
          </p:cNvSpPr>
          <p:nvPr/>
        </p:nvSpPr>
        <p:spPr bwMode="auto">
          <a:xfrm>
            <a:off x="7505339" y="260648"/>
            <a:ext cx="1008424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أمثلة مشروحة</a:t>
            </a:r>
          </a:p>
        </p:txBody>
      </p:sp>
    </p:spTree>
    <p:extLst>
      <p:ext uri="{BB962C8B-B14F-4D97-AF65-F5344CB8AC3E}">
        <p14:creationId xmlns:p14="http://schemas.microsoft.com/office/powerpoint/2010/main" val="228140004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408" grpId="0" animBg="1"/>
      <p:bldP spid="514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6336" name="AutoShape 16"/>
          <p:cNvSpPr>
            <a:spLocks noChangeArrowheads="1"/>
          </p:cNvSpPr>
          <p:nvPr/>
        </p:nvSpPr>
        <p:spPr bwMode="auto">
          <a:xfrm>
            <a:off x="1020763" y="1916113"/>
            <a:ext cx="7920037" cy="646112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rgbClr val="FFFFCC"/>
                </a:solidFill>
              </a:rPr>
              <a:t>ضع علامة </a:t>
            </a:r>
            <a:r>
              <a:rPr lang="ar-SA" sz="2800" b="1" dirty="0">
                <a:solidFill>
                  <a:srgbClr val="FFFFCC"/>
                </a:solidFill>
              </a:rPr>
              <a:t>صح أو خطأ فيما يلي: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2413000" y="2973388"/>
            <a:ext cx="6551613" cy="646112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ar-SA" sz="2400" b="1" dirty="0">
                <a:solidFill>
                  <a:srgbClr val="FFFFCC"/>
                </a:solidFill>
              </a:rPr>
              <a:t>1- كلمة ” طلحة ” </a:t>
            </a:r>
            <a:r>
              <a:rPr lang="ar-SA" sz="2400" b="1" dirty="0" smtClean="0">
                <a:solidFill>
                  <a:srgbClr val="FFFFCC"/>
                </a:solidFill>
              </a:rPr>
              <a:t>مُنعت </a:t>
            </a:r>
            <a:r>
              <a:rPr lang="ar-SA" sz="2400" b="1" dirty="0">
                <a:solidFill>
                  <a:srgbClr val="FFFFCC"/>
                </a:solidFill>
              </a:rPr>
              <a:t>من الصرف </a:t>
            </a:r>
            <a:r>
              <a:rPr lang="ar-SA" sz="2400" b="1" dirty="0" smtClean="0">
                <a:solidFill>
                  <a:srgbClr val="FFFFCC"/>
                </a:solidFill>
              </a:rPr>
              <a:t>لأنها علم مؤنث</a:t>
            </a:r>
            <a:endParaRPr lang="en-US" sz="2400" b="1" dirty="0">
              <a:solidFill>
                <a:srgbClr val="FFFFCC"/>
              </a:solidFill>
            </a:endParaRPr>
          </a:p>
        </p:txBody>
      </p:sp>
      <p:sp>
        <p:nvSpPr>
          <p:cNvPr id="56341" name="AutoShape 2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71550" y="2827338"/>
            <a:ext cx="1079500" cy="43021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000" b="1">
                <a:solidFill>
                  <a:srgbClr val="FFFFCC"/>
                </a:solidFill>
              </a:rPr>
              <a:t>صح</a:t>
            </a:r>
            <a:endParaRPr lang="en-US" sz="2000" b="1">
              <a:solidFill>
                <a:srgbClr val="FFFFCC"/>
              </a:solidFill>
            </a:endParaRPr>
          </a:p>
        </p:txBody>
      </p:sp>
      <p:sp>
        <p:nvSpPr>
          <p:cNvPr id="56342" name="AutoShape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1550" y="3333750"/>
            <a:ext cx="1079500" cy="430213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000" b="1">
                <a:solidFill>
                  <a:srgbClr val="FFFFCC"/>
                </a:solidFill>
              </a:rPr>
              <a:t>خطأ</a:t>
            </a:r>
            <a:endParaRPr lang="en-US" sz="2000" b="1">
              <a:solidFill>
                <a:srgbClr val="FFFFCC"/>
              </a:solidFill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539750" y="4149725"/>
            <a:ext cx="8280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6344" name="AutoShape 24"/>
          <p:cNvSpPr>
            <a:spLocks noChangeArrowheads="1"/>
          </p:cNvSpPr>
          <p:nvPr/>
        </p:nvSpPr>
        <p:spPr bwMode="auto">
          <a:xfrm>
            <a:off x="2413000" y="4654550"/>
            <a:ext cx="6551613" cy="646113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ar-SA" sz="2400" b="1" dirty="0">
                <a:solidFill>
                  <a:srgbClr val="FFFFCC"/>
                </a:solidFill>
              </a:rPr>
              <a:t>2- كلمة ” أكرم ” منعت من الصرف لأنها </a:t>
            </a:r>
            <a:r>
              <a:rPr lang="ar-SA" sz="2400" b="1" dirty="0" smtClean="0">
                <a:solidFill>
                  <a:srgbClr val="FFFFCC"/>
                </a:solidFill>
              </a:rPr>
              <a:t>علم على </a:t>
            </a:r>
            <a:r>
              <a:rPr lang="ar-SA" sz="2400" b="1" dirty="0">
                <a:solidFill>
                  <a:srgbClr val="FFFFCC"/>
                </a:solidFill>
              </a:rPr>
              <a:t>وزن أفعل.</a:t>
            </a:r>
            <a:endParaRPr lang="en-US" sz="2400" b="1" dirty="0">
              <a:solidFill>
                <a:srgbClr val="FFFFCC"/>
              </a:solidFill>
            </a:endParaRPr>
          </a:p>
        </p:txBody>
      </p:sp>
      <p:sp>
        <p:nvSpPr>
          <p:cNvPr id="56345" name="AutoShape 2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71550" y="4508500"/>
            <a:ext cx="1079500" cy="430213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000" b="1">
                <a:solidFill>
                  <a:srgbClr val="FFFFCC"/>
                </a:solidFill>
              </a:rPr>
              <a:t>صح</a:t>
            </a:r>
            <a:endParaRPr lang="en-US" sz="2000" b="1">
              <a:solidFill>
                <a:srgbClr val="FFFFCC"/>
              </a:solidFill>
            </a:endParaRPr>
          </a:p>
        </p:txBody>
      </p:sp>
      <p:sp>
        <p:nvSpPr>
          <p:cNvPr id="56346" name="AutoShape 2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1550" y="5014913"/>
            <a:ext cx="1079500" cy="430212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000" b="1">
                <a:solidFill>
                  <a:srgbClr val="FFFFCC"/>
                </a:solidFill>
              </a:rPr>
              <a:t>خطأ</a:t>
            </a:r>
            <a:endParaRPr lang="en-US" sz="2000" b="1">
              <a:solidFill>
                <a:srgbClr val="FFFFCC"/>
              </a:solidFill>
            </a:endParaRPr>
          </a:p>
        </p:txBody>
      </p:sp>
      <p:pic>
        <p:nvPicPr>
          <p:cNvPr id="56351" name="Picture 31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52" name="WordArt 32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لعلتين</a:t>
            </a:r>
          </a:p>
        </p:txBody>
      </p:sp>
      <p:grpSp>
        <p:nvGrpSpPr>
          <p:cNvPr id="56353" name="Group 33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56354" name="Picture 34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6356" name="WordArt 36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الاختبار البعدي</a:t>
            </a:r>
          </a:p>
        </p:txBody>
      </p:sp>
    </p:spTree>
    <p:extLst>
      <p:ext uri="{BB962C8B-B14F-4D97-AF65-F5344CB8AC3E}">
        <p14:creationId xmlns:p14="http://schemas.microsoft.com/office/powerpoint/2010/main" val="341285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animBg="1"/>
      <p:bldP spid="56336" grpId="0" animBg="1"/>
      <p:bldP spid="56340" grpId="0" animBg="1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52" grpId="0" animBg="1"/>
      <p:bldP spid="563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144016" y="404664"/>
            <a:ext cx="8820472" cy="645333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الكسرة = جر= الاسم المفرد المنصرف + جمع التكسير المنصرف + جمع المؤنث السالم</a:t>
            </a:r>
          </a:p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= نصب = جمع 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المؤنث السالم</a:t>
            </a:r>
          </a:p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السكون = جزم = الفعل المضارع الصحيح الآخر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الواو= رفع= جمع المذكر السالم + الأسماء الخمسة</a:t>
            </a:r>
          </a:p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الألف = رفع = المثنى</a:t>
            </a:r>
          </a:p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نصب= الأسماء الخمسة</a:t>
            </a:r>
          </a:p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الياء = نصب= المثنى + جمع المذكر السالم</a:t>
            </a:r>
          </a:p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الجر=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المثنى + جمع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المذكر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السالم+الأسماء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الخمسة</a:t>
            </a:r>
          </a:p>
          <a:p>
            <a:pPr>
              <a:spcBef>
                <a:spcPct val="50000"/>
              </a:spcBef>
            </a:pP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حذف النون = نصب وجزم=الأفعال الخمسة</a:t>
            </a:r>
          </a:p>
          <a:p>
            <a:pPr>
              <a:spcBef>
                <a:spcPct val="50000"/>
              </a:spcBef>
            </a:pP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حذف حرف العلة = جزم = المضارع المعتل الآخر 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89389"/>
              </p:ext>
            </p:extLst>
          </p:nvPr>
        </p:nvGraphicFramePr>
        <p:xfrm>
          <a:off x="179512" y="620688"/>
          <a:ext cx="8856986" cy="5932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6067"/>
                <a:gridCol w="1647776"/>
                <a:gridCol w="4463143"/>
              </a:tblGrid>
              <a:tr h="129614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الكسرة</a:t>
                      </a:r>
                      <a:r>
                        <a:rPr lang="ar-SA" sz="2000" b="1" dirty="0" smtClean="0"/>
                        <a:t> 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جر</a:t>
                      </a:r>
                    </a:p>
                    <a:p>
                      <a:pPr algn="ctr" rtl="1"/>
                      <a:endParaRPr lang="ar-SA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 rtl="1"/>
                      <a:r>
                        <a:rPr lang="ar-SA" sz="2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نصب</a:t>
                      </a:r>
                      <a:endParaRPr lang="ar-SA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ar-SA" sz="2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الاسم المفرد المنصرف + جمع التكسير المنصرف + جمع المؤنث السالم</a:t>
                      </a:r>
                    </a:p>
                    <a:p>
                      <a:pPr algn="r">
                        <a:spcBef>
                          <a:spcPct val="50000"/>
                        </a:spcBef>
                      </a:pPr>
                      <a:r>
                        <a:rPr lang="ar-SA" sz="2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جمع المؤنث السالم</a:t>
                      </a:r>
                    </a:p>
                    <a:p>
                      <a:pPr algn="ctr" rtl="1"/>
                      <a:endParaRPr lang="ar-SA" sz="2000" b="1" dirty="0"/>
                    </a:p>
                  </a:txBody>
                  <a:tcPr anchor="ctr"/>
                </a:tc>
              </a:tr>
              <a:tr h="5855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السكون</a:t>
                      </a:r>
                      <a:endParaRPr lang="ar-S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جزم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الفعل المضارع الصحيح الآخر</a:t>
                      </a:r>
                      <a:endParaRPr lang="ar-SA" sz="2000" b="1" dirty="0"/>
                    </a:p>
                  </a:txBody>
                  <a:tcPr anchor="ctr"/>
                </a:tc>
              </a:tr>
              <a:tr h="5855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الواو</a:t>
                      </a:r>
                      <a:endParaRPr lang="ar-S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رفع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 smtClean="0"/>
                        <a:t>جمع المذكر السالم + الأسماء الخمسة</a:t>
                      </a:r>
                    </a:p>
                    <a:p>
                      <a:pPr algn="ctr" rtl="1"/>
                      <a:endParaRPr lang="ar-SA" sz="2000" b="1" dirty="0"/>
                    </a:p>
                  </a:txBody>
                  <a:tcPr anchor="ctr"/>
                </a:tc>
              </a:tr>
              <a:tr h="5855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الألف</a:t>
                      </a:r>
                      <a:endParaRPr lang="ar-S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رفع</a:t>
                      </a:r>
                    </a:p>
                    <a:p>
                      <a:pPr algn="ctr" rtl="1"/>
                      <a:r>
                        <a:rPr lang="ar-SA" sz="2400" b="1" dirty="0" smtClean="0"/>
                        <a:t>نصب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المثنى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الأسماء الخمسة</a:t>
                      </a:r>
                      <a:endParaRPr lang="ar-SA" sz="2000" b="1" dirty="0"/>
                    </a:p>
                  </a:txBody>
                  <a:tcPr anchor="ctr"/>
                </a:tc>
              </a:tr>
              <a:tr h="5855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الياء</a:t>
                      </a:r>
                      <a:endParaRPr lang="ar-S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نصب</a:t>
                      </a:r>
                    </a:p>
                    <a:p>
                      <a:pPr algn="ctr" rtl="1"/>
                      <a:r>
                        <a:rPr lang="ar-SA" sz="2400" b="1" dirty="0" smtClean="0"/>
                        <a:t>جر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المثنى + جمع المذكر السالم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المثنى + جمع </a:t>
                      </a:r>
                      <a:r>
                        <a:rPr lang="ar-SA" sz="2000" b="1" smtClean="0"/>
                        <a:t>المذكر السالم + الأسماء </a:t>
                      </a:r>
                      <a:r>
                        <a:rPr lang="ar-SA" sz="2000" b="1" dirty="0" smtClean="0"/>
                        <a:t>الخمسة</a:t>
                      </a:r>
                      <a:endParaRPr lang="ar-SA" sz="2000" b="1" dirty="0"/>
                    </a:p>
                  </a:txBody>
                  <a:tcPr anchor="ctr"/>
                </a:tc>
              </a:tr>
              <a:tr h="5855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حذف النون </a:t>
                      </a:r>
                      <a:endParaRPr lang="ar-S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جزم ونصب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الأفعال</a:t>
                      </a:r>
                      <a:r>
                        <a:rPr lang="ar-SA" sz="2000" b="1" baseline="0" dirty="0" smtClean="0"/>
                        <a:t> الخمسة</a:t>
                      </a:r>
                      <a:endParaRPr lang="ar-SA" sz="2000" b="1" dirty="0"/>
                    </a:p>
                  </a:txBody>
                  <a:tcPr anchor="ctr"/>
                </a:tc>
              </a:tr>
              <a:tr h="58556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حذف حرف العلة </a:t>
                      </a:r>
                      <a:endParaRPr lang="ar-SA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جزم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الفعل المضارع المعتل الآخر</a:t>
                      </a:r>
                      <a:endParaRPr lang="ar-SA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0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696913" y="692150"/>
            <a:ext cx="7797800" cy="5329238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 rot="5400000">
            <a:off x="6084094" y="3105944"/>
            <a:ext cx="5221288" cy="539750"/>
          </a:xfrm>
          <a:prstGeom prst="flowChartTerminator">
            <a:avLst/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 rot="5400000">
            <a:off x="-2161381" y="3105944"/>
            <a:ext cx="5221288" cy="539750"/>
          </a:xfrm>
          <a:prstGeom prst="flowChartTerminator">
            <a:avLst/>
          </a:prstGeom>
          <a:gradFill rotWithShape="1">
            <a:gsLst>
              <a:gs pos="0">
                <a:srgbClr val="800000"/>
              </a:gs>
              <a:gs pos="50000">
                <a:srgbClr val="FF0000"/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763713" y="915988"/>
            <a:ext cx="5473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 dirty="0">
                <a:solidFill>
                  <a:schemeClr val="bg1"/>
                </a:solidFill>
                <a:cs typeface="PT Bold Heading" pitchFamily="2" charset="-78"/>
              </a:rPr>
              <a:t>تعريف الممنوع من الصرف</a:t>
            </a:r>
            <a:endParaRPr lang="en-US" sz="3600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900113" y="1484313"/>
            <a:ext cx="7343775" cy="324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0" hangingPunct="0">
              <a:lnSpc>
                <a:spcPct val="200000"/>
              </a:lnSpc>
            </a:pPr>
            <a:r>
              <a:rPr lang="ar-SA" sz="3600" b="1" dirty="0">
                <a:solidFill>
                  <a:srgbClr val="FFFF00"/>
                </a:solidFill>
              </a:rPr>
              <a:t>هو الاسم المعرب الذي لا يدخله </a:t>
            </a:r>
            <a:r>
              <a:rPr lang="ar-SA" sz="3600" b="1" dirty="0" smtClean="0">
                <a:solidFill>
                  <a:srgbClr val="FFFF00"/>
                </a:solidFill>
              </a:rPr>
              <a:t>تنوين، </a:t>
            </a:r>
            <a:r>
              <a:rPr lang="ar-SA" sz="3600" b="1" dirty="0">
                <a:solidFill>
                  <a:srgbClr val="FFFF00"/>
                </a:solidFill>
              </a:rPr>
              <a:t>ويجر بالفتحة نيابة عن الكسرة </a:t>
            </a:r>
            <a:r>
              <a:rPr lang="ar-SA" sz="3600" b="1" dirty="0">
                <a:solidFill>
                  <a:schemeClr val="bg1"/>
                </a:solidFill>
              </a:rPr>
              <a:t>، إلا إذا عرّف بـ " أل " ، أو الإضافة ، فإنه يجر بالكسرة .</a:t>
            </a:r>
            <a:r>
              <a:rPr lang="ar-SA" sz="3600" dirty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  <p:bldP spid="21516" grpId="0" animBg="1"/>
      <p:bldP spid="215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684213" y="71438"/>
            <a:ext cx="7775575" cy="6021387"/>
            <a:chOff x="612" y="660"/>
            <a:chExt cx="4068" cy="3000"/>
          </a:xfrm>
        </p:grpSpPr>
        <p:pic>
          <p:nvPicPr>
            <p:cNvPr id="11292" name="Picture 28" descr="52157225a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1294" name="WordArt 30"/>
          <p:cNvSpPr>
            <a:spLocks noChangeArrowheads="1" noChangeShapeType="1" noTextEdit="1"/>
          </p:cNvSpPr>
          <p:nvPr/>
        </p:nvSpPr>
        <p:spPr bwMode="auto">
          <a:xfrm>
            <a:off x="2954338" y="1411288"/>
            <a:ext cx="3346450" cy="8651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000000"/>
                </a:solidFill>
                <a:cs typeface="PT Bold Heading"/>
              </a:rPr>
              <a:t>الممنوع من</a:t>
            </a:r>
          </a:p>
        </p:txBody>
      </p:sp>
      <p:sp>
        <p:nvSpPr>
          <p:cNvPr id="11311" name="WordArt 47"/>
          <p:cNvSpPr>
            <a:spLocks noChangeArrowheads="1" noChangeShapeType="1" noTextEdit="1"/>
          </p:cNvSpPr>
          <p:nvPr/>
        </p:nvSpPr>
        <p:spPr bwMode="auto">
          <a:xfrm>
            <a:off x="2773362" y="2492375"/>
            <a:ext cx="3814862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>
                <a:solidFill>
                  <a:srgbClr val="000000"/>
                </a:solidFill>
                <a:cs typeface="PT Bold Heading"/>
              </a:rPr>
              <a:t>الصرف </a:t>
            </a:r>
            <a:r>
              <a:rPr lang="ar-SA" sz="3600" kern="10" dirty="0" smtClean="0">
                <a:solidFill>
                  <a:srgbClr val="000000"/>
                </a:solidFill>
                <a:cs typeface="PT Bold Heading"/>
              </a:rPr>
              <a:t>لعلة واحدة</a:t>
            </a:r>
            <a:endParaRPr lang="ar-SA" sz="3600" kern="10" dirty="0">
              <a:solidFill>
                <a:srgbClr val="000000"/>
              </a:solidFill>
              <a:cs typeface="PT Bold Heading"/>
            </a:endParaRP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1115616" y="307975"/>
            <a:ext cx="668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cs typeface="PT Bold Heading" pitchFamily="2" charset="-78"/>
              </a:rPr>
              <a:t>أولاً : الممنوع من الصرف لعلة واحدة</a:t>
            </a:r>
            <a:endParaRPr lang="en-US" sz="2800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667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 animBg="1"/>
      <p:bldP spid="113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9" name="Line 37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830263" y="1196975"/>
            <a:ext cx="604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8B0100"/>
                </a:solidFill>
              </a:rPr>
              <a:t>تأمل معي الكلمات الملونة باللون الأخضر في الأمثلة التالية:</a:t>
            </a:r>
            <a:endParaRPr lang="en-US" sz="2400" b="1">
              <a:solidFill>
                <a:srgbClr val="8B0100"/>
              </a:solidFill>
            </a:endParaRP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15950" y="1844675"/>
            <a:ext cx="7916863" cy="719138"/>
          </a:xfrm>
          <a:prstGeom prst="rect">
            <a:avLst/>
          </a:prstGeom>
          <a:gradFill rotWithShape="1">
            <a:gsLst>
              <a:gs pos="0">
                <a:srgbClr val="C41414">
                  <a:gamma/>
                  <a:shade val="46275"/>
                  <a:invGamma/>
                </a:srgbClr>
              </a:gs>
              <a:gs pos="50000">
                <a:srgbClr val="C41414"/>
              </a:gs>
              <a:gs pos="100000">
                <a:srgbClr val="C4141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rgbClr val="FFFFCC"/>
                </a:solidFill>
              </a:rPr>
              <a:t>1- قال الله تعالى : ” ونزلنا عليكم المن </a:t>
            </a:r>
            <a:r>
              <a:rPr lang="ar-SA" sz="3200" b="1" dirty="0">
                <a:solidFill>
                  <a:srgbClr val="66FF33"/>
                </a:solidFill>
              </a:rPr>
              <a:t>والسلوى</a:t>
            </a:r>
            <a:r>
              <a:rPr lang="ar-SA" sz="3200" b="1" dirty="0">
                <a:solidFill>
                  <a:srgbClr val="FFFFCC"/>
                </a:solidFill>
              </a:rPr>
              <a:t> ” . </a:t>
            </a:r>
            <a:endParaRPr lang="en-US" sz="3200" b="1" dirty="0">
              <a:solidFill>
                <a:srgbClr val="FFFFCC"/>
              </a:solidFill>
            </a:endParaRP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635000" y="2563813"/>
            <a:ext cx="7916863" cy="719137"/>
          </a:xfrm>
          <a:prstGeom prst="rect">
            <a:avLst/>
          </a:prstGeom>
          <a:gradFill rotWithShape="1">
            <a:gsLst>
              <a:gs pos="0">
                <a:srgbClr val="C41414">
                  <a:gamma/>
                  <a:shade val="46275"/>
                  <a:invGamma/>
                </a:srgbClr>
              </a:gs>
              <a:gs pos="50000">
                <a:srgbClr val="C41414"/>
              </a:gs>
              <a:gs pos="100000">
                <a:srgbClr val="C4141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rgbClr val="FFFFCC"/>
                </a:solidFill>
              </a:rPr>
              <a:t>2- قال الله تعالى: ” ولقد جاءت رسلنا إبراهيم </a:t>
            </a:r>
            <a:r>
              <a:rPr lang="ar-SA" sz="3200" b="1" dirty="0">
                <a:solidFill>
                  <a:srgbClr val="66FF33"/>
                </a:solidFill>
              </a:rPr>
              <a:t>بالبشرى</a:t>
            </a:r>
            <a:r>
              <a:rPr lang="ar-SA" sz="3200" b="1" dirty="0">
                <a:solidFill>
                  <a:srgbClr val="FFFFCC"/>
                </a:solidFill>
              </a:rPr>
              <a:t> ”</a:t>
            </a:r>
            <a:endParaRPr lang="en-US" sz="3200" b="1" dirty="0">
              <a:solidFill>
                <a:srgbClr val="FFFFCC"/>
              </a:solidFill>
            </a:endParaRP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635000" y="3282950"/>
            <a:ext cx="7916863" cy="719138"/>
          </a:xfrm>
          <a:prstGeom prst="rect">
            <a:avLst/>
          </a:prstGeom>
          <a:gradFill rotWithShape="1">
            <a:gsLst>
              <a:gs pos="0">
                <a:srgbClr val="C41414">
                  <a:gamma/>
                  <a:shade val="46275"/>
                  <a:invGamma/>
                </a:srgbClr>
              </a:gs>
              <a:gs pos="50000">
                <a:srgbClr val="C41414"/>
              </a:gs>
              <a:gs pos="100000">
                <a:srgbClr val="C4141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FFFFCC"/>
                </a:solidFill>
              </a:rPr>
              <a:t>3- قال الله </a:t>
            </a:r>
            <a:r>
              <a:rPr lang="ar-SA" sz="2800" b="1" dirty="0" err="1">
                <a:solidFill>
                  <a:srgbClr val="FFFFCC"/>
                </a:solidFill>
              </a:rPr>
              <a:t>تعالى:”اسلك</a:t>
            </a:r>
            <a:r>
              <a:rPr lang="ar-SA" sz="2800" b="1" dirty="0">
                <a:solidFill>
                  <a:srgbClr val="FFFFCC"/>
                </a:solidFill>
              </a:rPr>
              <a:t> يدك في جيبك تخرج </a:t>
            </a:r>
            <a:r>
              <a:rPr lang="ar-SA" sz="2800" b="1" dirty="0">
                <a:solidFill>
                  <a:srgbClr val="66FF33"/>
                </a:solidFill>
              </a:rPr>
              <a:t>بيضاء</a:t>
            </a:r>
            <a:r>
              <a:rPr lang="ar-SA" sz="2800" b="1" dirty="0">
                <a:solidFill>
                  <a:srgbClr val="FFFFCC"/>
                </a:solidFill>
              </a:rPr>
              <a:t> من غير سوء”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635000" y="4003675"/>
            <a:ext cx="7916863" cy="719138"/>
          </a:xfrm>
          <a:prstGeom prst="rect">
            <a:avLst/>
          </a:prstGeom>
          <a:gradFill rotWithShape="1">
            <a:gsLst>
              <a:gs pos="0">
                <a:srgbClr val="C41414">
                  <a:gamma/>
                  <a:shade val="46275"/>
                  <a:invGamma/>
                </a:srgbClr>
              </a:gs>
              <a:gs pos="50000">
                <a:srgbClr val="C41414"/>
              </a:gs>
              <a:gs pos="100000">
                <a:srgbClr val="C4141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FFFFCC"/>
                </a:solidFill>
              </a:rPr>
              <a:t>4- قال الله تعالى : ” وأرسل عليهم طيرا </a:t>
            </a:r>
            <a:r>
              <a:rPr lang="ar-SA" sz="2800" b="1">
                <a:solidFill>
                  <a:srgbClr val="66FF33"/>
                </a:solidFill>
              </a:rPr>
              <a:t>أبابيل</a:t>
            </a:r>
            <a:r>
              <a:rPr lang="ar-SA" sz="2800" b="1">
                <a:solidFill>
                  <a:srgbClr val="FFFFCC"/>
                </a:solidFill>
              </a:rPr>
              <a:t>  ”</a:t>
            </a:r>
            <a:endParaRPr lang="en-US" sz="2800" b="1">
              <a:solidFill>
                <a:srgbClr val="FFFFCC"/>
              </a:solidFill>
            </a:endParaRP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635000" y="4724400"/>
            <a:ext cx="7916863" cy="719138"/>
          </a:xfrm>
          <a:prstGeom prst="rect">
            <a:avLst/>
          </a:prstGeom>
          <a:gradFill rotWithShape="1">
            <a:gsLst>
              <a:gs pos="0">
                <a:srgbClr val="C41414">
                  <a:gamma/>
                  <a:shade val="46275"/>
                  <a:invGamma/>
                </a:srgbClr>
              </a:gs>
              <a:gs pos="50000">
                <a:srgbClr val="C41414"/>
              </a:gs>
              <a:gs pos="100000">
                <a:srgbClr val="C4141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>
                <a:solidFill>
                  <a:srgbClr val="FFFFCC"/>
                </a:solidFill>
              </a:rPr>
              <a:t>5- قال الله تعالى : ” إنما يعمر </a:t>
            </a:r>
            <a:r>
              <a:rPr lang="ar-SA" sz="2800" b="1">
                <a:solidFill>
                  <a:srgbClr val="66FF33"/>
                </a:solidFill>
              </a:rPr>
              <a:t>مساجد</a:t>
            </a:r>
            <a:r>
              <a:rPr lang="ar-SA" sz="2800" b="1">
                <a:solidFill>
                  <a:srgbClr val="FFFFCC"/>
                </a:solidFill>
              </a:rPr>
              <a:t> الله من آمن بالله  ” </a:t>
            </a:r>
            <a:endParaRPr lang="en-US" sz="2800" b="1">
              <a:solidFill>
                <a:srgbClr val="FFFFCC"/>
              </a:solidFill>
            </a:endParaRP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-182563" y="5516563"/>
            <a:ext cx="907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FF0000"/>
                </a:solidFill>
              </a:rPr>
              <a:t>جاءت الكلمات ممنوعة من الصرف .... والسبب في ذلك ما سنعرفه من القاعدة التالية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28721" name="Picture 49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22" name="WordArt 50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لعلة</a:t>
            </a:r>
          </a:p>
        </p:txBody>
      </p:sp>
      <p:grpSp>
        <p:nvGrpSpPr>
          <p:cNvPr id="28723" name="Group 51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28724" name="Picture 52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725" name="Rectangle 53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8726" name="WordArt 54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أمثلة توضيحية</a:t>
            </a:r>
          </a:p>
        </p:txBody>
      </p:sp>
    </p:spTree>
    <p:extLst>
      <p:ext uri="{BB962C8B-B14F-4D97-AF65-F5344CB8AC3E}">
        <p14:creationId xmlns:p14="http://schemas.microsoft.com/office/powerpoint/2010/main" val="190256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4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4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54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54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 animBg="1"/>
      <p:bldP spid="28710" grpId="0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/>
      <p:bldP spid="28722" grpId="0" animBg="1"/>
      <p:bldP spid="287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0" y="1196975"/>
            <a:ext cx="687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>
                <a:solidFill>
                  <a:srgbClr val="8B0100"/>
                </a:solidFill>
              </a:rPr>
              <a:t>يمنعٌ الاسمُ من الصرف لعلة واحدة في الأحوال الثلاثة الآتية:</a:t>
            </a:r>
            <a:endParaRPr lang="en-US" sz="2400" b="1" dirty="0">
              <a:solidFill>
                <a:srgbClr val="8B0100"/>
              </a:solidFill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0" y="1844824"/>
            <a:ext cx="8768011" cy="719137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 إذا كان مختوما بألف التأنيث المقصورة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ar-SA" sz="3200" b="1" dirty="0">
                <a:solidFill>
                  <a:srgbClr val="66FF33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سلوى بشرى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95536" y="2708920"/>
            <a:ext cx="8372475" cy="719138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2- إذا كان مختوما بألف التأنيث الممدودة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ar-SA" sz="3200" b="1" dirty="0">
                <a:solidFill>
                  <a:srgbClr val="66FF33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بيضاء-صحراء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95536" y="3573016"/>
            <a:ext cx="8372475" cy="719137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 إذا كان على صيغة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منتهى الجموع .</a:t>
            </a:r>
            <a:r>
              <a:rPr lang="ar-SA" sz="2800" b="1" dirty="0" smtClean="0">
                <a:solidFill>
                  <a:srgbClr val="FF0000"/>
                </a:solidFill>
              </a:rPr>
              <a:t>أبابيل-مصابيح-مساجد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95536" y="4437112"/>
            <a:ext cx="8372475" cy="2304256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صيغة منتهى الجموع :- هي كل جمع تكسير ثالثه ألف زائدة بعدها حرفان أو ثلاثة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وسطها 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ياء ساكنة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أشهر أوزان صيغة منتهى الجموع</a:t>
            </a:r>
          </a:p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مفاعل-مطابخ/مفاعيل-مصابيح/فعائل-مصائب/فواعل-قواعد/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أفاعل-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أكارم</a:t>
            </a:r>
            <a:endPara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فعالل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-طحالب/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فعاليل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-تحاليل</a:t>
            </a:r>
          </a:p>
          <a:p>
            <a:pPr>
              <a:spcBef>
                <a:spcPct val="50000"/>
              </a:spcBef>
            </a:pP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9723" name="Picture 27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4" name="WordArt 28"/>
          <p:cNvSpPr>
            <a:spLocks noChangeArrowheads="1" noChangeShapeType="1" noTextEdit="1"/>
          </p:cNvSpPr>
          <p:nvPr/>
        </p:nvSpPr>
        <p:spPr bwMode="auto">
          <a:xfrm>
            <a:off x="2483769" y="333376"/>
            <a:ext cx="4032920" cy="501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solidFill>
                  <a:srgbClr val="FFFFCC"/>
                </a:solidFill>
                <a:cs typeface="PT Bold Heading"/>
              </a:rPr>
              <a:t>أولاً : الممنوع </a:t>
            </a:r>
            <a:r>
              <a:rPr lang="ar-SA" sz="3600" kern="10" dirty="0">
                <a:solidFill>
                  <a:srgbClr val="FFFFCC"/>
                </a:solidFill>
                <a:cs typeface="PT Bold Heading"/>
              </a:rPr>
              <a:t>من الصرف لعلة</a:t>
            </a:r>
          </a:p>
        </p:txBody>
      </p: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29726" name="Picture 30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9728" name="WordArt 32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القاعدة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حبر 1"/>
              <p14:cNvContentPartPr/>
              <p14:nvPr/>
            </p14:nvContentPartPr>
            <p14:xfrm>
              <a:off x="678600" y="1276920"/>
              <a:ext cx="8474760" cy="4081320"/>
            </p14:xfrm>
          </p:contentPart>
        </mc:Choice>
        <mc:Fallback xmlns="">
          <p:pic>
            <p:nvPicPr>
              <p:cNvPr id="2" name="حبر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9240" y="1267560"/>
                <a:ext cx="8493480" cy="410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485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12" grpId="0"/>
      <p:bldP spid="29713" grpId="0" animBg="1"/>
      <p:bldP spid="29714" grpId="0" animBg="1"/>
      <p:bldP spid="29715" grpId="0" animBg="1"/>
      <p:bldP spid="29716" grpId="0" animBg="1"/>
      <p:bldP spid="29724" grpId="0" animBg="1"/>
      <p:bldP spid="297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79512" y="-1467544"/>
            <a:ext cx="8496944" cy="5871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ar-SA" sz="6600" dirty="0">
                <a:solidFill>
                  <a:srgbClr val="FF0000"/>
                </a:solidFill>
              </a:rPr>
              <a:t/>
            </a:r>
            <a:br>
              <a:rPr lang="ar-SA" sz="6600" dirty="0">
                <a:solidFill>
                  <a:srgbClr val="FF0000"/>
                </a:solidFill>
              </a:rPr>
            </a:br>
            <a:r>
              <a:rPr lang="ar-SA" sz="6600" dirty="0" smtClean="0">
                <a:solidFill>
                  <a:srgbClr val="FF0000"/>
                </a:solidFill>
              </a:rPr>
              <a:t>أمر أمير الأمراء بحفر بئر في الصحراء فكم راء في ذلك</a:t>
            </a:r>
            <a:endParaRPr lang="ar-SA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0" y="1196975"/>
            <a:ext cx="687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8B0100"/>
                </a:solidFill>
              </a:rPr>
              <a:t>تأمل معي الكلمات التالية :</a:t>
            </a:r>
            <a:endParaRPr lang="en-US" sz="2400" b="1">
              <a:solidFill>
                <a:srgbClr val="8B01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79388" y="1989138"/>
            <a:ext cx="5492750" cy="71913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لأنها مختومة بألف التأنيث المقصورة.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5795963" y="1989138"/>
            <a:ext cx="3238500" cy="719137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200" b="1" dirty="0">
                <a:solidFill>
                  <a:schemeClr val="accent4">
                    <a:lumMod val="50000"/>
                  </a:schemeClr>
                </a:solidFill>
              </a:rPr>
              <a:t>بشرى </a:t>
            </a:r>
            <a:r>
              <a:rPr lang="ar-SA" sz="3200" b="1" dirty="0" smtClean="0">
                <a:solidFill>
                  <a:schemeClr val="accent4">
                    <a:lumMod val="50000"/>
                  </a:schemeClr>
                </a:solidFill>
              </a:rPr>
              <a:t>وسلمى وسُعدى 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79388" y="2854325"/>
            <a:ext cx="5492750" cy="719138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rgbClr val="FFFFCC"/>
                </a:solidFill>
              </a:rPr>
              <a:t>لأنها مختومة بألف التأنيث الممدودة</a:t>
            </a:r>
            <a:endParaRPr lang="en-US" sz="3200" b="1" dirty="0">
              <a:solidFill>
                <a:srgbClr val="FFFFCC"/>
              </a:solidFill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5795963" y="2854325"/>
            <a:ext cx="3238500" cy="719138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بيضاء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وجرداء وصحراء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79388" y="3789363"/>
            <a:ext cx="5492750" cy="1079500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لأنها جاءت على صيغة منتهى الجموع على وزن مفاعل 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5795963" y="3789363"/>
            <a:ext cx="3238500" cy="107950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endParaRPr lang="ar-SA" sz="200" b="1" dirty="0">
              <a:solidFill>
                <a:srgbClr val="99FF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مساكن و مساجد ومنازل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179388" y="5013325"/>
            <a:ext cx="5492750" cy="10795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ar-SA" sz="3200" b="1" dirty="0">
                <a:solidFill>
                  <a:srgbClr val="FFFFCC"/>
                </a:solidFill>
              </a:rPr>
              <a:t>لأنها جاءت على صيغة منتهى الجموع على وزن مفاعيل .</a:t>
            </a:r>
            <a:endParaRPr lang="en-US" sz="3200" b="1" dirty="0">
              <a:solidFill>
                <a:srgbClr val="FFFFCC"/>
              </a:solidFill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795963" y="5013325"/>
            <a:ext cx="3238500" cy="10795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endParaRPr lang="ar-SA" sz="200" b="1" dirty="0">
              <a:solidFill>
                <a:srgbClr val="99FF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محاريب وتماثيل ومصابيح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51" name="Picture 31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2" name="WordArt 32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لعلة</a:t>
            </a:r>
          </a:p>
        </p:txBody>
      </p:sp>
      <p:grpSp>
        <p:nvGrpSpPr>
          <p:cNvPr id="30753" name="Group 33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30754" name="Picture 34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0756" name="WordArt 36"/>
          <p:cNvSpPr>
            <a:spLocks noChangeArrowheads="1" noChangeShapeType="1" noTextEdit="1"/>
          </p:cNvSpPr>
          <p:nvPr/>
        </p:nvSpPr>
        <p:spPr bwMode="auto">
          <a:xfrm>
            <a:off x="7505339" y="427038"/>
            <a:ext cx="1008424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1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المستوى الخامس</a:t>
            </a:r>
            <a:endParaRPr lang="ar-SA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9328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 animBg="1"/>
      <p:bldP spid="30735" grpId="0"/>
      <p:bldP spid="30736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0745" grpId="0" animBg="1"/>
      <p:bldP spid="30746" grpId="0" animBg="1"/>
      <p:bldP spid="30752" grpId="0" animBg="1"/>
      <p:bldP spid="307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r="13924" b="-5621"/>
          <a:stretch>
            <a:fillRect/>
          </a:stretch>
        </p:blipFill>
        <p:spPr bwMode="auto">
          <a:xfrm>
            <a:off x="2195513" y="44450"/>
            <a:ext cx="489743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2773363" y="476250"/>
            <a:ext cx="3743325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>
                <a:solidFill>
                  <a:srgbClr val="FFFFCC"/>
                </a:solidFill>
                <a:cs typeface="PT Bold Heading"/>
              </a:rPr>
              <a:t>الممنوع من الصرف لعلة</a:t>
            </a:r>
          </a:p>
        </p:txBody>
      </p: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7021513" y="44450"/>
            <a:ext cx="2014537" cy="1655763"/>
            <a:chOff x="612" y="660"/>
            <a:chExt cx="4068" cy="3000"/>
          </a:xfrm>
        </p:grpSpPr>
        <p:pic>
          <p:nvPicPr>
            <p:cNvPr id="39948" name="Picture 12" descr="52157225a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660"/>
              <a:ext cx="4068" cy="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589" y="3074"/>
              <a:ext cx="2857" cy="419"/>
            </a:xfrm>
            <a:prstGeom prst="rect">
              <a:avLst/>
            </a:prstGeom>
            <a:solidFill>
              <a:srgbClr val="C414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9950" name="WordArt 14"/>
          <p:cNvSpPr>
            <a:spLocks noChangeArrowheads="1" noChangeShapeType="1" noTextEdit="1"/>
          </p:cNvSpPr>
          <p:nvPr/>
        </p:nvSpPr>
        <p:spPr bwMode="auto">
          <a:xfrm>
            <a:off x="7643813" y="427038"/>
            <a:ext cx="869950" cy="500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أمثلة</a:t>
            </a:r>
            <a:endParaRPr lang="ar-S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179388" y="1773238"/>
            <a:ext cx="8820150" cy="0"/>
          </a:xfrm>
          <a:prstGeom prst="line">
            <a:avLst/>
          </a:prstGeom>
          <a:noFill/>
          <a:ln w="76200">
            <a:solidFill>
              <a:srgbClr val="C41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68288" y="1916113"/>
            <a:ext cx="8551862" cy="935037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endParaRPr lang="ar-SA" sz="200" b="1" dirty="0">
              <a:solidFill>
                <a:srgbClr val="FFFFCC"/>
              </a:solidFill>
            </a:endParaRPr>
          </a:p>
          <a:p>
            <a:pPr>
              <a:spcBef>
                <a:spcPct val="50000"/>
              </a:spcBef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قال تعالى: ” وشروه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بثمنٍ بخسٍ </a:t>
            </a:r>
            <a:r>
              <a:rPr lang="ar-SA" sz="2400" b="1" dirty="0" smtClean="0">
                <a:solidFill>
                  <a:srgbClr val="FF0000"/>
                </a:solidFill>
              </a:rPr>
              <a:t>دراهمَ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معدودة وكانوا فيه من الزاهدين ”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07950" y="1052513"/>
            <a:ext cx="6877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>
                <a:solidFill>
                  <a:srgbClr val="CC0000"/>
                </a:solidFill>
              </a:rPr>
              <a:t>استخرج مما يأتي الأسماء الممنوعة من الصرف:</a:t>
            </a:r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74638" y="2781300"/>
            <a:ext cx="8551862" cy="935038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endParaRPr lang="ar-SA" sz="900" b="1" dirty="0">
              <a:solidFill>
                <a:srgbClr val="FFFFCC"/>
              </a:solidFill>
            </a:endParaRPr>
          </a:p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FFFFCC"/>
                </a:solidFill>
              </a:rPr>
              <a:t>2- قال عمرو بن العاص: </a:t>
            </a:r>
            <a:r>
              <a:rPr lang="ar-SA" sz="2800" b="1" dirty="0" smtClean="0">
                <a:solidFill>
                  <a:srgbClr val="FF0000"/>
                </a:solidFill>
              </a:rPr>
              <a:t>مصرُ</a:t>
            </a:r>
            <a:r>
              <a:rPr lang="ar-SA" sz="2800" b="1" dirty="0" smtClean="0">
                <a:solidFill>
                  <a:srgbClr val="FFFFCC"/>
                </a:solidFill>
              </a:rPr>
              <a:t> تربةٌ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غبراءُ</a:t>
            </a:r>
            <a:r>
              <a:rPr lang="ar-SA" sz="2800" b="1" dirty="0" smtClean="0">
                <a:solidFill>
                  <a:srgbClr val="FFFFCC"/>
                </a:solidFill>
              </a:rPr>
              <a:t> وشجرةٌ </a:t>
            </a:r>
            <a:r>
              <a:rPr lang="ar-SA" sz="2800" b="1" dirty="0" smtClean="0">
                <a:solidFill>
                  <a:srgbClr val="FF0000"/>
                </a:solidFill>
              </a:rPr>
              <a:t>خضراءُ</a:t>
            </a:r>
            <a:r>
              <a:rPr lang="ar-SA" sz="2800" b="1" dirty="0" smtClean="0">
                <a:solidFill>
                  <a:srgbClr val="FFFFCC"/>
                </a:solidFill>
              </a:rPr>
              <a:t> 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274638" y="3716338"/>
            <a:ext cx="8551862" cy="935037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endParaRPr lang="ar-SA" sz="100" b="1" dirty="0">
              <a:solidFill>
                <a:srgbClr val="FFFFCC"/>
              </a:solidFill>
            </a:endParaRPr>
          </a:p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 من أمثال العرب : ” فلان </a:t>
            </a:r>
            <a:r>
              <a:rPr lang="ar-SA" sz="2800" b="1" dirty="0" smtClean="0">
                <a:solidFill>
                  <a:srgbClr val="FF0000"/>
                </a:solidFill>
              </a:rPr>
              <a:t>أبصرُ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من </a:t>
            </a:r>
            <a:r>
              <a:rPr lang="ar-SA" sz="2800" b="1" dirty="0" smtClean="0">
                <a:solidFill>
                  <a:srgbClr val="FF0000"/>
                </a:solidFill>
              </a:rPr>
              <a:t>زرقاءَ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اليمامة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74638" y="4652963"/>
            <a:ext cx="8551862" cy="935037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</a:pPr>
            <a:endParaRPr lang="ar-SA" sz="100" b="1" dirty="0">
              <a:solidFill>
                <a:srgbClr val="FFFFCC"/>
              </a:solidFill>
            </a:endParaRPr>
          </a:p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FFFFCC"/>
                </a:solidFill>
              </a:rPr>
              <a:t>4- قال تعالى : ” إن الحسنات يذهبن السيئات ذلك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ذكرى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rgbClr val="FFFFCC"/>
                </a:solidFill>
              </a:rPr>
              <a:t>للذاكرين ”</a:t>
            </a:r>
            <a:endParaRPr lang="en-US" sz="28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3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98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98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98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98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50" grpId="0" animBg="1"/>
      <p:bldP spid="39951" grpId="0" animBg="1"/>
      <p:bldP spid="39953" grpId="0" animBg="1"/>
      <p:bldP spid="39959" grpId="0"/>
      <p:bldP spid="39960" grpId="0" animBg="1"/>
      <p:bldP spid="39961" grpId="0" animBg="1"/>
      <p:bldP spid="3996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5339</TotalTime>
  <Words>1052</Words>
  <Application>Microsoft Office PowerPoint</Application>
  <PresentationFormat>عرض على الشاشة (3:4)‏</PresentationFormat>
  <Paragraphs>202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     أعرب ما تحته خط ذهبت إلى إبراهيمَ إلى : حرف جر إبراهيمَ : اسم مجرور بالفتحة نيابة عن الكسرة لأنه ممنوع من الصرف استخرج الممنوع من الصرف وبيّن سبب المنع الممنوع من الصرف : إبراهيم السبب : لأنه علم أعجمي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Q</dc:creator>
  <cp:lastModifiedBy>Q</cp:lastModifiedBy>
  <cp:revision>37</cp:revision>
  <dcterms:created xsi:type="dcterms:W3CDTF">2017-10-22T06:03:17Z</dcterms:created>
  <dcterms:modified xsi:type="dcterms:W3CDTF">2020-02-27T07:37:45Z</dcterms:modified>
</cp:coreProperties>
</file>