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75" r:id="rId2"/>
    <p:sldId id="277" r:id="rId3"/>
    <p:sldId id="282" r:id="rId4"/>
    <p:sldId id="270" r:id="rId5"/>
    <p:sldId id="291" r:id="rId6"/>
    <p:sldId id="292" r:id="rId7"/>
    <p:sldId id="304" r:id="rId8"/>
    <p:sldId id="305" r:id="rId9"/>
    <p:sldId id="299" r:id="rId10"/>
    <p:sldId id="283" r:id="rId11"/>
    <p:sldId id="303" r:id="rId12"/>
  </p:sldIdLst>
  <p:sldSz cx="9144000" cy="6858000" type="screen4x3"/>
  <p:notesSz cx="6858000" cy="9144000"/>
  <p:custDataLst>
    <p:tags r:id="rId13"/>
  </p:custDataLst>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66FF66"/>
    <a:srgbClr val="FF33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485" autoAdjust="0"/>
    <p:restoredTop sz="94660"/>
  </p:normalViewPr>
  <p:slideViewPr>
    <p:cSldViewPr>
      <p:cViewPr varScale="1">
        <p:scale>
          <a:sx n="65" d="100"/>
          <a:sy n="65" d="100"/>
        </p:scale>
        <p:origin x="166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55098F02-D8A9-4D69-B887-3315F6B86745}" type="datetimeFigureOut">
              <a:rPr lang="en-US"/>
              <a:pPr>
                <a:defRPr/>
              </a:pPr>
              <a:t>8/27/2021</a:t>
            </a:fld>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E7523341-50AB-4476-8E26-53B5D64CEC1A}" type="slidenum">
              <a:rPr lang="en-US"/>
              <a:pPr>
                <a:defRPr/>
              </a:pPr>
              <a:t>‹#›</a:t>
            </a:fld>
            <a:endParaRPr lang="en-US" dirty="0"/>
          </a:p>
        </p:txBody>
      </p:sp>
    </p:spTree>
  </p:cSld>
  <p:clrMapOvr>
    <a:masterClrMapping/>
  </p:clrMapOvr>
  <p:transition spd="med">
    <p:randomBar dir="vert"/>
    <p:sndAc>
      <p:stSnd>
        <p:snd r:embed="rId1" name="cached_jewelappear.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9_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F8071B2-99AA-4517-BCE2-99F3C3A2ADD6}" type="datetimeFigureOut">
              <a:rPr lang="ar-SA"/>
              <a:pPr>
                <a:defRPr/>
              </a:pPr>
              <a:t>19/01/43</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0E624682-7607-42D3-8E16-15F79F59F0FC}" type="slidenum">
              <a:rPr lang="ar-SA"/>
              <a:pPr>
                <a:defRPr/>
              </a:pPr>
              <a:t>‹#›</a:t>
            </a:fld>
            <a:endParaRPr lang="ar-SA"/>
          </a:p>
        </p:txBody>
      </p:sp>
    </p:spTree>
    <p:extLst>
      <p:ext uri="{BB962C8B-B14F-4D97-AF65-F5344CB8AC3E}">
        <p14:creationId xmlns:p14="http://schemas.microsoft.com/office/powerpoint/2010/main" val="2911703467"/>
      </p:ext>
    </p:extLst>
  </p:cSld>
  <p:clrMapOvr>
    <a:masterClrMapping/>
  </p:clrMapOvr>
  <p:transition spd="med">
    <p:randomBar dir="vert"/>
    <p:sndAc>
      <p:stSnd>
        <p:snd r:embed="rId1" name="cached_jewelappea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8_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F8071B2-99AA-4517-BCE2-99F3C3A2ADD6}" type="datetimeFigureOut">
              <a:rPr lang="ar-SA"/>
              <a:pPr>
                <a:defRPr/>
              </a:pPr>
              <a:t>19/01/43</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0E624682-7607-42D3-8E16-15F79F59F0FC}" type="slidenum">
              <a:rPr lang="ar-SA"/>
              <a:pPr>
                <a:defRPr/>
              </a:pPr>
              <a:t>‹#›</a:t>
            </a:fld>
            <a:endParaRPr lang="ar-SA"/>
          </a:p>
        </p:txBody>
      </p:sp>
    </p:spTree>
    <p:extLst>
      <p:ext uri="{BB962C8B-B14F-4D97-AF65-F5344CB8AC3E}">
        <p14:creationId xmlns:p14="http://schemas.microsoft.com/office/powerpoint/2010/main" val="1075878398"/>
      </p:ext>
    </p:extLst>
  </p:cSld>
  <p:clrMapOvr>
    <a:masterClrMapping/>
  </p:clrMapOvr>
  <p:transition spd="med">
    <p:randomBar dir="vert"/>
    <p:sndAc>
      <p:stSnd>
        <p:snd r:embed="rId1" name="cached_jewelappear.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7_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F8071B2-99AA-4517-BCE2-99F3C3A2ADD6}" type="datetimeFigureOut">
              <a:rPr lang="ar-SA"/>
              <a:pPr>
                <a:defRPr/>
              </a:pPr>
              <a:t>19/01/43</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0E624682-7607-42D3-8E16-15F79F59F0FC}" type="slidenum">
              <a:rPr lang="ar-SA"/>
              <a:pPr>
                <a:defRPr/>
              </a:pPr>
              <a:t>‹#›</a:t>
            </a:fld>
            <a:endParaRPr lang="ar-SA"/>
          </a:p>
        </p:txBody>
      </p:sp>
    </p:spTree>
    <p:extLst>
      <p:ext uri="{BB962C8B-B14F-4D97-AF65-F5344CB8AC3E}">
        <p14:creationId xmlns:p14="http://schemas.microsoft.com/office/powerpoint/2010/main" val="263851440"/>
      </p:ext>
    </p:extLst>
  </p:cSld>
  <p:clrMapOvr>
    <a:masterClrMapping/>
  </p:clrMapOvr>
  <p:transition spd="med">
    <p:randomBar dir="vert"/>
    <p:sndAc>
      <p:stSnd>
        <p:snd r:embed="rId1" name="cached_jewelappear.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_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F8071B2-99AA-4517-BCE2-99F3C3A2ADD6}" type="datetimeFigureOut">
              <a:rPr lang="ar-SA"/>
              <a:pPr>
                <a:defRPr/>
              </a:pPr>
              <a:t>19/01/43</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0E624682-7607-42D3-8E16-15F79F59F0FC}" type="slidenum">
              <a:rPr lang="ar-SA"/>
              <a:pPr>
                <a:defRPr/>
              </a:pPr>
              <a:t>‹#›</a:t>
            </a:fld>
            <a:endParaRPr lang="ar-SA"/>
          </a:p>
        </p:txBody>
      </p:sp>
    </p:spTree>
    <p:extLst>
      <p:ext uri="{BB962C8B-B14F-4D97-AF65-F5344CB8AC3E}">
        <p14:creationId xmlns:p14="http://schemas.microsoft.com/office/powerpoint/2010/main" val="1523216991"/>
      </p:ext>
    </p:extLst>
  </p:cSld>
  <p:clrMapOvr>
    <a:masterClrMapping/>
  </p:clrMapOvr>
  <p:transition spd="med">
    <p:randomBar dir="vert"/>
    <p:sndAc>
      <p:stSnd>
        <p:snd r:embed="rId1" name="cached_jewelappear.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5_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F8071B2-99AA-4517-BCE2-99F3C3A2ADD6}" type="datetimeFigureOut">
              <a:rPr lang="ar-SA"/>
              <a:pPr>
                <a:defRPr/>
              </a:pPr>
              <a:t>19/01/43</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0E624682-7607-42D3-8E16-15F79F59F0FC}" type="slidenum">
              <a:rPr lang="ar-SA"/>
              <a:pPr>
                <a:defRPr/>
              </a:pPr>
              <a:t>‹#›</a:t>
            </a:fld>
            <a:endParaRPr lang="ar-SA"/>
          </a:p>
        </p:txBody>
      </p:sp>
    </p:spTree>
    <p:extLst>
      <p:ext uri="{BB962C8B-B14F-4D97-AF65-F5344CB8AC3E}">
        <p14:creationId xmlns:p14="http://schemas.microsoft.com/office/powerpoint/2010/main" val="319636992"/>
      </p:ext>
    </p:extLst>
  </p:cSld>
  <p:clrMapOvr>
    <a:masterClrMapping/>
  </p:clrMapOvr>
  <p:transition spd="med">
    <p:randomBar dir="vert"/>
    <p:sndAc>
      <p:stSnd>
        <p:snd r:embed="rId1" name="cached_jewelappear.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F8071B2-99AA-4517-BCE2-99F3C3A2ADD6}" type="datetimeFigureOut">
              <a:rPr lang="ar-SA"/>
              <a:pPr>
                <a:defRPr/>
              </a:pPr>
              <a:t>19/01/43</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0E624682-7607-42D3-8E16-15F79F59F0FC}" type="slidenum">
              <a:rPr lang="ar-SA"/>
              <a:pPr>
                <a:defRPr/>
              </a:pPr>
              <a:t>‹#›</a:t>
            </a:fld>
            <a:endParaRPr lang="ar-SA"/>
          </a:p>
        </p:txBody>
      </p:sp>
    </p:spTree>
    <p:extLst>
      <p:ext uri="{BB962C8B-B14F-4D97-AF65-F5344CB8AC3E}">
        <p14:creationId xmlns:p14="http://schemas.microsoft.com/office/powerpoint/2010/main" val="933180655"/>
      </p:ext>
    </p:extLst>
  </p:cSld>
  <p:clrMapOvr>
    <a:masterClrMapping/>
  </p:clrMapOvr>
  <p:transition spd="med">
    <p:randomBar dir="vert"/>
    <p:sndAc>
      <p:stSnd>
        <p:snd r:embed="rId1" name="cached_jewelappear.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_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F8071B2-99AA-4517-BCE2-99F3C3A2ADD6}" type="datetimeFigureOut">
              <a:rPr lang="ar-SA"/>
              <a:pPr>
                <a:defRPr/>
              </a:pPr>
              <a:t>19/01/43</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0E624682-7607-42D3-8E16-15F79F59F0FC}" type="slidenum">
              <a:rPr lang="ar-SA"/>
              <a:pPr>
                <a:defRPr/>
              </a:pPr>
              <a:t>‹#›</a:t>
            </a:fld>
            <a:endParaRPr lang="ar-SA"/>
          </a:p>
        </p:txBody>
      </p:sp>
    </p:spTree>
    <p:extLst>
      <p:ext uri="{BB962C8B-B14F-4D97-AF65-F5344CB8AC3E}">
        <p14:creationId xmlns:p14="http://schemas.microsoft.com/office/powerpoint/2010/main" val="3586598208"/>
      </p:ext>
    </p:extLst>
  </p:cSld>
  <p:clrMapOvr>
    <a:masterClrMapping/>
  </p:clrMapOvr>
  <p:transition spd="med">
    <p:randomBar dir="vert"/>
    <p:sndAc>
      <p:stSnd>
        <p:snd r:embed="rId1" name="cached_jewelappear.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F8071B2-99AA-4517-BCE2-99F3C3A2ADD6}" type="datetimeFigureOut">
              <a:rPr lang="ar-SA"/>
              <a:pPr>
                <a:defRPr/>
              </a:pPr>
              <a:t>19/01/43</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0E624682-7607-42D3-8E16-15F79F59F0FC}" type="slidenum">
              <a:rPr lang="ar-SA"/>
              <a:pPr>
                <a:defRPr/>
              </a:pPr>
              <a:t>‹#›</a:t>
            </a:fld>
            <a:endParaRPr lang="ar-SA"/>
          </a:p>
        </p:txBody>
      </p:sp>
    </p:spTree>
    <p:extLst>
      <p:ext uri="{BB962C8B-B14F-4D97-AF65-F5344CB8AC3E}">
        <p14:creationId xmlns:p14="http://schemas.microsoft.com/office/powerpoint/2010/main" val="3108463449"/>
      </p:ext>
    </p:extLst>
  </p:cSld>
  <p:clrMapOvr>
    <a:masterClrMapping/>
  </p:clrMapOvr>
  <p:transition spd="med">
    <p:randomBar dir="vert"/>
    <p:sndAc>
      <p:stSnd>
        <p:snd r:embed="rId1" name="cached_jewelappear.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F8071B2-99AA-4517-BCE2-99F3C3A2ADD6}" type="datetimeFigureOut">
              <a:rPr lang="ar-SA"/>
              <a:pPr>
                <a:defRPr/>
              </a:pPr>
              <a:t>19/01/43</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0E624682-7607-42D3-8E16-15F79F59F0FC}" type="slidenum">
              <a:rPr lang="ar-SA"/>
              <a:pPr>
                <a:defRPr/>
              </a:pPr>
              <a:t>‹#›</a:t>
            </a:fld>
            <a:endParaRPr lang="ar-SA"/>
          </a:p>
        </p:txBody>
      </p:sp>
    </p:spTree>
    <p:extLst>
      <p:ext uri="{BB962C8B-B14F-4D97-AF65-F5344CB8AC3E}">
        <p14:creationId xmlns:p14="http://schemas.microsoft.com/office/powerpoint/2010/main" val="7403280"/>
      </p:ext>
    </p:extLst>
  </p:cSld>
  <p:clrMapOvr>
    <a:masterClrMapping/>
  </p:clrMapOvr>
  <p:transition spd="med">
    <p:randomBar dir="vert"/>
    <p:sndAc>
      <p:stSnd>
        <p:snd r:embed="rId1" name="cached_jewelappear.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EECCFF76-0F80-4A29-8F23-2AF9B89F9BF6}" type="datetimeFigureOut">
              <a:rPr lang="ar-SA"/>
              <a:pPr>
                <a:defRPr/>
              </a:pPr>
              <a:t>19/01/43</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E4939CFC-C514-4394-A90E-0CFBB4CBFCB8}" type="slidenum">
              <a:rPr lang="ar-SA"/>
              <a:pPr>
                <a:defRPr/>
              </a:pPr>
              <a:t>‹#›</a:t>
            </a:fld>
            <a:endParaRPr lang="ar-SA"/>
          </a:p>
        </p:txBody>
      </p:sp>
    </p:spTree>
  </p:cSld>
  <p:clrMapOvr>
    <a:masterClrMapping/>
  </p:clrMapOvr>
  <p:transition spd="med">
    <p:randomBar dir="vert"/>
    <p:sndAc>
      <p:stSnd>
        <p:snd r:embed="rId1" name="cached_jewelappear.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DCD2D2C6-20E1-491E-B73E-51E98745AAF0}" type="datetimeFigureOut">
              <a:rPr lang="ar-SA"/>
              <a:pPr>
                <a:defRPr/>
              </a:pPr>
              <a:t>19/01/43</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19699969-3697-4A34-B185-17152FED0063}" type="slidenum">
              <a:rPr lang="ar-SA"/>
              <a:pPr>
                <a:defRPr/>
              </a:pPr>
              <a:t>‹#›</a:t>
            </a:fld>
            <a:endParaRPr lang="ar-SA"/>
          </a:p>
        </p:txBody>
      </p:sp>
    </p:spTree>
  </p:cSld>
  <p:clrMapOvr>
    <a:masterClrMapping/>
  </p:clrMapOvr>
  <p:transition spd="med">
    <p:randomBar dir="vert"/>
    <p:sndAc>
      <p:stSnd>
        <p:snd r:embed="rId1" name="cached_jewelappear.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a:t>انقر فوق الرمز لإضافة صورة</a:t>
            </a:r>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EDF248B-3E04-420A-B23F-62A9A9BCDE8F}" type="datetimeFigureOut">
              <a:rPr lang="ar-SA"/>
              <a:pPr>
                <a:defRPr/>
              </a:pPr>
              <a:t>19/01/43</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1426D9FF-3DA1-48C9-81C7-FC5B60120BE9}" type="slidenum">
              <a:rPr lang="ar-SA"/>
              <a:pPr>
                <a:defRPr/>
              </a:pPr>
              <a:t>‹#›</a:t>
            </a:fld>
            <a:endParaRPr lang="ar-SA"/>
          </a:p>
        </p:txBody>
      </p:sp>
    </p:spTree>
  </p:cSld>
  <p:clrMapOvr>
    <a:masterClrMapping/>
  </p:clrMapOvr>
  <p:transition spd="med">
    <p:randomBar dir="vert"/>
    <p:sndAc>
      <p:stSnd>
        <p:snd r:embed="rId1" name="cached_jewelappear.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4E5FDBDC-8838-4340-9764-6097E41E7F11}" type="datetimeFigureOut">
              <a:rPr lang="ar-SA"/>
              <a:pPr>
                <a:defRPr/>
              </a:pPr>
              <a:t>19/01/43</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5207EEF7-1554-4FD0-8351-F896A875D4A9}" type="slidenum">
              <a:rPr lang="ar-SA"/>
              <a:pPr>
                <a:defRPr/>
              </a:pPr>
              <a:t>‹#›</a:t>
            </a:fld>
            <a:endParaRPr lang="ar-SA"/>
          </a:p>
        </p:txBody>
      </p:sp>
    </p:spTree>
  </p:cSld>
  <p:clrMapOvr>
    <a:masterClrMapping/>
  </p:clrMapOvr>
  <p:transition spd="med">
    <p:randomBar dir="vert"/>
    <p:sndAc>
      <p:stSnd>
        <p:snd r:embed="rId1" name="cached_jewelappear.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873C061B-7A5B-403E-8ECB-944D672C4BA5}" type="datetimeFigureOut">
              <a:rPr lang="ar-SA"/>
              <a:pPr>
                <a:defRPr/>
              </a:pPr>
              <a:t>19/01/43</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B7F78F29-2287-43AD-A6D3-9DB2B9D03498}" type="slidenum">
              <a:rPr lang="ar-SA"/>
              <a:pPr>
                <a:defRPr/>
              </a:pPr>
              <a:t>‹#›</a:t>
            </a:fld>
            <a:endParaRPr lang="ar-SA"/>
          </a:p>
        </p:txBody>
      </p:sp>
    </p:spTree>
  </p:cSld>
  <p:clrMapOvr>
    <a:masterClrMapping/>
  </p:clrMapOvr>
  <p:transition spd="med">
    <p:randomBar dir="vert"/>
    <p:sndAc>
      <p:stSnd>
        <p:snd r:embed="rId1" name="cached_jewelappear.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C2714CBB-7926-4B27-9A95-A4BA7511124C}" type="datetimeFigureOut">
              <a:rPr lang="ar-SA"/>
              <a:pPr>
                <a:defRPr/>
              </a:pPr>
              <a:t>19/01/43</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130242FC-A40B-40C6-B648-20F83254FBF0}" type="slidenum">
              <a:rPr lang="ar-SA"/>
              <a:pPr>
                <a:defRPr/>
              </a:pPr>
              <a:t>‹#›</a:t>
            </a:fld>
            <a:endParaRPr lang="ar-SA"/>
          </a:p>
        </p:txBody>
      </p:sp>
    </p:spTree>
  </p:cSld>
  <p:clrMapOvr>
    <a:masterClrMapping/>
  </p:clrMapOvr>
  <p:transition spd="med">
    <p:randomBar dir="vert"/>
    <p:sndAc>
      <p:stSnd>
        <p:snd r:embed="rId1" name="cached_jewelappear.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A75E99E9-FFFA-443D-8907-B46E307E046E}" type="datetimeFigureOut">
              <a:rPr lang="ar-SA"/>
              <a:pPr>
                <a:defRPr/>
              </a:pPr>
              <a:t>19/01/43</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F95E0F0F-D961-4468-96CA-88201A5FE5CA}" type="slidenum">
              <a:rPr lang="ar-SA"/>
              <a:pPr>
                <a:defRPr/>
              </a:pPr>
              <a:t>‹#›</a:t>
            </a:fld>
            <a:endParaRPr lang="ar-SA"/>
          </a:p>
        </p:txBody>
      </p:sp>
    </p:spTree>
  </p:cSld>
  <p:clrMapOvr>
    <a:masterClrMapping/>
  </p:clrMapOvr>
  <p:transition spd="med">
    <p:randomBar dir="vert"/>
    <p:sndAc>
      <p:stSnd>
        <p:snd r:embed="rId1" name="cached_jewelappear.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858E36F5-CD05-4FB9-916F-C6F89045250B}" type="datetimeFigureOut">
              <a:rPr lang="ar-SA"/>
              <a:pPr>
                <a:defRPr/>
              </a:pPr>
              <a:t>19/01/43</a:t>
            </a:fld>
            <a:endParaRPr lang="ar-SA"/>
          </a:p>
        </p:txBody>
      </p:sp>
      <p:sp>
        <p:nvSpPr>
          <p:cNvPr id="8" name="عنصر نائب للتذييل 4"/>
          <p:cNvSpPr>
            <a:spLocks noGrp="1"/>
          </p:cNvSpPr>
          <p:nvPr>
            <p:ph type="ftr" sz="quarter" idx="11"/>
          </p:nvPr>
        </p:nvSpPr>
        <p:spPr/>
        <p:txBody>
          <a:bodyPr/>
          <a:lstStyle>
            <a:lvl1pPr>
              <a:defRPr/>
            </a:lvl1pPr>
          </a:lstStyle>
          <a:p>
            <a:pPr>
              <a:defRPr/>
            </a:pPr>
            <a:endParaRPr lang="ar-SA"/>
          </a:p>
        </p:txBody>
      </p:sp>
      <p:sp>
        <p:nvSpPr>
          <p:cNvPr id="9" name="عنصر نائب لرقم الشريحة 5"/>
          <p:cNvSpPr>
            <a:spLocks noGrp="1"/>
          </p:cNvSpPr>
          <p:nvPr>
            <p:ph type="sldNum" sz="quarter" idx="12"/>
          </p:nvPr>
        </p:nvSpPr>
        <p:spPr/>
        <p:txBody>
          <a:bodyPr/>
          <a:lstStyle>
            <a:lvl1pPr>
              <a:defRPr/>
            </a:lvl1pPr>
          </a:lstStyle>
          <a:p>
            <a:pPr>
              <a:defRPr/>
            </a:pPr>
            <a:fld id="{140CD18F-85E8-4B02-82D4-2870AE4C88A7}" type="slidenum">
              <a:rPr lang="ar-SA"/>
              <a:pPr>
                <a:defRPr/>
              </a:pPr>
              <a:t>‹#›</a:t>
            </a:fld>
            <a:endParaRPr lang="ar-SA"/>
          </a:p>
        </p:txBody>
      </p:sp>
    </p:spTree>
  </p:cSld>
  <p:clrMapOvr>
    <a:masterClrMapping/>
  </p:clrMapOvr>
  <p:transition spd="med">
    <p:randomBar dir="vert"/>
    <p:sndAc>
      <p:stSnd>
        <p:snd r:embed="rId1" name="cached_jewelappea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521BC5B1-ACC3-4C92-89E6-5D621FFC38A8}" type="datetimeFigureOut">
              <a:rPr lang="ar-SA"/>
              <a:pPr>
                <a:defRPr/>
              </a:pPr>
              <a:t>19/01/43</a:t>
            </a:fld>
            <a:endParaRPr lang="ar-SA"/>
          </a:p>
        </p:txBody>
      </p:sp>
      <p:sp>
        <p:nvSpPr>
          <p:cNvPr id="4" name="عنصر نائب للتذييل 4"/>
          <p:cNvSpPr>
            <a:spLocks noGrp="1"/>
          </p:cNvSpPr>
          <p:nvPr>
            <p:ph type="ftr" sz="quarter" idx="11"/>
          </p:nvPr>
        </p:nvSpPr>
        <p:spPr/>
        <p:txBody>
          <a:bodyPr/>
          <a:lstStyle>
            <a:lvl1pPr>
              <a:defRPr/>
            </a:lvl1pPr>
          </a:lstStyle>
          <a:p>
            <a:pPr>
              <a:defRPr/>
            </a:pPr>
            <a:endParaRPr lang="ar-SA"/>
          </a:p>
        </p:txBody>
      </p:sp>
      <p:sp>
        <p:nvSpPr>
          <p:cNvPr id="5" name="عنصر نائب لرقم الشريحة 5"/>
          <p:cNvSpPr>
            <a:spLocks noGrp="1"/>
          </p:cNvSpPr>
          <p:nvPr>
            <p:ph type="sldNum" sz="quarter" idx="12"/>
          </p:nvPr>
        </p:nvSpPr>
        <p:spPr/>
        <p:txBody>
          <a:bodyPr/>
          <a:lstStyle>
            <a:lvl1pPr>
              <a:defRPr/>
            </a:lvl1pPr>
          </a:lstStyle>
          <a:p>
            <a:pPr>
              <a:defRPr/>
            </a:pPr>
            <a:fld id="{41CF572D-AC71-42B7-A0DD-3D74F6FB2070}" type="slidenum">
              <a:rPr lang="ar-SA"/>
              <a:pPr>
                <a:defRPr/>
              </a:pPr>
              <a:t>‹#›</a:t>
            </a:fld>
            <a:endParaRPr lang="ar-SA"/>
          </a:p>
        </p:txBody>
      </p:sp>
    </p:spTree>
  </p:cSld>
  <p:clrMapOvr>
    <a:masterClrMapping/>
  </p:clrMapOvr>
  <p:transition spd="med">
    <p:randomBar dir="vert"/>
    <p:sndAc>
      <p:stSnd>
        <p:snd r:embed="rId1" name="cached_jewelappear.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F8071B2-99AA-4517-BCE2-99F3C3A2ADD6}" type="datetimeFigureOut">
              <a:rPr lang="ar-SA"/>
              <a:pPr>
                <a:defRPr/>
              </a:pPr>
              <a:t>19/01/43</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0E624682-7607-42D3-8E16-15F79F59F0FC}" type="slidenum">
              <a:rPr lang="ar-SA"/>
              <a:pPr>
                <a:defRPr/>
              </a:pPr>
              <a:t>‹#›</a:t>
            </a:fld>
            <a:endParaRPr lang="ar-SA"/>
          </a:p>
        </p:txBody>
      </p:sp>
    </p:spTree>
  </p:cSld>
  <p:clrMapOvr>
    <a:masterClrMapping/>
  </p:clrMapOvr>
  <p:transition spd="med">
    <p:randomBar dir="vert"/>
    <p:sndAc>
      <p:stSnd>
        <p:snd r:embed="rId1" name="cached_jewelappear.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1_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F8071B2-99AA-4517-BCE2-99F3C3A2ADD6}" type="datetimeFigureOut">
              <a:rPr lang="ar-SA"/>
              <a:pPr>
                <a:defRPr/>
              </a:pPr>
              <a:t>19/01/43</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0E624682-7607-42D3-8E16-15F79F59F0FC}" type="slidenum">
              <a:rPr lang="ar-SA"/>
              <a:pPr>
                <a:defRPr/>
              </a:pPr>
              <a:t>‹#›</a:t>
            </a:fld>
            <a:endParaRPr lang="ar-SA"/>
          </a:p>
        </p:txBody>
      </p:sp>
    </p:spTree>
    <p:extLst>
      <p:ext uri="{BB962C8B-B14F-4D97-AF65-F5344CB8AC3E}">
        <p14:creationId xmlns:p14="http://schemas.microsoft.com/office/powerpoint/2010/main" val="3785297963"/>
      </p:ext>
    </p:extLst>
  </p:cSld>
  <p:clrMapOvr>
    <a:masterClrMapping/>
  </p:clrMapOvr>
  <p:transition spd="med">
    <p:randomBar dir="vert"/>
    <p:sndAc>
      <p:stSnd>
        <p:snd r:embed="rId1" name="cached_jewelappea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0_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F8071B2-99AA-4517-BCE2-99F3C3A2ADD6}" type="datetimeFigureOut">
              <a:rPr lang="ar-SA"/>
              <a:pPr>
                <a:defRPr/>
              </a:pPr>
              <a:t>19/01/43</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0E624682-7607-42D3-8E16-15F79F59F0FC}" type="slidenum">
              <a:rPr lang="ar-SA"/>
              <a:pPr>
                <a:defRPr/>
              </a:pPr>
              <a:t>‹#›</a:t>
            </a:fld>
            <a:endParaRPr lang="ar-SA"/>
          </a:p>
        </p:txBody>
      </p:sp>
    </p:spTree>
    <p:extLst>
      <p:ext uri="{BB962C8B-B14F-4D97-AF65-F5344CB8AC3E}">
        <p14:creationId xmlns:p14="http://schemas.microsoft.com/office/powerpoint/2010/main" val="1131157955"/>
      </p:ext>
    </p:extLst>
  </p:cSld>
  <p:clrMapOvr>
    <a:masterClrMapping/>
  </p:clrMapOvr>
  <p:transition spd="med">
    <p:randomBar dir="vert"/>
    <p:sndAc>
      <p:stSnd>
        <p:snd r:embed="rId1" name="cached_jewelappear.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audio" Target="../media/audio1.wav"/><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5">
            <a:alphaModFix amt="79000"/>
            <a:lum/>
          </a:blip>
          <a:srcRect/>
          <a:stretch>
            <a:fillRect l="-6000" r="-6000"/>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A1BF9D2D-5F3D-4CD1-9EC1-2CDC9EEAE813}" type="datetimeFigureOut">
              <a:rPr lang="ar-SA"/>
              <a:pPr>
                <a:defRPr/>
              </a:pPr>
              <a:t>19/01/43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schemeClr val="tx1">
                    <a:tint val="75000"/>
                  </a:schemeClr>
                </a:solidFill>
                <a:latin typeface="+mn-lt"/>
                <a:cs typeface="+mn-cs"/>
              </a:defRPr>
            </a:lvl1pPr>
          </a:lstStyle>
          <a:p>
            <a:pPr>
              <a:defRPr/>
            </a:pPr>
            <a:fld id="{E0447D80-27A7-4042-AC58-7FB2199EEF5E}"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54" r:id="rId8"/>
    <p:sldLayoutId id="2147483753" r:id="rId9"/>
    <p:sldLayoutId id="2147483752" r:id="rId10"/>
    <p:sldLayoutId id="2147483751" r:id="rId11"/>
    <p:sldLayoutId id="2147483750" r:id="rId12"/>
    <p:sldLayoutId id="2147483749" r:id="rId13"/>
    <p:sldLayoutId id="2147483748" r:id="rId14"/>
    <p:sldLayoutId id="2147483747" r:id="rId15"/>
    <p:sldLayoutId id="2147483746" r:id="rId16"/>
    <p:sldLayoutId id="2147483745" r:id="rId17"/>
    <p:sldLayoutId id="2147483744" r:id="rId18"/>
    <p:sldLayoutId id="2147483739" r:id="rId19"/>
    <p:sldLayoutId id="2147483740" r:id="rId20"/>
    <p:sldLayoutId id="2147483741" r:id="rId21"/>
    <p:sldLayoutId id="2147483742" r:id="rId22"/>
  </p:sldLayoutIdLst>
  <p:transition spd="med">
    <p:randomBar dir="vert"/>
    <p:sndAc>
      <p:stSnd>
        <p:snd r:embed="rId24" name="cached_jewelappear.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hyperlink" Target="https://ar.wikipedia.org/wiki/%D9%88%D8%B2%D8%A7%D8%B1%D8%A9_%D8%A7%D9%84%D8%AA%D8%B9%D9%84%D9%8A%D9%85_(%D8%A7%D9%84%D8%B3%D8%B9%D9%88%D8%AF%D9%8A%D8%A9)" TargetMode="Externa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hyperlink" Target="https://ar.wikipedia.org/wiki/%D9%85%D9%84%D9%81:Saudi_Vision_2030_logo.svg"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ar.wikipedia.org/wiki/%D8%A7%D9%84%D8%AA%D8%B3%D9%84%D8%B3%D9%84_%D8%A7%D9%84%D8%B2%D9%85%D9%86%D9%8A_%D9%84%D8%AA%D8%A7%D8%B1%D9%8A%D8%AE_%D8%A7%D9%84%D8%B3%D8%B9%D9%88%D8%AF%D9%8A%D8%A9"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illustrations/blackboard-schult%C3%BCte-3651948/"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sv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hyperlink" Target="https://svgsilh.com/ar/2196f3/tag/%D8%AF%D9%81%D8%AA%D8%B1-1.html" TargetMode="External"/><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E1CAEBCB-3C89-46D6-9676-922F5F2D2B2F}"/>
              </a:ext>
            </a:extLst>
          </p:cNvPr>
          <p:cNvPicPr>
            <a:picLocks noChangeAspect="1"/>
          </p:cNvPicPr>
          <p:nvPr/>
        </p:nvPicPr>
        <p:blipFill>
          <a:blip r:embed="rId4"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40734" y="31127"/>
            <a:ext cx="1733580" cy="1164449"/>
          </a:xfrm>
          <a:prstGeom prst="rect">
            <a:avLst/>
          </a:prstGeom>
        </p:spPr>
      </p:pic>
      <p:pic>
        <p:nvPicPr>
          <p:cNvPr id="3" name="صورة 2">
            <a:extLst>
              <a:ext uri="{FF2B5EF4-FFF2-40B4-BE49-F238E27FC236}">
                <a16:creationId xmlns:a16="http://schemas.microsoft.com/office/drawing/2014/main" id="{89E6B563-BA00-44F2-A3E4-0C7A7F276BBA}"/>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620031" y="40341"/>
            <a:ext cx="2283235" cy="1164450"/>
          </a:xfrm>
          <a:prstGeom prst="rect">
            <a:avLst/>
          </a:prstGeom>
        </p:spPr>
      </p:pic>
      <p:sp>
        <p:nvSpPr>
          <p:cNvPr id="4" name="مستطيل: زوايا مستديرة 3">
            <a:extLst>
              <a:ext uri="{FF2B5EF4-FFF2-40B4-BE49-F238E27FC236}">
                <a16:creationId xmlns:a16="http://schemas.microsoft.com/office/drawing/2014/main" id="{C3D5AAC5-AB29-4534-92D9-492DD24163D2}"/>
              </a:ext>
            </a:extLst>
          </p:cNvPr>
          <p:cNvSpPr/>
          <p:nvPr/>
        </p:nvSpPr>
        <p:spPr>
          <a:xfrm>
            <a:off x="1107525" y="2555223"/>
            <a:ext cx="5015345" cy="56803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1">
                    <a:lumMod val="50000"/>
                  </a:schemeClr>
                </a:solidFill>
              </a:rPr>
              <a:t>ثاني - ابتدائي</a:t>
            </a:r>
          </a:p>
        </p:txBody>
      </p:sp>
      <p:sp>
        <p:nvSpPr>
          <p:cNvPr id="5" name="مستطيل: زوايا مستديرة 4">
            <a:extLst>
              <a:ext uri="{FF2B5EF4-FFF2-40B4-BE49-F238E27FC236}">
                <a16:creationId xmlns:a16="http://schemas.microsoft.com/office/drawing/2014/main" id="{9F3349B8-B3D1-434A-BEE3-7768D373B73F}"/>
              </a:ext>
            </a:extLst>
          </p:cNvPr>
          <p:cNvSpPr/>
          <p:nvPr/>
        </p:nvSpPr>
        <p:spPr>
          <a:xfrm>
            <a:off x="1107524" y="3286050"/>
            <a:ext cx="5015345" cy="56803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1">
                    <a:lumMod val="50000"/>
                  </a:schemeClr>
                </a:solidFill>
              </a:rPr>
              <a:t>الأول</a:t>
            </a:r>
          </a:p>
        </p:txBody>
      </p:sp>
      <p:sp>
        <p:nvSpPr>
          <p:cNvPr id="6" name="مستطيل: زوايا مستديرة 5">
            <a:extLst>
              <a:ext uri="{FF2B5EF4-FFF2-40B4-BE49-F238E27FC236}">
                <a16:creationId xmlns:a16="http://schemas.microsoft.com/office/drawing/2014/main" id="{0C289A7D-511F-4252-BEF6-99BA0EE7545E}"/>
              </a:ext>
            </a:extLst>
          </p:cNvPr>
          <p:cNvSpPr/>
          <p:nvPr/>
        </p:nvSpPr>
        <p:spPr>
          <a:xfrm>
            <a:off x="1107525" y="4016877"/>
            <a:ext cx="5015345" cy="56803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1">
                    <a:lumMod val="50000"/>
                  </a:schemeClr>
                </a:solidFill>
              </a:rPr>
              <a:t>التربية الفنية</a:t>
            </a:r>
          </a:p>
        </p:txBody>
      </p:sp>
      <p:sp>
        <p:nvSpPr>
          <p:cNvPr id="7" name="مستطيل: زوايا مستديرة 6">
            <a:extLst>
              <a:ext uri="{FF2B5EF4-FFF2-40B4-BE49-F238E27FC236}">
                <a16:creationId xmlns:a16="http://schemas.microsoft.com/office/drawing/2014/main" id="{7EE5E192-3DA5-425C-9B3F-473028ADD1E1}"/>
              </a:ext>
            </a:extLst>
          </p:cNvPr>
          <p:cNvSpPr/>
          <p:nvPr/>
        </p:nvSpPr>
        <p:spPr>
          <a:xfrm>
            <a:off x="1107525" y="4747704"/>
            <a:ext cx="5015345" cy="56803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1">
                    <a:lumMod val="50000"/>
                  </a:schemeClr>
                </a:solidFill>
              </a:rPr>
              <a:t>تهيئة واستعداد</a:t>
            </a:r>
          </a:p>
        </p:txBody>
      </p:sp>
      <p:sp>
        <p:nvSpPr>
          <p:cNvPr id="8" name="مستطيل: زوايا مستديرة 7">
            <a:extLst>
              <a:ext uri="{FF2B5EF4-FFF2-40B4-BE49-F238E27FC236}">
                <a16:creationId xmlns:a16="http://schemas.microsoft.com/office/drawing/2014/main" id="{4785EFEF-925A-4991-92B8-B9F2F6936E19}"/>
              </a:ext>
            </a:extLst>
          </p:cNvPr>
          <p:cNvSpPr/>
          <p:nvPr/>
        </p:nvSpPr>
        <p:spPr>
          <a:xfrm>
            <a:off x="1107525" y="5478530"/>
            <a:ext cx="5015345" cy="56803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1">
                    <a:lumMod val="50000"/>
                  </a:schemeClr>
                </a:solidFill>
              </a:rPr>
              <a:t>أحــــلام عبدالله الحازمي</a:t>
            </a:r>
          </a:p>
        </p:txBody>
      </p:sp>
      <p:sp>
        <p:nvSpPr>
          <p:cNvPr id="9" name="مربع نص 8">
            <a:extLst>
              <a:ext uri="{FF2B5EF4-FFF2-40B4-BE49-F238E27FC236}">
                <a16:creationId xmlns:a16="http://schemas.microsoft.com/office/drawing/2014/main" id="{7A112EAB-526F-4D5C-B0C5-B751EB528786}"/>
              </a:ext>
            </a:extLst>
          </p:cNvPr>
          <p:cNvSpPr txBox="1"/>
          <p:nvPr/>
        </p:nvSpPr>
        <p:spPr>
          <a:xfrm>
            <a:off x="6328653" y="2664555"/>
            <a:ext cx="1983236" cy="461665"/>
          </a:xfrm>
          <a:prstGeom prst="rect">
            <a:avLst/>
          </a:prstGeom>
          <a:noFill/>
        </p:spPr>
        <p:txBody>
          <a:bodyPr wrap="none" rtlCol="1">
            <a:spAutoFit/>
          </a:bodyPr>
          <a:lstStyle/>
          <a:p>
            <a:r>
              <a:rPr lang="ar-SA" sz="2400" b="1" dirty="0"/>
              <a:t>الصف   / المرحلة</a:t>
            </a:r>
          </a:p>
        </p:txBody>
      </p:sp>
      <p:sp>
        <p:nvSpPr>
          <p:cNvPr id="10" name="مربع نص 9">
            <a:extLst>
              <a:ext uri="{FF2B5EF4-FFF2-40B4-BE49-F238E27FC236}">
                <a16:creationId xmlns:a16="http://schemas.microsoft.com/office/drawing/2014/main" id="{87B73F04-A887-4341-BE9A-F7DFC9CD1989}"/>
              </a:ext>
            </a:extLst>
          </p:cNvPr>
          <p:cNvSpPr txBox="1"/>
          <p:nvPr/>
        </p:nvSpPr>
        <p:spPr>
          <a:xfrm>
            <a:off x="6432848" y="3365715"/>
            <a:ext cx="1879041" cy="461665"/>
          </a:xfrm>
          <a:prstGeom prst="rect">
            <a:avLst/>
          </a:prstGeom>
          <a:noFill/>
        </p:spPr>
        <p:txBody>
          <a:bodyPr wrap="none" rtlCol="1">
            <a:spAutoFit/>
          </a:bodyPr>
          <a:lstStyle/>
          <a:p>
            <a:r>
              <a:rPr lang="ar-SA" sz="2400" b="1" dirty="0"/>
              <a:t>الفصـــل الدراسي</a:t>
            </a:r>
          </a:p>
        </p:txBody>
      </p:sp>
      <p:sp>
        <p:nvSpPr>
          <p:cNvPr id="11" name="مربع نص 10">
            <a:extLst>
              <a:ext uri="{FF2B5EF4-FFF2-40B4-BE49-F238E27FC236}">
                <a16:creationId xmlns:a16="http://schemas.microsoft.com/office/drawing/2014/main" id="{EA838631-0448-4975-B348-5D9625DAA5C9}"/>
              </a:ext>
            </a:extLst>
          </p:cNvPr>
          <p:cNvSpPr txBox="1"/>
          <p:nvPr/>
        </p:nvSpPr>
        <p:spPr>
          <a:xfrm>
            <a:off x="6540250" y="4096541"/>
            <a:ext cx="1771639" cy="461665"/>
          </a:xfrm>
          <a:prstGeom prst="rect">
            <a:avLst/>
          </a:prstGeom>
          <a:noFill/>
        </p:spPr>
        <p:txBody>
          <a:bodyPr wrap="none" rtlCol="1">
            <a:spAutoFit/>
          </a:bodyPr>
          <a:lstStyle/>
          <a:p>
            <a:r>
              <a:rPr lang="ar-SA" sz="2400" b="1" dirty="0"/>
              <a:t>الـــمــــــــــــــادة</a:t>
            </a:r>
          </a:p>
        </p:txBody>
      </p:sp>
      <p:sp>
        <p:nvSpPr>
          <p:cNvPr id="12" name="مربع نص 11">
            <a:extLst>
              <a:ext uri="{FF2B5EF4-FFF2-40B4-BE49-F238E27FC236}">
                <a16:creationId xmlns:a16="http://schemas.microsoft.com/office/drawing/2014/main" id="{8D81EF7E-AE84-4B81-9900-7E8D7FDFD7F0}"/>
              </a:ext>
            </a:extLst>
          </p:cNvPr>
          <p:cNvSpPr txBox="1"/>
          <p:nvPr/>
        </p:nvSpPr>
        <p:spPr>
          <a:xfrm>
            <a:off x="6575515" y="4787535"/>
            <a:ext cx="1736374" cy="461665"/>
          </a:xfrm>
          <a:prstGeom prst="rect">
            <a:avLst/>
          </a:prstGeom>
          <a:noFill/>
        </p:spPr>
        <p:txBody>
          <a:bodyPr wrap="none" rtlCol="1">
            <a:spAutoFit/>
          </a:bodyPr>
          <a:lstStyle/>
          <a:p>
            <a:r>
              <a:rPr lang="ar-SA" sz="2400" b="1" dirty="0"/>
              <a:t>موضوع الدرس</a:t>
            </a:r>
          </a:p>
        </p:txBody>
      </p:sp>
      <p:sp>
        <p:nvSpPr>
          <p:cNvPr id="13" name="مربع نص 12">
            <a:extLst>
              <a:ext uri="{FF2B5EF4-FFF2-40B4-BE49-F238E27FC236}">
                <a16:creationId xmlns:a16="http://schemas.microsoft.com/office/drawing/2014/main" id="{C773DFFB-84EB-47AF-B221-8EFFDB0CD038}"/>
              </a:ext>
            </a:extLst>
          </p:cNvPr>
          <p:cNvSpPr txBox="1"/>
          <p:nvPr/>
        </p:nvSpPr>
        <p:spPr>
          <a:xfrm>
            <a:off x="6604370" y="5531715"/>
            <a:ext cx="1707519" cy="461665"/>
          </a:xfrm>
          <a:prstGeom prst="rect">
            <a:avLst/>
          </a:prstGeom>
          <a:noFill/>
        </p:spPr>
        <p:txBody>
          <a:bodyPr wrap="none" rtlCol="1">
            <a:spAutoFit/>
          </a:bodyPr>
          <a:lstStyle/>
          <a:p>
            <a:r>
              <a:rPr lang="ar-SA" sz="2400" b="1" dirty="0"/>
              <a:t>اســم الــــمعلمة</a:t>
            </a:r>
          </a:p>
        </p:txBody>
      </p:sp>
      <p:grpSp>
        <p:nvGrpSpPr>
          <p:cNvPr id="17" name="مجموعة 16">
            <a:extLst>
              <a:ext uri="{FF2B5EF4-FFF2-40B4-BE49-F238E27FC236}">
                <a16:creationId xmlns:a16="http://schemas.microsoft.com/office/drawing/2014/main" id="{BA272EA5-9995-4563-947B-3F84DF0C2C2B}"/>
              </a:ext>
            </a:extLst>
          </p:cNvPr>
          <p:cNvGrpSpPr/>
          <p:nvPr/>
        </p:nvGrpSpPr>
        <p:grpSpPr>
          <a:xfrm>
            <a:off x="3615196" y="311724"/>
            <a:ext cx="1895364" cy="1563676"/>
            <a:chOff x="3262656" y="510924"/>
            <a:chExt cx="1895364" cy="1563676"/>
          </a:xfrm>
        </p:grpSpPr>
        <p:pic>
          <p:nvPicPr>
            <p:cNvPr id="15" name="صورة 14">
              <a:extLst>
                <a:ext uri="{FF2B5EF4-FFF2-40B4-BE49-F238E27FC236}">
                  <a16:creationId xmlns:a16="http://schemas.microsoft.com/office/drawing/2014/main" id="{83E56201-8D16-4B27-BE26-583F7014D99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262656" y="510924"/>
              <a:ext cx="1895364" cy="1563676"/>
            </a:xfrm>
            <a:prstGeom prst="rect">
              <a:avLst/>
            </a:prstGeom>
          </p:spPr>
        </p:pic>
        <p:pic>
          <p:nvPicPr>
            <p:cNvPr id="16" name="النشيد الوطني">
              <a:hlinkClick r:id="" action="ppaction://media"/>
              <a:extLst>
                <a:ext uri="{FF2B5EF4-FFF2-40B4-BE49-F238E27FC236}">
                  <a16:creationId xmlns:a16="http://schemas.microsoft.com/office/drawing/2014/main" id="{B12E5623-CF13-44AC-994D-7589BF2E5825}"/>
                </a:ext>
              </a:extLst>
            </p:cNvPr>
            <p:cNvPicPr>
              <a:picLocks noChangeAspect="1"/>
            </p:cNvPicPr>
            <p:nvPr>
              <a:audioFile r:link="rId1"/>
              <p:extLst>
                <p:ext uri="{DAA4B4D4-6D71-4841-9C94-3DE7FCFB9230}">
                  <p14:media xmlns:p14="http://schemas.microsoft.com/office/powerpoint/2010/main" r:embed="rId2">
                    <p14:trim st="9145" end="41184.525"/>
                  </p14:media>
                </p:ext>
              </p:extLst>
            </p:nvPr>
          </p:nvPicPr>
          <p:blipFill>
            <a:blip r:embed="rId10"/>
            <a:stretch>
              <a:fillRect/>
            </a:stretch>
          </p:blipFill>
          <p:spPr>
            <a:xfrm>
              <a:off x="3905538" y="1194014"/>
              <a:ext cx="609600" cy="609600"/>
            </a:xfrm>
            <a:prstGeom prst="rect">
              <a:avLst/>
            </a:prstGeom>
          </p:spPr>
        </p:pic>
      </p:grpSp>
    </p:spTree>
    <p:extLst>
      <p:ext uri="{BB962C8B-B14F-4D97-AF65-F5344CB8AC3E}">
        <p14:creationId xmlns:p14="http://schemas.microsoft.com/office/powerpoint/2010/main" val="733149982"/>
      </p:ext>
    </p:extLst>
  </p:cSld>
  <p:clrMapOvr>
    <a:masterClrMapping/>
  </p:clrMapOvr>
  <p:transition spd="slow">
    <p:wipe dir="r"/>
  </p:transition>
  <p:timing>
    <p:tnLst>
      <p:par>
        <p:cTn id="1" dur="indefinite" restart="never" nodeType="tmRoot">
          <p:childTnLst>
            <p:audio>
              <p:cMediaNode vol="100000">
                <p:cTn id="2" fill="hold" display="0">
                  <p:stCondLst>
                    <p:cond delay="indefinite"/>
                  </p:stCondLst>
                  <p:endCondLst>
                    <p:cond evt="onStopAudio" delay="0">
                      <p:tgtEl>
                        <p:sldTgt/>
                      </p:tgtEl>
                    </p:cond>
                  </p:endCondLst>
                </p:cTn>
                <p:tgtEl>
                  <p:spTgt spid="1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D932995B-7617-4D65-A4B6-36E1E9F6AE64}"/>
              </a:ext>
            </a:extLst>
          </p:cNvPr>
          <p:cNvSpPr txBox="1"/>
          <p:nvPr/>
        </p:nvSpPr>
        <p:spPr>
          <a:xfrm>
            <a:off x="4139952" y="188562"/>
            <a:ext cx="4230645" cy="646331"/>
          </a:xfrm>
          <a:prstGeom prst="rect">
            <a:avLst/>
          </a:prstGeom>
          <a:solidFill>
            <a:schemeClr val="accent2">
              <a:lumMod val="20000"/>
              <a:lumOff val="80000"/>
            </a:schemeClr>
          </a:solidFill>
          <a:scene3d>
            <a:camera prst="orthographicFront"/>
            <a:lightRig rig="threePt" dir="t"/>
          </a:scene3d>
          <a:sp3d>
            <a:bevelT w="165100" prst="coolSlant"/>
          </a:sp3d>
        </p:spPr>
        <p:txBody>
          <a:bodyPr wrap="none" rtlCol="1">
            <a:spAutoFit/>
          </a:bodyPr>
          <a:lstStyle/>
          <a:p>
            <a:r>
              <a:rPr lang="ar-SA" sz="3600" b="1" dirty="0"/>
              <a:t>قبل ان نتعلم يجب علينا أن:</a:t>
            </a:r>
          </a:p>
        </p:txBody>
      </p:sp>
      <p:sp>
        <p:nvSpPr>
          <p:cNvPr id="2" name="مربع نص 1">
            <a:extLst>
              <a:ext uri="{FF2B5EF4-FFF2-40B4-BE49-F238E27FC236}">
                <a16:creationId xmlns:a16="http://schemas.microsoft.com/office/drawing/2014/main" id="{B5964B16-9DF4-4C35-9BF2-F08714AF4662}"/>
              </a:ext>
            </a:extLst>
          </p:cNvPr>
          <p:cNvSpPr txBox="1"/>
          <p:nvPr/>
        </p:nvSpPr>
        <p:spPr>
          <a:xfrm>
            <a:off x="763181" y="1124744"/>
            <a:ext cx="8380819" cy="954107"/>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rtlCol="1">
            <a:spAutoFit/>
          </a:bodyPr>
          <a:lstStyle/>
          <a:p>
            <a:r>
              <a:rPr lang="ar-SA" sz="2800" b="1" dirty="0">
                <a:effectLst>
                  <a:outerShdw blurRad="38100" dist="38100" dir="2700000" algn="tl">
                    <a:srgbClr val="000000">
                      <a:alpha val="43137"/>
                    </a:srgbClr>
                  </a:outerShdw>
                </a:effectLst>
              </a:rPr>
              <a:t>1- المحافظة على الكتاب المدرسي وذلك بتغليفه وعدم تعريضه للتمزق </a:t>
            </a:r>
          </a:p>
          <a:p>
            <a:r>
              <a:rPr lang="ar-SA" sz="2800" b="1" dirty="0">
                <a:effectLst>
                  <a:outerShdw blurRad="38100" dist="38100" dir="2700000" algn="tl">
                    <a:srgbClr val="000000">
                      <a:alpha val="43137"/>
                    </a:srgbClr>
                  </a:outerShdw>
                </a:effectLst>
              </a:rPr>
              <a:t>او الشخبطة.</a:t>
            </a:r>
          </a:p>
        </p:txBody>
      </p:sp>
      <p:sp>
        <p:nvSpPr>
          <p:cNvPr id="8" name="مربع نص 7">
            <a:extLst>
              <a:ext uri="{FF2B5EF4-FFF2-40B4-BE49-F238E27FC236}">
                <a16:creationId xmlns:a16="http://schemas.microsoft.com/office/drawing/2014/main" id="{A9ED8E84-B46A-46A6-B750-9BA39EFA92ED}"/>
              </a:ext>
            </a:extLst>
          </p:cNvPr>
          <p:cNvSpPr txBox="1"/>
          <p:nvPr/>
        </p:nvSpPr>
        <p:spPr>
          <a:xfrm>
            <a:off x="3039444" y="2534635"/>
            <a:ext cx="6104556" cy="52322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none" rtlCol="1">
            <a:spAutoFit/>
          </a:bodyPr>
          <a:lstStyle/>
          <a:p>
            <a:r>
              <a:rPr lang="ar-SA" sz="2800" b="1" dirty="0">
                <a:effectLst>
                  <a:outerShdw blurRad="38100" dist="38100" dir="2700000" algn="tl">
                    <a:srgbClr val="000000">
                      <a:alpha val="43137"/>
                    </a:srgbClr>
                  </a:outerShdw>
                </a:effectLst>
              </a:rPr>
              <a:t>2- نحافظ على ادواتنا من التلف طيلة العام الدراسي</a:t>
            </a:r>
          </a:p>
        </p:txBody>
      </p:sp>
      <p:sp>
        <p:nvSpPr>
          <p:cNvPr id="9" name="مربع نص 8">
            <a:extLst>
              <a:ext uri="{FF2B5EF4-FFF2-40B4-BE49-F238E27FC236}">
                <a16:creationId xmlns:a16="http://schemas.microsoft.com/office/drawing/2014/main" id="{249CB996-4809-4F99-B70C-BF01D93141F4}"/>
              </a:ext>
            </a:extLst>
          </p:cNvPr>
          <p:cNvSpPr txBox="1"/>
          <p:nvPr/>
        </p:nvSpPr>
        <p:spPr>
          <a:xfrm>
            <a:off x="3812091" y="3513639"/>
            <a:ext cx="5331909"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none" rtlCol="1">
            <a:spAutoFit/>
          </a:bodyPr>
          <a:lstStyle/>
          <a:p>
            <a:r>
              <a:rPr lang="ar-SA" sz="2800" b="1" dirty="0">
                <a:effectLst>
                  <a:outerShdw blurRad="38100" dist="38100" dir="2700000" algn="tl">
                    <a:srgbClr val="000000">
                      <a:alpha val="43137"/>
                    </a:srgbClr>
                  </a:outerShdw>
                </a:effectLst>
              </a:rPr>
              <a:t>3- نحضر ادواتنا الخاصة بكل حصة دراسية </a:t>
            </a:r>
          </a:p>
        </p:txBody>
      </p:sp>
      <p:sp>
        <p:nvSpPr>
          <p:cNvPr id="11" name="مربع نص 10">
            <a:extLst>
              <a:ext uri="{FF2B5EF4-FFF2-40B4-BE49-F238E27FC236}">
                <a16:creationId xmlns:a16="http://schemas.microsoft.com/office/drawing/2014/main" id="{4B5E7CF7-05A7-4845-A8B1-3D96682FD7EE}"/>
              </a:ext>
            </a:extLst>
          </p:cNvPr>
          <p:cNvSpPr txBox="1"/>
          <p:nvPr/>
        </p:nvSpPr>
        <p:spPr>
          <a:xfrm>
            <a:off x="1109428" y="4492643"/>
            <a:ext cx="8034572" cy="52322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1">
            <a:spAutoFit/>
          </a:bodyPr>
          <a:lstStyle/>
          <a:p>
            <a:r>
              <a:rPr lang="ar-SA" sz="2800" b="1" dirty="0">
                <a:effectLst>
                  <a:outerShdw blurRad="38100" dist="38100" dir="2700000" algn="tl">
                    <a:srgbClr val="000000">
                      <a:alpha val="43137"/>
                    </a:srgbClr>
                  </a:outerShdw>
                </a:effectLst>
              </a:rPr>
              <a:t>4- نطلع على الدرس قبل الحصة الدراسية لمعرفة الأدوات المطلوبة </a:t>
            </a:r>
          </a:p>
        </p:txBody>
      </p:sp>
      <p:sp>
        <p:nvSpPr>
          <p:cNvPr id="12" name="مربع نص 11">
            <a:extLst>
              <a:ext uri="{FF2B5EF4-FFF2-40B4-BE49-F238E27FC236}">
                <a16:creationId xmlns:a16="http://schemas.microsoft.com/office/drawing/2014/main" id="{C0B3C7DC-40CF-4EC9-88EC-DEC760D349AE}"/>
              </a:ext>
            </a:extLst>
          </p:cNvPr>
          <p:cNvSpPr txBox="1"/>
          <p:nvPr/>
        </p:nvSpPr>
        <p:spPr>
          <a:xfrm>
            <a:off x="2051994" y="5471646"/>
            <a:ext cx="7092006" cy="52322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none" rtlCol="1">
            <a:spAutoFit/>
          </a:bodyPr>
          <a:lstStyle/>
          <a:p>
            <a:r>
              <a:rPr lang="ar-SA" sz="2800" b="1" dirty="0">
                <a:effectLst>
                  <a:outerShdw blurRad="38100" dist="38100" dir="2700000" algn="tl">
                    <a:srgbClr val="000000">
                      <a:alpha val="43137"/>
                    </a:srgbClr>
                  </a:outerShdw>
                </a:effectLst>
              </a:rPr>
              <a:t>5- التواصل مع المعلمة في حال الاستفسار عن طريق </a:t>
            </a:r>
            <a:r>
              <a:rPr lang="ar-SA" sz="2800" b="1" dirty="0" err="1">
                <a:effectLst>
                  <a:outerShdw blurRad="38100" dist="38100" dir="2700000" algn="tl">
                    <a:srgbClr val="000000">
                      <a:alpha val="43137"/>
                    </a:srgbClr>
                  </a:outerShdw>
                </a:effectLst>
              </a:rPr>
              <a:t>التيمز</a:t>
            </a:r>
            <a:endParaRPr lang="ar-SA"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41650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598A926-E10B-4A42-90B0-C3EA0666D2CD}"/>
              </a:ext>
            </a:extLst>
          </p:cNvPr>
          <p:cNvSpPr txBox="1"/>
          <p:nvPr/>
        </p:nvSpPr>
        <p:spPr>
          <a:xfrm>
            <a:off x="6156176" y="404664"/>
            <a:ext cx="2637260"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1">
            <a:spAutoFit/>
          </a:bodyPr>
          <a:lstStyle/>
          <a:p>
            <a:r>
              <a:rPr lang="ar-SA" sz="3600" b="1" dirty="0"/>
              <a:t>كيف سيتم تقيمي</a:t>
            </a:r>
          </a:p>
        </p:txBody>
      </p:sp>
      <p:graphicFrame>
        <p:nvGraphicFramePr>
          <p:cNvPr id="3" name="جدول 3">
            <a:extLst>
              <a:ext uri="{FF2B5EF4-FFF2-40B4-BE49-F238E27FC236}">
                <a16:creationId xmlns:a16="http://schemas.microsoft.com/office/drawing/2014/main" id="{F6A453B1-BA53-42B2-8811-880644BA7A9D}"/>
              </a:ext>
            </a:extLst>
          </p:cNvPr>
          <p:cNvGraphicFramePr>
            <a:graphicFrameLocks noGrp="1"/>
          </p:cNvGraphicFramePr>
          <p:nvPr>
            <p:extLst>
              <p:ext uri="{D42A27DB-BD31-4B8C-83A1-F6EECF244321}">
                <p14:modId xmlns:p14="http://schemas.microsoft.com/office/powerpoint/2010/main" val="1390177032"/>
              </p:ext>
            </p:extLst>
          </p:nvPr>
        </p:nvGraphicFramePr>
        <p:xfrm>
          <a:off x="971600" y="1844824"/>
          <a:ext cx="6936432" cy="3962400"/>
        </p:xfrm>
        <a:graphic>
          <a:graphicData uri="http://schemas.openxmlformats.org/drawingml/2006/table">
            <a:tbl>
              <a:tblPr rtl="1" firstRow="1" bandRow="1">
                <a:tableStyleId>{00A15C55-8517-42AA-B614-E9B94910E393}</a:tableStyleId>
              </a:tblPr>
              <a:tblGrid>
                <a:gridCol w="992463">
                  <a:extLst>
                    <a:ext uri="{9D8B030D-6E8A-4147-A177-3AD203B41FA5}">
                      <a16:colId xmlns:a16="http://schemas.microsoft.com/office/drawing/2014/main" val="81963775"/>
                    </a:ext>
                  </a:extLst>
                </a:gridCol>
                <a:gridCol w="5943969">
                  <a:extLst>
                    <a:ext uri="{9D8B030D-6E8A-4147-A177-3AD203B41FA5}">
                      <a16:colId xmlns:a16="http://schemas.microsoft.com/office/drawing/2014/main" val="3996170802"/>
                    </a:ext>
                  </a:extLst>
                </a:gridCol>
              </a:tblGrid>
              <a:tr h="370840">
                <a:tc>
                  <a:txBody>
                    <a:bodyPr/>
                    <a:lstStyle/>
                    <a:p>
                      <a:pPr algn="ctr" rtl="1"/>
                      <a:r>
                        <a:rPr lang="ar-SA" sz="3200" b="1" dirty="0">
                          <a:effectLst>
                            <a:outerShdw blurRad="38100" dist="38100" dir="2700000" algn="tl">
                              <a:srgbClr val="000000">
                                <a:alpha val="43137"/>
                              </a:srgbClr>
                            </a:outerShdw>
                          </a:effectLs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sz="3200" b="1" dirty="0">
                          <a:effectLst>
                            <a:outerShdw blurRad="38100" dist="38100" dir="2700000" algn="tl">
                              <a:srgbClr val="000000">
                                <a:alpha val="43137"/>
                              </a:srgbClr>
                            </a:outerShdw>
                          </a:effectLst>
                        </a:rPr>
                        <a:t>الحضور للحصص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5773033"/>
                  </a:ext>
                </a:extLst>
              </a:tr>
              <a:tr h="370840">
                <a:tc>
                  <a:txBody>
                    <a:bodyPr/>
                    <a:lstStyle/>
                    <a:p>
                      <a:pPr algn="ctr" rtl="1"/>
                      <a:r>
                        <a:rPr lang="ar-SA" sz="3200" b="1" dirty="0">
                          <a:effectLst>
                            <a:outerShdw blurRad="38100" dist="38100" dir="2700000" algn="tl">
                              <a:srgbClr val="000000">
                                <a:alpha val="43137"/>
                              </a:srgbClr>
                            </a:outerShdw>
                          </a:effectLs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sz="3200" b="1" dirty="0">
                          <a:effectLst>
                            <a:outerShdw blurRad="38100" dist="38100" dir="2700000" algn="tl">
                              <a:srgbClr val="000000">
                                <a:alpha val="43137"/>
                              </a:srgbClr>
                            </a:outerShdw>
                          </a:effectLst>
                        </a:rPr>
                        <a:t>التفاعل بالحصة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9021781"/>
                  </a:ext>
                </a:extLst>
              </a:tr>
              <a:tr h="370840">
                <a:tc>
                  <a:txBody>
                    <a:bodyPr/>
                    <a:lstStyle/>
                    <a:p>
                      <a:pPr algn="ctr" rtl="1"/>
                      <a:r>
                        <a:rPr lang="ar-SA" sz="3200" b="1" dirty="0">
                          <a:effectLst>
                            <a:outerShdw blurRad="38100" dist="38100" dir="2700000" algn="tl">
                              <a:srgbClr val="000000">
                                <a:alpha val="43137"/>
                              </a:srgbClr>
                            </a:outerShdw>
                          </a:effectLs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sz="3200" b="1" dirty="0">
                          <a:effectLst>
                            <a:outerShdw blurRad="38100" dist="38100" dir="2700000" algn="tl">
                              <a:srgbClr val="000000">
                                <a:alpha val="43137"/>
                              </a:srgbClr>
                            </a:outerShdw>
                          </a:effectLst>
                        </a:rPr>
                        <a:t>احضار الأدوات والخامات اللازمة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122413"/>
                  </a:ext>
                </a:extLst>
              </a:tr>
              <a:tr h="370840">
                <a:tc>
                  <a:txBody>
                    <a:bodyPr/>
                    <a:lstStyle/>
                    <a:p>
                      <a:pPr algn="ctr" rtl="1"/>
                      <a:r>
                        <a:rPr lang="ar-SA" sz="3200" b="1" dirty="0">
                          <a:effectLst>
                            <a:outerShdw blurRad="38100" dist="38100" dir="2700000" algn="tl">
                              <a:srgbClr val="000000">
                                <a:alpha val="43137"/>
                              </a:srgbClr>
                            </a:outerShdw>
                          </a:effectLs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sz="3200" b="1" dirty="0">
                          <a:effectLst>
                            <a:outerShdw blurRad="38100" dist="38100" dir="2700000" algn="tl">
                              <a:srgbClr val="000000">
                                <a:alpha val="43137"/>
                              </a:srgbClr>
                            </a:outerShdw>
                          </a:effectLst>
                        </a:rPr>
                        <a:t>تنفيذ العمل واخراجه بإتقان قدر الامكان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1534093"/>
                  </a:ext>
                </a:extLst>
              </a:tr>
              <a:tr h="370840">
                <a:tc>
                  <a:txBody>
                    <a:bodyPr/>
                    <a:lstStyle/>
                    <a:p>
                      <a:pPr algn="ctr" rtl="1"/>
                      <a:r>
                        <a:rPr lang="ar-SA" sz="3200" b="1" dirty="0">
                          <a:effectLst>
                            <a:outerShdw blurRad="38100" dist="38100" dir="2700000" algn="tl">
                              <a:srgbClr val="000000">
                                <a:alpha val="43137"/>
                              </a:srgbClr>
                            </a:outerShdw>
                          </a:effectLs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sz="3200" b="1" dirty="0">
                          <a:effectLst>
                            <a:outerShdw blurRad="38100" dist="38100" dir="2700000" algn="tl">
                              <a:srgbClr val="000000">
                                <a:alpha val="43137"/>
                              </a:srgbClr>
                            </a:outerShdw>
                          </a:effectLst>
                        </a:rPr>
                        <a:t>تسليم الاعمال في وقتها المحدد قبل بداية الحصة التالية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0518468"/>
                  </a:ext>
                </a:extLst>
              </a:tr>
              <a:tr h="370840">
                <a:tc>
                  <a:txBody>
                    <a:bodyPr/>
                    <a:lstStyle/>
                    <a:p>
                      <a:pPr algn="ctr" rtl="1"/>
                      <a:r>
                        <a:rPr lang="ar-SA" sz="3200" b="1" dirty="0">
                          <a:effectLst>
                            <a:outerShdw blurRad="38100" dist="38100" dir="2700000" algn="tl">
                              <a:srgbClr val="000000">
                                <a:alpha val="43137"/>
                              </a:srgbClr>
                            </a:outerShdw>
                          </a:effectLs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sz="3200" b="1" dirty="0">
                          <a:effectLst>
                            <a:outerShdw blurRad="38100" dist="38100" dir="2700000" algn="tl">
                              <a:srgbClr val="000000">
                                <a:alpha val="43137"/>
                              </a:srgbClr>
                            </a:outerShdw>
                          </a:effectLst>
                        </a:rPr>
                        <a:t>حل الواجبات بالمنصة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5546192"/>
                  </a:ext>
                </a:extLst>
              </a:tr>
            </a:tbl>
          </a:graphicData>
        </a:graphic>
      </p:graphicFrame>
    </p:spTree>
    <p:extLst>
      <p:ext uri="{BB962C8B-B14F-4D97-AF65-F5344CB8AC3E}">
        <p14:creationId xmlns:p14="http://schemas.microsoft.com/office/powerpoint/2010/main" val="4031366825"/>
      </p:ext>
    </p:extLst>
  </p:cSld>
  <p:clrMapOvr>
    <a:masterClrMapping/>
  </p:clrMapOvr>
  <p:transition spd="med">
    <p:randomBa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DFC6231C-7521-4E2F-88E2-6C3D116BA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1143000"/>
          </a:xfrm>
          <a:prstGeom prst="rect">
            <a:avLst/>
          </a:prstGeom>
        </p:spPr>
      </p:pic>
      <p:pic>
        <p:nvPicPr>
          <p:cNvPr id="10" name="صورة 9">
            <a:extLst>
              <a:ext uri="{FF2B5EF4-FFF2-40B4-BE49-F238E27FC236}">
                <a16:creationId xmlns:a16="http://schemas.microsoft.com/office/drawing/2014/main" id="{914A88E7-BA2C-42ED-B560-7B196AD203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0" y="2189464"/>
            <a:ext cx="2897580" cy="2018682"/>
          </a:xfrm>
          <a:prstGeom prst="rect">
            <a:avLst/>
          </a:prstGeom>
        </p:spPr>
      </p:pic>
      <p:pic>
        <p:nvPicPr>
          <p:cNvPr id="12" name="صورة 11">
            <a:extLst>
              <a:ext uri="{FF2B5EF4-FFF2-40B4-BE49-F238E27FC236}">
                <a16:creationId xmlns:a16="http://schemas.microsoft.com/office/drawing/2014/main" id="{B2B9E62C-3233-458B-A306-FA882A93C7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2674" y="4665752"/>
            <a:ext cx="2930509" cy="2008550"/>
          </a:xfrm>
          <a:prstGeom prst="rect">
            <a:avLst/>
          </a:prstGeom>
        </p:spPr>
      </p:pic>
      <p:pic>
        <p:nvPicPr>
          <p:cNvPr id="14" name="صورة 13">
            <a:extLst>
              <a:ext uri="{FF2B5EF4-FFF2-40B4-BE49-F238E27FC236}">
                <a16:creationId xmlns:a16="http://schemas.microsoft.com/office/drawing/2014/main" id="{61D6AE52-4DC6-428B-9BB6-5F75A2FC66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3896" y="2194247"/>
            <a:ext cx="2907712" cy="2031346"/>
          </a:xfrm>
          <a:prstGeom prst="rect">
            <a:avLst/>
          </a:prstGeom>
        </p:spPr>
      </p:pic>
      <p:pic>
        <p:nvPicPr>
          <p:cNvPr id="16" name="صورة 15">
            <a:extLst>
              <a:ext uri="{FF2B5EF4-FFF2-40B4-BE49-F238E27FC236}">
                <a16:creationId xmlns:a16="http://schemas.microsoft.com/office/drawing/2014/main" id="{BE9FC665-9F0D-43C4-B882-AA813580C0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6024" y="2181865"/>
            <a:ext cx="2927976" cy="2033879"/>
          </a:xfrm>
          <a:prstGeom prst="rect">
            <a:avLst/>
          </a:prstGeom>
        </p:spPr>
      </p:pic>
      <p:pic>
        <p:nvPicPr>
          <p:cNvPr id="18" name="صورة 17">
            <a:extLst>
              <a:ext uri="{FF2B5EF4-FFF2-40B4-BE49-F238E27FC236}">
                <a16:creationId xmlns:a16="http://schemas.microsoft.com/office/drawing/2014/main" id="{A2B7B475-22AE-447F-ABA7-B47C721E27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653136"/>
            <a:ext cx="2862120" cy="2028813"/>
          </a:xfrm>
          <a:prstGeom prst="rect">
            <a:avLst/>
          </a:prstGeom>
        </p:spPr>
      </p:pic>
      <p:pic>
        <p:nvPicPr>
          <p:cNvPr id="20" name="صورة 19">
            <a:extLst>
              <a:ext uri="{FF2B5EF4-FFF2-40B4-BE49-F238E27FC236}">
                <a16:creationId xmlns:a16="http://schemas.microsoft.com/office/drawing/2014/main" id="{CDA7DCEE-6DAB-42CE-9B7B-7CCB3F0A01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3210" y="4653136"/>
            <a:ext cx="2897580" cy="2018682"/>
          </a:xfrm>
          <a:prstGeom prst="rect">
            <a:avLst/>
          </a:prstGeom>
        </p:spPr>
      </p:pic>
    </p:spTree>
    <p:extLst>
      <p:ext uri="{BB962C8B-B14F-4D97-AF65-F5344CB8AC3E}">
        <p14:creationId xmlns:p14="http://schemas.microsoft.com/office/powerpoint/2010/main" val="423884310"/>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00C6CAB0-DCC2-43F2-9A89-576B6728C39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8904" y="-304031"/>
            <a:ext cx="9258579" cy="7466062"/>
          </a:xfrm>
          <a:prstGeom prst="rect">
            <a:avLst/>
          </a:prstGeom>
        </p:spPr>
      </p:pic>
      <p:pic>
        <p:nvPicPr>
          <p:cNvPr id="8" name="صورة 7">
            <a:extLst>
              <a:ext uri="{FF2B5EF4-FFF2-40B4-BE49-F238E27FC236}">
                <a16:creationId xmlns:a16="http://schemas.microsoft.com/office/drawing/2014/main" id="{D79BB37B-F8EE-460A-946C-EC27328E6585}"/>
              </a:ext>
            </a:extLst>
          </p:cNvPr>
          <p:cNvPicPr>
            <a:picLocks noChangeAspect="1"/>
          </p:cNvPicPr>
          <p:nvPr/>
        </p:nvPicPr>
        <p:blipFill rotWithShape="1">
          <a:blip r:embed="rId4"/>
          <a:srcRect l="6886" t="52100" r="5398" b="29000"/>
          <a:stretch/>
        </p:blipFill>
        <p:spPr>
          <a:xfrm>
            <a:off x="5654751" y="2922503"/>
            <a:ext cx="2376264" cy="724962"/>
          </a:xfrm>
          <a:prstGeom prst="rect">
            <a:avLst/>
          </a:prstGeom>
        </p:spPr>
      </p:pic>
      <p:pic>
        <p:nvPicPr>
          <p:cNvPr id="9" name="صورة 8">
            <a:extLst>
              <a:ext uri="{FF2B5EF4-FFF2-40B4-BE49-F238E27FC236}">
                <a16:creationId xmlns:a16="http://schemas.microsoft.com/office/drawing/2014/main" id="{8F9E595F-2E70-4C4D-B8E7-C77142FA221C}"/>
              </a:ext>
            </a:extLst>
          </p:cNvPr>
          <p:cNvPicPr>
            <a:picLocks noChangeAspect="1"/>
          </p:cNvPicPr>
          <p:nvPr/>
        </p:nvPicPr>
        <p:blipFill rotWithShape="1">
          <a:blip r:embed="rId4"/>
          <a:srcRect l="7433" t="74549" r="4851" b="7601"/>
          <a:stretch/>
        </p:blipFill>
        <p:spPr>
          <a:xfrm>
            <a:off x="5514969" y="476672"/>
            <a:ext cx="2516046" cy="724962"/>
          </a:xfrm>
          <a:prstGeom prst="rect">
            <a:avLst/>
          </a:prstGeom>
        </p:spPr>
      </p:pic>
      <p:grpSp>
        <p:nvGrpSpPr>
          <p:cNvPr id="16" name="مجموعة 15">
            <a:extLst>
              <a:ext uri="{FF2B5EF4-FFF2-40B4-BE49-F238E27FC236}">
                <a16:creationId xmlns:a16="http://schemas.microsoft.com/office/drawing/2014/main" id="{EC39F0E0-6CF5-4857-BA24-6C54CA42EA87}"/>
              </a:ext>
            </a:extLst>
          </p:cNvPr>
          <p:cNvGrpSpPr/>
          <p:nvPr/>
        </p:nvGrpSpPr>
        <p:grpSpPr>
          <a:xfrm>
            <a:off x="5514969" y="1670491"/>
            <a:ext cx="2516046" cy="724962"/>
            <a:chOff x="5514969" y="1670491"/>
            <a:chExt cx="2516046" cy="724962"/>
          </a:xfrm>
        </p:grpSpPr>
        <p:pic>
          <p:nvPicPr>
            <p:cNvPr id="13" name="صورة 12">
              <a:extLst>
                <a:ext uri="{FF2B5EF4-FFF2-40B4-BE49-F238E27FC236}">
                  <a16:creationId xmlns:a16="http://schemas.microsoft.com/office/drawing/2014/main" id="{48B1A5EC-7BB1-495A-925F-8A80F22CA1DB}"/>
                </a:ext>
              </a:extLst>
            </p:cNvPr>
            <p:cNvPicPr>
              <a:picLocks noChangeAspect="1"/>
            </p:cNvPicPr>
            <p:nvPr/>
          </p:nvPicPr>
          <p:blipFill rotWithShape="1">
            <a:blip r:embed="rId4"/>
            <a:srcRect l="7433" t="74549" r="4851" b="7601"/>
            <a:stretch/>
          </p:blipFill>
          <p:spPr>
            <a:xfrm>
              <a:off x="5514969" y="1670491"/>
              <a:ext cx="2516046" cy="724962"/>
            </a:xfrm>
            <a:prstGeom prst="rect">
              <a:avLst/>
            </a:prstGeom>
          </p:spPr>
        </p:pic>
        <p:sp>
          <p:nvSpPr>
            <p:cNvPr id="14" name="مربع نص 13">
              <a:extLst>
                <a:ext uri="{FF2B5EF4-FFF2-40B4-BE49-F238E27FC236}">
                  <a16:creationId xmlns:a16="http://schemas.microsoft.com/office/drawing/2014/main" id="{E2F146EF-CFFA-4405-9704-0C82F6008108}"/>
                </a:ext>
              </a:extLst>
            </p:cNvPr>
            <p:cNvSpPr txBox="1"/>
            <p:nvPr/>
          </p:nvSpPr>
          <p:spPr>
            <a:xfrm>
              <a:off x="6228184" y="1750514"/>
              <a:ext cx="1603211" cy="584775"/>
            </a:xfrm>
            <a:prstGeom prst="rect">
              <a:avLst/>
            </a:prstGeom>
            <a:solidFill>
              <a:schemeClr val="bg2">
                <a:lumMod val="90000"/>
              </a:schemeClr>
            </a:solidFill>
            <a:effectLst>
              <a:softEdge rad="127000"/>
            </a:effectLst>
          </p:spPr>
          <p:txBody>
            <a:bodyPr wrap="square" rtlCol="1">
              <a:spAutoFit/>
            </a:bodyPr>
            <a:lstStyle/>
            <a:p>
              <a:r>
                <a:rPr lang="ar-SA" sz="3200" b="1" dirty="0"/>
                <a:t>الحصة</a:t>
              </a:r>
            </a:p>
          </p:txBody>
        </p:sp>
      </p:grpSp>
      <p:sp>
        <p:nvSpPr>
          <p:cNvPr id="2" name="مستطيل 1">
            <a:extLst>
              <a:ext uri="{FF2B5EF4-FFF2-40B4-BE49-F238E27FC236}">
                <a16:creationId xmlns:a16="http://schemas.microsoft.com/office/drawing/2014/main" id="{1A280620-023D-4B21-8AB4-4EEF631F94F9}"/>
              </a:ext>
            </a:extLst>
          </p:cNvPr>
          <p:cNvSpPr/>
          <p:nvPr/>
        </p:nvSpPr>
        <p:spPr>
          <a:xfrm>
            <a:off x="1924723" y="2823319"/>
            <a:ext cx="3486852" cy="92333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a:r>
              <a:rPr lang="ar-SA" sz="5400" b="1" dirty="0">
                <a:solidFill>
                  <a:schemeClr val="accent1">
                    <a:lumMod val="50000"/>
                  </a:schemeClr>
                </a:solidFill>
              </a:rPr>
              <a:t>تهيئة واستعداد</a:t>
            </a:r>
          </a:p>
        </p:txBody>
      </p:sp>
    </p:spTree>
    <p:extLst>
      <p:ext uri="{BB962C8B-B14F-4D97-AF65-F5344CB8AC3E}">
        <p14:creationId xmlns:p14="http://schemas.microsoft.com/office/powerpoint/2010/main" val="573076347"/>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4E0DEFEC-6601-4841-B720-05CACA7AEC76}"/>
              </a:ext>
            </a:extLst>
          </p:cNvPr>
          <p:cNvSpPr/>
          <p:nvPr/>
        </p:nvSpPr>
        <p:spPr>
          <a:xfrm>
            <a:off x="2627784" y="131146"/>
            <a:ext cx="3528392" cy="6480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ln w="0"/>
                <a:solidFill>
                  <a:schemeClr val="tx1"/>
                </a:solidFill>
                <a:effectLst>
                  <a:outerShdw blurRad="38100" dist="19050" dir="2700000" algn="tl" rotWithShape="0">
                    <a:schemeClr val="dk1">
                      <a:alpha val="40000"/>
                    </a:schemeClr>
                  </a:outerShdw>
                </a:effectLst>
              </a:rPr>
              <a:t>ما هي التربية الفنية</a:t>
            </a:r>
          </a:p>
        </p:txBody>
      </p:sp>
      <p:sp>
        <p:nvSpPr>
          <p:cNvPr id="7" name="مربع نص 6">
            <a:extLst>
              <a:ext uri="{FF2B5EF4-FFF2-40B4-BE49-F238E27FC236}">
                <a16:creationId xmlns:a16="http://schemas.microsoft.com/office/drawing/2014/main" id="{2826B927-AF69-45FD-A7DE-496F7FD71994}"/>
              </a:ext>
            </a:extLst>
          </p:cNvPr>
          <p:cNvSpPr txBox="1"/>
          <p:nvPr/>
        </p:nvSpPr>
        <p:spPr>
          <a:xfrm>
            <a:off x="359532" y="923235"/>
            <a:ext cx="8424936" cy="156966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ar-SA" sz="2400" b="1" dirty="0">
                <a:effectLst>
                  <a:outerShdw blurRad="38100" dist="38100" dir="2700000" algn="tl">
                    <a:srgbClr val="000000">
                      <a:alpha val="43137"/>
                    </a:srgbClr>
                  </a:outerShdw>
                </a:effectLst>
              </a:rPr>
              <a:t>التربية تعني تغيير السلوك لدى المتعلم. و التربية الفنية هي التربية بمفهومها الواسع وهو تغيير السلوك لدى المتعلم من خلال تدريب التلاميذ على ما ينفعهم من المهارات والعادات وتزويدهم بالمعلومات والمفاهيم وإكسابهم الميول والاتجاهات عن طريق ممارسة الفن.</a:t>
            </a:r>
          </a:p>
        </p:txBody>
      </p:sp>
      <p:sp>
        <p:nvSpPr>
          <p:cNvPr id="8" name="مربع نص 7">
            <a:extLst>
              <a:ext uri="{FF2B5EF4-FFF2-40B4-BE49-F238E27FC236}">
                <a16:creationId xmlns:a16="http://schemas.microsoft.com/office/drawing/2014/main" id="{7DC24702-4A27-4B8F-8085-1FC78FA40B8C}"/>
              </a:ext>
            </a:extLst>
          </p:cNvPr>
          <p:cNvSpPr txBox="1"/>
          <p:nvPr/>
        </p:nvSpPr>
        <p:spPr>
          <a:xfrm>
            <a:off x="359532" y="2780929"/>
            <a:ext cx="8424936"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SA" sz="2400" b="1" dirty="0">
                <a:solidFill>
                  <a:srgbClr val="7030A0"/>
                </a:solidFill>
                <a:effectLst>
                  <a:outerShdw blurRad="38100" dist="38100" dir="2700000" algn="tl">
                    <a:srgbClr val="000000">
                      <a:alpha val="43137"/>
                    </a:srgbClr>
                  </a:outerShdw>
                </a:effectLst>
              </a:rPr>
              <a:t>ويطلق اسم التربية الفنية على ما يدرسه الطلاب في مراحل التعليم المختلفة من فن ورسم وتصوير وتصميم ونجارة وتشكيل فني... وغيرها، ولفظة التربية الفنية هي التسمية الشاملة لما كان يدخل في نطاق مادتي الرسم والأشغال اليدوية في المدارس.</a:t>
            </a:r>
          </a:p>
        </p:txBody>
      </p:sp>
      <p:sp>
        <p:nvSpPr>
          <p:cNvPr id="12" name="مربع نص 11">
            <a:extLst>
              <a:ext uri="{FF2B5EF4-FFF2-40B4-BE49-F238E27FC236}">
                <a16:creationId xmlns:a16="http://schemas.microsoft.com/office/drawing/2014/main" id="{95D402E3-2133-4F28-85C8-D8660E1CC1F6}"/>
              </a:ext>
            </a:extLst>
          </p:cNvPr>
          <p:cNvSpPr txBox="1"/>
          <p:nvPr/>
        </p:nvSpPr>
        <p:spPr>
          <a:xfrm>
            <a:off x="359532" y="4365104"/>
            <a:ext cx="8424936" cy="193899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ar-SA" sz="2400" b="1" dirty="0">
                <a:ln w="0"/>
                <a:solidFill>
                  <a:schemeClr val="tx1"/>
                </a:solidFill>
                <a:effectLst>
                  <a:outerShdw blurRad="38100" dist="19050" dir="2700000" algn="tl" rotWithShape="0">
                    <a:schemeClr val="dk1">
                      <a:alpha val="40000"/>
                    </a:schemeClr>
                  </a:outerShdw>
                </a:effectLst>
              </a:rPr>
              <a:t>التربية الفنية بمفهومها المعاصر من وجهة نظر رالف سميث، قائمة على الاتجاه المعرفي والذي يشمل المحتوى العلمي لمادة الفن، من الجانب التاريخي والجانب الجمالي والجانب الثقافي والجانب الإنتاجي، فالتربية الفنية من خلال هذا المفهوم لا تقتصر على مجرد امتلاك المعرفة ولكنها تتعداه إلى الخبرة بالقوة التعبيرية والقيمة الكامنة في الفن، وبدون هذا المفهوم لن يكون للتربية الفنية أي معن</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4F426E9B-3A10-41E9-BEB8-844C0859DDFA}"/>
              </a:ext>
            </a:extLst>
          </p:cNvPr>
          <p:cNvSpPr/>
          <p:nvPr/>
        </p:nvSpPr>
        <p:spPr>
          <a:xfrm>
            <a:off x="2195736" y="424675"/>
            <a:ext cx="518457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t>= كيف سنتعلم التربية الفنية</a:t>
            </a:r>
          </a:p>
        </p:txBody>
      </p:sp>
      <p:grpSp>
        <p:nvGrpSpPr>
          <p:cNvPr id="13" name="مجموعة 12">
            <a:extLst>
              <a:ext uri="{FF2B5EF4-FFF2-40B4-BE49-F238E27FC236}">
                <a16:creationId xmlns:a16="http://schemas.microsoft.com/office/drawing/2014/main" id="{7111ADE5-0EF7-4696-A9BC-AC4B2780C195}"/>
              </a:ext>
            </a:extLst>
          </p:cNvPr>
          <p:cNvGrpSpPr/>
          <p:nvPr/>
        </p:nvGrpSpPr>
        <p:grpSpPr>
          <a:xfrm>
            <a:off x="5408200" y="1342897"/>
            <a:ext cx="2910345" cy="1773145"/>
            <a:chOff x="5796136" y="1340768"/>
            <a:chExt cx="2910345" cy="1773145"/>
          </a:xfrm>
        </p:grpSpPr>
        <p:pic>
          <p:nvPicPr>
            <p:cNvPr id="5" name="رسم 4">
              <a:extLst>
                <a:ext uri="{FF2B5EF4-FFF2-40B4-BE49-F238E27FC236}">
                  <a16:creationId xmlns:a16="http://schemas.microsoft.com/office/drawing/2014/main" id="{B02C3B55-75F7-4277-9ED3-C29061DEAAD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5796136" y="1340768"/>
              <a:ext cx="2910345" cy="1773145"/>
            </a:xfrm>
            <a:prstGeom prst="rect">
              <a:avLst/>
            </a:prstGeom>
          </p:spPr>
        </p:pic>
        <p:sp>
          <p:nvSpPr>
            <p:cNvPr id="6" name="مربع نص 5">
              <a:extLst>
                <a:ext uri="{FF2B5EF4-FFF2-40B4-BE49-F238E27FC236}">
                  <a16:creationId xmlns:a16="http://schemas.microsoft.com/office/drawing/2014/main" id="{9B63DEF0-BF1C-4F20-ACE6-C441D57E727C}"/>
                </a:ext>
              </a:extLst>
            </p:cNvPr>
            <p:cNvSpPr txBox="1"/>
            <p:nvPr/>
          </p:nvSpPr>
          <p:spPr>
            <a:xfrm>
              <a:off x="6360679" y="1934952"/>
              <a:ext cx="1781257" cy="584775"/>
            </a:xfrm>
            <a:prstGeom prst="rect">
              <a:avLst/>
            </a:prstGeom>
            <a:noFill/>
          </p:spPr>
          <p:txBody>
            <a:bodyPr wrap="none" rtlCol="1">
              <a:spAutoFit/>
            </a:bodyPr>
            <a:lstStyle/>
            <a:p>
              <a:r>
                <a:rPr lang="ar-SA" sz="3200" b="1" dirty="0"/>
                <a:t>مقاطع فيديو</a:t>
              </a:r>
            </a:p>
          </p:txBody>
        </p:sp>
      </p:grpSp>
      <p:grpSp>
        <p:nvGrpSpPr>
          <p:cNvPr id="14" name="مجموعة 13">
            <a:extLst>
              <a:ext uri="{FF2B5EF4-FFF2-40B4-BE49-F238E27FC236}">
                <a16:creationId xmlns:a16="http://schemas.microsoft.com/office/drawing/2014/main" id="{931F9497-9CBA-4610-BBC7-998D1CE4302C}"/>
              </a:ext>
            </a:extLst>
          </p:cNvPr>
          <p:cNvGrpSpPr/>
          <p:nvPr/>
        </p:nvGrpSpPr>
        <p:grpSpPr>
          <a:xfrm>
            <a:off x="1475656" y="1329049"/>
            <a:ext cx="2910345" cy="1773145"/>
            <a:chOff x="1475656" y="1329049"/>
            <a:chExt cx="2910345" cy="1773145"/>
          </a:xfrm>
        </p:grpSpPr>
        <p:pic>
          <p:nvPicPr>
            <p:cNvPr id="7" name="رسم 6">
              <a:extLst>
                <a:ext uri="{FF2B5EF4-FFF2-40B4-BE49-F238E27FC236}">
                  <a16:creationId xmlns:a16="http://schemas.microsoft.com/office/drawing/2014/main" id="{92DFFF91-CDFE-41D8-94D1-1AB0D0DD8D3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 uri="{837473B0-CC2E-450A-ABE3-18F120FF3D39}">
                  <a1611:picAttrSrcUrl xmlns:a1611="http://schemas.microsoft.com/office/drawing/2016/11/main" r:id="rId4"/>
                </a:ext>
              </a:extLst>
            </a:blip>
            <a:stretch>
              <a:fillRect/>
            </a:stretch>
          </p:blipFill>
          <p:spPr>
            <a:xfrm>
              <a:off x="1475656" y="1329049"/>
              <a:ext cx="2910345" cy="1773145"/>
            </a:xfrm>
            <a:prstGeom prst="rect">
              <a:avLst/>
            </a:prstGeom>
          </p:spPr>
        </p:pic>
        <p:sp>
          <p:nvSpPr>
            <p:cNvPr id="8" name="مربع نص 7">
              <a:extLst>
                <a:ext uri="{FF2B5EF4-FFF2-40B4-BE49-F238E27FC236}">
                  <a16:creationId xmlns:a16="http://schemas.microsoft.com/office/drawing/2014/main" id="{467784D5-5568-48E9-A42D-42FA9F74E2F6}"/>
                </a:ext>
              </a:extLst>
            </p:cNvPr>
            <p:cNvSpPr txBox="1"/>
            <p:nvPr/>
          </p:nvSpPr>
          <p:spPr>
            <a:xfrm>
              <a:off x="2497855" y="1923233"/>
              <a:ext cx="865943" cy="584775"/>
            </a:xfrm>
            <a:prstGeom prst="rect">
              <a:avLst/>
            </a:prstGeom>
            <a:noFill/>
          </p:spPr>
          <p:txBody>
            <a:bodyPr wrap="none" rtlCol="1">
              <a:spAutoFit/>
            </a:bodyPr>
            <a:lstStyle/>
            <a:p>
              <a:r>
                <a:rPr lang="ar-SA" sz="3200" b="1" dirty="0"/>
                <a:t>صور</a:t>
              </a:r>
            </a:p>
          </p:txBody>
        </p:sp>
      </p:grpSp>
      <p:grpSp>
        <p:nvGrpSpPr>
          <p:cNvPr id="16" name="مجموعة 15">
            <a:extLst>
              <a:ext uri="{FF2B5EF4-FFF2-40B4-BE49-F238E27FC236}">
                <a16:creationId xmlns:a16="http://schemas.microsoft.com/office/drawing/2014/main" id="{AA09A2DC-B47A-42EC-A8AD-AFA8FF7815AB}"/>
              </a:ext>
            </a:extLst>
          </p:cNvPr>
          <p:cNvGrpSpPr/>
          <p:nvPr/>
        </p:nvGrpSpPr>
        <p:grpSpPr>
          <a:xfrm>
            <a:off x="1475656" y="3696378"/>
            <a:ext cx="2910345" cy="1773145"/>
            <a:chOff x="1475656" y="3696378"/>
            <a:chExt cx="2910345" cy="1773145"/>
          </a:xfrm>
        </p:grpSpPr>
        <p:pic>
          <p:nvPicPr>
            <p:cNvPr id="9" name="رسم 8">
              <a:extLst>
                <a:ext uri="{FF2B5EF4-FFF2-40B4-BE49-F238E27FC236}">
                  <a16:creationId xmlns:a16="http://schemas.microsoft.com/office/drawing/2014/main" id="{9C73E9EF-AD34-47C1-9449-63B78E53EBA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4"/>
                </a:ext>
              </a:extLst>
            </a:blip>
            <a:stretch>
              <a:fillRect/>
            </a:stretch>
          </p:blipFill>
          <p:spPr>
            <a:xfrm>
              <a:off x="1475656" y="3696378"/>
              <a:ext cx="2910345" cy="1773145"/>
            </a:xfrm>
            <a:prstGeom prst="rect">
              <a:avLst/>
            </a:prstGeom>
          </p:spPr>
        </p:pic>
        <p:sp>
          <p:nvSpPr>
            <p:cNvPr id="10" name="مربع نص 9">
              <a:extLst>
                <a:ext uri="{FF2B5EF4-FFF2-40B4-BE49-F238E27FC236}">
                  <a16:creationId xmlns:a16="http://schemas.microsoft.com/office/drawing/2014/main" id="{330A9BAA-F7DE-4D15-BA3A-42AD0308C09D}"/>
                </a:ext>
              </a:extLst>
            </p:cNvPr>
            <p:cNvSpPr txBox="1"/>
            <p:nvPr/>
          </p:nvSpPr>
          <p:spPr>
            <a:xfrm>
              <a:off x="1730818" y="4274594"/>
              <a:ext cx="2400016" cy="584775"/>
            </a:xfrm>
            <a:prstGeom prst="rect">
              <a:avLst/>
            </a:prstGeom>
            <a:noFill/>
          </p:spPr>
          <p:txBody>
            <a:bodyPr wrap="none" rtlCol="1">
              <a:spAutoFit/>
            </a:bodyPr>
            <a:lstStyle/>
            <a:p>
              <a:r>
                <a:rPr lang="ar-SA" sz="3200" b="1" dirty="0"/>
                <a:t>محاضرات نظرية</a:t>
              </a:r>
            </a:p>
          </p:txBody>
        </p:sp>
      </p:grpSp>
      <p:grpSp>
        <p:nvGrpSpPr>
          <p:cNvPr id="15" name="مجموعة 14">
            <a:extLst>
              <a:ext uri="{FF2B5EF4-FFF2-40B4-BE49-F238E27FC236}">
                <a16:creationId xmlns:a16="http://schemas.microsoft.com/office/drawing/2014/main" id="{178395BD-9303-4F38-80F0-4CA36CCCCACD}"/>
              </a:ext>
            </a:extLst>
          </p:cNvPr>
          <p:cNvGrpSpPr/>
          <p:nvPr/>
        </p:nvGrpSpPr>
        <p:grpSpPr>
          <a:xfrm>
            <a:off x="5408198" y="3741958"/>
            <a:ext cx="2910345" cy="1773145"/>
            <a:chOff x="5796136" y="3741958"/>
            <a:chExt cx="2910345" cy="1773145"/>
          </a:xfrm>
        </p:grpSpPr>
        <p:pic>
          <p:nvPicPr>
            <p:cNvPr id="11" name="رسم 10">
              <a:extLst>
                <a:ext uri="{FF2B5EF4-FFF2-40B4-BE49-F238E27FC236}">
                  <a16:creationId xmlns:a16="http://schemas.microsoft.com/office/drawing/2014/main" id="{E90868F4-87DC-4C9A-AC32-20B2F1C57D3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 uri="{837473B0-CC2E-450A-ABE3-18F120FF3D39}">
                  <a1611:picAttrSrcUrl xmlns:a1611="http://schemas.microsoft.com/office/drawing/2016/11/main" r:id="rId4"/>
                </a:ext>
              </a:extLst>
            </a:blip>
            <a:stretch>
              <a:fillRect/>
            </a:stretch>
          </p:blipFill>
          <p:spPr>
            <a:xfrm>
              <a:off x="5796136" y="3741958"/>
              <a:ext cx="2910345" cy="1773145"/>
            </a:xfrm>
            <a:prstGeom prst="rect">
              <a:avLst/>
            </a:prstGeom>
          </p:spPr>
        </p:pic>
        <p:sp>
          <p:nvSpPr>
            <p:cNvPr id="12" name="مربع نص 11">
              <a:extLst>
                <a:ext uri="{FF2B5EF4-FFF2-40B4-BE49-F238E27FC236}">
                  <a16:creationId xmlns:a16="http://schemas.microsoft.com/office/drawing/2014/main" id="{99E2B279-BD09-43E9-AF51-02CB39E955C0}"/>
                </a:ext>
              </a:extLst>
            </p:cNvPr>
            <p:cNvSpPr txBox="1"/>
            <p:nvPr/>
          </p:nvSpPr>
          <p:spPr>
            <a:xfrm>
              <a:off x="6056107" y="4274595"/>
              <a:ext cx="2390399" cy="584775"/>
            </a:xfrm>
            <a:prstGeom prst="rect">
              <a:avLst/>
            </a:prstGeom>
            <a:noFill/>
          </p:spPr>
          <p:txBody>
            <a:bodyPr wrap="none" rtlCol="1">
              <a:spAutoFit/>
            </a:bodyPr>
            <a:lstStyle/>
            <a:p>
              <a:r>
                <a:rPr lang="ar-SA" sz="3200" b="1" dirty="0"/>
                <a:t>جولة في المواقع</a:t>
              </a:r>
            </a:p>
          </p:txBody>
        </p:sp>
      </p:grpSp>
    </p:spTree>
    <p:extLst>
      <p:ext uri="{BB962C8B-B14F-4D97-AF65-F5344CB8AC3E}">
        <p14:creationId xmlns:p14="http://schemas.microsoft.com/office/powerpoint/2010/main" val="15953107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a:extLst>
              <a:ext uri="{FF2B5EF4-FFF2-40B4-BE49-F238E27FC236}">
                <a16:creationId xmlns:a16="http://schemas.microsoft.com/office/drawing/2014/main" id="{8042D610-7ED6-486F-9CC4-2656C6D7EB28}"/>
              </a:ext>
            </a:extLst>
          </p:cNvPr>
          <p:cNvGraphicFramePr>
            <a:graphicFrameLocks noGrp="1"/>
          </p:cNvGraphicFramePr>
          <p:nvPr>
            <p:extLst>
              <p:ext uri="{D42A27DB-BD31-4B8C-83A1-F6EECF244321}">
                <p14:modId xmlns:p14="http://schemas.microsoft.com/office/powerpoint/2010/main" val="2153074737"/>
              </p:ext>
            </p:extLst>
          </p:nvPr>
        </p:nvGraphicFramePr>
        <p:xfrm>
          <a:off x="5652120" y="548680"/>
          <a:ext cx="3168350" cy="487680"/>
        </p:xfrm>
        <a:graphic>
          <a:graphicData uri="http://schemas.openxmlformats.org/drawingml/2006/table">
            <a:tbl>
              <a:tblPr rtl="1" firstRow="1" firstCol="1" bandRow="1">
                <a:tableStyleId>{5C22544A-7EE6-4342-B048-85BDC9FD1C3A}</a:tableStyleId>
              </a:tblPr>
              <a:tblGrid>
                <a:gridCol w="3168350">
                  <a:extLst>
                    <a:ext uri="{9D8B030D-6E8A-4147-A177-3AD203B41FA5}">
                      <a16:colId xmlns:a16="http://schemas.microsoft.com/office/drawing/2014/main" val="888061468"/>
                    </a:ext>
                  </a:extLst>
                </a:gridCol>
              </a:tblGrid>
              <a:tr h="215900">
                <a:tc>
                  <a:txBody>
                    <a:bodyPr/>
                    <a:lstStyle/>
                    <a:p>
                      <a:pPr algn="ctr" rtl="1"/>
                      <a:r>
                        <a:rPr lang="ar-SA" sz="3200" dirty="0">
                          <a:effectLst/>
                        </a:rPr>
                        <a:t>ماذا سوف نتعلم</a:t>
                      </a:r>
                      <a:endParaRPr lang="en-US" sz="3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00B0F0"/>
                    </a:solidFill>
                  </a:tcPr>
                </a:tc>
                <a:extLst>
                  <a:ext uri="{0D108BD9-81ED-4DB2-BD59-A6C34878D82A}">
                    <a16:rowId xmlns:a16="http://schemas.microsoft.com/office/drawing/2014/main" val="2096806429"/>
                  </a:ext>
                </a:extLst>
              </a:tr>
            </a:tbl>
          </a:graphicData>
        </a:graphic>
      </p:graphicFrame>
      <p:pic>
        <p:nvPicPr>
          <p:cNvPr id="4" name="صورة 3">
            <a:extLst>
              <a:ext uri="{FF2B5EF4-FFF2-40B4-BE49-F238E27FC236}">
                <a16:creationId xmlns:a16="http://schemas.microsoft.com/office/drawing/2014/main" id="{F361C5BC-AD66-41EC-B7A1-ACA57617750B}"/>
              </a:ext>
            </a:extLst>
          </p:cNvPr>
          <p:cNvPicPr>
            <a:picLocks noChangeAspect="1"/>
          </p:cNvPicPr>
          <p:nvPr/>
        </p:nvPicPr>
        <p:blipFill>
          <a:blip r:embed="rId2"/>
          <a:stretch>
            <a:fillRect/>
          </a:stretch>
        </p:blipFill>
        <p:spPr>
          <a:xfrm>
            <a:off x="2537445" y="1402791"/>
            <a:ext cx="6229350" cy="2514600"/>
          </a:xfrm>
          <a:prstGeom prst="rect">
            <a:avLst/>
          </a:prstGeom>
          <a:ln w="38100" cap="sq">
            <a:solidFill>
              <a:srgbClr val="000000"/>
            </a:solidFill>
            <a:prstDash val="solid"/>
            <a:miter lim="800000"/>
          </a:ln>
          <a:effectLst>
            <a:glow rad="228600">
              <a:schemeClr val="accent3">
                <a:satMod val="175000"/>
                <a:alpha val="40000"/>
              </a:schemeClr>
            </a:glow>
            <a:outerShdw blurRad="50800" dist="38100" dir="2700000" algn="tl" rotWithShape="0">
              <a:srgbClr val="000000">
                <a:alpha val="43000"/>
              </a:srgbClr>
            </a:outerShdw>
          </a:effectLst>
        </p:spPr>
      </p:pic>
      <p:pic>
        <p:nvPicPr>
          <p:cNvPr id="7" name="صورة 6">
            <a:extLst>
              <a:ext uri="{FF2B5EF4-FFF2-40B4-BE49-F238E27FC236}">
                <a16:creationId xmlns:a16="http://schemas.microsoft.com/office/drawing/2014/main" id="{F3034E20-CE4C-4266-B5BF-9D44E8682988}"/>
              </a:ext>
            </a:extLst>
          </p:cNvPr>
          <p:cNvPicPr>
            <a:picLocks noChangeAspect="1"/>
          </p:cNvPicPr>
          <p:nvPr/>
        </p:nvPicPr>
        <p:blipFill>
          <a:blip r:embed="rId3"/>
          <a:stretch>
            <a:fillRect/>
          </a:stretch>
        </p:blipFill>
        <p:spPr>
          <a:xfrm>
            <a:off x="467544" y="4154760"/>
            <a:ext cx="6229350" cy="2514600"/>
          </a:xfrm>
          <a:prstGeom prst="rect">
            <a:avLst/>
          </a:prstGeom>
          <a:ln w="38100" cap="sq">
            <a:solidFill>
              <a:srgbClr val="000000"/>
            </a:solidFill>
            <a:prstDash val="solid"/>
            <a:miter lim="800000"/>
          </a:ln>
          <a:effectLst>
            <a:glow rad="228600">
              <a:schemeClr val="accent4">
                <a:satMod val="175000"/>
                <a:alpha val="40000"/>
              </a:schemeClr>
            </a:glow>
            <a:outerShdw blurRad="50800" dist="38100" dir="2700000" algn="tl" rotWithShape="0">
              <a:srgbClr val="000000">
                <a:alpha val="43000"/>
              </a:srgbClr>
            </a:outerShdw>
          </a:effectLst>
        </p:spPr>
      </p:pic>
    </p:spTree>
    <p:extLst>
      <p:ext uri="{BB962C8B-B14F-4D97-AF65-F5344CB8AC3E}">
        <p14:creationId xmlns:p14="http://schemas.microsoft.com/office/powerpoint/2010/main" val="3023130859"/>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E7502049-D666-4F51-B8CA-965EA73D2581}"/>
              </a:ext>
            </a:extLst>
          </p:cNvPr>
          <p:cNvSpPr/>
          <p:nvPr/>
        </p:nvSpPr>
        <p:spPr>
          <a:xfrm>
            <a:off x="2699792" y="188640"/>
            <a:ext cx="3744416" cy="576064"/>
          </a:xfrm>
          <a:prstGeom prst="flowChartTermina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effectLst>
                  <a:outerShdw blurRad="38100" dist="38100" dir="2700000" algn="tl">
                    <a:srgbClr val="000000">
                      <a:alpha val="43137"/>
                    </a:srgbClr>
                  </a:outerShdw>
                </a:effectLst>
              </a:rPr>
              <a:t>الوحدة الأولى :مجال الرسم</a:t>
            </a:r>
          </a:p>
        </p:txBody>
      </p:sp>
      <p:sp>
        <p:nvSpPr>
          <p:cNvPr id="6" name="مربع نص 5">
            <a:extLst>
              <a:ext uri="{FF2B5EF4-FFF2-40B4-BE49-F238E27FC236}">
                <a16:creationId xmlns:a16="http://schemas.microsoft.com/office/drawing/2014/main" id="{6E960B1E-4A54-4B0F-A448-D13A7F201575}"/>
              </a:ext>
            </a:extLst>
          </p:cNvPr>
          <p:cNvSpPr txBox="1"/>
          <p:nvPr/>
        </p:nvSpPr>
        <p:spPr>
          <a:xfrm>
            <a:off x="5174939" y="1232843"/>
            <a:ext cx="3744417"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b="1" u="sng" dirty="0"/>
              <a:t>الدرس الأول: الطبيعة في بلادي</a:t>
            </a:r>
          </a:p>
        </p:txBody>
      </p:sp>
      <p:sp>
        <p:nvSpPr>
          <p:cNvPr id="9" name="مربع نص 8">
            <a:extLst>
              <a:ext uri="{FF2B5EF4-FFF2-40B4-BE49-F238E27FC236}">
                <a16:creationId xmlns:a16="http://schemas.microsoft.com/office/drawing/2014/main" id="{E987CFD0-B4C7-465F-AEEB-21FAAA95A20D}"/>
              </a:ext>
            </a:extLst>
          </p:cNvPr>
          <p:cNvSpPr txBox="1"/>
          <p:nvPr/>
        </p:nvSpPr>
        <p:spPr>
          <a:xfrm>
            <a:off x="539552" y="1192106"/>
            <a:ext cx="3619603"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b="1" u="sng" dirty="0"/>
              <a:t>الدرس الثاني: الفن و الطبيعة</a:t>
            </a:r>
          </a:p>
        </p:txBody>
      </p:sp>
      <p:sp>
        <p:nvSpPr>
          <p:cNvPr id="12" name="مربع نص 11">
            <a:extLst>
              <a:ext uri="{FF2B5EF4-FFF2-40B4-BE49-F238E27FC236}">
                <a16:creationId xmlns:a16="http://schemas.microsoft.com/office/drawing/2014/main" id="{39ADF825-7D7E-425B-B109-661984D003DE}"/>
              </a:ext>
            </a:extLst>
          </p:cNvPr>
          <p:cNvSpPr txBox="1"/>
          <p:nvPr/>
        </p:nvSpPr>
        <p:spPr>
          <a:xfrm>
            <a:off x="5364088" y="1988840"/>
            <a:ext cx="3366120" cy="326698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nSpc>
                <a:spcPct val="150000"/>
              </a:lnSpc>
            </a:pPr>
            <a:r>
              <a:rPr lang="ar-SA" sz="2000" b="1" dirty="0"/>
              <a:t>- يتوقع من الطالب </a:t>
            </a:r>
            <a:r>
              <a:rPr lang="ar-SA" sz="2000" b="1" dirty="0" err="1"/>
              <a:t>فى</a:t>
            </a:r>
            <a:r>
              <a:rPr lang="ar-SA" sz="2000" b="1" dirty="0"/>
              <a:t> نهاية الدرس :</a:t>
            </a:r>
          </a:p>
          <a:p>
            <a:pPr>
              <a:lnSpc>
                <a:spcPct val="150000"/>
              </a:lnSpc>
            </a:pPr>
            <a:r>
              <a:rPr lang="ar-SA" sz="2000" b="1" dirty="0">
                <a:solidFill>
                  <a:schemeClr val="tx1"/>
                </a:solidFill>
              </a:rPr>
              <a:t>1- أن يتعرف الطالب على بعض المناظر الطبيعية في المملكة</a:t>
            </a:r>
          </a:p>
          <a:p>
            <a:pPr>
              <a:lnSpc>
                <a:spcPct val="150000"/>
              </a:lnSpc>
            </a:pPr>
            <a:r>
              <a:rPr lang="ar-SA" sz="2000" b="1" dirty="0">
                <a:solidFill>
                  <a:schemeClr val="tx1"/>
                </a:solidFill>
              </a:rPr>
              <a:t>2- أن يستنتج الطالب بعض العناصر الشكلية في المناظر الطبيعية </a:t>
            </a:r>
          </a:p>
          <a:p>
            <a:pPr>
              <a:lnSpc>
                <a:spcPct val="150000"/>
              </a:lnSpc>
            </a:pPr>
            <a:r>
              <a:rPr lang="ar-SA" sz="2000" b="1" dirty="0">
                <a:solidFill>
                  <a:schemeClr val="tx1"/>
                </a:solidFill>
              </a:rPr>
              <a:t>3- أن يتعرف الطالب على البداية التاريخية لاستخدام ألوان الباستيل</a:t>
            </a:r>
          </a:p>
        </p:txBody>
      </p:sp>
      <p:sp>
        <p:nvSpPr>
          <p:cNvPr id="14" name="مربع نص 13">
            <a:extLst>
              <a:ext uri="{FF2B5EF4-FFF2-40B4-BE49-F238E27FC236}">
                <a16:creationId xmlns:a16="http://schemas.microsoft.com/office/drawing/2014/main" id="{D1C2B643-5767-4EE1-A28E-96B15DABAFD1}"/>
              </a:ext>
            </a:extLst>
          </p:cNvPr>
          <p:cNvSpPr txBox="1"/>
          <p:nvPr/>
        </p:nvSpPr>
        <p:spPr>
          <a:xfrm>
            <a:off x="179512" y="1988840"/>
            <a:ext cx="4572000" cy="280532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nSpc>
                <a:spcPct val="150000"/>
              </a:lnSpc>
            </a:pPr>
            <a:r>
              <a:rPr lang="ar-SA" sz="2000" b="1" dirty="0"/>
              <a:t>- يتوقع من الطالب </a:t>
            </a:r>
            <a:r>
              <a:rPr lang="ar-SA" sz="2000" b="1" dirty="0" err="1"/>
              <a:t>فى</a:t>
            </a:r>
            <a:r>
              <a:rPr lang="ar-SA" sz="2000" b="1" dirty="0"/>
              <a:t> نهاية الدرس :</a:t>
            </a:r>
          </a:p>
          <a:p>
            <a:pPr>
              <a:lnSpc>
                <a:spcPct val="150000"/>
              </a:lnSpc>
            </a:pPr>
            <a:r>
              <a:rPr lang="ar-SA" sz="2000" b="1" dirty="0">
                <a:solidFill>
                  <a:schemeClr val="tx1"/>
                </a:solidFill>
                <a:effectLst>
                  <a:outerShdw blurRad="38100" dist="38100" dir="2700000" algn="tl">
                    <a:srgbClr val="000000">
                      <a:alpha val="43137"/>
                    </a:srgbClr>
                  </a:outerShdw>
                </a:effectLst>
              </a:rPr>
              <a:t>1- أن يتعرف الطالب على العناصر الطبيعية من حولنا</a:t>
            </a:r>
          </a:p>
          <a:p>
            <a:pPr>
              <a:lnSpc>
                <a:spcPct val="150000"/>
              </a:lnSpc>
            </a:pPr>
            <a:r>
              <a:rPr lang="ar-SA" sz="2000" b="1" dirty="0">
                <a:solidFill>
                  <a:schemeClr val="tx1"/>
                </a:solidFill>
                <a:effectLst>
                  <a:outerShdw blurRad="38100" dist="38100" dir="2700000" algn="tl">
                    <a:srgbClr val="000000">
                      <a:alpha val="43137"/>
                    </a:srgbClr>
                  </a:outerShdw>
                </a:effectLst>
              </a:rPr>
              <a:t>2- أن يستنتج الطالب بعض الخطوط الموجودة في العناصر الطبيعية</a:t>
            </a:r>
          </a:p>
          <a:p>
            <a:pPr>
              <a:lnSpc>
                <a:spcPct val="150000"/>
              </a:lnSpc>
            </a:pPr>
            <a:r>
              <a:rPr lang="ar-SA" sz="2000" b="1" dirty="0">
                <a:solidFill>
                  <a:schemeClr val="tx1"/>
                </a:solidFill>
                <a:effectLst>
                  <a:outerShdw blurRad="38100" dist="38100" dir="2700000" algn="tl">
                    <a:srgbClr val="000000">
                      <a:alpha val="43137"/>
                    </a:srgbClr>
                  </a:outerShdw>
                </a:effectLst>
              </a:rPr>
              <a:t>3- أن يتعرف الطالب على مميزات ألوان الباستيل الشمعية</a:t>
            </a:r>
          </a:p>
        </p:txBody>
      </p:sp>
    </p:spTree>
    <p:extLst>
      <p:ext uri="{BB962C8B-B14F-4D97-AF65-F5344CB8AC3E}">
        <p14:creationId xmlns:p14="http://schemas.microsoft.com/office/powerpoint/2010/main" val="23008262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E7502049-D666-4F51-B8CA-965EA73D2581}"/>
              </a:ext>
            </a:extLst>
          </p:cNvPr>
          <p:cNvSpPr/>
          <p:nvPr/>
        </p:nvSpPr>
        <p:spPr>
          <a:xfrm>
            <a:off x="2699792" y="360532"/>
            <a:ext cx="3744416" cy="576064"/>
          </a:xfrm>
          <a:prstGeom prst="flowChartTermina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effectLst>
                  <a:outerShdw blurRad="38100" dist="38100" dir="2700000" algn="tl">
                    <a:srgbClr val="000000">
                      <a:alpha val="43137"/>
                    </a:srgbClr>
                  </a:outerShdw>
                </a:effectLst>
              </a:rPr>
              <a:t>الوحدة الأولى :مجال الرسم</a:t>
            </a:r>
          </a:p>
        </p:txBody>
      </p:sp>
      <p:sp>
        <p:nvSpPr>
          <p:cNvPr id="6" name="مربع نص 5">
            <a:extLst>
              <a:ext uri="{FF2B5EF4-FFF2-40B4-BE49-F238E27FC236}">
                <a16:creationId xmlns:a16="http://schemas.microsoft.com/office/drawing/2014/main" id="{6E960B1E-4A54-4B0F-A448-D13A7F201575}"/>
              </a:ext>
            </a:extLst>
          </p:cNvPr>
          <p:cNvSpPr txBox="1"/>
          <p:nvPr/>
        </p:nvSpPr>
        <p:spPr>
          <a:xfrm>
            <a:off x="2843808" y="1340768"/>
            <a:ext cx="3744417"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SA" b="1" u="sng" dirty="0"/>
              <a:t>الدرس الثالث: اجدادنا وفن  الرسم</a:t>
            </a:r>
          </a:p>
        </p:txBody>
      </p:sp>
      <p:sp>
        <p:nvSpPr>
          <p:cNvPr id="10" name="مربع نص 9">
            <a:extLst>
              <a:ext uri="{FF2B5EF4-FFF2-40B4-BE49-F238E27FC236}">
                <a16:creationId xmlns:a16="http://schemas.microsoft.com/office/drawing/2014/main" id="{081C8F1C-302B-4407-9A38-0ED081CD7716}"/>
              </a:ext>
            </a:extLst>
          </p:cNvPr>
          <p:cNvSpPr txBox="1"/>
          <p:nvPr/>
        </p:nvSpPr>
        <p:spPr>
          <a:xfrm>
            <a:off x="2286000" y="2690336"/>
            <a:ext cx="4572000" cy="280532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nSpc>
                <a:spcPct val="150000"/>
              </a:lnSpc>
            </a:pPr>
            <a:r>
              <a:rPr lang="ar-SA" sz="2000" b="1" dirty="0">
                <a:effectLst>
                  <a:outerShdw blurRad="38100" dist="38100" dir="2700000" algn="tl">
                    <a:srgbClr val="000000">
                      <a:alpha val="43137"/>
                    </a:srgbClr>
                  </a:outerShdw>
                </a:effectLst>
              </a:rPr>
              <a:t>- يتوقع من الطالب </a:t>
            </a:r>
            <a:r>
              <a:rPr lang="ar-SA" sz="2000" b="1" dirty="0" err="1">
                <a:effectLst>
                  <a:outerShdw blurRad="38100" dist="38100" dir="2700000" algn="tl">
                    <a:srgbClr val="000000">
                      <a:alpha val="43137"/>
                    </a:srgbClr>
                  </a:outerShdw>
                </a:effectLst>
              </a:rPr>
              <a:t>فى</a:t>
            </a:r>
            <a:r>
              <a:rPr lang="ar-SA" sz="2000" b="1" dirty="0">
                <a:effectLst>
                  <a:outerShdw blurRad="38100" dist="38100" dir="2700000" algn="tl">
                    <a:srgbClr val="000000">
                      <a:alpha val="43137"/>
                    </a:srgbClr>
                  </a:outerShdw>
                </a:effectLst>
              </a:rPr>
              <a:t> نهاية الدرس :</a:t>
            </a:r>
          </a:p>
          <a:p>
            <a:pPr>
              <a:lnSpc>
                <a:spcPct val="150000"/>
              </a:lnSpc>
            </a:pPr>
            <a:r>
              <a:rPr lang="ar-SA" sz="2000" b="1" dirty="0">
                <a:solidFill>
                  <a:schemeClr val="tx1"/>
                </a:solidFill>
                <a:effectLst>
                  <a:outerShdw blurRad="38100" dist="38100" dir="2700000" algn="tl">
                    <a:srgbClr val="000000">
                      <a:alpha val="43137"/>
                    </a:srgbClr>
                  </a:outerShdw>
                </a:effectLst>
              </a:rPr>
              <a:t>1- أن يذكر الطالب بعض وظائف الخط</a:t>
            </a:r>
          </a:p>
          <a:p>
            <a:pPr>
              <a:lnSpc>
                <a:spcPct val="150000"/>
              </a:lnSpc>
            </a:pPr>
            <a:r>
              <a:rPr lang="ar-SA" sz="2000" b="1" dirty="0">
                <a:solidFill>
                  <a:schemeClr val="tx1"/>
                </a:solidFill>
                <a:effectLst>
                  <a:outerShdw blurRad="38100" dist="38100" dir="2700000" algn="tl">
                    <a:srgbClr val="000000">
                      <a:alpha val="43137"/>
                    </a:srgbClr>
                  </a:outerShdw>
                </a:effectLst>
              </a:rPr>
              <a:t>2- أن يتعرف الطالب على البدايات التاريخية لتحديد الشكل الخارجي في الرسم</a:t>
            </a:r>
          </a:p>
          <a:p>
            <a:pPr>
              <a:lnSpc>
                <a:spcPct val="150000"/>
              </a:lnSpc>
            </a:pPr>
            <a:r>
              <a:rPr lang="ar-SA" sz="2000" b="1" dirty="0">
                <a:solidFill>
                  <a:schemeClr val="tx1"/>
                </a:solidFill>
                <a:effectLst>
                  <a:outerShdw blurRad="38100" dist="38100" dir="2700000" algn="tl">
                    <a:srgbClr val="000000">
                      <a:alpha val="43137"/>
                    </a:srgbClr>
                  </a:outerShdw>
                </a:effectLst>
              </a:rPr>
              <a:t>3- أن يستنتج الطالب عناصر الزخرفة في الفن الشعبي</a:t>
            </a:r>
          </a:p>
        </p:txBody>
      </p:sp>
    </p:spTree>
    <p:extLst>
      <p:ext uri="{BB962C8B-B14F-4D97-AF65-F5344CB8AC3E}">
        <p14:creationId xmlns:p14="http://schemas.microsoft.com/office/powerpoint/2010/main" val="34288192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E7502049-D666-4F51-B8CA-965EA73D2581}"/>
              </a:ext>
            </a:extLst>
          </p:cNvPr>
          <p:cNvSpPr/>
          <p:nvPr/>
        </p:nvSpPr>
        <p:spPr>
          <a:xfrm>
            <a:off x="2174661" y="232015"/>
            <a:ext cx="4525870" cy="576064"/>
          </a:xfrm>
          <a:prstGeom prst="flowChartTerminator">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effectLst>
                  <a:outerShdw blurRad="38100" dist="38100" dir="2700000" algn="tl">
                    <a:srgbClr val="000000">
                      <a:alpha val="43137"/>
                    </a:srgbClr>
                  </a:outerShdw>
                </a:effectLst>
              </a:rPr>
              <a:t>الوحدة الثانية :مجال الزخرفة</a:t>
            </a:r>
          </a:p>
        </p:txBody>
      </p:sp>
      <p:sp>
        <p:nvSpPr>
          <p:cNvPr id="6" name="مربع نص 5">
            <a:extLst>
              <a:ext uri="{FF2B5EF4-FFF2-40B4-BE49-F238E27FC236}">
                <a16:creationId xmlns:a16="http://schemas.microsoft.com/office/drawing/2014/main" id="{6E960B1E-4A54-4B0F-A448-D13A7F201575}"/>
              </a:ext>
            </a:extLst>
          </p:cNvPr>
          <p:cNvSpPr txBox="1"/>
          <p:nvPr/>
        </p:nvSpPr>
        <p:spPr>
          <a:xfrm>
            <a:off x="4948822" y="1204254"/>
            <a:ext cx="3504486"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1">
            <a:spAutoFit/>
          </a:bodyPr>
          <a:lstStyle/>
          <a:p>
            <a:r>
              <a:rPr lang="ar-SA" b="1" u="sng" dirty="0"/>
              <a:t>الدرس الأول: </a:t>
            </a:r>
            <a:r>
              <a:rPr lang="ar-SA" b="1" dirty="0"/>
              <a:t>نباتاتي الطبيعية زخارف جميلة</a:t>
            </a:r>
            <a:endParaRPr lang="ar-SA" b="1" u="sng" dirty="0">
              <a:solidFill>
                <a:schemeClr val="bg1"/>
              </a:solidFill>
            </a:endParaRPr>
          </a:p>
        </p:txBody>
      </p:sp>
      <p:sp>
        <p:nvSpPr>
          <p:cNvPr id="9" name="مربع نص 8">
            <a:extLst>
              <a:ext uri="{FF2B5EF4-FFF2-40B4-BE49-F238E27FC236}">
                <a16:creationId xmlns:a16="http://schemas.microsoft.com/office/drawing/2014/main" id="{E987CFD0-B4C7-465F-AEEB-21FAAA95A20D}"/>
              </a:ext>
            </a:extLst>
          </p:cNvPr>
          <p:cNvSpPr txBox="1"/>
          <p:nvPr/>
        </p:nvSpPr>
        <p:spPr>
          <a:xfrm>
            <a:off x="620517" y="1206811"/>
            <a:ext cx="3796232"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1">
            <a:spAutoFit/>
          </a:bodyPr>
          <a:lstStyle/>
          <a:p>
            <a:r>
              <a:rPr lang="ar-SA" b="1" u="sng" dirty="0">
                <a:solidFill>
                  <a:schemeClr val="bg1"/>
                </a:solidFill>
              </a:rPr>
              <a:t>الدرس الثاني: </a:t>
            </a:r>
            <a:r>
              <a:rPr lang="ar-SA" b="1" dirty="0"/>
              <a:t>إطارات جميلة لزخارفي المتعاكسة</a:t>
            </a:r>
            <a:endParaRPr lang="ar-SA" b="1" u="sng" dirty="0">
              <a:solidFill>
                <a:schemeClr val="bg1"/>
              </a:solidFill>
            </a:endParaRPr>
          </a:p>
        </p:txBody>
      </p:sp>
      <p:sp>
        <p:nvSpPr>
          <p:cNvPr id="10" name="مربع نص 9">
            <a:extLst>
              <a:ext uri="{FF2B5EF4-FFF2-40B4-BE49-F238E27FC236}">
                <a16:creationId xmlns:a16="http://schemas.microsoft.com/office/drawing/2014/main" id="{07EABF75-56D4-44FB-8230-9784196F21F4}"/>
              </a:ext>
            </a:extLst>
          </p:cNvPr>
          <p:cNvSpPr txBox="1"/>
          <p:nvPr/>
        </p:nvSpPr>
        <p:spPr>
          <a:xfrm>
            <a:off x="5063450" y="2132856"/>
            <a:ext cx="3504486" cy="326698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nSpc>
                <a:spcPct val="150000"/>
              </a:lnSpc>
            </a:pPr>
            <a:r>
              <a:rPr lang="ar-SA" sz="2000" b="1" dirty="0">
                <a:effectLst>
                  <a:outerShdw blurRad="38100" dist="38100" dir="2700000" algn="tl">
                    <a:srgbClr val="000000">
                      <a:alpha val="43137"/>
                    </a:srgbClr>
                  </a:outerShdw>
                </a:effectLst>
              </a:rPr>
              <a:t>- يتوقع من الطالب في نهاية الدرس :</a:t>
            </a:r>
          </a:p>
          <a:p>
            <a:pPr>
              <a:lnSpc>
                <a:spcPct val="150000"/>
              </a:lnSpc>
            </a:pPr>
            <a:r>
              <a:rPr lang="ar-SA" sz="2000" b="1" dirty="0">
                <a:effectLst>
                  <a:outerShdw blurRad="38100" dist="38100" dir="2700000" algn="tl">
                    <a:srgbClr val="000000">
                      <a:alpha val="43137"/>
                    </a:srgbClr>
                  </a:outerShdw>
                </a:effectLst>
              </a:rPr>
              <a:t>1- </a:t>
            </a:r>
            <a:r>
              <a:rPr lang="ar-SA" sz="2000" b="1" dirty="0">
                <a:solidFill>
                  <a:schemeClr val="tx1"/>
                </a:solidFill>
                <a:effectLst>
                  <a:outerShdw blurRad="38100" dist="38100" dir="2700000" algn="tl">
                    <a:srgbClr val="000000">
                      <a:alpha val="43137"/>
                    </a:srgbClr>
                  </a:outerShdw>
                </a:effectLst>
              </a:rPr>
              <a:t>أن يتعرف الطالب على أنواع الزخارف الإسلامية</a:t>
            </a:r>
          </a:p>
          <a:p>
            <a:pPr>
              <a:lnSpc>
                <a:spcPct val="150000"/>
              </a:lnSpc>
            </a:pPr>
            <a:r>
              <a:rPr lang="ar-SA" sz="2000" b="1" dirty="0">
                <a:solidFill>
                  <a:schemeClr val="tx1"/>
                </a:solidFill>
                <a:effectLst>
                  <a:outerShdw blurRad="38100" dist="38100" dir="2700000" algn="tl">
                    <a:srgbClr val="000000">
                      <a:alpha val="43137"/>
                    </a:srgbClr>
                  </a:outerShdw>
                </a:effectLst>
              </a:rPr>
              <a:t>2- أن يفرق الطالب بين العنصر النباتي الزخرفي والعنصر النباتي الطبيعي</a:t>
            </a:r>
          </a:p>
          <a:p>
            <a:pPr>
              <a:lnSpc>
                <a:spcPct val="150000"/>
              </a:lnSpc>
            </a:pPr>
            <a:r>
              <a:rPr lang="ar-SA" sz="2000" b="1" dirty="0">
                <a:solidFill>
                  <a:schemeClr val="tx1"/>
                </a:solidFill>
                <a:effectLst>
                  <a:outerShdw blurRad="38100" dist="38100" dir="2700000" algn="tl">
                    <a:srgbClr val="000000">
                      <a:alpha val="43137"/>
                    </a:srgbClr>
                  </a:outerShdw>
                </a:effectLst>
              </a:rPr>
              <a:t>2- أن يستنتج الطالب مفهوم التكرار في الزخرفة الإسلامية</a:t>
            </a:r>
          </a:p>
        </p:txBody>
      </p:sp>
      <p:sp>
        <p:nvSpPr>
          <p:cNvPr id="14" name="مربع نص 13">
            <a:extLst>
              <a:ext uri="{FF2B5EF4-FFF2-40B4-BE49-F238E27FC236}">
                <a16:creationId xmlns:a16="http://schemas.microsoft.com/office/drawing/2014/main" id="{F32523F1-3989-4494-B203-DFCA19F5CCA3}"/>
              </a:ext>
            </a:extLst>
          </p:cNvPr>
          <p:cNvSpPr txBox="1"/>
          <p:nvPr/>
        </p:nvSpPr>
        <p:spPr>
          <a:xfrm>
            <a:off x="562870" y="2115058"/>
            <a:ext cx="3796232" cy="419031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nSpc>
                <a:spcPct val="150000"/>
              </a:lnSpc>
            </a:pPr>
            <a:r>
              <a:rPr lang="ar-SA" sz="2000" b="1" dirty="0">
                <a:effectLst>
                  <a:outerShdw blurRad="38100" dist="38100" dir="2700000" algn="tl">
                    <a:srgbClr val="000000">
                      <a:alpha val="43137"/>
                    </a:srgbClr>
                  </a:outerShdw>
                </a:effectLst>
              </a:rPr>
              <a:t>- يتوقع من الطالب </a:t>
            </a:r>
            <a:r>
              <a:rPr lang="ar-SA" sz="2000" b="1" dirty="0" err="1">
                <a:effectLst>
                  <a:outerShdw blurRad="38100" dist="38100" dir="2700000" algn="tl">
                    <a:srgbClr val="000000">
                      <a:alpha val="43137"/>
                    </a:srgbClr>
                  </a:outerShdw>
                </a:effectLst>
              </a:rPr>
              <a:t>فى</a:t>
            </a:r>
            <a:r>
              <a:rPr lang="ar-SA" sz="2000" b="1" dirty="0">
                <a:effectLst>
                  <a:outerShdw blurRad="38100" dist="38100" dir="2700000" algn="tl">
                    <a:srgbClr val="000000">
                      <a:alpha val="43137"/>
                    </a:srgbClr>
                  </a:outerShdw>
                </a:effectLst>
              </a:rPr>
              <a:t> نهاية الدرس :</a:t>
            </a:r>
          </a:p>
          <a:p>
            <a:pPr>
              <a:lnSpc>
                <a:spcPct val="150000"/>
              </a:lnSpc>
            </a:pPr>
            <a:r>
              <a:rPr lang="ar-SA" sz="2000" b="1" dirty="0">
                <a:effectLst>
                  <a:outerShdw blurRad="38100" dist="38100" dir="2700000" algn="tl">
                    <a:srgbClr val="000000">
                      <a:alpha val="43137"/>
                    </a:srgbClr>
                  </a:outerShdw>
                </a:effectLst>
              </a:rPr>
              <a:t>أن يتعرف الطالب على مفهوم التكرار المتعاكس</a:t>
            </a:r>
          </a:p>
          <a:p>
            <a:pPr>
              <a:lnSpc>
                <a:spcPct val="150000"/>
              </a:lnSpc>
            </a:pPr>
            <a:r>
              <a:rPr lang="ar-SA" sz="2000" b="1" dirty="0">
                <a:effectLst>
                  <a:outerShdw blurRad="38100" dist="38100" dir="2700000" algn="tl">
                    <a:srgbClr val="000000">
                      <a:alpha val="43137"/>
                    </a:srgbClr>
                  </a:outerShdw>
                </a:effectLst>
              </a:rPr>
              <a:t>2- أن يستنتج الطالب مفهوم الإطارات الزخرفية</a:t>
            </a:r>
          </a:p>
          <a:p>
            <a:pPr>
              <a:lnSpc>
                <a:spcPct val="150000"/>
              </a:lnSpc>
            </a:pPr>
            <a:r>
              <a:rPr lang="ar-SA" sz="2000" b="1" dirty="0">
                <a:effectLst>
                  <a:outerShdw blurRad="38100" dist="38100" dir="2700000" algn="tl">
                    <a:srgbClr val="000000">
                      <a:alpha val="43137"/>
                    </a:srgbClr>
                  </a:outerShdw>
                </a:effectLst>
              </a:rPr>
              <a:t>3- أن يتعرف الطالب على اتجاهات التكرار المتنوعة</a:t>
            </a:r>
          </a:p>
          <a:p>
            <a:pPr>
              <a:lnSpc>
                <a:spcPct val="150000"/>
              </a:lnSpc>
            </a:pPr>
            <a:r>
              <a:rPr lang="ar-SA" sz="2000" b="1" dirty="0">
                <a:effectLst>
                  <a:outerShdw blurRad="38100" dist="38100" dir="2700000" algn="tl">
                    <a:srgbClr val="000000">
                      <a:alpha val="43137"/>
                    </a:srgbClr>
                  </a:outerShdw>
                </a:effectLst>
              </a:rPr>
              <a:t>4- أن يبدي الطالب رأيها حول الإطارات المبتكرة</a:t>
            </a:r>
          </a:p>
        </p:txBody>
      </p:sp>
    </p:spTree>
    <p:extLst>
      <p:ext uri="{BB962C8B-B14F-4D97-AF65-F5344CB8AC3E}">
        <p14:creationId xmlns:p14="http://schemas.microsoft.com/office/powerpoint/2010/main" val="5452424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163860304"/>
</p:tagLst>
</file>

<file path=ppt/theme/theme1.xml><?xml version="1.0" encoding="utf-8"?>
<a:theme xmlns:a="http://schemas.openxmlformats.org/drawingml/2006/main" name="1_برواز قدييييييييم بردي">
  <a:themeElements>
    <a:clrScheme name="ورق">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2629</TotalTime>
  <Words>510</Words>
  <Application>Microsoft Office PowerPoint</Application>
  <PresentationFormat>عرض على الشاشة (4:3)</PresentationFormat>
  <Paragraphs>71</Paragraphs>
  <Slides>11</Slides>
  <Notes>0</Notes>
  <HiddenSlides>0</HiddenSlides>
  <MMClips>1</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11</vt:i4>
      </vt:variant>
    </vt:vector>
  </HeadingPairs>
  <TitlesOfParts>
    <vt:vector size="15" baseType="lpstr">
      <vt:lpstr>Arial</vt:lpstr>
      <vt:lpstr>Calibri</vt:lpstr>
      <vt:lpstr>Times New Roman</vt:lpstr>
      <vt:lpstr>1_برواز قدييييييييم بردي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تربية فنية - الصف الأول الابتدائي - الفصل الدراسي الأول</dc:title>
  <dc:subject>الموضوع الأول - الألوان ممتعة</dc:subject>
  <dc:creator>أ/ بندر الحازمي</dc:creator>
  <cp:keywords>حقيبة إنجاز المعلم والمعلمة</cp:keywords>
  <cp:lastModifiedBy>أحلام بنت الحازمي</cp:lastModifiedBy>
  <cp:revision>220</cp:revision>
  <dcterms:modified xsi:type="dcterms:W3CDTF">2021-08-27T15:54:20Z</dcterms:modified>
</cp:coreProperties>
</file>