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1" r:id="rId2"/>
    <p:sldId id="260" r:id="rId3"/>
    <p:sldId id="256" r:id="rId4"/>
    <p:sldId id="259" r:id="rId5"/>
    <p:sldId id="257" r:id="rId6"/>
    <p:sldId id="25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1" r:id="rId25"/>
    <p:sldId id="280" r:id="rId26"/>
    <p:sldId id="282" r:id="rId27"/>
    <p:sldId id="283" r:id="rId28"/>
    <p:sldId id="284" r:id="rId29"/>
    <p:sldId id="285" r:id="rId30"/>
    <p:sldId id="286" r:id="rId31"/>
    <p:sldId id="290" r:id="rId32"/>
    <p:sldId id="289" r:id="rId33"/>
    <p:sldId id="287"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54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عنوان الشكل الرئيسي</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8" name="Date Placeholder 7"/>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8" name="Date Placeholder 7"/>
          <p:cNvSpPr>
            <a:spLocks noGrp="1"/>
          </p:cNvSpPr>
          <p:nvPr>
            <p:ph type="dt" sz="half" idx="10"/>
          </p:nvPr>
        </p:nvSpPr>
        <p:spPr/>
        <p:txBody>
          <a:bodyPr/>
          <a:lstStyle/>
          <a:p>
            <a:fld id="{5586B75A-687E-405C-8A0B-8D00578BA2C3}" type="datetimeFigureOut">
              <a:rPr lang="en-US" dirty="0"/>
              <a:pPr/>
              <a:t>11/1/2021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11/1/2021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1"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A9E1AC-B03E-4377-AEA1-2B991F4CCA22}"/>
              </a:ext>
            </a:extLst>
          </p:cNvPr>
          <p:cNvSpPr>
            <a:spLocks noGrp="1"/>
          </p:cNvSpPr>
          <p:nvPr>
            <p:ph type="ctrTitle"/>
          </p:nvPr>
        </p:nvSpPr>
        <p:spPr>
          <a:xfrm>
            <a:off x="222069" y="893499"/>
            <a:ext cx="8791302" cy="3255264"/>
          </a:xfrm>
        </p:spPr>
        <p:txBody>
          <a:bodyPr>
            <a:normAutofit/>
          </a:bodyPr>
          <a:lstStyle/>
          <a:p>
            <a:pPr algn="ctr"/>
            <a:r>
              <a:rPr lang="ar-SA" sz="7200" dirty="0">
                <a:solidFill>
                  <a:schemeClr val="tx1"/>
                </a:solidFill>
                <a:cs typeface="Akhbar MT" pitchFamily="2" charset="-78"/>
              </a:rPr>
              <a:t>السلام عليكم ورحمة الله وبركاته ..</a:t>
            </a:r>
            <a:br>
              <a:rPr lang="ar-SA" sz="7200" dirty="0">
                <a:solidFill>
                  <a:schemeClr val="tx1"/>
                </a:solidFill>
                <a:cs typeface="Akhbar MT" pitchFamily="2" charset="-78"/>
              </a:rPr>
            </a:br>
            <a:r>
              <a:rPr lang="ar-SA" sz="7200" dirty="0">
                <a:solidFill>
                  <a:schemeClr val="tx1"/>
                </a:solidFill>
                <a:cs typeface="Akhbar MT" pitchFamily="2" charset="-78"/>
              </a:rPr>
              <a:t>أهلاً وسهلاً بكم طالباتي العزيزات ..</a:t>
            </a:r>
            <a:br>
              <a:rPr lang="ar-SA" dirty="0"/>
            </a:br>
            <a:endParaRPr lang="ar-SA" dirty="0"/>
          </a:p>
        </p:txBody>
      </p:sp>
      <p:sp>
        <p:nvSpPr>
          <p:cNvPr id="3" name="عنوان فرعي 2">
            <a:extLst>
              <a:ext uri="{FF2B5EF4-FFF2-40B4-BE49-F238E27FC236}">
                <a16:creationId xmlns:a16="http://schemas.microsoft.com/office/drawing/2014/main" id="{FFE44A86-7E91-4D47-8374-2D29742967A1}"/>
              </a:ext>
            </a:extLst>
          </p:cNvPr>
          <p:cNvSpPr>
            <a:spLocks noGrp="1"/>
          </p:cNvSpPr>
          <p:nvPr>
            <p:ph type="subTitle" idx="1"/>
          </p:nvPr>
        </p:nvSpPr>
        <p:spPr/>
        <p:txBody>
          <a:bodyPr>
            <a:normAutofit fontScale="55000" lnSpcReduction="20000"/>
          </a:bodyPr>
          <a:lstStyle/>
          <a:p>
            <a:pPr algn="ctr"/>
            <a:r>
              <a:rPr lang="ar-SA" sz="6400" dirty="0">
                <a:cs typeface="Akhbar MT" pitchFamily="2" charset="-78"/>
              </a:rPr>
              <a:t>الأستاذة : خلود العتيبي </a:t>
            </a:r>
            <a:br>
              <a:rPr lang="ar-SA" sz="6400" dirty="0">
                <a:cs typeface="Akhbar MT" pitchFamily="2" charset="-78"/>
              </a:rPr>
            </a:br>
            <a:endParaRPr lang="ar-SA" sz="6400" dirty="0">
              <a:cs typeface="Akhbar MT" pitchFamily="2" charset="-78"/>
            </a:endParaRPr>
          </a:p>
          <a:p>
            <a:pPr algn="r"/>
            <a:endParaRPr lang="ar-SA" dirty="0"/>
          </a:p>
        </p:txBody>
      </p:sp>
    </p:spTree>
    <p:extLst>
      <p:ext uri="{BB962C8B-B14F-4D97-AF65-F5344CB8AC3E}">
        <p14:creationId xmlns:p14="http://schemas.microsoft.com/office/powerpoint/2010/main" val="3207715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0425E442-F6C5-40FD-A6A0-ECFDD32E2E53}"/>
              </a:ext>
            </a:extLst>
          </p:cNvPr>
          <p:cNvPicPr>
            <a:picLocks noChangeAspect="1"/>
          </p:cNvPicPr>
          <p:nvPr/>
        </p:nvPicPr>
        <p:blipFill>
          <a:blip r:embed="rId2"/>
          <a:stretch>
            <a:fillRect/>
          </a:stretch>
        </p:blipFill>
        <p:spPr>
          <a:xfrm>
            <a:off x="731521" y="2516473"/>
            <a:ext cx="3370216" cy="3923516"/>
          </a:xfrm>
          <a:prstGeom prst="rect">
            <a:avLst/>
          </a:prstGeom>
        </p:spPr>
      </p:pic>
      <p:pic>
        <p:nvPicPr>
          <p:cNvPr id="5" name="صورة 4">
            <a:extLst>
              <a:ext uri="{FF2B5EF4-FFF2-40B4-BE49-F238E27FC236}">
                <a16:creationId xmlns:a16="http://schemas.microsoft.com/office/drawing/2014/main" id="{6CDF9531-29F4-453D-9129-55763789548B}"/>
              </a:ext>
            </a:extLst>
          </p:cNvPr>
          <p:cNvPicPr>
            <a:picLocks noChangeAspect="1"/>
          </p:cNvPicPr>
          <p:nvPr/>
        </p:nvPicPr>
        <p:blipFill>
          <a:blip r:embed="rId3"/>
          <a:stretch>
            <a:fillRect/>
          </a:stretch>
        </p:blipFill>
        <p:spPr>
          <a:xfrm>
            <a:off x="572751" y="1208665"/>
            <a:ext cx="6291617" cy="963251"/>
          </a:xfrm>
          <a:prstGeom prst="rect">
            <a:avLst/>
          </a:prstGeom>
        </p:spPr>
      </p:pic>
      <p:sp>
        <p:nvSpPr>
          <p:cNvPr id="2" name="عنوان 1">
            <a:extLst>
              <a:ext uri="{FF2B5EF4-FFF2-40B4-BE49-F238E27FC236}">
                <a16:creationId xmlns:a16="http://schemas.microsoft.com/office/drawing/2014/main" id="{E0BFA5FA-244D-4387-A4B8-EF0931F2E36C}"/>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EBC20CE6-C392-43D2-B944-2EEB4FB28DB6}"/>
              </a:ext>
            </a:extLst>
          </p:cNvPr>
          <p:cNvSpPr>
            <a:spLocks noGrp="1"/>
          </p:cNvSpPr>
          <p:nvPr>
            <p:ph idx="1"/>
          </p:nvPr>
        </p:nvSpPr>
        <p:spPr/>
        <p:txBody>
          <a:bodyPr>
            <a:normAutofit/>
          </a:bodyPr>
          <a:lstStyle/>
          <a:p>
            <a:pPr>
              <a:buFont typeface="Arial" panose="020B0604020202020204" pitchFamily="34" charset="0"/>
              <a:buChar char="•"/>
            </a:pPr>
            <a:r>
              <a:rPr lang="ar-SA" sz="3600" dirty="0">
                <a:solidFill>
                  <a:schemeClr val="tx1"/>
                </a:solidFill>
                <a:cs typeface="Akhbar MT" pitchFamily="2" charset="-78"/>
              </a:rPr>
              <a:t>( أ ) ثم أضع كفي اليمنى على اليسرى والرسغ والساعد .</a:t>
            </a:r>
          </a:p>
          <a:p>
            <a:endParaRPr lang="ar-SA" sz="3600" dirty="0">
              <a:solidFill>
                <a:schemeClr val="tx1"/>
              </a:solidFill>
              <a:cs typeface="Akhbar MT" pitchFamily="2" charset="-78"/>
            </a:endParaRPr>
          </a:p>
          <a:p>
            <a:endParaRPr lang="ar-SA" sz="3600" dirty="0">
              <a:solidFill>
                <a:schemeClr val="tx1"/>
              </a:solidFill>
              <a:cs typeface="Akhbar MT" pitchFamily="2" charset="-78"/>
            </a:endParaRPr>
          </a:p>
          <a:p>
            <a:r>
              <a:rPr lang="ar-SA" sz="3600" dirty="0">
                <a:solidFill>
                  <a:schemeClr val="tx1"/>
                </a:solidFill>
                <a:cs typeface="Akhbar MT" pitchFamily="2" charset="-78"/>
              </a:rPr>
              <a:t>( ب) أو أقبض اليسرى باليمنى .</a:t>
            </a:r>
          </a:p>
          <a:p>
            <a:endParaRPr lang="ar-SA" sz="3600" dirty="0">
              <a:solidFill>
                <a:schemeClr val="tx1"/>
              </a:solidFill>
              <a:cs typeface="Akhbar MT" pitchFamily="2" charset="-78"/>
            </a:endParaRPr>
          </a:p>
          <a:p>
            <a:endParaRPr lang="ar-SA" sz="3600" dirty="0">
              <a:solidFill>
                <a:schemeClr val="tx1"/>
              </a:solidFill>
              <a:cs typeface="Akhbar MT" pitchFamily="2" charset="-78"/>
            </a:endParaRPr>
          </a:p>
          <a:p>
            <a:pPr>
              <a:buFont typeface="Courier New" panose="02070309020205020404" pitchFamily="49" charset="0"/>
              <a:buChar char="o"/>
            </a:pPr>
            <a:r>
              <a:rPr lang="ar-SA" sz="3600" dirty="0">
                <a:solidFill>
                  <a:schemeClr val="tx1"/>
                </a:solidFill>
                <a:cs typeface="Akhbar MT" pitchFamily="2" charset="-78"/>
              </a:rPr>
              <a:t> </a:t>
            </a:r>
            <a:r>
              <a:rPr lang="ar-SA" sz="3600" dirty="0">
                <a:solidFill>
                  <a:srgbClr val="FF0000"/>
                </a:solidFill>
                <a:cs typeface="Akhbar MT" pitchFamily="2" charset="-78"/>
              </a:rPr>
              <a:t>والأفضل : عل هذا أحياناً, وهذا أحياناً.</a:t>
            </a:r>
            <a:endParaRPr lang="ar-SA" sz="3600" dirty="0">
              <a:solidFill>
                <a:schemeClr val="tx1"/>
              </a:solidFill>
              <a:cs typeface="Akhbar MT" pitchFamily="2" charset="-78"/>
            </a:endParaRPr>
          </a:p>
          <a:p>
            <a:pPr marL="0" indent="0">
              <a:buNone/>
            </a:pPr>
            <a:endParaRPr lang="ar-SA" sz="3600" dirty="0">
              <a:solidFill>
                <a:srgbClr val="FF0000"/>
              </a:solidFill>
              <a:cs typeface="Akhbar MT" pitchFamily="2" charset="-78"/>
            </a:endParaRPr>
          </a:p>
        </p:txBody>
      </p:sp>
    </p:spTree>
    <p:extLst>
      <p:ext uri="{BB962C8B-B14F-4D97-AF65-F5344CB8AC3E}">
        <p14:creationId xmlns:p14="http://schemas.microsoft.com/office/powerpoint/2010/main" val="380643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A232124-1DE4-4002-9DE0-485DB79C8926}"/>
              </a:ext>
            </a:extLst>
          </p:cNvPr>
          <p:cNvPicPr>
            <a:picLocks noChangeAspect="1"/>
          </p:cNvPicPr>
          <p:nvPr/>
        </p:nvPicPr>
        <p:blipFill>
          <a:blip r:embed="rId2"/>
          <a:stretch>
            <a:fillRect/>
          </a:stretch>
        </p:blipFill>
        <p:spPr>
          <a:xfrm>
            <a:off x="483327" y="2793649"/>
            <a:ext cx="3487782" cy="3840911"/>
          </a:xfrm>
          <a:prstGeom prst="rect">
            <a:avLst/>
          </a:prstGeom>
        </p:spPr>
      </p:pic>
      <p:pic>
        <p:nvPicPr>
          <p:cNvPr id="5" name="صورة 4">
            <a:extLst>
              <a:ext uri="{FF2B5EF4-FFF2-40B4-BE49-F238E27FC236}">
                <a16:creationId xmlns:a16="http://schemas.microsoft.com/office/drawing/2014/main" id="{1ABD80C8-B8AB-4273-94D0-7C0F282A2CEF}"/>
              </a:ext>
            </a:extLst>
          </p:cNvPr>
          <p:cNvPicPr>
            <a:picLocks noChangeAspect="1"/>
          </p:cNvPicPr>
          <p:nvPr/>
        </p:nvPicPr>
        <p:blipFill>
          <a:blip r:embed="rId3"/>
          <a:stretch>
            <a:fillRect/>
          </a:stretch>
        </p:blipFill>
        <p:spPr>
          <a:xfrm>
            <a:off x="709750" y="1180645"/>
            <a:ext cx="6291617" cy="963251"/>
          </a:xfrm>
          <a:prstGeom prst="rect">
            <a:avLst/>
          </a:prstGeom>
        </p:spPr>
      </p:pic>
      <p:sp>
        <p:nvSpPr>
          <p:cNvPr id="2" name="عنوان 1">
            <a:extLst>
              <a:ext uri="{FF2B5EF4-FFF2-40B4-BE49-F238E27FC236}">
                <a16:creationId xmlns:a16="http://schemas.microsoft.com/office/drawing/2014/main" id="{EE7E9EF0-15F1-44F4-9DD7-D6816D89A1CE}"/>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FDBF1962-85FB-4148-8393-1F3C3B796EEB}"/>
              </a:ext>
            </a:extLst>
          </p:cNvPr>
          <p:cNvSpPr>
            <a:spLocks noGrp="1"/>
          </p:cNvSpPr>
          <p:nvPr>
            <p:ph idx="1"/>
          </p:nvPr>
        </p:nvSpPr>
        <p:spPr>
          <a:xfrm>
            <a:off x="4101737" y="1123837"/>
            <a:ext cx="7380513" cy="5120640"/>
          </a:xfrm>
        </p:spPr>
        <p:txBody>
          <a:bodyPr>
            <a:normAutofit/>
          </a:bodyPr>
          <a:lstStyle/>
          <a:p>
            <a:r>
              <a:rPr lang="ar-SA" sz="3600" dirty="0">
                <a:solidFill>
                  <a:schemeClr val="tx1"/>
                </a:solidFill>
                <a:cs typeface="Akhbar MT" pitchFamily="2" charset="-78"/>
              </a:rPr>
              <a:t>أخفض رأسي قليلاً, وأجعل نظري إلى مكان سجودي بكل خشوع, ثم أقول دعاء </a:t>
            </a:r>
            <a:r>
              <a:rPr lang="ar-SA" sz="3600" dirty="0" err="1">
                <a:solidFill>
                  <a:schemeClr val="tx1"/>
                </a:solidFill>
                <a:cs typeface="Akhbar MT" pitchFamily="2" charset="-78"/>
              </a:rPr>
              <a:t>الأستفتاح</a:t>
            </a:r>
            <a:r>
              <a:rPr lang="ar-SA" sz="3600" dirty="0">
                <a:solidFill>
                  <a:schemeClr val="tx1"/>
                </a:solidFill>
                <a:cs typeface="Akhbar MT" pitchFamily="2" charset="-78"/>
              </a:rPr>
              <a:t>: " </a:t>
            </a:r>
            <a:r>
              <a:rPr lang="ar-SA" sz="3600" dirty="0" err="1">
                <a:solidFill>
                  <a:schemeClr val="tx1"/>
                </a:solidFill>
                <a:cs typeface="Akhbar MT" pitchFamily="2" charset="-78"/>
              </a:rPr>
              <a:t>سبجانك</a:t>
            </a:r>
            <a:r>
              <a:rPr lang="ar-SA" sz="3600" dirty="0">
                <a:solidFill>
                  <a:schemeClr val="tx1"/>
                </a:solidFill>
                <a:cs typeface="Akhbar MT" pitchFamily="2" charset="-78"/>
              </a:rPr>
              <a:t> اللهم وبحمدك, وتبارك اسمك, وتعالى جدك, ولا إله غيرك " </a:t>
            </a:r>
          </a:p>
        </p:txBody>
      </p:sp>
    </p:spTree>
    <p:extLst>
      <p:ext uri="{BB962C8B-B14F-4D97-AF65-F5344CB8AC3E}">
        <p14:creationId xmlns:p14="http://schemas.microsoft.com/office/powerpoint/2010/main" val="281092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AA62BCD-8F3E-4960-A53C-BFFB3AD647F2}"/>
              </a:ext>
            </a:extLst>
          </p:cNvPr>
          <p:cNvPicPr>
            <a:picLocks noChangeAspect="1"/>
          </p:cNvPicPr>
          <p:nvPr/>
        </p:nvPicPr>
        <p:blipFill>
          <a:blip r:embed="rId2"/>
          <a:stretch>
            <a:fillRect/>
          </a:stretch>
        </p:blipFill>
        <p:spPr>
          <a:xfrm>
            <a:off x="1293514" y="2816002"/>
            <a:ext cx="3334801" cy="4041998"/>
          </a:xfrm>
          <a:prstGeom prst="rect">
            <a:avLst/>
          </a:prstGeom>
        </p:spPr>
      </p:pic>
      <p:pic>
        <p:nvPicPr>
          <p:cNvPr id="6" name="صورة 5">
            <a:extLst>
              <a:ext uri="{FF2B5EF4-FFF2-40B4-BE49-F238E27FC236}">
                <a16:creationId xmlns:a16="http://schemas.microsoft.com/office/drawing/2014/main" id="{3DC705AF-70B7-4D6C-BE63-9B9F171D2909}"/>
              </a:ext>
            </a:extLst>
          </p:cNvPr>
          <p:cNvPicPr>
            <a:picLocks noChangeAspect="1"/>
          </p:cNvPicPr>
          <p:nvPr/>
        </p:nvPicPr>
        <p:blipFill>
          <a:blip r:embed="rId3"/>
          <a:stretch>
            <a:fillRect/>
          </a:stretch>
        </p:blipFill>
        <p:spPr>
          <a:xfrm>
            <a:off x="475253" y="1355381"/>
            <a:ext cx="2725148" cy="969348"/>
          </a:xfrm>
          <a:prstGeom prst="rect">
            <a:avLst/>
          </a:prstGeom>
        </p:spPr>
      </p:pic>
      <p:sp>
        <p:nvSpPr>
          <p:cNvPr id="2" name="عنوان 1">
            <a:extLst>
              <a:ext uri="{FF2B5EF4-FFF2-40B4-BE49-F238E27FC236}">
                <a16:creationId xmlns:a16="http://schemas.microsoft.com/office/drawing/2014/main" id="{0458227A-BE3C-454B-A37A-C13389C84C2F}"/>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6019E809-A84A-47E7-9AB5-1A450EDE7D2F}"/>
              </a:ext>
            </a:extLst>
          </p:cNvPr>
          <p:cNvSpPr>
            <a:spLocks noGrp="1"/>
          </p:cNvSpPr>
          <p:nvPr>
            <p:ph idx="1"/>
          </p:nvPr>
        </p:nvSpPr>
        <p:spPr/>
        <p:txBody>
          <a:bodyPr>
            <a:normAutofit/>
          </a:bodyPr>
          <a:lstStyle/>
          <a:p>
            <a:r>
              <a:rPr lang="ar-SA" sz="3600" dirty="0">
                <a:solidFill>
                  <a:schemeClr val="tx1"/>
                </a:solidFill>
                <a:cs typeface="Akhbar MT" pitchFamily="2" charset="-78"/>
              </a:rPr>
              <a:t>أقول بعد ذلك سراً : " أعوذ بالله من الشيطان الرجيم, بسم الله الرحمن الرحيم " .</a:t>
            </a:r>
          </a:p>
          <a:p>
            <a:r>
              <a:rPr lang="ar-SA" sz="3600" dirty="0">
                <a:solidFill>
                  <a:schemeClr val="tx1"/>
                </a:solidFill>
                <a:cs typeface="Akhbar MT" pitchFamily="2" charset="-78"/>
              </a:rPr>
              <a:t>ثم </a:t>
            </a:r>
            <a:r>
              <a:rPr lang="ar-SA" sz="3600" dirty="0">
                <a:solidFill>
                  <a:srgbClr val="00B050"/>
                </a:solidFill>
                <a:cs typeface="Akhbar MT" pitchFamily="2" charset="-78"/>
              </a:rPr>
              <a:t>أقرأ الفاتحة </a:t>
            </a:r>
            <a:r>
              <a:rPr lang="ar-SA" sz="3600" dirty="0">
                <a:solidFill>
                  <a:schemeClr val="tx1"/>
                </a:solidFill>
                <a:cs typeface="Akhbar MT" pitchFamily="2" charset="-78"/>
              </a:rPr>
              <a:t>, و أقول عقبها : ( آميـــن ).</a:t>
            </a:r>
          </a:p>
          <a:p>
            <a:r>
              <a:rPr lang="ar-SA" sz="3600" dirty="0">
                <a:solidFill>
                  <a:schemeClr val="tx1"/>
                </a:solidFill>
                <a:cs typeface="Akhbar MT" pitchFamily="2" charset="-78"/>
              </a:rPr>
              <a:t>ثم أقرأ بعدها سورة , أو آيات مما تيسر من القرآن . </a:t>
            </a:r>
          </a:p>
        </p:txBody>
      </p:sp>
    </p:spTree>
    <p:extLst>
      <p:ext uri="{BB962C8B-B14F-4D97-AF65-F5344CB8AC3E}">
        <p14:creationId xmlns:p14="http://schemas.microsoft.com/office/powerpoint/2010/main" val="106558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12571F5C-050C-4C62-8782-104A4040118E}"/>
              </a:ext>
            </a:extLst>
          </p:cNvPr>
          <p:cNvPicPr>
            <a:picLocks noChangeAspect="1"/>
          </p:cNvPicPr>
          <p:nvPr/>
        </p:nvPicPr>
        <p:blipFill>
          <a:blip r:embed="rId2"/>
          <a:stretch>
            <a:fillRect/>
          </a:stretch>
        </p:blipFill>
        <p:spPr>
          <a:xfrm>
            <a:off x="585815" y="2638698"/>
            <a:ext cx="3917840" cy="3950674"/>
          </a:xfrm>
          <a:prstGeom prst="rect">
            <a:avLst/>
          </a:prstGeom>
        </p:spPr>
      </p:pic>
      <p:pic>
        <p:nvPicPr>
          <p:cNvPr id="5" name="صورة 4">
            <a:extLst>
              <a:ext uri="{FF2B5EF4-FFF2-40B4-BE49-F238E27FC236}">
                <a16:creationId xmlns:a16="http://schemas.microsoft.com/office/drawing/2014/main" id="{852CDB53-9B61-4BF1-A0D7-576277B7AE3B}"/>
              </a:ext>
            </a:extLst>
          </p:cNvPr>
          <p:cNvPicPr>
            <a:picLocks noChangeAspect="1"/>
          </p:cNvPicPr>
          <p:nvPr/>
        </p:nvPicPr>
        <p:blipFill>
          <a:blip r:embed="rId3"/>
          <a:stretch>
            <a:fillRect/>
          </a:stretch>
        </p:blipFill>
        <p:spPr>
          <a:xfrm>
            <a:off x="585814" y="1183303"/>
            <a:ext cx="6291617" cy="963251"/>
          </a:xfrm>
          <a:prstGeom prst="rect">
            <a:avLst/>
          </a:prstGeom>
        </p:spPr>
      </p:pic>
      <p:sp>
        <p:nvSpPr>
          <p:cNvPr id="2" name="عنوان 1">
            <a:extLst>
              <a:ext uri="{FF2B5EF4-FFF2-40B4-BE49-F238E27FC236}">
                <a16:creationId xmlns:a16="http://schemas.microsoft.com/office/drawing/2014/main" id="{A28C80B0-C9E4-4DD3-9AC7-F68EAF2D78B2}"/>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82602490-B61D-488A-923E-0821D412E81B}"/>
              </a:ext>
            </a:extLst>
          </p:cNvPr>
          <p:cNvSpPr>
            <a:spLocks noGrp="1"/>
          </p:cNvSpPr>
          <p:nvPr>
            <p:ph idx="1"/>
          </p:nvPr>
        </p:nvSpPr>
        <p:spPr/>
        <p:txBody>
          <a:bodyPr>
            <a:normAutofit/>
          </a:bodyPr>
          <a:lstStyle/>
          <a:p>
            <a:r>
              <a:rPr lang="ar-SA" sz="3600" dirty="0">
                <a:solidFill>
                  <a:schemeClr val="tx1"/>
                </a:solidFill>
                <a:cs typeface="Akhbar MT" pitchFamily="2" charset="-78"/>
              </a:rPr>
              <a:t>ثـــم أرفع يدي مكبراً للركوع, و أقول: </a:t>
            </a:r>
            <a:r>
              <a:rPr lang="ar-SA" sz="3600" dirty="0">
                <a:solidFill>
                  <a:srgbClr val="0070C0"/>
                </a:solidFill>
                <a:cs typeface="Akhbar MT" pitchFamily="2" charset="-78"/>
              </a:rPr>
              <a:t>" الله أكــبر "</a:t>
            </a:r>
          </a:p>
        </p:txBody>
      </p:sp>
    </p:spTree>
    <p:extLst>
      <p:ext uri="{BB962C8B-B14F-4D97-AF65-F5344CB8AC3E}">
        <p14:creationId xmlns:p14="http://schemas.microsoft.com/office/powerpoint/2010/main" val="290656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EBB65FA-C247-4571-AD66-F46AE4B11497}"/>
              </a:ext>
            </a:extLst>
          </p:cNvPr>
          <p:cNvPicPr>
            <a:picLocks noChangeAspect="1"/>
          </p:cNvPicPr>
          <p:nvPr/>
        </p:nvPicPr>
        <p:blipFill>
          <a:blip r:embed="rId2"/>
          <a:stretch>
            <a:fillRect/>
          </a:stretch>
        </p:blipFill>
        <p:spPr>
          <a:xfrm>
            <a:off x="330480" y="3095897"/>
            <a:ext cx="3696636" cy="3657600"/>
          </a:xfrm>
          <a:prstGeom prst="rect">
            <a:avLst/>
          </a:prstGeom>
        </p:spPr>
      </p:pic>
      <p:pic>
        <p:nvPicPr>
          <p:cNvPr id="5" name="صورة 4">
            <a:extLst>
              <a:ext uri="{FF2B5EF4-FFF2-40B4-BE49-F238E27FC236}">
                <a16:creationId xmlns:a16="http://schemas.microsoft.com/office/drawing/2014/main" id="{725C1686-BE23-40E8-B7C6-9D6C8E0277C8}"/>
              </a:ext>
            </a:extLst>
          </p:cNvPr>
          <p:cNvPicPr>
            <a:picLocks noChangeAspect="1"/>
          </p:cNvPicPr>
          <p:nvPr/>
        </p:nvPicPr>
        <p:blipFill>
          <a:blip r:embed="rId3"/>
          <a:stretch>
            <a:fillRect/>
          </a:stretch>
        </p:blipFill>
        <p:spPr>
          <a:xfrm>
            <a:off x="723459" y="1123837"/>
            <a:ext cx="6291617" cy="963251"/>
          </a:xfrm>
          <a:prstGeom prst="rect">
            <a:avLst/>
          </a:prstGeom>
        </p:spPr>
      </p:pic>
      <p:sp>
        <p:nvSpPr>
          <p:cNvPr id="3" name="عنصر نائب للمحتوى 2">
            <a:extLst>
              <a:ext uri="{FF2B5EF4-FFF2-40B4-BE49-F238E27FC236}">
                <a16:creationId xmlns:a16="http://schemas.microsoft.com/office/drawing/2014/main" id="{C5B22B56-5E4D-412F-A9AB-2FACFF52F23E}"/>
              </a:ext>
            </a:extLst>
          </p:cNvPr>
          <p:cNvSpPr>
            <a:spLocks noGrp="1"/>
          </p:cNvSpPr>
          <p:nvPr>
            <p:ph idx="1"/>
          </p:nvPr>
        </p:nvSpPr>
        <p:spPr/>
        <p:txBody>
          <a:bodyPr>
            <a:normAutofit/>
          </a:bodyPr>
          <a:lstStyle/>
          <a:p>
            <a:r>
              <a:rPr lang="ar-SA" sz="3600" dirty="0">
                <a:solidFill>
                  <a:schemeClr val="tx1"/>
                </a:solidFill>
                <a:cs typeface="Akhbar MT" pitchFamily="2" charset="-78"/>
              </a:rPr>
              <a:t>وفي</a:t>
            </a:r>
            <a:r>
              <a:rPr lang="ar-SA" sz="3600" dirty="0">
                <a:solidFill>
                  <a:srgbClr val="00B050"/>
                </a:solidFill>
                <a:cs typeface="Akhbar MT" pitchFamily="2" charset="-78"/>
              </a:rPr>
              <a:t> الركوع </a:t>
            </a:r>
            <a:r>
              <a:rPr lang="ar-SA" sz="3600" dirty="0">
                <a:solidFill>
                  <a:schemeClr val="tx1"/>
                </a:solidFill>
                <a:cs typeface="Akhbar MT" pitchFamily="2" charset="-78"/>
              </a:rPr>
              <a:t>يكون رأسي بمستوى ظهري, وأجعل اليدين على ركبتي, مفرجتي الأصابع, و أقبض عليهما, و أقول : </a:t>
            </a:r>
            <a:r>
              <a:rPr lang="ar-SA" sz="3600" dirty="0">
                <a:solidFill>
                  <a:srgbClr val="0070C0"/>
                </a:solidFill>
                <a:cs typeface="Akhbar MT" pitchFamily="2" charset="-78"/>
              </a:rPr>
              <a:t>" سبحان ربي العظيم " مرة </a:t>
            </a:r>
            <a:r>
              <a:rPr lang="ar-SA" sz="3600" dirty="0">
                <a:solidFill>
                  <a:schemeClr val="tx1"/>
                </a:solidFill>
                <a:cs typeface="Akhbar MT" pitchFamily="2" charset="-78"/>
              </a:rPr>
              <a:t>أو أكثــر . </a:t>
            </a:r>
          </a:p>
        </p:txBody>
      </p:sp>
    </p:spTree>
    <p:extLst>
      <p:ext uri="{BB962C8B-B14F-4D97-AF65-F5344CB8AC3E}">
        <p14:creationId xmlns:p14="http://schemas.microsoft.com/office/powerpoint/2010/main" val="238569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BAB385D-9F61-4834-8A18-642982265EA0}"/>
              </a:ext>
            </a:extLst>
          </p:cNvPr>
          <p:cNvPicPr>
            <a:picLocks noChangeAspect="1"/>
          </p:cNvPicPr>
          <p:nvPr/>
        </p:nvPicPr>
        <p:blipFill>
          <a:blip r:embed="rId2"/>
          <a:stretch>
            <a:fillRect/>
          </a:stretch>
        </p:blipFill>
        <p:spPr>
          <a:xfrm>
            <a:off x="1110343" y="2256817"/>
            <a:ext cx="3046308" cy="4601183"/>
          </a:xfrm>
          <a:prstGeom prst="rect">
            <a:avLst/>
          </a:prstGeom>
        </p:spPr>
      </p:pic>
      <p:pic>
        <p:nvPicPr>
          <p:cNvPr id="5" name="صورة 4">
            <a:extLst>
              <a:ext uri="{FF2B5EF4-FFF2-40B4-BE49-F238E27FC236}">
                <a16:creationId xmlns:a16="http://schemas.microsoft.com/office/drawing/2014/main" id="{6C535782-8D4D-4889-90F9-718C2EC4688C}"/>
              </a:ext>
            </a:extLst>
          </p:cNvPr>
          <p:cNvPicPr>
            <a:picLocks noChangeAspect="1"/>
          </p:cNvPicPr>
          <p:nvPr/>
        </p:nvPicPr>
        <p:blipFill>
          <a:blip r:embed="rId3"/>
          <a:stretch>
            <a:fillRect/>
          </a:stretch>
        </p:blipFill>
        <p:spPr>
          <a:xfrm>
            <a:off x="585814" y="1078837"/>
            <a:ext cx="6291617" cy="963251"/>
          </a:xfrm>
          <a:prstGeom prst="rect">
            <a:avLst/>
          </a:prstGeom>
        </p:spPr>
      </p:pic>
      <p:sp>
        <p:nvSpPr>
          <p:cNvPr id="2" name="عنوان 1">
            <a:extLst>
              <a:ext uri="{FF2B5EF4-FFF2-40B4-BE49-F238E27FC236}">
                <a16:creationId xmlns:a16="http://schemas.microsoft.com/office/drawing/2014/main" id="{6F4DB95C-2664-48BC-B02A-279087831E02}"/>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96E8EDA8-ED50-43E4-8900-0B9C0CAFD9A8}"/>
              </a:ext>
            </a:extLst>
          </p:cNvPr>
          <p:cNvSpPr>
            <a:spLocks noGrp="1"/>
          </p:cNvSpPr>
          <p:nvPr>
            <p:ph idx="1"/>
          </p:nvPr>
        </p:nvSpPr>
        <p:spPr/>
        <p:txBody>
          <a:bodyPr>
            <a:normAutofit/>
          </a:bodyPr>
          <a:lstStyle/>
          <a:p>
            <a:r>
              <a:rPr lang="ar-SA" sz="3600" dirty="0">
                <a:cs typeface="Akhbar MT" pitchFamily="2" charset="-78"/>
              </a:rPr>
              <a:t>ثم </a:t>
            </a:r>
            <a:r>
              <a:rPr lang="ar-SA" sz="3600" dirty="0">
                <a:solidFill>
                  <a:srgbClr val="00B050"/>
                </a:solidFill>
                <a:cs typeface="Akhbar MT" pitchFamily="2" charset="-78"/>
              </a:rPr>
              <a:t>أرفع من الركوع </a:t>
            </a:r>
            <a:r>
              <a:rPr lang="ar-SA" sz="3600" dirty="0">
                <a:cs typeface="Akhbar MT" pitchFamily="2" charset="-78"/>
              </a:rPr>
              <a:t>رافعــاً يدي و أقول : </a:t>
            </a:r>
            <a:r>
              <a:rPr lang="ar-SA" sz="3600" dirty="0">
                <a:solidFill>
                  <a:srgbClr val="0070C0"/>
                </a:solidFill>
                <a:cs typeface="Akhbar MT" pitchFamily="2" charset="-78"/>
              </a:rPr>
              <a:t>" سمع الله لمن حمده " </a:t>
            </a:r>
          </a:p>
          <a:p>
            <a:r>
              <a:rPr lang="ar-SA" sz="3600" dirty="0">
                <a:cs typeface="Akhbar MT" pitchFamily="2" charset="-78"/>
              </a:rPr>
              <a:t>( يقولها الإمام والمنفرد ) </a:t>
            </a:r>
          </a:p>
        </p:txBody>
      </p:sp>
    </p:spTree>
    <p:extLst>
      <p:ext uri="{BB962C8B-B14F-4D97-AF65-F5344CB8AC3E}">
        <p14:creationId xmlns:p14="http://schemas.microsoft.com/office/powerpoint/2010/main" val="313153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C3DF847-0657-4922-BCC0-34A122DDFC4D}"/>
              </a:ext>
            </a:extLst>
          </p:cNvPr>
          <p:cNvPicPr>
            <a:picLocks noChangeAspect="1"/>
          </p:cNvPicPr>
          <p:nvPr/>
        </p:nvPicPr>
        <p:blipFill>
          <a:blip r:embed="rId2"/>
          <a:stretch>
            <a:fillRect/>
          </a:stretch>
        </p:blipFill>
        <p:spPr>
          <a:xfrm>
            <a:off x="830923" y="2365103"/>
            <a:ext cx="3098748" cy="4505960"/>
          </a:xfrm>
          <a:prstGeom prst="rect">
            <a:avLst/>
          </a:prstGeom>
        </p:spPr>
      </p:pic>
      <p:pic>
        <p:nvPicPr>
          <p:cNvPr id="5" name="صورة 4">
            <a:extLst>
              <a:ext uri="{FF2B5EF4-FFF2-40B4-BE49-F238E27FC236}">
                <a16:creationId xmlns:a16="http://schemas.microsoft.com/office/drawing/2014/main" id="{387B9E91-BC56-417D-A647-7750F3414546}"/>
              </a:ext>
            </a:extLst>
          </p:cNvPr>
          <p:cNvPicPr>
            <a:picLocks noChangeAspect="1"/>
          </p:cNvPicPr>
          <p:nvPr/>
        </p:nvPicPr>
        <p:blipFill>
          <a:blip r:embed="rId3"/>
          <a:stretch>
            <a:fillRect/>
          </a:stretch>
        </p:blipFill>
        <p:spPr>
          <a:xfrm>
            <a:off x="625003" y="1132980"/>
            <a:ext cx="6291617" cy="963251"/>
          </a:xfrm>
          <a:prstGeom prst="rect">
            <a:avLst/>
          </a:prstGeom>
        </p:spPr>
      </p:pic>
      <p:sp>
        <p:nvSpPr>
          <p:cNvPr id="2" name="عنوان 1">
            <a:extLst>
              <a:ext uri="{FF2B5EF4-FFF2-40B4-BE49-F238E27FC236}">
                <a16:creationId xmlns:a16="http://schemas.microsoft.com/office/drawing/2014/main" id="{71431DE8-A344-4161-A42C-21ECD34A0036}"/>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E9CEDD57-72E6-4386-83E5-1E6A15F2A5FD}"/>
              </a:ext>
            </a:extLst>
          </p:cNvPr>
          <p:cNvSpPr>
            <a:spLocks noGrp="1"/>
          </p:cNvSpPr>
          <p:nvPr>
            <p:ph idx="1"/>
          </p:nvPr>
        </p:nvSpPr>
        <p:spPr/>
        <p:txBody>
          <a:bodyPr>
            <a:normAutofit/>
          </a:bodyPr>
          <a:lstStyle/>
          <a:p>
            <a:r>
              <a:rPr lang="ar-SA" sz="3600" dirty="0">
                <a:solidFill>
                  <a:schemeClr val="tx1"/>
                </a:solidFill>
                <a:cs typeface="Akhbar MT" pitchFamily="2" charset="-78"/>
              </a:rPr>
              <a:t>ثم أقول </a:t>
            </a:r>
            <a:r>
              <a:rPr lang="ar-SA" sz="3600" dirty="0">
                <a:solidFill>
                  <a:srgbClr val="0070C0"/>
                </a:solidFill>
                <a:cs typeface="Akhbar MT" pitchFamily="2" charset="-78"/>
              </a:rPr>
              <a:t>: " ربنا ولك الحمد</a:t>
            </a:r>
            <a:r>
              <a:rPr lang="ar-SA" sz="3600" dirty="0">
                <a:solidFill>
                  <a:schemeClr val="tx1"/>
                </a:solidFill>
                <a:cs typeface="Akhbar MT" pitchFamily="2" charset="-78"/>
              </a:rPr>
              <a:t> ملء السماوات الأرض, وملء </a:t>
            </a:r>
            <a:r>
              <a:rPr lang="ar-SA" sz="3600" dirty="0" err="1">
                <a:solidFill>
                  <a:schemeClr val="tx1"/>
                </a:solidFill>
                <a:cs typeface="Akhbar MT" pitchFamily="2" charset="-78"/>
              </a:rPr>
              <a:t>مابينهما</a:t>
            </a:r>
            <a:r>
              <a:rPr lang="ar-SA" sz="3600" dirty="0">
                <a:solidFill>
                  <a:schemeClr val="tx1"/>
                </a:solidFill>
                <a:cs typeface="Akhbar MT" pitchFamily="2" charset="-78"/>
              </a:rPr>
              <a:t>, وملء ما شئت من شيء بعد " </a:t>
            </a:r>
          </a:p>
          <a:p>
            <a:r>
              <a:rPr lang="ar-SA" sz="3600" dirty="0">
                <a:solidFill>
                  <a:schemeClr val="tx1"/>
                </a:solidFill>
                <a:cs typeface="Akhbar MT" pitchFamily="2" charset="-78"/>
              </a:rPr>
              <a:t>يقولها: ( الإمام والمأموم والمنفرد ) .</a:t>
            </a:r>
          </a:p>
          <a:p>
            <a:r>
              <a:rPr lang="ar-SA" sz="3600" dirty="0">
                <a:solidFill>
                  <a:schemeClr val="tx1"/>
                </a:solidFill>
                <a:cs typeface="Akhbar MT" pitchFamily="2" charset="-78"/>
              </a:rPr>
              <a:t>ويستحب هنا أيضاً أن أضع يدي على صدري كما فعلت في قيامي قبل الركوع . </a:t>
            </a:r>
          </a:p>
        </p:txBody>
      </p:sp>
    </p:spTree>
    <p:extLst>
      <p:ext uri="{BB962C8B-B14F-4D97-AF65-F5344CB8AC3E}">
        <p14:creationId xmlns:p14="http://schemas.microsoft.com/office/powerpoint/2010/main" val="2458357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E3ADD0DA-51B9-4922-9DA6-72AE269CFAD4}"/>
              </a:ext>
            </a:extLst>
          </p:cNvPr>
          <p:cNvPicPr>
            <a:picLocks noChangeAspect="1"/>
          </p:cNvPicPr>
          <p:nvPr/>
        </p:nvPicPr>
        <p:blipFill>
          <a:blip r:embed="rId2"/>
          <a:stretch>
            <a:fillRect/>
          </a:stretch>
        </p:blipFill>
        <p:spPr>
          <a:xfrm>
            <a:off x="434907" y="2481943"/>
            <a:ext cx="3722914" cy="4170949"/>
          </a:xfrm>
          <a:prstGeom prst="rect">
            <a:avLst/>
          </a:prstGeom>
        </p:spPr>
      </p:pic>
      <p:pic>
        <p:nvPicPr>
          <p:cNvPr id="6" name="صورة 5">
            <a:extLst>
              <a:ext uri="{FF2B5EF4-FFF2-40B4-BE49-F238E27FC236}">
                <a16:creationId xmlns:a16="http://schemas.microsoft.com/office/drawing/2014/main" id="{9053EC1C-4235-4816-9F30-17ACA8BD5F11}"/>
              </a:ext>
            </a:extLst>
          </p:cNvPr>
          <p:cNvPicPr>
            <a:picLocks noChangeAspect="1"/>
          </p:cNvPicPr>
          <p:nvPr/>
        </p:nvPicPr>
        <p:blipFill>
          <a:blip r:embed="rId3"/>
          <a:stretch>
            <a:fillRect/>
          </a:stretch>
        </p:blipFill>
        <p:spPr>
          <a:xfrm>
            <a:off x="723459" y="1132980"/>
            <a:ext cx="6291617" cy="963251"/>
          </a:xfrm>
          <a:prstGeom prst="rect">
            <a:avLst/>
          </a:prstGeom>
        </p:spPr>
      </p:pic>
      <p:sp>
        <p:nvSpPr>
          <p:cNvPr id="3" name="عنصر نائب للمحتوى 2">
            <a:extLst>
              <a:ext uri="{FF2B5EF4-FFF2-40B4-BE49-F238E27FC236}">
                <a16:creationId xmlns:a16="http://schemas.microsoft.com/office/drawing/2014/main" id="{3DBADCB6-8B24-49B2-8E9E-76F39FBA15BD}"/>
              </a:ext>
            </a:extLst>
          </p:cNvPr>
          <p:cNvSpPr>
            <a:spLocks noGrp="1"/>
          </p:cNvSpPr>
          <p:nvPr>
            <p:ph idx="1"/>
          </p:nvPr>
        </p:nvSpPr>
        <p:spPr/>
        <p:txBody>
          <a:bodyPr>
            <a:normAutofit/>
          </a:bodyPr>
          <a:lstStyle/>
          <a:p>
            <a:r>
              <a:rPr lang="ar-SA" sz="3600" dirty="0">
                <a:solidFill>
                  <a:schemeClr val="tx1"/>
                </a:solidFill>
                <a:cs typeface="Akhbar MT" pitchFamily="2" charset="-78"/>
              </a:rPr>
              <a:t>ثم</a:t>
            </a:r>
            <a:r>
              <a:rPr lang="ar-SA" sz="3600" dirty="0">
                <a:solidFill>
                  <a:srgbClr val="0070C0"/>
                </a:solidFill>
                <a:cs typeface="Akhbar MT" pitchFamily="2" charset="-78"/>
              </a:rPr>
              <a:t> أكبر </a:t>
            </a:r>
            <a:r>
              <a:rPr lang="ar-SA" sz="3600" dirty="0">
                <a:solidFill>
                  <a:schemeClr val="tx1"/>
                </a:solidFill>
                <a:cs typeface="Akhbar MT" pitchFamily="2" charset="-78"/>
              </a:rPr>
              <a:t>و أخر </a:t>
            </a:r>
            <a:r>
              <a:rPr lang="ar-SA" sz="3600" dirty="0">
                <a:solidFill>
                  <a:srgbClr val="00B050"/>
                </a:solidFill>
                <a:cs typeface="Akhbar MT" pitchFamily="2" charset="-78"/>
              </a:rPr>
              <a:t>ساجداً على الأعضاء السبعـة ( القدمين , والركبتين, والكفين , والجبهة , والأنف ) .</a:t>
            </a:r>
          </a:p>
        </p:txBody>
      </p:sp>
    </p:spTree>
    <p:extLst>
      <p:ext uri="{BB962C8B-B14F-4D97-AF65-F5344CB8AC3E}">
        <p14:creationId xmlns:p14="http://schemas.microsoft.com/office/powerpoint/2010/main" val="284747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4936A273-6E42-406C-B895-87DAFB1EDF6B}"/>
              </a:ext>
            </a:extLst>
          </p:cNvPr>
          <p:cNvPicPr>
            <a:picLocks noChangeAspect="1"/>
          </p:cNvPicPr>
          <p:nvPr/>
        </p:nvPicPr>
        <p:blipFill>
          <a:blip r:embed="rId2"/>
          <a:stretch>
            <a:fillRect/>
          </a:stretch>
        </p:blipFill>
        <p:spPr>
          <a:xfrm>
            <a:off x="723459" y="1132980"/>
            <a:ext cx="6291617" cy="963251"/>
          </a:xfrm>
          <a:prstGeom prst="rect">
            <a:avLst/>
          </a:prstGeom>
        </p:spPr>
      </p:pic>
      <p:sp>
        <p:nvSpPr>
          <p:cNvPr id="2" name="عنوان 1">
            <a:extLst>
              <a:ext uri="{FF2B5EF4-FFF2-40B4-BE49-F238E27FC236}">
                <a16:creationId xmlns:a16="http://schemas.microsoft.com/office/drawing/2014/main" id="{06D78749-5771-4C33-8139-514D405951B1}"/>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128319AF-93CF-449A-9CEA-B7568DD29DFF}"/>
              </a:ext>
            </a:extLst>
          </p:cNvPr>
          <p:cNvSpPr>
            <a:spLocks noGrp="1"/>
          </p:cNvSpPr>
          <p:nvPr>
            <p:ph idx="1"/>
          </p:nvPr>
        </p:nvSpPr>
        <p:spPr/>
        <p:txBody>
          <a:bodyPr>
            <a:normAutofit/>
          </a:bodyPr>
          <a:lstStyle/>
          <a:p>
            <a:r>
              <a:rPr lang="ar-SA" sz="3600" dirty="0">
                <a:solidFill>
                  <a:schemeClr val="tx1"/>
                </a:solidFill>
                <a:cs typeface="Akhbar MT" pitchFamily="2" charset="-78"/>
              </a:rPr>
              <a:t>وعنــد سجودي أبســط كفي على الأرض حذو أذني أو كتفي, وأجعل أصابعهما إلى جهة القبــلة .</a:t>
            </a:r>
          </a:p>
        </p:txBody>
      </p:sp>
      <p:pic>
        <p:nvPicPr>
          <p:cNvPr id="4" name="صورة 3">
            <a:extLst>
              <a:ext uri="{FF2B5EF4-FFF2-40B4-BE49-F238E27FC236}">
                <a16:creationId xmlns:a16="http://schemas.microsoft.com/office/drawing/2014/main" id="{C9F94FE6-773D-44C8-9E11-1D9198E404A2}"/>
              </a:ext>
            </a:extLst>
          </p:cNvPr>
          <p:cNvPicPr>
            <a:picLocks noChangeAspect="1"/>
          </p:cNvPicPr>
          <p:nvPr/>
        </p:nvPicPr>
        <p:blipFill>
          <a:blip r:embed="rId3"/>
          <a:stretch>
            <a:fillRect/>
          </a:stretch>
        </p:blipFill>
        <p:spPr>
          <a:xfrm>
            <a:off x="738214" y="3670664"/>
            <a:ext cx="4924374" cy="2732128"/>
          </a:xfrm>
          <a:prstGeom prst="rect">
            <a:avLst/>
          </a:prstGeom>
        </p:spPr>
      </p:pic>
    </p:spTree>
    <p:extLst>
      <p:ext uri="{BB962C8B-B14F-4D97-AF65-F5344CB8AC3E}">
        <p14:creationId xmlns:p14="http://schemas.microsoft.com/office/powerpoint/2010/main" val="300751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F8CF4E1-682D-4EAD-ABAE-F97975B438B2}"/>
              </a:ext>
            </a:extLst>
          </p:cNvPr>
          <p:cNvPicPr>
            <a:picLocks noChangeAspect="1"/>
          </p:cNvPicPr>
          <p:nvPr/>
        </p:nvPicPr>
        <p:blipFill>
          <a:blip r:embed="rId2"/>
          <a:stretch>
            <a:fillRect/>
          </a:stretch>
        </p:blipFill>
        <p:spPr>
          <a:xfrm>
            <a:off x="611940" y="1132980"/>
            <a:ext cx="6291617" cy="963251"/>
          </a:xfrm>
          <a:prstGeom prst="rect">
            <a:avLst/>
          </a:prstGeom>
        </p:spPr>
      </p:pic>
      <p:sp>
        <p:nvSpPr>
          <p:cNvPr id="2" name="عنوان 1">
            <a:extLst>
              <a:ext uri="{FF2B5EF4-FFF2-40B4-BE49-F238E27FC236}">
                <a16:creationId xmlns:a16="http://schemas.microsoft.com/office/drawing/2014/main" id="{F217BB7B-7467-46F1-836B-C1751952E1ED}"/>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C98576A0-1D77-422C-B53A-9E363C2A9951}"/>
              </a:ext>
            </a:extLst>
          </p:cNvPr>
          <p:cNvSpPr>
            <a:spLocks noGrp="1"/>
          </p:cNvSpPr>
          <p:nvPr>
            <p:ph idx="1"/>
          </p:nvPr>
        </p:nvSpPr>
        <p:spPr/>
        <p:txBody>
          <a:bodyPr>
            <a:normAutofit/>
          </a:bodyPr>
          <a:lstStyle/>
          <a:p>
            <a:r>
              <a:rPr lang="ar-SA" sz="3600" dirty="0">
                <a:solidFill>
                  <a:schemeClr val="tx1"/>
                </a:solidFill>
                <a:cs typeface="Akhbar MT" pitchFamily="2" charset="-78"/>
              </a:rPr>
              <a:t>أرفع ساعدي عن الأرض, و أجافي عضدي عن جنبي, وبطني عن فخذي, و أقول: " </a:t>
            </a:r>
            <a:r>
              <a:rPr lang="ar-SA" sz="3600" dirty="0">
                <a:solidFill>
                  <a:srgbClr val="0070C0"/>
                </a:solidFill>
                <a:cs typeface="Akhbar MT" pitchFamily="2" charset="-78"/>
              </a:rPr>
              <a:t>سبحان ربي الأعلى </a:t>
            </a:r>
            <a:r>
              <a:rPr lang="ar-SA" sz="3600" dirty="0">
                <a:solidFill>
                  <a:schemeClr val="tx1"/>
                </a:solidFill>
                <a:cs typeface="Akhbar MT" pitchFamily="2" charset="-78"/>
              </a:rPr>
              <a:t>" مرة أو أكثر, وأكثر من الدعاء في سجودي . </a:t>
            </a:r>
          </a:p>
        </p:txBody>
      </p:sp>
      <p:pic>
        <p:nvPicPr>
          <p:cNvPr id="4" name="صورة 3">
            <a:extLst>
              <a:ext uri="{FF2B5EF4-FFF2-40B4-BE49-F238E27FC236}">
                <a16:creationId xmlns:a16="http://schemas.microsoft.com/office/drawing/2014/main" id="{2230B8BB-D30C-4FC5-926E-F55DAC644D25}"/>
              </a:ext>
            </a:extLst>
          </p:cNvPr>
          <p:cNvPicPr>
            <a:picLocks noChangeAspect="1"/>
          </p:cNvPicPr>
          <p:nvPr/>
        </p:nvPicPr>
        <p:blipFill>
          <a:blip r:embed="rId3"/>
          <a:stretch>
            <a:fillRect/>
          </a:stretch>
        </p:blipFill>
        <p:spPr>
          <a:xfrm>
            <a:off x="696357" y="2860766"/>
            <a:ext cx="3009141" cy="3368661"/>
          </a:xfrm>
          <a:prstGeom prst="rect">
            <a:avLst/>
          </a:prstGeom>
        </p:spPr>
      </p:pic>
    </p:spTree>
    <p:extLst>
      <p:ext uri="{BB962C8B-B14F-4D97-AF65-F5344CB8AC3E}">
        <p14:creationId xmlns:p14="http://schemas.microsoft.com/office/powerpoint/2010/main" val="226498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6">
            <a:extLst>
              <a:ext uri="{FF2B5EF4-FFF2-40B4-BE49-F238E27FC236}">
                <a16:creationId xmlns:a16="http://schemas.microsoft.com/office/drawing/2014/main" id="{7117DAC7-0D3A-467C-AA23-E59C73FAD9F6}"/>
              </a:ext>
            </a:extLst>
          </p:cNvPr>
          <p:cNvPicPr>
            <a:picLocks noChangeAspect="1"/>
          </p:cNvPicPr>
          <p:nvPr/>
        </p:nvPicPr>
        <p:blipFill>
          <a:blip r:embed="rId2"/>
          <a:stretch>
            <a:fillRect/>
          </a:stretch>
        </p:blipFill>
        <p:spPr>
          <a:xfrm>
            <a:off x="3229042" y="960773"/>
            <a:ext cx="8496008" cy="4936453"/>
          </a:xfrm>
          <a:prstGeom prst="rect">
            <a:avLst/>
          </a:prstGeom>
        </p:spPr>
      </p:pic>
    </p:spTree>
    <p:extLst>
      <p:ext uri="{BB962C8B-B14F-4D97-AF65-F5344CB8AC3E}">
        <p14:creationId xmlns:p14="http://schemas.microsoft.com/office/powerpoint/2010/main" val="624032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CC5FD920-4597-4E40-845F-A791A4198E9C}"/>
              </a:ext>
            </a:extLst>
          </p:cNvPr>
          <p:cNvPicPr>
            <a:picLocks noChangeAspect="1"/>
          </p:cNvPicPr>
          <p:nvPr/>
        </p:nvPicPr>
        <p:blipFill>
          <a:blip r:embed="rId2"/>
          <a:stretch>
            <a:fillRect/>
          </a:stretch>
        </p:blipFill>
        <p:spPr>
          <a:xfrm>
            <a:off x="572751" y="1132980"/>
            <a:ext cx="6291617" cy="963251"/>
          </a:xfrm>
          <a:prstGeom prst="rect">
            <a:avLst/>
          </a:prstGeom>
        </p:spPr>
      </p:pic>
      <p:sp>
        <p:nvSpPr>
          <p:cNvPr id="2" name="عنوان 1">
            <a:extLst>
              <a:ext uri="{FF2B5EF4-FFF2-40B4-BE49-F238E27FC236}">
                <a16:creationId xmlns:a16="http://schemas.microsoft.com/office/drawing/2014/main" id="{CF8F9432-5201-4D2B-9EDF-D424BBF5EDDB}"/>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64F9E8F9-9477-4DAA-8C8B-D9CDEB3DBFA6}"/>
              </a:ext>
            </a:extLst>
          </p:cNvPr>
          <p:cNvSpPr>
            <a:spLocks noGrp="1"/>
          </p:cNvSpPr>
          <p:nvPr>
            <p:ph idx="1"/>
          </p:nvPr>
        </p:nvSpPr>
        <p:spPr/>
        <p:txBody>
          <a:bodyPr>
            <a:normAutofit/>
          </a:bodyPr>
          <a:lstStyle/>
          <a:p>
            <a:r>
              <a:rPr lang="ar-SA" sz="3600" dirty="0">
                <a:solidFill>
                  <a:srgbClr val="00B050"/>
                </a:solidFill>
                <a:cs typeface="Akhbar MT" pitchFamily="2" charset="-78"/>
              </a:rPr>
              <a:t>أرفع رأسي من السجود </a:t>
            </a:r>
            <a:r>
              <a:rPr lang="ar-SA" sz="3600" dirty="0">
                <a:solidFill>
                  <a:srgbClr val="0070C0"/>
                </a:solidFill>
                <a:cs typeface="Akhbar MT" pitchFamily="2" charset="-78"/>
              </a:rPr>
              <a:t>مكبراً</a:t>
            </a:r>
            <a:r>
              <a:rPr lang="ar-SA" sz="3600" dirty="0">
                <a:solidFill>
                  <a:srgbClr val="00B050"/>
                </a:solidFill>
                <a:cs typeface="Akhbar MT" pitchFamily="2" charset="-78"/>
              </a:rPr>
              <a:t> </a:t>
            </a:r>
            <a:r>
              <a:rPr lang="ar-SA" sz="3600" dirty="0">
                <a:solidFill>
                  <a:schemeClr val="tx1"/>
                </a:solidFill>
                <a:cs typeface="Akhbar MT" pitchFamily="2" charset="-78"/>
              </a:rPr>
              <a:t>.</a:t>
            </a:r>
            <a:r>
              <a:rPr lang="ar-SA" sz="3600" dirty="0">
                <a:solidFill>
                  <a:srgbClr val="00B050"/>
                </a:solidFill>
                <a:cs typeface="Akhbar MT" pitchFamily="2" charset="-78"/>
              </a:rPr>
              <a:t> وأجلس </a:t>
            </a:r>
            <a:r>
              <a:rPr lang="ar-SA" sz="3600" dirty="0">
                <a:solidFill>
                  <a:schemeClr val="tx1"/>
                </a:solidFill>
                <a:cs typeface="Akhbar MT" pitchFamily="2" charset="-78"/>
              </a:rPr>
              <a:t>جلسة الافتراش, وهي أن أفترش قدمي اليسرى, وأجلس عليها, وأنصب اليمنى, جاعلاً أصابعها إلى القبلة . </a:t>
            </a:r>
          </a:p>
        </p:txBody>
      </p:sp>
      <p:pic>
        <p:nvPicPr>
          <p:cNvPr id="4" name="صورة 3">
            <a:extLst>
              <a:ext uri="{FF2B5EF4-FFF2-40B4-BE49-F238E27FC236}">
                <a16:creationId xmlns:a16="http://schemas.microsoft.com/office/drawing/2014/main" id="{63156A74-3758-46A5-B1AF-F02566411DF9}"/>
              </a:ext>
            </a:extLst>
          </p:cNvPr>
          <p:cNvPicPr>
            <a:picLocks noChangeAspect="1"/>
          </p:cNvPicPr>
          <p:nvPr/>
        </p:nvPicPr>
        <p:blipFill>
          <a:blip r:embed="rId3"/>
          <a:stretch>
            <a:fillRect/>
          </a:stretch>
        </p:blipFill>
        <p:spPr>
          <a:xfrm>
            <a:off x="875212" y="3226527"/>
            <a:ext cx="3149838" cy="3422466"/>
          </a:xfrm>
          <a:prstGeom prst="rect">
            <a:avLst/>
          </a:prstGeom>
        </p:spPr>
      </p:pic>
    </p:spTree>
    <p:extLst>
      <p:ext uri="{BB962C8B-B14F-4D97-AF65-F5344CB8AC3E}">
        <p14:creationId xmlns:p14="http://schemas.microsoft.com/office/powerpoint/2010/main" val="2879790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9EC318E-E295-4916-BE31-8D15415D07C5}"/>
              </a:ext>
            </a:extLst>
          </p:cNvPr>
          <p:cNvPicPr>
            <a:picLocks noChangeAspect="1"/>
          </p:cNvPicPr>
          <p:nvPr/>
        </p:nvPicPr>
        <p:blipFill>
          <a:blip r:embed="rId2"/>
          <a:stretch>
            <a:fillRect/>
          </a:stretch>
        </p:blipFill>
        <p:spPr>
          <a:xfrm>
            <a:off x="559688" y="1132980"/>
            <a:ext cx="6291617" cy="963251"/>
          </a:xfrm>
          <a:prstGeom prst="rect">
            <a:avLst/>
          </a:prstGeom>
        </p:spPr>
      </p:pic>
      <p:sp>
        <p:nvSpPr>
          <p:cNvPr id="2" name="عنوان 1">
            <a:extLst>
              <a:ext uri="{FF2B5EF4-FFF2-40B4-BE49-F238E27FC236}">
                <a16:creationId xmlns:a16="http://schemas.microsoft.com/office/drawing/2014/main" id="{F29E2083-FD97-4AF2-A49E-1746260B179B}"/>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B7CC2968-B7C0-48E3-9452-7097A93606F4}"/>
              </a:ext>
            </a:extLst>
          </p:cNvPr>
          <p:cNvSpPr>
            <a:spLocks noGrp="1"/>
          </p:cNvSpPr>
          <p:nvPr>
            <p:ph idx="1"/>
          </p:nvPr>
        </p:nvSpPr>
        <p:spPr/>
        <p:txBody>
          <a:bodyPr>
            <a:normAutofit/>
          </a:bodyPr>
          <a:lstStyle/>
          <a:p>
            <a:r>
              <a:rPr lang="ar-SA" sz="3600" dirty="0">
                <a:solidFill>
                  <a:schemeClr val="tx1"/>
                </a:solidFill>
                <a:cs typeface="Akhbar MT" pitchFamily="2" charset="-78"/>
              </a:rPr>
              <a:t>و أجعل يدي على فخذي أو ركبتي مبسوطتيـن, و أصابعهما إلى القبــلة, و أقول: </a:t>
            </a:r>
            <a:r>
              <a:rPr lang="ar-SA" sz="3600" dirty="0">
                <a:solidFill>
                  <a:srgbClr val="0070C0"/>
                </a:solidFill>
                <a:cs typeface="Akhbar MT" pitchFamily="2" charset="-78"/>
              </a:rPr>
              <a:t>" رب اغفر لي </a:t>
            </a:r>
            <a:r>
              <a:rPr lang="ar-SA" sz="3600" dirty="0">
                <a:solidFill>
                  <a:schemeClr val="tx1"/>
                </a:solidFill>
                <a:cs typeface="Akhbar MT" pitchFamily="2" charset="-78"/>
              </a:rPr>
              <a:t>, رب اغفر لي " . </a:t>
            </a:r>
          </a:p>
        </p:txBody>
      </p:sp>
      <p:pic>
        <p:nvPicPr>
          <p:cNvPr id="4" name="صورة 3">
            <a:extLst>
              <a:ext uri="{FF2B5EF4-FFF2-40B4-BE49-F238E27FC236}">
                <a16:creationId xmlns:a16="http://schemas.microsoft.com/office/drawing/2014/main" id="{7E4C2DE2-3421-4011-9E69-616A205EEDB1}"/>
              </a:ext>
            </a:extLst>
          </p:cNvPr>
          <p:cNvPicPr>
            <a:picLocks noChangeAspect="1"/>
          </p:cNvPicPr>
          <p:nvPr/>
        </p:nvPicPr>
        <p:blipFill>
          <a:blip r:embed="rId3"/>
          <a:stretch>
            <a:fillRect/>
          </a:stretch>
        </p:blipFill>
        <p:spPr>
          <a:xfrm>
            <a:off x="796834" y="3174274"/>
            <a:ext cx="3072434" cy="3586500"/>
          </a:xfrm>
          <a:prstGeom prst="rect">
            <a:avLst/>
          </a:prstGeom>
        </p:spPr>
      </p:pic>
    </p:spTree>
    <p:extLst>
      <p:ext uri="{BB962C8B-B14F-4D97-AF65-F5344CB8AC3E}">
        <p14:creationId xmlns:p14="http://schemas.microsoft.com/office/powerpoint/2010/main" val="1089145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5D17684-C495-4A62-82D1-C193F55CAAC2}"/>
              </a:ext>
            </a:extLst>
          </p:cNvPr>
          <p:cNvPicPr>
            <a:picLocks noChangeAspect="1"/>
          </p:cNvPicPr>
          <p:nvPr/>
        </p:nvPicPr>
        <p:blipFill>
          <a:blip r:embed="rId2"/>
          <a:stretch>
            <a:fillRect/>
          </a:stretch>
        </p:blipFill>
        <p:spPr>
          <a:xfrm>
            <a:off x="625003" y="1001008"/>
            <a:ext cx="6291617" cy="963251"/>
          </a:xfrm>
          <a:prstGeom prst="rect">
            <a:avLst/>
          </a:prstGeom>
        </p:spPr>
      </p:pic>
      <p:sp>
        <p:nvSpPr>
          <p:cNvPr id="2" name="عنوان 1">
            <a:extLst>
              <a:ext uri="{FF2B5EF4-FFF2-40B4-BE49-F238E27FC236}">
                <a16:creationId xmlns:a16="http://schemas.microsoft.com/office/drawing/2014/main" id="{920EAA51-901B-4032-9C40-6E0DDC4128E3}"/>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48E0F1B5-E6F4-460A-BF4B-C9059BEC8195}"/>
              </a:ext>
            </a:extLst>
          </p:cNvPr>
          <p:cNvSpPr>
            <a:spLocks noGrp="1"/>
          </p:cNvSpPr>
          <p:nvPr>
            <p:ph idx="1"/>
          </p:nvPr>
        </p:nvSpPr>
        <p:spPr/>
        <p:txBody>
          <a:bodyPr>
            <a:normAutofit/>
          </a:bodyPr>
          <a:lstStyle/>
          <a:p>
            <a:r>
              <a:rPr lang="ar-SA" sz="3600" dirty="0">
                <a:solidFill>
                  <a:schemeClr val="tx1"/>
                </a:solidFill>
                <a:cs typeface="Akhbar MT" pitchFamily="2" charset="-78"/>
              </a:rPr>
              <a:t>ثــم </a:t>
            </a:r>
            <a:r>
              <a:rPr lang="ar-SA" sz="3600" dirty="0">
                <a:solidFill>
                  <a:srgbClr val="0070C0"/>
                </a:solidFill>
                <a:cs typeface="Akhbar MT" pitchFamily="2" charset="-78"/>
              </a:rPr>
              <a:t>أكبر</a:t>
            </a:r>
            <a:r>
              <a:rPr lang="ar-SA" sz="3600" dirty="0">
                <a:solidFill>
                  <a:schemeClr val="tx1"/>
                </a:solidFill>
                <a:cs typeface="Akhbar MT" pitchFamily="2" charset="-78"/>
              </a:rPr>
              <a:t> </a:t>
            </a:r>
            <a:r>
              <a:rPr lang="ar-SA" sz="3600" dirty="0">
                <a:solidFill>
                  <a:srgbClr val="00B050"/>
                </a:solidFill>
                <a:cs typeface="Akhbar MT" pitchFamily="2" charset="-78"/>
              </a:rPr>
              <a:t>و أسجد الثانيــة كالأولى, ثم أنهض للركعـة الثانية</a:t>
            </a:r>
            <a:r>
              <a:rPr lang="ar-SA" sz="3600" dirty="0">
                <a:solidFill>
                  <a:srgbClr val="0070C0"/>
                </a:solidFill>
                <a:cs typeface="Akhbar MT" pitchFamily="2" charset="-78"/>
              </a:rPr>
              <a:t> مكبراً</a:t>
            </a:r>
            <a:r>
              <a:rPr lang="ar-SA" sz="3600" dirty="0">
                <a:solidFill>
                  <a:schemeClr val="tx1"/>
                </a:solidFill>
                <a:cs typeface="Akhbar MT" pitchFamily="2" charset="-78"/>
              </a:rPr>
              <a:t>, وآتي بها كالأولى لكن من غير دعاء استفتاح .</a:t>
            </a:r>
          </a:p>
        </p:txBody>
      </p:sp>
    </p:spTree>
    <p:extLst>
      <p:ext uri="{BB962C8B-B14F-4D97-AF65-F5344CB8AC3E}">
        <p14:creationId xmlns:p14="http://schemas.microsoft.com/office/powerpoint/2010/main" val="216613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4292746A-3441-4497-8BAF-65A10ED6DD0B}"/>
              </a:ext>
            </a:extLst>
          </p:cNvPr>
          <p:cNvPicPr>
            <a:picLocks noChangeAspect="1"/>
          </p:cNvPicPr>
          <p:nvPr/>
        </p:nvPicPr>
        <p:blipFill>
          <a:blip r:embed="rId2"/>
          <a:stretch>
            <a:fillRect/>
          </a:stretch>
        </p:blipFill>
        <p:spPr>
          <a:xfrm>
            <a:off x="572751" y="1123837"/>
            <a:ext cx="6291617" cy="963251"/>
          </a:xfrm>
          <a:prstGeom prst="rect">
            <a:avLst/>
          </a:prstGeom>
        </p:spPr>
      </p:pic>
      <p:sp>
        <p:nvSpPr>
          <p:cNvPr id="2" name="عنوان 1">
            <a:extLst>
              <a:ext uri="{FF2B5EF4-FFF2-40B4-BE49-F238E27FC236}">
                <a16:creationId xmlns:a16="http://schemas.microsoft.com/office/drawing/2014/main" id="{9A47DBA3-5055-4676-ABF5-BB823F4370FD}"/>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F4B35F3C-A12F-465C-9381-8DF9EF52F404}"/>
              </a:ext>
            </a:extLst>
          </p:cNvPr>
          <p:cNvSpPr>
            <a:spLocks noGrp="1"/>
          </p:cNvSpPr>
          <p:nvPr>
            <p:ph idx="1"/>
          </p:nvPr>
        </p:nvSpPr>
        <p:spPr/>
        <p:txBody>
          <a:bodyPr>
            <a:normAutofit/>
          </a:bodyPr>
          <a:lstStyle/>
          <a:p>
            <a:r>
              <a:rPr lang="ar-SA" sz="3600" dirty="0">
                <a:solidFill>
                  <a:schemeClr val="tx1"/>
                </a:solidFill>
                <a:cs typeface="Akhbar MT" pitchFamily="2" charset="-78"/>
              </a:rPr>
              <a:t>فإذا فرغت من الركعتيــن الأوليين </a:t>
            </a:r>
            <a:r>
              <a:rPr lang="ar-SA" sz="3600" dirty="0">
                <a:solidFill>
                  <a:srgbClr val="0070C0"/>
                </a:solidFill>
                <a:cs typeface="Akhbar MT" pitchFamily="2" charset="-78"/>
              </a:rPr>
              <a:t>أجلس للتشهد الأول</a:t>
            </a:r>
            <a:r>
              <a:rPr lang="ar-SA" sz="3600" dirty="0">
                <a:solidFill>
                  <a:schemeClr val="tx1"/>
                </a:solidFill>
                <a:cs typeface="Akhbar MT" pitchFamily="2" charset="-78"/>
              </a:rPr>
              <a:t>.</a:t>
            </a:r>
          </a:p>
          <a:p>
            <a:r>
              <a:rPr lang="ar-SA" sz="3600" dirty="0">
                <a:solidFill>
                  <a:schemeClr val="tx1"/>
                </a:solidFill>
                <a:cs typeface="Akhbar MT" pitchFamily="2" charset="-78"/>
              </a:rPr>
              <a:t>( مثل هيئة الجلوس بين السجدتين ) . </a:t>
            </a:r>
          </a:p>
        </p:txBody>
      </p:sp>
      <p:pic>
        <p:nvPicPr>
          <p:cNvPr id="4" name="صورة 3">
            <a:extLst>
              <a:ext uri="{FF2B5EF4-FFF2-40B4-BE49-F238E27FC236}">
                <a16:creationId xmlns:a16="http://schemas.microsoft.com/office/drawing/2014/main" id="{359E3F0D-0390-4B92-B10C-03556F8E2DFD}"/>
              </a:ext>
            </a:extLst>
          </p:cNvPr>
          <p:cNvPicPr>
            <a:picLocks noChangeAspect="1"/>
          </p:cNvPicPr>
          <p:nvPr/>
        </p:nvPicPr>
        <p:blipFill>
          <a:blip r:embed="rId3"/>
          <a:stretch>
            <a:fillRect/>
          </a:stretch>
        </p:blipFill>
        <p:spPr>
          <a:xfrm>
            <a:off x="1253762" y="3631203"/>
            <a:ext cx="3226797" cy="3226797"/>
          </a:xfrm>
          <a:prstGeom prst="rect">
            <a:avLst/>
          </a:prstGeom>
        </p:spPr>
      </p:pic>
    </p:spTree>
    <p:extLst>
      <p:ext uri="{BB962C8B-B14F-4D97-AF65-F5344CB8AC3E}">
        <p14:creationId xmlns:p14="http://schemas.microsoft.com/office/powerpoint/2010/main" val="243203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4092D6C5-368D-4E85-977D-A325785A189D}"/>
              </a:ext>
            </a:extLst>
          </p:cNvPr>
          <p:cNvPicPr>
            <a:picLocks noChangeAspect="1"/>
          </p:cNvPicPr>
          <p:nvPr/>
        </p:nvPicPr>
        <p:blipFill>
          <a:blip r:embed="rId2"/>
          <a:stretch>
            <a:fillRect/>
          </a:stretch>
        </p:blipFill>
        <p:spPr>
          <a:xfrm>
            <a:off x="598877" y="1123837"/>
            <a:ext cx="6291617" cy="963251"/>
          </a:xfrm>
          <a:prstGeom prst="rect">
            <a:avLst/>
          </a:prstGeom>
        </p:spPr>
      </p:pic>
      <p:sp>
        <p:nvSpPr>
          <p:cNvPr id="2" name="عنوان 1">
            <a:extLst>
              <a:ext uri="{FF2B5EF4-FFF2-40B4-BE49-F238E27FC236}">
                <a16:creationId xmlns:a16="http://schemas.microsoft.com/office/drawing/2014/main" id="{5903E6DC-5FBA-49AF-B3CC-294582F5FCBB}"/>
              </a:ext>
            </a:extLst>
          </p:cNvPr>
          <p:cNvSpPr>
            <a:spLocks noGrp="1"/>
          </p:cNvSpPr>
          <p:nvPr>
            <p:ph type="title"/>
          </p:nvPr>
        </p:nvSpPr>
        <p:spPr/>
        <p:txBody>
          <a:bodyPr/>
          <a:lstStyle/>
          <a:p>
            <a:pPr marL="0" marR="0" lvl="0" indent="0" defTabSz="457200" rtl="0" eaLnBrk="1" fontAlgn="auto" latinLnBrk="0" hangingPunct="1">
              <a:lnSpc>
                <a:spcPct val="100000"/>
              </a:lnSpc>
              <a:spcBef>
                <a:spcPts val="0"/>
              </a:spcBef>
              <a:spcAft>
                <a:spcPts val="0"/>
              </a:spcAft>
              <a:tabLst/>
              <a:defRPr/>
            </a:pPr>
            <a:endParaRPr lang="ar-SA" dirty="0"/>
          </a:p>
        </p:txBody>
      </p:sp>
      <p:sp>
        <p:nvSpPr>
          <p:cNvPr id="3" name="عنصر نائب للمحتوى 2">
            <a:extLst>
              <a:ext uri="{FF2B5EF4-FFF2-40B4-BE49-F238E27FC236}">
                <a16:creationId xmlns:a16="http://schemas.microsoft.com/office/drawing/2014/main" id="{42A47BE1-98AB-4E8D-A203-DC4CA8ECE209}"/>
              </a:ext>
            </a:extLst>
          </p:cNvPr>
          <p:cNvSpPr>
            <a:spLocks noGrp="1"/>
          </p:cNvSpPr>
          <p:nvPr>
            <p:ph idx="1"/>
          </p:nvPr>
        </p:nvSpPr>
        <p:spPr/>
        <p:txBody>
          <a:bodyPr>
            <a:normAutofit/>
          </a:bodyPr>
          <a:lstStyle/>
          <a:p>
            <a:r>
              <a:rPr lang="ar-SA" sz="3600" dirty="0">
                <a:solidFill>
                  <a:schemeClr val="tx1"/>
                </a:solidFill>
                <a:cs typeface="Akhbar MT" pitchFamily="2" charset="-78"/>
              </a:rPr>
              <a:t>و أجعل يدي على فخذي أو ركبتي, وأقبض من يدي اليمنى الخنصر والبنصر, و أحلق بالوسطى مع الإبهام , و أرفع السبابة, و أبسط أصابع اليد اليسرى . </a:t>
            </a:r>
          </a:p>
        </p:txBody>
      </p:sp>
      <p:pic>
        <p:nvPicPr>
          <p:cNvPr id="4" name="صورة 3">
            <a:extLst>
              <a:ext uri="{FF2B5EF4-FFF2-40B4-BE49-F238E27FC236}">
                <a16:creationId xmlns:a16="http://schemas.microsoft.com/office/drawing/2014/main" id="{1B625406-8CB6-4713-BBA5-B89119D85CA5}"/>
              </a:ext>
            </a:extLst>
          </p:cNvPr>
          <p:cNvPicPr>
            <a:picLocks noChangeAspect="1"/>
          </p:cNvPicPr>
          <p:nvPr/>
        </p:nvPicPr>
        <p:blipFill>
          <a:blip r:embed="rId3"/>
          <a:stretch>
            <a:fillRect/>
          </a:stretch>
        </p:blipFill>
        <p:spPr>
          <a:xfrm>
            <a:off x="367452" y="3696788"/>
            <a:ext cx="4643414" cy="2926216"/>
          </a:xfrm>
          <a:prstGeom prst="rect">
            <a:avLst/>
          </a:prstGeom>
        </p:spPr>
      </p:pic>
    </p:spTree>
    <p:extLst>
      <p:ext uri="{BB962C8B-B14F-4D97-AF65-F5344CB8AC3E}">
        <p14:creationId xmlns:p14="http://schemas.microsoft.com/office/powerpoint/2010/main" val="248667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F4697D8-DD6B-4FA8-A334-4A5B0287C5C0}"/>
              </a:ext>
            </a:extLst>
          </p:cNvPr>
          <p:cNvPicPr>
            <a:picLocks noChangeAspect="1"/>
          </p:cNvPicPr>
          <p:nvPr/>
        </p:nvPicPr>
        <p:blipFill>
          <a:blip r:embed="rId2"/>
          <a:stretch>
            <a:fillRect/>
          </a:stretch>
        </p:blipFill>
        <p:spPr>
          <a:xfrm>
            <a:off x="723459" y="1236140"/>
            <a:ext cx="6291617" cy="963251"/>
          </a:xfrm>
          <a:prstGeom prst="rect">
            <a:avLst/>
          </a:prstGeom>
        </p:spPr>
      </p:pic>
      <p:sp>
        <p:nvSpPr>
          <p:cNvPr id="2" name="عنوان 1">
            <a:extLst>
              <a:ext uri="{FF2B5EF4-FFF2-40B4-BE49-F238E27FC236}">
                <a16:creationId xmlns:a16="http://schemas.microsoft.com/office/drawing/2014/main" id="{DF8437D8-821A-4E07-A790-A2B64C1157AF}"/>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FFC2A3ED-AB6D-4378-A61F-C4D1C1C4D718}"/>
              </a:ext>
            </a:extLst>
          </p:cNvPr>
          <p:cNvSpPr>
            <a:spLocks noGrp="1"/>
          </p:cNvSpPr>
          <p:nvPr>
            <p:ph idx="1"/>
          </p:nvPr>
        </p:nvSpPr>
        <p:spPr/>
        <p:txBody>
          <a:bodyPr>
            <a:normAutofit/>
          </a:bodyPr>
          <a:lstStyle/>
          <a:p>
            <a:r>
              <a:rPr lang="ar-SA" sz="3600" dirty="0">
                <a:solidFill>
                  <a:schemeClr val="tx1"/>
                </a:solidFill>
                <a:cs typeface="Akhbar MT" pitchFamily="2" charset="-78"/>
              </a:rPr>
              <a:t>ثـــم </a:t>
            </a:r>
            <a:r>
              <a:rPr lang="ar-SA" sz="3600" dirty="0">
                <a:solidFill>
                  <a:srgbClr val="0070C0"/>
                </a:solidFill>
                <a:cs typeface="Akhbar MT" pitchFamily="2" charset="-78"/>
              </a:rPr>
              <a:t>أقول : " التحيات لله والصلوات والطيبات, السلام عليك أيها النبي ورحمة الله وبركاته , السلام علينا وعلى عباد الله الصالحين, أشهد أن لا إله إلا الله و أشهد أن محمداً عبده ورسوله " . </a:t>
            </a:r>
          </a:p>
          <a:p>
            <a:r>
              <a:rPr lang="ar-SA" sz="3600" dirty="0">
                <a:solidFill>
                  <a:schemeClr val="tx1"/>
                </a:solidFill>
                <a:cs typeface="Akhbar MT" pitchFamily="2" charset="-78"/>
              </a:rPr>
              <a:t>فإن كانت الصلاة ركعتيـن كالفجر مثلاً, وأتم التشهد </a:t>
            </a:r>
            <a:r>
              <a:rPr lang="ar-SA" sz="3600" dirty="0">
                <a:solidFill>
                  <a:srgbClr val="0070C0"/>
                </a:solidFill>
                <a:cs typeface="Akhbar MT" pitchFamily="2" charset="-78"/>
              </a:rPr>
              <a:t>بالصلاة على النبي صلى الله عليه وسلم</a:t>
            </a:r>
            <a:r>
              <a:rPr lang="ar-SA" sz="3600" dirty="0">
                <a:solidFill>
                  <a:schemeClr val="tx1"/>
                </a:solidFill>
                <a:cs typeface="Akhbar MT" pitchFamily="2" charset="-78"/>
              </a:rPr>
              <a:t>, </a:t>
            </a:r>
            <a:r>
              <a:rPr lang="ar-SA" sz="3600" dirty="0">
                <a:solidFill>
                  <a:srgbClr val="00B050"/>
                </a:solidFill>
                <a:cs typeface="Akhbar MT" pitchFamily="2" charset="-78"/>
              </a:rPr>
              <a:t>ثـم أسلم .</a:t>
            </a:r>
          </a:p>
        </p:txBody>
      </p:sp>
    </p:spTree>
    <p:extLst>
      <p:ext uri="{BB962C8B-B14F-4D97-AF65-F5344CB8AC3E}">
        <p14:creationId xmlns:p14="http://schemas.microsoft.com/office/powerpoint/2010/main" val="1613254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5530BA4-A603-466B-AC9F-E8F33A613CAB}"/>
              </a:ext>
            </a:extLst>
          </p:cNvPr>
          <p:cNvPicPr>
            <a:picLocks noChangeAspect="1"/>
          </p:cNvPicPr>
          <p:nvPr/>
        </p:nvPicPr>
        <p:blipFill>
          <a:blip r:embed="rId2"/>
          <a:stretch>
            <a:fillRect/>
          </a:stretch>
        </p:blipFill>
        <p:spPr>
          <a:xfrm>
            <a:off x="723459" y="1123837"/>
            <a:ext cx="6291617" cy="963251"/>
          </a:xfrm>
          <a:prstGeom prst="rect">
            <a:avLst/>
          </a:prstGeom>
        </p:spPr>
      </p:pic>
      <p:sp>
        <p:nvSpPr>
          <p:cNvPr id="2" name="عنوان 1">
            <a:extLst>
              <a:ext uri="{FF2B5EF4-FFF2-40B4-BE49-F238E27FC236}">
                <a16:creationId xmlns:a16="http://schemas.microsoft.com/office/drawing/2014/main" id="{06FEA49D-CDCF-4038-8094-267D3ED8A5EC}"/>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811D59E4-9945-4573-8F6F-BC8759834053}"/>
              </a:ext>
            </a:extLst>
          </p:cNvPr>
          <p:cNvSpPr>
            <a:spLocks noGrp="1"/>
          </p:cNvSpPr>
          <p:nvPr>
            <p:ph idx="1"/>
          </p:nvPr>
        </p:nvSpPr>
        <p:spPr/>
        <p:txBody>
          <a:bodyPr>
            <a:normAutofit/>
          </a:bodyPr>
          <a:lstStyle/>
          <a:p>
            <a:r>
              <a:rPr lang="ar-SA" sz="4400" dirty="0">
                <a:solidFill>
                  <a:schemeClr val="tx1"/>
                </a:solidFill>
                <a:cs typeface="Akhbar MT" pitchFamily="2" charset="-78"/>
              </a:rPr>
              <a:t>و إن كانت الصلاة أكثر من ركعتين </a:t>
            </a:r>
            <a:r>
              <a:rPr lang="ar-SA" sz="4400" dirty="0">
                <a:solidFill>
                  <a:srgbClr val="00B050"/>
                </a:solidFill>
                <a:cs typeface="Akhbar MT" pitchFamily="2" charset="-78"/>
              </a:rPr>
              <a:t>أقوم</a:t>
            </a:r>
            <a:r>
              <a:rPr lang="ar-SA" sz="4400" dirty="0">
                <a:solidFill>
                  <a:schemeClr val="tx1"/>
                </a:solidFill>
                <a:cs typeface="Akhbar MT" pitchFamily="2" charset="-78"/>
              </a:rPr>
              <a:t> </a:t>
            </a:r>
            <a:r>
              <a:rPr lang="ar-SA" sz="4400" dirty="0">
                <a:solidFill>
                  <a:srgbClr val="0070C0"/>
                </a:solidFill>
                <a:cs typeface="Akhbar MT" pitchFamily="2" charset="-78"/>
              </a:rPr>
              <a:t>مكبراً </a:t>
            </a:r>
            <a:r>
              <a:rPr lang="ar-SA" sz="4400" dirty="0">
                <a:solidFill>
                  <a:schemeClr val="tx1"/>
                </a:solidFill>
                <a:cs typeface="Akhbar MT" pitchFamily="2" charset="-78"/>
              </a:rPr>
              <a:t>و أرفع يدي مع التكبير </a:t>
            </a:r>
            <a:r>
              <a:rPr lang="ar-SA" sz="4400" dirty="0">
                <a:solidFill>
                  <a:srgbClr val="00B050"/>
                </a:solidFill>
                <a:cs typeface="Akhbar MT" pitchFamily="2" charset="-78"/>
              </a:rPr>
              <a:t>و أقرأ فيها الفاتحة</a:t>
            </a:r>
            <a:r>
              <a:rPr lang="ar-SA" sz="4400" dirty="0">
                <a:solidFill>
                  <a:schemeClr val="tx1"/>
                </a:solidFill>
                <a:cs typeface="Akhbar MT" pitchFamily="2" charset="-78"/>
              </a:rPr>
              <a:t>.</a:t>
            </a:r>
          </a:p>
          <a:p>
            <a:r>
              <a:rPr lang="ar-SA" sz="4400" dirty="0">
                <a:solidFill>
                  <a:schemeClr val="tx1"/>
                </a:solidFill>
                <a:cs typeface="Akhbar MT" pitchFamily="2" charset="-78"/>
              </a:rPr>
              <a:t>و أفعل في بقيـة الصلاة مثل ما فعلت في الركعة الثانية .</a:t>
            </a:r>
          </a:p>
        </p:txBody>
      </p:sp>
    </p:spTree>
    <p:extLst>
      <p:ext uri="{BB962C8B-B14F-4D97-AF65-F5344CB8AC3E}">
        <p14:creationId xmlns:p14="http://schemas.microsoft.com/office/powerpoint/2010/main" val="1421000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276EDF-ED8E-4D37-9D41-9D229ED7A747}"/>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6695A086-590A-4BF9-A7A8-487B566E4DEE}"/>
              </a:ext>
            </a:extLst>
          </p:cNvPr>
          <p:cNvSpPr>
            <a:spLocks noGrp="1"/>
          </p:cNvSpPr>
          <p:nvPr>
            <p:ph idx="1"/>
          </p:nvPr>
        </p:nvSpPr>
        <p:spPr/>
        <p:txBody>
          <a:bodyPr>
            <a:normAutofit/>
          </a:bodyPr>
          <a:lstStyle/>
          <a:p>
            <a:r>
              <a:rPr lang="ar-SA" sz="3600" dirty="0">
                <a:solidFill>
                  <a:schemeClr val="tx1"/>
                </a:solidFill>
                <a:cs typeface="Akhbar MT" pitchFamily="2" charset="-78"/>
              </a:rPr>
              <a:t>أتم صلاتي حتى أرفع من آخر</a:t>
            </a:r>
            <a:r>
              <a:rPr lang="ar-SA" sz="3600" dirty="0">
                <a:solidFill>
                  <a:srgbClr val="00B050"/>
                </a:solidFill>
                <a:cs typeface="Akhbar MT" pitchFamily="2" charset="-78"/>
              </a:rPr>
              <a:t> سجدة </a:t>
            </a:r>
            <a:r>
              <a:rPr lang="ar-SA" sz="3600" dirty="0">
                <a:solidFill>
                  <a:srgbClr val="0070C0"/>
                </a:solidFill>
                <a:cs typeface="Akhbar MT" pitchFamily="2" charset="-78"/>
              </a:rPr>
              <a:t>مكبراً </a:t>
            </a:r>
            <a:r>
              <a:rPr lang="ar-SA" sz="3600" dirty="0">
                <a:solidFill>
                  <a:schemeClr val="tx1"/>
                </a:solidFill>
                <a:cs typeface="Akhbar MT" pitchFamily="2" charset="-78"/>
              </a:rPr>
              <a:t>, ثم </a:t>
            </a:r>
            <a:r>
              <a:rPr lang="ar-SA" sz="3600" dirty="0">
                <a:solidFill>
                  <a:srgbClr val="00B050"/>
                </a:solidFill>
                <a:cs typeface="Akhbar MT" pitchFamily="2" charset="-78"/>
              </a:rPr>
              <a:t>أجلس للتشهد </a:t>
            </a:r>
            <a:r>
              <a:rPr lang="ar-SA" sz="3600" dirty="0" err="1">
                <a:solidFill>
                  <a:srgbClr val="00B050"/>
                </a:solidFill>
                <a:cs typeface="Akhbar MT" pitchFamily="2" charset="-78"/>
              </a:rPr>
              <a:t>الآخيــر</a:t>
            </a:r>
            <a:r>
              <a:rPr lang="ar-SA" sz="3600" dirty="0">
                <a:solidFill>
                  <a:srgbClr val="00B050"/>
                </a:solidFill>
                <a:cs typeface="Akhbar MT" pitchFamily="2" charset="-78"/>
              </a:rPr>
              <a:t> </a:t>
            </a:r>
            <a:r>
              <a:rPr lang="ar-SA" sz="3600" dirty="0">
                <a:solidFill>
                  <a:schemeClr val="tx1"/>
                </a:solidFill>
                <a:cs typeface="Akhbar MT" pitchFamily="2" charset="-78"/>
              </a:rPr>
              <a:t>متوركا وصفته : أن أجلس ناصباً قدمي اليمنى , جاعلاً أصابعها للقبلة, و أجعل قدمي اليسرى تحت ساقي اليمنى, و أخرجها من جهة اليمين. </a:t>
            </a:r>
          </a:p>
        </p:txBody>
      </p:sp>
      <p:pic>
        <p:nvPicPr>
          <p:cNvPr id="4" name="صورة 3">
            <a:extLst>
              <a:ext uri="{FF2B5EF4-FFF2-40B4-BE49-F238E27FC236}">
                <a16:creationId xmlns:a16="http://schemas.microsoft.com/office/drawing/2014/main" id="{D1602583-597B-4AFE-B11E-0BC5C3FC10BB}"/>
              </a:ext>
            </a:extLst>
          </p:cNvPr>
          <p:cNvPicPr>
            <a:picLocks noChangeAspect="1"/>
          </p:cNvPicPr>
          <p:nvPr/>
        </p:nvPicPr>
        <p:blipFill>
          <a:blip r:embed="rId2"/>
          <a:stretch>
            <a:fillRect/>
          </a:stretch>
        </p:blipFill>
        <p:spPr>
          <a:xfrm>
            <a:off x="661443" y="3352391"/>
            <a:ext cx="3505609" cy="3505609"/>
          </a:xfrm>
          <a:prstGeom prst="rect">
            <a:avLst/>
          </a:prstGeom>
        </p:spPr>
      </p:pic>
      <p:pic>
        <p:nvPicPr>
          <p:cNvPr id="6" name="صورة 5">
            <a:extLst>
              <a:ext uri="{FF2B5EF4-FFF2-40B4-BE49-F238E27FC236}">
                <a16:creationId xmlns:a16="http://schemas.microsoft.com/office/drawing/2014/main" id="{FFD2ACE4-0523-425F-BA23-C4504720C557}"/>
              </a:ext>
            </a:extLst>
          </p:cNvPr>
          <p:cNvPicPr>
            <a:picLocks noChangeAspect="1"/>
          </p:cNvPicPr>
          <p:nvPr/>
        </p:nvPicPr>
        <p:blipFill>
          <a:blip r:embed="rId3"/>
          <a:stretch>
            <a:fillRect/>
          </a:stretch>
        </p:blipFill>
        <p:spPr>
          <a:xfrm>
            <a:off x="661443" y="1144998"/>
            <a:ext cx="2060627" cy="963251"/>
          </a:xfrm>
          <a:prstGeom prst="rect">
            <a:avLst/>
          </a:prstGeom>
        </p:spPr>
      </p:pic>
    </p:spTree>
    <p:extLst>
      <p:ext uri="{BB962C8B-B14F-4D97-AF65-F5344CB8AC3E}">
        <p14:creationId xmlns:p14="http://schemas.microsoft.com/office/powerpoint/2010/main" val="52506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4E7FF7D-73B6-4417-9E75-5A1F777F795A}"/>
              </a:ext>
            </a:extLst>
          </p:cNvPr>
          <p:cNvPicPr>
            <a:picLocks noChangeAspect="1"/>
          </p:cNvPicPr>
          <p:nvPr/>
        </p:nvPicPr>
        <p:blipFill>
          <a:blip r:embed="rId2"/>
          <a:stretch>
            <a:fillRect/>
          </a:stretch>
        </p:blipFill>
        <p:spPr>
          <a:xfrm>
            <a:off x="611939" y="987946"/>
            <a:ext cx="6291617" cy="963251"/>
          </a:xfrm>
          <a:prstGeom prst="rect">
            <a:avLst/>
          </a:prstGeom>
        </p:spPr>
      </p:pic>
      <p:sp>
        <p:nvSpPr>
          <p:cNvPr id="2" name="عنوان 1">
            <a:extLst>
              <a:ext uri="{FF2B5EF4-FFF2-40B4-BE49-F238E27FC236}">
                <a16:creationId xmlns:a16="http://schemas.microsoft.com/office/drawing/2014/main" id="{2A8276B6-F000-45D2-BA3F-632A32385F7F}"/>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F64CC373-20E5-495E-BA30-F8C99EF2DBD5}"/>
              </a:ext>
            </a:extLst>
          </p:cNvPr>
          <p:cNvSpPr>
            <a:spLocks noGrp="1"/>
          </p:cNvSpPr>
          <p:nvPr>
            <p:ph idx="1"/>
          </p:nvPr>
        </p:nvSpPr>
        <p:spPr/>
        <p:txBody>
          <a:bodyPr>
            <a:normAutofit/>
          </a:bodyPr>
          <a:lstStyle/>
          <a:p>
            <a:r>
              <a:rPr lang="ar-SA" sz="3600" dirty="0">
                <a:solidFill>
                  <a:srgbClr val="00B050"/>
                </a:solidFill>
                <a:cs typeface="Akhbar MT" pitchFamily="2" charset="-78"/>
              </a:rPr>
              <a:t>و أقول ماورد في التشهد الأول, </a:t>
            </a:r>
            <a:r>
              <a:rPr lang="ar-SA" sz="3600" dirty="0">
                <a:solidFill>
                  <a:srgbClr val="0070C0"/>
                </a:solidFill>
                <a:cs typeface="Akhbar MT" pitchFamily="2" charset="-78"/>
              </a:rPr>
              <a:t>و أزيـد الصلاة على النبي صلى الله عليه وسلم" اللهم صلَ على محمد, وعلى آل محمد, كما صليت على إبراهيم, وعلى آل إبراهيم , إنك حميد مجيد, وبارك على محمد, و على آل محمد , كما باركت على إبراهيم , وعلى آل إبراهيم " </a:t>
            </a:r>
          </a:p>
          <a:p>
            <a:r>
              <a:rPr lang="ar-SA" sz="3600" dirty="0">
                <a:solidFill>
                  <a:schemeClr val="tx1"/>
                </a:solidFill>
                <a:cs typeface="Akhbar MT" pitchFamily="2" charset="-78"/>
              </a:rPr>
              <a:t>ثم أقول : "  اللهم إني أعوذ بك من عذاب جهنم , ومن عذاب القبر, ومن فتنة المحيا والممات, ومن شر فتنة المسيح الدجال " ثم أدعو بما شئت . </a:t>
            </a:r>
          </a:p>
        </p:txBody>
      </p:sp>
    </p:spTree>
    <p:extLst>
      <p:ext uri="{BB962C8B-B14F-4D97-AF65-F5344CB8AC3E}">
        <p14:creationId xmlns:p14="http://schemas.microsoft.com/office/powerpoint/2010/main" val="2380136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9D88F1AB-376F-4CA3-87BA-14E689AFE62B}"/>
              </a:ext>
            </a:extLst>
          </p:cNvPr>
          <p:cNvPicPr>
            <a:picLocks noChangeAspect="1"/>
          </p:cNvPicPr>
          <p:nvPr/>
        </p:nvPicPr>
        <p:blipFill>
          <a:blip r:embed="rId2"/>
          <a:stretch>
            <a:fillRect/>
          </a:stretch>
        </p:blipFill>
        <p:spPr>
          <a:xfrm>
            <a:off x="598877" y="1132980"/>
            <a:ext cx="6291617" cy="963251"/>
          </a:xfrm>
          <a:prstGeom prst="rect">
            <a:avLst/>
          </a:prstGeom>
        </p:spPr>
      </p:pic>
      <p:sp>
        <p:nvSpPr>
          <p:cNvPr id="2" name="عنوان 1">
            <a:extLst>
              <a:ext uri="{FF2B5EF4-FFF2-40B4-BE49-F238E27FC236}">
                <a16:creationId xmlns:a16="http://schemas.microsoft.com/office/drawing/2014/main" id="{EB3EFF8C-A347-4060-A134-F6113E2AF03F}"/>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B977B632-3583-4D3E-8B02-48E2E58607C4}"/>
              </a:ext>
            </a:extLst>
          </p:cNvPr>
          <p:cNvSpPr>
            <a:spLocks noGrp="1"/>
          </p:cNvSpPr>
          <p:nvPr>
            <p:ph idx="1"/>
          </p:nvPr>
        </p:nvSpPr>
        <p:spPr/>
        <p:txBody>
          <a:bodyPr>
            <a:normAutofit/>
          </a:bodyPr>
          <a:lstStyle/>
          <a:p>
            <a:r>
              <a:rPr lang="ar-SA" sz="4400" dirty="0">
                <a:solidFill>
                  <a:srgbClr val="00B050"/>
                </a:solidFill>
                <a:cs typeface="Akhbar MT" pitchFamily="2" charset="-78"/>
              </a:rPr>
              <a:t>ثم أسلم </a:t>
            </a:r>
            <a:r>
              <a:rPr lang="ar-SA" sz="4400" dirty="0">
                <a:solidFill>
                  <a:schemeClr val="tx1"/>
                </a:solidFill>
                <a:cs typeface="Akhbar MT" pitchFamily="2" charset="-78"/>
              </a:rPr>
              <a:t>عن يميني قائلاً : </a:t>
            </a:r>
            <a:r>
              <a:rPr lang="ar-SA" sz="4400" dirty="0">
                <a:solidFill>
                  <a:srgbClr val="00B050"/>
                </a:solidFill>
                <a:cs typeface="Akhbar MT" pitchFamily="2" charset="-78"/>
              </a:rPr>
              <a:t>" السلام عليكم ورحمة الله " وعن يساري</a:t>
            </a:r>
            <a:r>
              <a:rPr lang="ar-SA" sz="4400" dirty="0">
                <a:solidFill>
                  <a:schemeClr val="tx1"/>
                </a:solidFill>
                <a:cs typeface="Akhbar MT" pitchFamily="2" charset="-78"/>
              </a:rPr>
              <a:t> كذلك . </a:t>
            </a:r>
          </a:p>
        </p:txBody>
      </p:sp>
      <p:pic>
        <p:nvPicPr>
          <p:cNvPr id="5" name="صورة 4">
            <a:extLst>
              <a:ext uri="{FF2B5EF4-FFF2-40B4-BE49-F238E27FC236}">
                <a16:creationId xmlns:a16="http://schemas.microsoft.com/office/drawing/2014/main" id="{5BBE2224-5A85-4FA3-B119-ACCEEBC82C92}"/>
              </a:ext>
            </a:extLst>
          </p:cNvPr>
          <p:cNvPicPr>
            <a:picLocks noChangeAspect="1"/>
          </p:cNvPicPr>
          <p:nvPr/>
        </p:nvPicPr>
        <p:blipFill>
          <a:blip r:embed="rId3"/>
          <a:stretch>
            <a:fillRect/>
          </a:stretch>
        </p:blipFill>
        <p:spPr>
          <a:xfrm>
            <a:off x="735846" y="3710740"/>
            <a:ext cx="5360154" cy="2680077"/>
          </a:xfrm>
          <a:prstGeom prst="rect">
            <a:avLst/>
          </a:prstGeom>
        </p:spPr>
      </p:pic>
    </p:spTree>
    <p:extLst>
      <p:ext uri="{BB962C8B-B14F-4D97-AF65-F5344CB8AC3E}">
        <p14:creationId xmlns:p14="http://schemas.microsoft.com/office/powerpoint/2010/main" val="124212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0D2EE1-A05A-4D2F-8CBE-35C0AC6E2665}"/>
              </a:ext>
            </a:extLst>
          </p:cNvPr>
          <p:cNvSpPr>
            <a:spLocks noGrp="1"/>
          </p:cNvSpPr>
          <p:nvPr>
            <p:ph type="ctrTitle"/>
          </p:nvPr>
        </p:nvSpPr>
        <p:spPr>
          <a:xfrm rot="5400000">
            <a:off x="9013372" y="2715253"/>
            <a:ext cx="3361508" cy="1427495"/>
          </a:xfrm>
        </p:spPr>
        <p:txBody>
          <a:bodyPr>
            <a:normAutofit/>
          </a:bodyPr>
          <a:lstStyle/>
          <a:p>
            <a:pPr algn="r"/>
            <a:r>
              <a:rPr lang="ar-SA" sz="4400" dirty="0">
                <a:solidFill>
                  <a:schemeClr val="tx1"/>
                </a:solidFill>
                <a:cs typeface="Akhbar MT" pitchFamily="2" charset="-78"/>
              </a:rPr>
              <a:t>مراجعـة الدرس السابق</a:t>
            </a:r>
          </a:p>
        </p:txBody>
      </p:sp>
      <p:sp>
        <p:nvSpPr>
          <p:cNvPr id="3" name="عنوان فرعي 2">
            <a:extLst>
              <a:ext uri="{FF2B5EF4-FFF2-40B4-BE49-F238E27FC236}">
                <a16:creationId xmlns:a16="http://schemas.microsoft.com/office/drawing/2014/main" id="{5185BB93-0A86-46F9-8254-2558CAB00EBC}"/>
              </a:ext>
            </a:extLst>
          </p:cNvPr>
          <p:cNvSpPr>
            <a:spLocks noGrp="1"/>
          </p:cNvSpPr>
          <p:nvPr>
            <p:ph type="subTitle" idx="1"/>
          </p:nvPr>
        </p:nvSpPr>
        <p:spPr/>
        <p:txBody>
          <a:bodyPr/>
          <a:lstStyle/>
          <a:p>
            <a:endParaRPr lang="ar-SA"/>
          </a:p>
        </p:txBody>
      </p:sp>
      <p:pic>
        <p:nvPicPr>
          <p:cNvPr id="4" name="صورة 3">
            <a:extLst>
              <a:ext uri="{FF2B5EF4-FFF2-40B4-BE49-F238E27FC236}">
                <a16:creationId xmlns:a16="http://schemas.microsoft.com/office/drawing/2014/main" id="{E0511AF9-D788-46A4-B8DF-5207948A5D88}"/>
              </a:ext>
            </a:extLst>
          </p:cNvPr>
          <p:cNvPicPr>
            <a:picLocks noChangeAspect="1"/>
          </p:cNvPicPr>
          <p:nvPr/>
        </p:nvPicPr>
        <p:blipFill>
          <a:blip r:embed="rId2"/>
          <a:stretch>
            <a:fillRect/>
          </a:stretch>
        </p:blipFill>
        <p:spPr>
          <a:xfrm>
            <a:off x="340588" y="3056708"/>
            <a:ext cx="6489841" cy="3653413"/>
          </a:xfrm>
          <a:prstGeom prst="rect">
            <a:avLst/>
          </a:prstGeom>
        </p:spPr>
      </p:pic>
      <p:sp>
        <p:nvSpPr>
          <p:cNvPr id="6" name="مربع نص 5">
            <a:extLst>
              <a:ext uri="{FF2B5EF4-FFF2-40B4-BE49-F238E27FC236}">
                <a16:creationId xmlns:a16="http://schemas.microsoft.com/office/drawing/2014/main" id="{2731D0F3-5901-4865-96B9-FF4A135F1D30}"/>
              </a:ext>
            </a:extLst>
          </p:cNvPr>
          <p:cNvSpPr txBox="1"/>
          <p:nvPr/>
        </p:nvSpPr>
        <p:spPr>
          <a:xfrm>
            <a:off x="0" y="1172721"/>
            <a:ext cx="9209315" cy="830997"/>
          </a:xfrm>
          <a:prstGeom prst="rect">
            <a:avLst/>
          </a:prstGeom>
          <a:noFill/>
        </p:spPr>
        <p:txBody>
          <a:bodyPr wrap="square">
            <a:spAutoFit/>
          </a:bodyPr>
          <a:lstStyle/>
          <a:p>
            <a:pPr algn="ctr"/>
            <a:r>
              <a:rPr lang="ar-SA" sz="4800" dirty="0">
                <a:cs typeface="Akhbar MT" pitchFamily="2" charset="-78"/>
              </a:rPr>
              <a:t>طالبتي المجتهدة </a:t>
            </a:r>
            <a:r>
              <a:rPr lang="ar-SA" sz="4800" dirty="0" err="1">
                <a:cs typeface="Akhbar MT" pitchFamily="2" charset="-78"/>
              </a:rPr>
              <a:t>أسترجعي</a:t>
            </a:r>
            <a:r>
              <a:rPr lang="ar-SA" sz="4800" dirty="0">
                <a:cs typeface="Akhbar MT" pitchFamily="2" charset="-78"/>
              </a:rPr>
              <a:t> موضوع وحدتــنا السابقــة ؟</a:t>
            </a:r>
          </a:p>
        </p:txBody>
      </p:sp>
    </p:spTree>
    <p:extLst>
      <p:ext uri="{BB962C8B-B14F-4D97-AF65-F5344CB8AC3E}">
        <p14:creationId xmlns:p14="http://schemas.microsoft.com/office/powerpoint/2010/main" val="3626978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DD480B-8B8C-4C68-AB04-67772453975D}"/>
              </a:ext>
            </a:extLst>
          </p:cNvPr>
          <p:cNvSpPr>
            <a:spLocks noGrp="1"/>
          </p:cNvSpPr>
          <p:nvPr>
            <p:ph type="title"/>
          </p:nvPr>
        </p:nvSpPr>
        <p:spPr/>
        <p:txBody>
          <a:bodyPr>
            <a:normAutofit/>
          </a:bodyPr>
          <a:lstStyle/>
          <a:p>
            <a:pPr algn="ctr"/>
            <a:r>
              <a:rPr lang="ar-SA" sz="6000" dirty="0">
                <a:cs typeface="Akhbar MT" pitchFamily="2" charset="-78"/>
              </a:rPr>
              <a:t>طالبتي خلال دقيقة واحدة ماهي الأذكار المشروعة بعد الصلاة ؟</a:t>
            </a:r>
          </a:p>
        </p:txBody>
      </p:sp>
      <p:pic>
        <p:nvPicPr>
          <p:cNvPr id="4" name="عنصر نائب للمحتوى 3">
            <a:extLst>
              <a:ext uri="{FF2B5EF4-FFF2-40B4-BE49-F238E27FC236}">
                <a16:creationId xmlns:a16="http://schemas.microsoft.com/office/drawing/2014/main" id="{9647787D-536E-46DD-806F-4212B110B30A}"/>
              </a:ext>
            </a:extLst>
          </p:cNvPr>
          <p:cNvPicPr>
            <a:picLocks noGrp="1" noChangeAspect="1"/>
          </p:cNvPicPr>
          <p:nvPr>
            <p:ph idx="1"/>
          </p:nvPr>
        </p:nvPicPr>
        <p:blipFill>
          <a:blip r:embed="rId2"/>
          <a:stretch>
            <a:fillRect/>
          </a:stretch>
        </p:blipFill>
        <p:spPr>
          <a:xfrm>
            <a:off x="2701246" y="5065554"/>
            <a:ext cx="2857500" cy="1600200"/>
          </a:xfrm>
          <a:prstGeom prst="rect">
            <a:avLst/>
          </a:prstGeom>
        </p:spPr>
      </p:pic>
      <p:sp>
        <p:nvSpPr>
          <p:cNvPr id="6" name="مربع نص 5">
            <a:extLst>
              <a:ext uri="{FF2B5EF4-FFF2-40B4-BE49-F238E27FC236}">
                <a16:creationId xmlns:a16="http://schemas.microsoft.com/office/drawing/2014/main" id="{4B1AFA3C-C50E-455C-856D-2E1437F3D90A}"/>
              </a:ext>
            </a:extLst>
          </p:cNvPr>
          <p:cNvSpPr txBox="1"/>
          <p:nvPr/>
        </p:nvSpPr>
        <p:spPr>
          <a:xfrm>
            <a:off x="3955780" y="541943"/>
            <a:ext cx="7847512" cy="523220"/>
          </a:xfrm>
          <a:prstGeom prst="rect">
            <a:avLst/>
          </a:prstGeom>
          <a:noFill/>
        </p:spPr>
        <p:txBody>
          <a:bodyPr wrap="square">
            <a:spAutoFit/>
          </a:bodyPr>
          <a:lstStyle/>
          <a:p>
            <a:pPr algn="r"/>
            <a:r>
              <a:rPr lang="ar-SA" sz="2800" dirty="0">
                <a:cs typeface="Akhbar MT" pitchFamily="2" charset="-78"/>
              </a:rPr>
              <a:t>"استغفر الله" ثلاثاً، "اللهم أنت السلام ومنك السلام تباركت يا ذا الجلال والإكرام،"</a:t>
            </a:r>
          </a:p>
        </p:txBody>
      </p:sp>
      <p:sp>
        <p:nvSpPr>
          <p:cNvPr id="8" name="مربع نص 7">
            <a:extLst>
              <a:ext uri="{FF2B5EF4-FFF2-40B4-BE49-F238E27FC236}">
                <a16:creationId xmlns:a16="http://schemas.microsoft.com/office/drawing/2014/main" id="{AEA9BA52-34B7-45B3-AA37-A154D80B5EBB}"/>
              </a:ext>
            </a:extLst>
          </p:cNvPr>
          <p:cNvSpPr txBox="1"/>
          <p:nvPr/>
        </p:nvSpPr>
        <p:spPr>
          <a:xfrm>
            <a:off x="4171317" y="1123837"/>
            <a:ext cx="7416438" cy="2246769"/>
          </a:xfrm>
          <a:prstGeom prst="rect">
            <a:avLst/>
          </a:prstGeom>
          <a:noFill/>
        </p:spPr>
        <p:txBody>
          <a:bodyPr wrap="square">
            <a:spAutoFit/>
          </a:bodyPr>
          <a:lstStyle/>
          <a:p>
            <a:pPr algn="r"/>
            <a:r>
              <a:rPr lang="ar-SA" sz="2800" dirty="0">
                <a:cs typeface="Akhbar MT" pitchFamily="2" charset="-78"/>
              </a:rPr>
              <a:t>" لا إله إلا الله وحده لا شريك له، له الملك، وله الحمد، وهو على كل شيء قدير، اللهم لا مانع لما أعطيت، ولا معطي لما منعت، ولا ينفع ذا الجد منك الجد، لا إله إلا الله، ولا نعبد إلا إياه، له النعمة، وله الفضل، وله الثناء الحسن، لا حول ولا قوة إلا بالله، لا إله إلا الله، ولا نعبد إلا إياه، مخلصين له الدين ولو كره الكافرون"</a:t>
            </a:r>
          </a:p>
        </p:txBody>
      </p:sp>
      <p:sp>
        <p:nvSpPr>
          <p:cNvPr id="10" name="مربع نص 9">
            <a:extLst>
              <a:ext uri="{FF2B5EF4-FFF2-40B4-BE49-F238E27FC236}">
                <a16:creationId xmlns:a16="http://schemas.microsoft.com/office/drawing/2014/main" id="{912BD1DA-54AD-4F28-9705-958CD65454E0}"/>
              </a:ext>
            </a:extLst>
          </p:cNvPr>
          <p:cNvSpPr txBox="1"/>
          <p:nvPr/>
        </p:nvSpPr>
        <p:spPr>
          <a:xfrm>
            <a:off x="5241472" y="3506462"/>
            <a:ext cx="6172200" cy="954107"/>
          </a:xfrm>
          <a:prstGeom prst="rect">
            <a:avLst/>
          </a:prstGeom>
          <a:noFill/>
        </p:spPr>
        <p:txBody>
          <a:bodyPr wrap="square">
            <a:spAutoFit/>
          </a:bodyPr>
          <a:lstStyle/>
          <a:p>
            <a:pPr algn="r"/>
            <a:r>
              <a:rPr lang="ar-SA" sz="2800" dirty="0">
                <a:cs typeface="Akhbar MT" pitchFamily="2" charset="-78"/>
              </a:rPr>
              <a:t>تسبح الله وتحمده وتكبره ثلاثاً وثلاثين، تقول: "سبحان الله" و"الحمد لله"، و"الله أكبر" ثلاثاً وثلاثين</a:t>
            </a:r>
          </a:p>
        </p:txBody>
      </p:sp>
      <p:sp>
        <p:nvSpPr>
          <p:cNvPr id="12" name="مربع نص 11">
            <a:extLst>
              <a:ext uri="{FF2B5EF4-FFF2-40B4-BE49-F238E27FC236}">
                <a16:creationId xmlns:a16="http://schemas.microsoft.com/office/drawing/2014/main" id="{E1BF53E9-6D6C-4D30-A42A-8C8B94C161E6}"/>
              </a:ext>
            </a:extLst>
          </p:cNvPr>
          <p:cNvSpPr txBox="1"/>
          <p:nvPr/>
        </p:nvSpPr>
        <p:spPr>
          <a:xfrm>
            <a:off x="5415555" y="4770913"/>
            <a:ext cx="6172200" cy="954107"/>
          </a:xfrm>
          <a:prstGeom prst="rect">
            <a:avLst/>
          </a:prstGeom>
          <a:noFill/>
        </p:spPr>
        <p:txBody>
          <a:bodyPr wrap="square">
            <a:spAutoFit/>
          </a:bodyPr>
          <a:lstStyle/>
          <a:p>
            <a:pPr algn="r"/>
            <a:r>
              <a:rPr lang="ar-SA" sz="2800" b="0" i="0" dirty="0">
                <a:solidFill>
                  <a:srgbClr val="333333"/>
                </a:solidFill>
                <a:effectLst/>
                <a:latin typeface="NotoNaskhArabic"/>
                <a:cs typeface="Akhbar MT" pitchFamily="2" charset="-78"/>
              </a:rPr>
              <a:t>"لا إله إلا الله وحده لا شريك له، له الملك وله الحمد وهو على كل شيء قدير .. يكررها عشر مرات بعد صلاة الفجر والمغرب ..</a:t>
            </a:r>
          </a:p>
        </p:txBody>
      </p:sp>
      <p:sp>
        <p:nvSpPr>
          <p:cNvPr id="13" name="مربع نص 12">
            <a:extLst>
              <a:ext uri="{FF2B5EF4-FFF2-40B4-BE49-F238E27FC236}">
                <a16:creationId xmlns:a16="http://schemas.microsoft.com/office/drawing/2014/main" id="{BDAFDB93-024B-4B8C-8606-D4F4F9CA8B96}"/>
              </a:ext>
            </a:extLst>
          </p:cNvPr>
          <p:cNvSpPr txBox="1"/>
          <p:nvPr/>
        </p:nvSpPr>
        <p:spPr>
          <a:xfrm>
            <a:off x="5853161" y="5860876"/>
            <a:ext cx="5734594" cy="954107"/>
          </a:xfrm>
          <a:prstGeom prst="rect">
            <a:avLst/>
          </a:prstGeom>
          <a:noFill/>
        </p:spPr>
        <p:txBody>
          <a:bodyPr wrap="square" rtlCol="1">
            <a:spAutoFit/>
          </a:bodyPr>
          <a:lstStyle/>
          <a:p>
            <a:pPr algn="r"/>
            <a:r>
              <a:rPr lang="ar-SA" sz="2800" dirty="0">
                <a:cs typeface="Akhbar MT" pitchFamily="2" charset="-78"/>
              </a:rPr>
              <a:t>قراءة سورة الكرسي / قراءة الإخلاص / وسورة الناس / وسورة الفلق .</a:t>
            </a:r>
          </a:p>
        </p:txBody>
      </p:sp>
    </p:spTree>
    <p:extLst>
      <p:ext uri="{BB962C8B-B14F-4D97-AF65-F5344CB8AC3E}">
        <p14:creationId xmlns:p14="http://schemas.microsoft.com/office/powerpoint/2010/main" val="4729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ppt_x"/>
                                          </p:val>
                                        </p:tav>
                                        <p:tav tm="100000">
                                          <p:val>
                                            <p:strVal val="#ppt_x"/>
                                          </p:val>
                                        </p:tav>
                                      </p:tavLst>
                                    </p:anim>
                                    <p:anim calcmode="lin" valueType="num">
                                      <p:cBhvr additive="base">
                                        <p:cTn id="8"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250" fill="hold"/>
                                        <p:tgtEl>
                                          <p:spTgt spid="12"/>
                                        </p:tgtEl>
                                        <p:attrNameLst>
                                          <p:attrName>ppt_x</p:attrName>
                                        </p:attrNameLst>
                                      </p:cBhvr>
                                      <p:tavLst>
                                        <p:tav tm="0">
                                          <p:val>
                                            <p:strVal val="#ppt_x"/>
                                          </p:val>
                                        </p:tav>
                                        <p:tav tm="100000">
                                          <p:val>
                                            <p:strVal val="#ppt_x"/>
                                          </p:val>
                                        </p:tav>
                                      </p:tavLst>
                                    </p:anim>
                                    <p:anim calcmode="lin" valueType="num">
                                      <p:cBhvr additive="base">
                                        <p:cTn id="14"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250" fill="hold"/>
                                        <p:tgtEl>
                                          <p:spTgt spid="10"/>
                                        </p:tgtEl>
                                        <p:attrNameLst>
                                          <p:attrName>ppt_x</p:attrName>
                                        </p:attrNameLst>
                                      </p:cBhvr>
                                      <p:tavLst>
                                        <p:tav tm="0">
                                          <p:val>
                                            <p:strVal val="#ppt_x"/>
                                          </p:val>
                                        </p:tav>
                                        <p:tav tm="100000">
                                          <p:val>
                                            <p:strVal val="#ppt_x"/>
                                          </p:val>
                                        </p:tav>
                                      </p:tavLst>
                                    </p:anim>
                                    <p:anim calcmode="lin" valueType="num">
                                      <p:cBhvr additive="base">
                                        <p:cTn id="20"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250" fill="hold"/>
                                        <p:tgtEl>
                                          <p:spTgt spid="8"/>
                                        </p:tgtEl>
                                        <p:attrNameLst>
                                          <p:attrName>ppt_x</p:attrName>
                                        </p:attrNameLst>
                                      </p:cBhvr>
                                      <p:tavLst>
                                        <p:tav tm="0">
                                          <p:val>
                                            <p:strVal val="#ppt_x"/>
                                          </p:val>
                                        </p:tav>
                                        <p:tav tm="100000">
                                          <p:val>
                                            <p:strVal val="#ppt_x"/>
                                          </p:val>
                                        </p:tav>
                                      </p:tavLst>
                                    </p:anim>
                                    <p:anim calcmode="lin" valueType="num">
                                      <p:cBhvr additive="base">
                                        <p:cTn id="26" dur="1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500" fill="hold"/>
                                        <p:tgtEl>
                                          <p:spTgt spid="6"/>
                                        </p:tgtEl>
                                        <p:attrNameLst>
                                          <p:attrName>ppt_x</p:attrName>
                                        </p:attrNameLst>
                                      </p:cBhvr>
                                      <p:tavLst>
                                        <p:tav tm="0">
                                          <p:val>
                                            <p:strVal val="#ppt_x"/>
                                          </p:val>
                                        </p:tav>
                                        <p:tav tm="100000">
                                          <p:val>
                                            <p:strVal val="#ppt_x"/>
                                          </p:val>
                                        </p:tav>
                                      </p:tavLst>
                                    </p:anim>
                                    <p:anim calcmode="lin" valueType="num">
                                      <p:cBhvr additive="base">
                                        <p:cTn id="3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19E915-9CEA-4A3E-9F81-42780A7F387E}"/>
              </a:ext>
            </a:extLst>
          </p:cNvPr>
          <p:cNvSpPr>
            <a:spLocks noGrp="1"/>
          </p:cNvSpPr>
          <p:nvPr>
            <p:ph type="title"/>
          </p:nvPr>
        </p:nvSpPr>
        <p:spPr/>
        <p:txBody>
          <a:bodyPr>
            <a:normAutofit/>
          </a:bodyPr>
          <a:lstStyle/>
          <a:p>
            <a:pPr algn="ctr"/>
            <a:r>
              <a:rPr lang="ar-SA" sz="6000" dirty="0">
                <a:cs typeface="Akhbar MT" pitchFamily="2" charset="-78"/>
              </a:rPr>
              <a:t>طالبتي أمامك عدة صور وضحي الخطأ الموجود بها ؟</a:t>
            </a:r>
          </a:p>
        </p:txBody>
      </p:sp>
      <p:pic>
        <p:nvPicPr>
          <p:cNvPr id="4" name="عنصر نائب للمحتوى 3">
            <a:extLst>
              <a:ext uri="{FF2B5EF4-FFF2-40B4-BE49-F238E27FC236}">
                <a16:creationId xmlns:a16="http://schemas.microsoft.com/office/drawing/2014/main" id="{46C5781B-019B-41BD-9112-032957C9EAD8}"/>
              </a:ext>
            </a:extLst>
          </p:cNvPr>
          <p:cNvPicPr>
            <a:picLocks noGrp="1" noChangeAspect="1"/>
          </p:cNvPicPr>
          <p:nvPr>
            <p:ph idx="1"/>
          </p:nvPr>
        </p:nvPicPr>
        <p:blipFill>
          <a:blip r:embed="rId2"/>
          <a:stretch>
            <a:fillRect/>
          </a:stretch>
        </p:blipFill>
        <p:spPr>
          <a:xfrm>
            <a:off x="2560638" y="5080000"/>
            <a:ext cx="1761671" cy="1541462"/>
          </a:xfrm>
          <a:prstGeom prst="rect">
            <a:avLst/>
          </a:prstGeom>
        </p:spPr>
      </p:pic>
    </p:spTree>
    <p:extLst>
      <p:ext uri="{BB962C8B-B14F-4D97-AF65-F5344CB8AC3E}">
        <p14:creationId xmlns:p14="http://schemas.microsoft.com/office/powerpoint/2010/main" val="10795181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0A6A87-E8F7-42CE-B837-5C0A4C37B688}"/>
              </a:ext>
            </a:extLst>
          </p:cNvPr>
          <p:cNvSpPr>
            <a:spLocks noGrp="1"/>
          </p:cNvSpPr>
          <p:nvPr>
            <p:ph type="title"/>
          </p:nvPr>
        </p:nvSpPr>
        <p:spPr/>
        <p:txBody>
          <a:bodyPr/>
          <a:lstStyle/>
          <a:p>
            <a:endParaRPr lang="ar-SA"/>
          </a:p>
        </p:txBody>
      </p:sp>
      <p:pic>
        <p:nvPicPr>
          <p:cNvPr id="8" name="صورة 7">
            <a:extLst>
              <a:ext uri="{FF2B5EF4-FFF2-40B4-BE49-F238E27FC236}">
                <a16:creationId xmlns:a16="http://schemas.microsoft.com/office/drawing/2014/main" id="{3B35035D-4951-4B30-A0D9-697E940057B9}"/>
              </a:ext>
            </a:extLst>
          </p:cNvPr>
          <p:cNvPicPr>
            <a:picLocks noChangeAspect="1"/>
          </p:cNvPicPr>
          <p:nvPr/>
        </p:nvPicPr>
        <p:blipFill>
          <a:blip r:embed="rId2"/>
          <a:stretch>
            <a:fillRect/>
          </a:stretch>
        </p:blipFill>
        <p:spPr>
          <a:xfrm>
            <a:off x="8288836" y="619658"/>
            <a:ext cx="3384341" cy="5857342"/>
          </a:xfrm>
          <a:prstGeom prst="rect">
            <a:avLst/>
          </a:prstGeom>
        </p:spPr>
      </p:pic>
      <p:pic>
        <p:nvPicPr>
          <p:cNvPr id="9" name="صورة 8">
            <a:extLst>
              <a:ext uri="{FF2B5EF4-FFF2-40B4-BE49-F238E27FC236}">
                <a16:creationId xmlns:a16="http://schemas.microsoft.com/office/drawing/2014/main" id="{F19BCDB2-0D9B-4600-8B5C-48E5C278DC4D}"/>
              </a:ext>
            </a:extLst>
          </p:cNvPr>
          <p:cNvPicPr>
            <a:picLocks noChangeAspect="1"/>
          </p:cNvPicPr>
          <p:nvPr/>
        </p:nvPicPr>
        <p:blipFill>
          <a:blip r:embed="rId3"/>
          <a:stretch>
            <a:fillRect/>
          </a:stretch>
        </p:blipFill>
        <p:spPr>
          <a:xfrm>
            <a:off x="4191001" y="619658"/>
            <a:ext cx="3672258" cy="5857342"/>
          </a:xfrm>
          <a:prstGeom prst="rect">
            <a:avLst/>
          </a:prstGeom>
        </p:spPr>
      </p:pic>
      <p:pic>
        <p:nvPicPr>
          <p:cNvPr id="10" name="صورة 9">
            <a:extLst>
              <a:ext uri="{FF2B5EF4-FFF2-40B4-BE49-F238E27FC236}">
                <a16:creationId xmlns:a16="http://schemas.microsoft.com/office/drawing/2014/main" id="{F3E3723A-057F-43D6-9A29-981DD98700BB}"/>
              </a:ext>
            </a:extLst>
          </p:cNvPr>
          <p:cNvPicPr>
            <a:picLocks noChangeAspect="1"/>
          </p:cNvPicPr>
          <p:nvPr/>
        </p:nvPicPr>
        <p:blipFill>
          <a:blip r:embed="rId4"/>
          <a:stretch>
            <a:fillRect/>
          </a:stretch>
        </p:blipFill>
        <p:spPr>
          <a:xfrm>
            <a:off x="-10717" y="619658"/>
            <a:ext cx="3782617" cy="5857342"/>
          </a:xfrm>
          <a:prstGeom prst="rect">
            <a:avLst/>
          </a:prstGeom>
        </p:spPr>
      </p:pic>
    </p:spTree>
    <p:extLst>
      <p:ext uri="{BB962C8B-B14F-4D97-AF65-F5344CB8AC3E}">
        <p14:creationId xmlns:p14="http://schemas.microsoft.com/office/powerpoint/2010/main" val="274981672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626C61-781E-4D9E-A573-1C591B9EBA8E}"/>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id="{AEF22DAD-5EE8-4799-89F3-9BB8AF1803D1}"/>
              </a:ext>
            </a:extLst>
          </p:cNvPr>
          <p:cNvPicPr>
            <a:picLocks noGrp="1" noChangeAspect="1"/>
          </p:cNvPicPr>
          <p:nvPr>
            <p:ph idx="1"/>
          </p:nvPr>
        </p:nvPicPr>
        <p:blipFill>
          <a:blip r:embed="rId2"/>
          <a:stretch>
            <a:fillRect/>
          </a:stretch>
        </p:blipFill>
        <p:spPr>
          <a:xfrm>
            <a:off x="1399858" y="1713105"/>
            <a:ext cx="8632516" cy="4601182"/>
          </a:xfrm>
          <a:prstGeom prst="rect">
            <a:avLst/>
          </a:prstGeom>
        </p:spPr>
      </p:pic>
    </p:spTree>
    <p:extLst>
      <p:ext uri="{BB962C8B-B14F-4D97-AF65-F5344CB8AC3E}">
        <p14:creationId xmlns:p14="http://schemas.microsoft.com/office/powerpoint/2010/main" val="2936843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EC3288-E8A3-464D-9129-CA72974AAFA3}"/>
              </a:ext>
            </a:extLst>
          </p:cNvPr>
          <p:cNvSpPr>
            <a:spLocks noGrp="1"/>
          </p:cNvSpPr>
          <p:nvPr>
            <p:ph type="title"/>
          </p:nvPr>
        </p:nvSpPr>
        <p:spPr>
          <a:xfrm>
            <a:off x="252919" y="1123838"/>
            <a:ext cx="2947482" cy="1449546"/>
          </a:xfrm>
        </p:spPr>
        <p:txBody>
          <a:bodyPr/>
          <a:lstStyle/>
          <a:p>
            <a:pPr algn="ctr"/>
            <a:r>
              <a:rPr lang="ar-SA" sz="6000" dirty="0">
                <a:solidFill>
                  <a:schemeClr val="tx1"/>
                </a:solidFill>
                <a:cs typeface="Akhbar MT" pitchFamily="2" charset="-78"/>
              </a:rPr>
              <a:t>الواجب</a:t>
            </a:r>
            <a:r>
              <a:rPr lang="ar-SA" dirty="0">
                <a:solidFill>
                  <a:schemeClr val="tx1"/>
                </a:solidFill>
                <a:cs typeface="Akhbar MT" pitchFamily="2" charset="-78"/>
              </a:rPr>
              <a:t> </a:t>
            </a:r>
          </a:p>
        </p:txBody>
      </p:sp>
      <p:pic>
        <p:nvPicPr>
          <p:cNvPr id="4" name="عنصر نائب للمحتوى 3">
            <a:extLst>
              <a:ext uri="{FF2B5EF4-FFF2-40B4-BE49-F238E27FC236}">
                <a16:creationId xmlns:a16="http://schemas.microsoft.com/office/drawing/2014/main" id="{CDBEFDC4-A704-42F4-9286-B38693F9322D}"/>
              </a:ext>
            </a:extLst>
          </p:cNvPr>
          <p:cNvPicPr>
            <a:picLocks noGrp="1" noChangeAspect="1"/>
          </p:cNvPicPr>
          <p:nvPr>
            <p:ph idx="1"/>
          </p:nvPr>
        </p:nvPicPr>
        <p:blipFill>
          <a:blip r:embed="rId2"/>
          <a:stretch>
            <a:fillRect/>
          </a:stretch>
        </p:blipFill>
        <p:spPr>
          <a:xfrm>
            <a:off x="890121" y="2911594"/>
            <a:ext cx="6584251" cy="3298222"/>
          </a:xfrm>
          <a:prstGeom prst="rect">
            <a:avLst/>
          </a:prstGeom>
        </p:spPr>
      </p:pic>
    </p:spTree>
    <p:extLst>
      <p:ext uri="{BB962C8B-B14F-4D97-AF65-F5344CB8AC3E}">
        <p14:creationId xmlns:p14="http://schemas.microsoft.com/office/powerpoint/2010/main" val="276461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BF5464-ED54-4D9C-984E-830C0AF1B630}"/>
              </a:ext>
            </a:extLst>
          </p:cNvPr>
          <p:cNvSpPr>
            <a:spLocks noGrp="1"/>
          </p:cNvSpPr>
          <p:nvPr>
            <p:ph type="title"/>
          </p:nvPr>
        </p:nvSpPr>
        <p:spPr/>
        <p:txBody>
          <a:bodyPr>
            <a:normAutofit/>
          </a:bodyPr>
          <a:lstStyle/>
          <a:p>
            <a:r>
              <a:rPr lang="ar-SA" sz="6000" dirty="0">
                <a:solidFill>
                  <a:schemeClr val="tx1"/>
                </a:solidFill>
                <a:cs typeface="Akhbar MT" pitchFamily="2" charset="-78"/>
              </a:rPr>
              <a:t>موضوع الدرس</a:t>
            </a:r>
          </a:p>
        </p:txBody>
      </p:sp>
      <p:sp>
        <p:nvSpPr>
          <p:cNvPr id="3" name="عنصر نائب للمحتوى 2">
            <a:extLst>
              <a:ext uri="{FF2B5EF4-FFF2-40B4-BE49-F238E27FC236}">
                <a16:creationId xmlns:a16="http://schemas.microsoft.com/office/drawing/2014/main" id="{7EF46587-E2A4-43DD-AC75-699F13E0987F}"/>
              </a:ext>
            </a:extLst>
          </p:cNvPr>
          <p:cNvSpPr>
            <a:spLocks noGrp="1"/>
          </p:cNvSpPr>
          <p:nvPr>
            <p:ph idx="1"/>
          </p:nvPr>
        </p:nvSpPr>
        <p:spPr/>
        <p:txBody>
          <a:bodyPr>
            <a:normAutofit/>
          </a:bodyPr>
          <a:lstStyle/>
          <a:p>
            <a:pPr marL="0" indent="0" algn="ctr">
              <a:buNone/>
            </a:pPr>
            <a:r>
              <a:rPr lang="ar-SA" sz="6000" dirty="0">
                <a:cs typeface="Akhbar MT" pitchFamily="2" charset="-78"/>
              </a:rPr>
              <a:t>صفـــــــة الصلاة </a:t>
            </a:r>
          </a:p>
        </p:txBody>
      </p:sp>
      <p:pic>
        <p:nvPicPr>
          <p:cNvPr id="4" name="صورة 3">
            <a:extLst>
              <a:ext uri="{FF2B5EF4-FFF2-40B4-BE49-F238E27FC236}">
                <a16:creationId xmlns:a16="http://schemas.microsoft.com/office/drawing/2014/main" id="{FBAC29E0-8B1F-4A1D-9336-5CE1918C99FE}"/>
              </a:ext>
            </a:extLst>
          </p:cNvPr>
          <p:cNvPicPr>
            <a:picLocks noChangeAspect="1"/>
          </p:cNvPicPr>
          <p:nvPr/>
        </p:nvPicPr>
        <p:blipFill>
          <a:blip r:embed="rId2"/>
          <a:stretch>
            <a:fillRect/>
          </a:stretch>
        </p:blipFill>
        <p:spPr>
          <a:xfrm>
            <a:off x="2118845" y="3847219"/>
            <a:ext cx="2947482" cy="2808716"/>
          </a:xfrm>
          <a:prstGeom prst="rect">
            <a:avLst/>
          </a:prstGeom>
        </p:spPr>
      </p:pic>
      <p:sp>
        <p:nvSpPr>
          <p:cNvPr id="6" name="مربع نص 5">
            <a:extLst>
              <a:ext uri="{FF2B5EF4-FFF2-40B4-BE49-F238E27FC236}">
                <a16:creationId xmlns:a16="http://schemas.microsoft.com/office/drawing/2014/main" id="{40C622F4-AF9C-45ED-B540-F6DA4A3B8866}"/>
              </a:ext>
            </a:extLst>
          </p:cNvPr>
          <p:cNvSpPr txBox="1"/>
          <p:nvPr/>
        </p:nvSpPr>
        <p:spPr>
          <a:xfrm>
            <a:off x="5366659" y="88422"/>
            <a:ext cx="6159136" cy="1569660"/>
          </a:xfrm>
          <a:prstGeom prst="rect">
            <a:avLst/>
          </a:prstGeom>
          <a:noFill/>
        </p:spPr>
        <p:txBody>
          <a:bodyPr wrap="square">
            <a:spAutoFit/>
          </a:bodyPr>
          <a:lstStyle/>
          <a:p>
            <a:pPr algn="r"/>
            <a:r>
              <a:rPr lang="ar-SA" sz="3200" dirty="0">
                <a:cs typeface="Akhbar MT" pitchFamily="2" charset="-78"/>
              </a:rPr>
              <a:t>المادة: فقـــــه</a:t>
            </a:r>
            <a:br>
              <a:rPr lang="ar-SA" sz="3200" dirty="0">
                <a:cs typeface="Akhbar MT" pitchFamily="2" charset="-78"/>
              </a:rPr>
            </a:br>
            <a:r>
              <a:rPr lang="ar-SA" sz="3200" dirty="0">
                <a:cs typeface="Akhbar MT" pitchFamily="2" charset="-78"/>
              </a:rPr>
              <a:t>اليــوم: الخمـيس </a:t>
            </a:r>
            <a:br>
              <a:rPr lang="ar-SA" sz="3200" dirty="0">
                <a:cs typeface="Akhbar MT" pitchFamily="2" charset="-78"/>
              </a:rPr>
            </a:br>
            <a:r>
              <a:rPr lang="ar-SA" sz="3200" dirty="0">
                <a:cs typeface="Akhbar MT" pitchFamily="2" charset="-78"/>
              </a:rPr>
              <a:t>التاريخ:</a:t>
            </a:r>
          </a:p>
        </p:txBody>
      </p:sp>
    </p:spTree>
    <p:extLst>
      <p:ext uri="{BB962C8B-B14F-4D97-AF65-F5344CB8AC3E}">
        <p14:creationId xmlns:p14="http://schemas.microsoft.com/office/powerpoint/2010/main" val="540265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16051B9-6322-4767-9168-C9BF79658287}"/>
              </a:ext>
            </a:extLst>
          </p:cNvPr>
          <p:cNvSpPr>
            <a:spLocks noGrp="1"/>
          </p:cNvSpPr>
          <p:nvPr>
            <p:ph type="title"/>
          </p:nvPr>
        </p:nvSpPr>
        <p:spPr/>
        <p:txBody>
          <a:bodyPr>
            <a:normAutofit/>
          </a:bodyPr>
          <a:lstStyle/>
          <a:p>
            <a:pPr algn="r"/>
            <a:r>
              <a:rPr lang="ar-SA" sz="6000" dirty="0">
                <a:solidFill>
                  <a:schemeClr val="tx1"/>
                </a:solidFill>
                <a:cs typeface="Akhbar MT" pitchFamily="2" charset="-78"/>
              </a:rPr>
              <a:t>أهداف الدرس</a:t>
            </a:r>
          </a:p>
        </p:txBody>
      </p:sp>
      <p:sp>
        <p:nvSpPr>
          <p:cNvPr id="3" name="عنصر نائب للمحتوى 2">
            <a:extLst>
              <a:ext uri="{FF2B5EF4-FFF2-40B4-BE49-F238E27FC236}">
                <a16:creationId xmlns:a16="http://schemas.microsoft.com/office/drawing/2014/main" id="{C7F9B934-7A44-4265-B399-403A441F3BF3}"/>
              </a:ext>
            </a:extLst>
          </p:cNvPr>
          <p:cNvSpPr>
            <a:spLocks noGrp="1"/>
          </p:cNvSpPr>
          <p:nvPr>
            <p:ph idx="1"/>
          </p:nvPr>
        </p:nvSpPr>
        <p:spPr/>
        <p:txBody>
          <a:bodyPr>
            <a:normAutofit/>
          </a:bodyPr>
          <a:lstStyle/>
          <a:p>
            <a:pPr marL="0" indent="0">
              <a:buNone/>
            </a:pPr>
            <a:r>
              <a:rPr lang="ar-SA" sz="4400" dirty="0">
                <a:solidFill>
                  <a:schemeClr val="accent1"/>
                </a:solidFill>
                <a:cs typeface="Akhbar MT" pitchFamily="2" charset="-78"/>
              </a:rPr>
              <a:t>طالبتي المجتهدة تصفحي كتابك صفحـة 277 لتتعرفي على أهداف درسنا لهذا اليـــوم ..</a:t>
            </a:r>
          </a:p>
        </p:txBody>
      </p:sp>
      <p:pic>
        <p:nvPicPr>
          <p:cNvPr id="4" name="صورة 3">
            <a:extLst>
              <a:ext uri="{FF2B5EF4-FFF2-40B4-BE49-F238E27FC236}">
                <a16:creationId xmlns:a16="http://schemas.microsoft.com/office/drawing/2014/main" id="{E5DAE163-74F1-4C87-AD26-8C093AB31EC1}"/>
              </a:ext>
            </a:extLst>
          </p:cNvPr>
          <p:cNvPicPr>
            <a:picLocks noChangeAspect="1"/>
          </p:cNvPicPr>
          <p:nvPr/>
        </p:nvPicPr>
        <p:blipFill>
          <a:blip r:embed="rId2"/>
          <a:stretch>
            <a:fillRect/>
          </a:stretch>
        </p:blipFill>
        <p:spPr>
          <a:xfrm>
            <a:off x="6602906" y="4326787"/>
            <a:ext cx="2934456" cy="1835897"/>
          </a:xfrm>
          <a:prstGeom prst="rect">
            <a:avLst/>
          </a:prstGeom>
        </p:spPr>
      </p:pic>
      <p:pic>
        <p:nvPicPr>
          <p:cNvPr id="5" name="صورة 4">
            <a:extLst>
              <a:ext uri="{FF2B5EF4-FFF2-40B4-BE49-F238E27FC236}">
                <a16:creationId xmlns:a16="http://schemas.microsoft.com/office/drawing/2014/main" id="{1BC1B8BD-67BC-4341-A405-758A72CF149D}"/>
              </a:ext>
            </a:extLst>
          </p:cNvPr>
          <p:cNvPicPr>
            <a:picLocks noChangeAspect="1"/>
          </p:cNvPicPr>
          <p:nvPr/>
        </p:nvPicPr>
        <p:blipFill>
          <a:blip r:embed="rId3"/>
          <a:stretch>
            <a:fillRect/>
          </a:stretch>
        </p:blipFill>
        <p:spPr>
          <a:xfrm>
            <a:off x="2356350" y="4173174"/>
            <a:ext cx="2143125" cy="2143125"/>
          </a:xfrm>
          <a:prstGeom prst="rect">
            <a:avLst/>
          </a:prstGeom>
        </p:spPr>
      </p:pic>
    </p:spTree>
    <p:extLst>
      <p:ext uri="{BB962C8B-B14F-4D97-AF65-F5344CB8AC3E}">
        <p14:creationId xmlns:p14="http://schemas.microsoft.com/office/powerpoint/2010/main" val="387836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B97274-2988-4BDD-9321-C7BD38564606}"/>
              </a:ext>
            </a:extLst>
          </p:cNvPr>
          <p:cNvSpPr>
            <a:spLocks noGrp="1"/>
          </p:cNvSpPr>
          <p:nvPr>
            <p:ph type="title"/>
          </p:nvPr>
        </p:nvSpPr>
        <p:spPr/>
        <p:txBody>
          <a:bodyPr/>
          <a:lstStyle/>
          <a:p>
            <a:pPr algn="ctr"/>
            <a:r>
              <a:rPr lang="ar-SA" sz="6600" dirty="0">
                <a:solidFill>
                  <a:schemeClr val="tx1"/>
                </a:solidFill>
                <a:cs typeface="Akhbar MT" pitchFamily="2" charset="-78"/>
              </a:rPr>
              <a:t>تمهيـــد</a:t>
            </a:r>
            <a:endParaRPr lang="ar-SA" dirty="0">
              <a:solidFill>
                <a:schemeClr val="tx1"/>
              </a:solidFill>
              <a:cs typeface="Akhbar MT" pitchFamily="2" charset="-78"/>
            </a:endParaRPr>
          </a:p>
        </p:txBody>
      </p:sp>
      <p:sp>
        <p:nvSpPr>
          <p:cNvPr id="3" name="عنصر نائب للمحتوى 2">
            <a:extLst>
              <a:ext uri="{FF2B5EF4-FFF2-40B4-BE49-F238E27FC236}">
                <a16:creationId xmlns:a16="http://schemas.microsoft.com/office/drawing/2014/main" id="{8A36813A-28B8-45AA-8B45-626C366294C8}"/>
              </a:ext>
            </a:extLst>
          </p:cNvPr>
          <p:cNvSpPr>
            <a:spLocks noGrp="1"/>
          </p:cNvSpPr>
          <p:nvPr>
            <p:ph idx="1"/>
          </p:nvPr>
        </p:nvSpPr>
        <p:spPr/>
        <p:txBody>
          <a:bodyPr>
            <a:normAutofit/>
          </a:bodyPr>
          <a:lstStyle/>
          <a:p>
            <a:r>
              <a:rPr lang="ar-SA" sz="4000" dirty="0">
                <a:solidFill>
                  <a:schemeClr val="accent1"/>
                </a:solidFill>
                <a:cs typeface="Akhbar MT" pitchFamily="2" charset="-78"/>
              </a:rPr>
              <a:t>وبما أن العبادات ( توقيفيه ) يشترط فيها الإخلاص والمتابعـة </a:t>
            </a:r>
          </a:p>
          <a:p>
            <a:r>
              <a:rPr lang="ar-SA" sz="4000" dirty="0">
                <a:solidFill>
                  <a:schemeClr val="accent1"/>
                </a:solidFill>
                <a:cs typeface="Akhbar MT" pitchFamily="2" charset="-78"/>
              </a:rPr>
              <a:t>فقد أمر النبي صلى الله عليه وسلم باتباعه </a:t>
            </a:r>
            <a:r>
              <a:rPr lang="ar-SA" sz="4000" dirty="0" err="1">
                <a:solidFill>
                  <a:schemeClr val="accent1"/>
                </a:solidFill>
                <a:cs typeface="Akhbar MT" pitchFamily="2" charset="-78"/>
              </a:rPr>
              <a:t>والإقتداء</a:t>
            </a:r>
            <a:r>
              <a:rPr lang="ar-SA" sz="4000" dirty="0">
                <a:solidFill>
                  <a:schemeClr val="accent1"/>
                </a:solidFill>
                <a:cs typeface="Akhbar MT" pitchFamily="2" charset="-78"/>
              </a:rPr>
              <a:t> به قائلاً :</a:t>
            </a:r>
          </a:p>
          <a:p>
            <a:pPr algn="ctr"/>
            <a:r>
              <a:rPr lang="ar-SA" sz="4000" dirty="0">
                <a:solidFill>
                  <a:srgbClr val="0070C0"/>
                </a:solidFill>
                <a:cs typeface="Akhbar MT" pitchFamily="2" charset="-78"/>
              </a:rPr>
              <a:t>" صلوا كما رأيتموني أصلي " </a:t>
            </a:r>
          </a:p>
        </p:txBody>
      </p:sp>
      <p:pic>
        <p:nvPicPr>
          <p:cNvPr id="4" name="صورة 3">
            <a:extLst>
              <a:ext uri="{FF2B5EF4-FFF2-40B4-BE49-F238E27FC236}">
                <a16:creationId xmlns:a16="http://schemas.microsoft.com/office/drawing/2014/main" id="{3E2E1384-77E8-4096-BE41-21D4C46FE9B6}"/>
              </a:ext>
            </a:extLst>
          </p:cNvPr>
          <p:cNvPicPr>
            <a:picLocks noChangeAspect="1"/>
          </p:cNvPicPr>
          <p:nvPr/>
        </p:nvPicPr>
        <p:blipFill>
          <a:blip r:embed="rId2"/>
          <a:stretch>
            <a:fillRect/>
          </a:stretch>
        </p:blipFill>
        <p:spPr>
          <a:xfrm>
            <a:off x="2322047" y="4057230"/>
            <a:ext cx="2139881" cy="2139881"/>
          </a:xfrm>
          <a:prstGeom prst="rect">
            <a:avLst/>
          </a:prstGeom>
        </p:spPr>
      </p:pic>
    </p:spTree>
    <p:extLst>
      <p:ext uri="{BB962C8B-B14F-4D97-AF65-F5344CB8AC3E}">
        <p14:creationId xmlns:p14="http://schemas.microsoft.com/office/powerpoint/2010/main" val="285848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20F9B2-B3BF-49D7-9046-204B17EA633F}"/>
              </a:ext>
            </a:extLst>
          </p:cNvPr>
          <p:cNvSpPr>
            <a:spLocks noGrp="1"/>
          </p:cNvSpPr>
          <p:nvPr>
            <p:ph type="title"/>
          </p:nvPr>
        </p:nvSpPr>
        <p:spPr/>
        <p:txBody>
          <a:bodyPr>
            <a:normAutofit/>
          </a:bodyPr>
          <a:lstStyle/>
          <a:p>
            <a:pPr algn="ctr"/>
            <a:r>
              <a:rPr lang="ar-SA" sz="6000" dirty="0">
                <a:solidFill>
                  <a:schemeClr val="tx1"/>
                </a:solidFill>
                <a:cs typeface="Akhbar MT" pitchFamily="2" charset="-78"/>
              </a:rPr>
              <a:t>صفة الصلاة</a:t>
            </a:r>
          </a:p>
        </p:txBody>
      </p:sp>
      <p:sp>
        <p:nvSpPr>
          <p:cNvPr id="6" name="مربع نص 5">
            <a:extLst>
              <a:ext uri="{FF2B5EF4-FFF2-40B4-BE49-F238E27FC236}">
                <a16:creationId xmlns:a16="http://schemas.microsoft.com/office/drawing/2014/main" id="{AD0585A2-BA1E-4458-9465-931925D32E6A}"/>
              </a:ext>
            </a:extLst>
          </p:cNvPr>
          <p:cNvSpPr txBox="1"/>
          <p:nvPr/>
        </p:nvSpPr>
        <p:spPr>
          <a:xfrm>
            <a:off x="3749040" y="536495"/>
            <a:ext cx="7511143" cy="1077218"/>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r"/>
            <a:r>
              <a:rPr lang="ar-SA" sz="3200" dirty="0">
                <a:cs typeface="Akhbar MT" pitchFamily="2" charset="-78"/>
              </a:rPr>
              <a:t>طالبتي أمامك عدة ألوان كل لون يدل على : ركن / واجب / سنن/ في الصلاة </a:t>
            </a:r>
            <a:r>
              <a:rPr lang="ar-SA" sz="2000" dirty="0">
                <a:cs typeface="Akhbar MT" pitchFamily="2" charset="-78"/>
              </a:rPr>
              <a:t>.</a:t>
            </a:r>
          </a:p>
        </p:txBody>
      </p:sp>
      <p:sp>
        <p:nvSpPr>
          <p:cNvPr id="7" name="مخطط انسيابي: رابط 6">
            <a:extLst>
              <a:ext uri="{FF2B5EF4-FFF2-40B4-BE49-F238E27FC236}">
                <a16:creationId xmlns:a16="http://schemas.microsoft.com/office/drawing/2014/main" id="{56B3588E-625B-4B9F-AB99-B86C0DBDC24F}"/>
              </a:ext>
            </a:extLst>
          </p:cNvPr>
          <p:cNvSpPr/>
          <p:nvPr/>
        </p:nvSpPr>
        <p:spPr>
          <a:xfrm>
            <a:off x="10241280" y="2155371"/>
            <a:ext cx="692331" cy="74458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خطط انسيابي: رابط 9">
            <a:extLst>
              <a:ext uri="{FF2B5EF4-FFF2-40B4-BE49-F238E27FC236}">
                <a16:creationId xmlns:a16="http://schemas.microsoft.com/office/drawing/2014/main" id="{83A8D3E1-994D-4778-B3F5-76AE57A78630}"/>
              </a:ext>
            </a:extLst>
          </p:cNvPr>
          <p:cNvSpPr/>
          <p:nvPr/>
        </p:nvSpPr>
        <p:spPr>
          <a:xfrm>
            <a:off x="10241280" y="3441612"/>
            <a:ext cx="692331" cy="744583"/>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خطط انسيابي: رابط 10">
            <a:extLst>
              <a:ext uri="{FF2B5EF4-FFF2-40B4-BE49-F238E27FC236}">
                <a16:creationId xmlns:a16="http://schemas.microsoft.com/office/drawing/2014/main" id="{B50B139D-6A70-4320-AAEB-BC0C122EB7CD}"/>
              </a:ext>
            </a:extLst>
          </p:cNvPr>
          <p:cNvSpPr/>
          <p:nvPr/>
        </p:nvSpPr>
        <p:spPr>
          <a:xfrm>
            <a:off x="10345782" y="4970543"/>
            <a:ext cx="692332" cy="74458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a:extLst>
              <a:ext uri="{FF2B5EF4-FFF2-40B4-BE49-F238E27FC236}">
                <a16:creationId xmlns:a16="http://schemas.microsoft.com/office/drawing/2014/main" id="{9A0F231C-F74F-4156-AFD5-CFC7C4A45B94}"/>
              </a:ext>
            </a:extLst>
          </p:cNvPr>
          <p:cNvSpPr txBox="1"/>
          <p:nvPr/>
        </p:nvSpPr>
        <p:spPr>
          <a:xfrm>
            <a:off x="6944713" y="2168434"/>
            <a:ext cx="2512795" cy="707886"/>
          </a:xfrm>
          <a:prstGeom prst="rect">
            <a:avLst/>
          </a:prstGeom>
          <a:noFill/>
        </p:spPr>
        <p:txBody>
          <a:bodyPr wrap="square" rtlCol="1">
            <a:spAutoFit/>
          </a:bodyPr>
          <a:lstStyle/>
          <a:p>
            <a:pPr algn="ctr"/>
            <a:r>
              <a:rPr lang="ar-SA" sz="4000" dirty="0">
                <a:solidFill>
                  <a:srgbClr val="00B050"/>
                </a:solidFill>
                <a:effectLst>
                  <a:outerShdw blurRad="38100" dist="38100" dir="2700000" algn="tl">
                    <a:srgbClr val="000000">
                      <a:alpha val="43137"/>
                    </a:srgbClr>
                  </a:outerShdw>
                </a:effectLst>
                <a:cs typeface="Akhbar MT" pitchFamily="2" charset="-78"/>
              </a:rPr>
              <a:t>الأركـــان </a:t>
            </a:r>
          </a:p>
        </p:txBody>
      </p:sp>
      <p:sp>
        <p:nvSpPr>
          <p:cNvPr id="13" name="مربع نص 12">
            <a:extLst>
              <a:ext uri="{FF2B5EF4-FFF2-40B4-BE49-F238E27FC236}">
                <a16:creationId xmlns:a16="http://schemas.microsoft.com/office/drawing/2014/main" id="{C450B57F-9674-4C51-BA62-90793CBB553D}"/>
              </a:ext>
            </a:extLst>
          </p:cNvPr>
          <p:cNvSpPr txBox="1"/>
          <p:nvPr/>
        </p:nvSpPr>
        <p:spPr>
          <a:xfrm>
            <a:off x="7232472" y="3441612"/>
            <a:ext cx="1997847" cy="830997"/>
          </a:xfrm>
          <a:prstGeom prst="rect">
            <a:avLst/>
          </a:prstGeom>
          <a:noFill/>
        </p:spPr>
        <p:txBody>
          <a:bodyPr wrap="square" rtlCol="1">
            <a:spAutoFit/>
          </a:bodyPr>
          <a:lstStyle/>
          <a:p>
            <a:pPr algn="ctr"/>
            <a:r>
              <a:rPr lang="ar-SA" sz="4800" dirty="0">
                <a:solidFill>
                  <a:srgbClr val="0070C0"/>
                </a:solidFill>
                <a:effectLst>
                  <a:outerShdw blurRad="38100" dist="38100" dir="2700000" algn="tl">
                    <a:srgbClr val="000000">
                      <a:alpha val="43137"/>
                    </a:srgbClr>
                  </a:outerShdw>
                </a:effectLst>
                <a:cs typeface="Akhbar MT" pitchFamily="2" charset="-78"/>
              </a:rPr>
              <a:t>الواجبات</a:t>
            </a:r>
            <a:r>
              <a:rPr lang="ar-SA" sz="2800" dirty="0">
                <a:effectLst>
                  <a:outerShdw blurRad="38100" dist="38100" dir="2700000" algn="tl">
                    <a:srgbClr val="000000">
                      <a:alpha val="43137"/>
                    </a:srgbClr>
                  </a:outerShdw>
                </a:effectLst>
                <a:cs typeface="Akhbar MT" pitchFamily="2" charset="-78"/>
              </a:rPr>
              <a:t> </a:t>
            </a:r>
          </a:p>
        </p:txBody>
      </p:sp>
      <p:sp>
        <p:nvSpPr>
          <p:cNvPr id="14" name="مربع نص 13">
            <a:extLst>
              <a:ext uri="{FF2B5EF4-FFF2-40B4-BE49-F238E27FC236}">
                <a16:creationId xmlns:a16="http://schemas.microsoft.com/office/drawing/2014/main" id="{647AEC6E-4528-44B6-BAA8-D6434CF91E9F}"/>
              </a:ext>
            </a:extLst>
          </p:cNvPr>
          <p:cNvSpPr txBox="1"/>
          <p:nvPr/>
        </p:nvSpPr>
        <p:spPr>
          <a:xfrm>
            <a:off x="7504611" y="4970543"/>
            <a:ext cx="1952897" cy="707886"/>
          </a:xfrm>
          <a:prstGeom prst="rect">
            <a:avLst/>
          </a:prstGeom>
          <a:noFill/>
        </p:spPr>
        <p:txBody>
          <a:bodyPr wrap="square" rtlCol="1">
            <a:spAutoFit/>
          </a:bodyPr>
          <a:lstStyle/>
          <a:p>
            <a:pPr algn="ctr"/>
            <a:r>
              <a:rPr lang="ar-SA" sz="4000" dirty="0">
                <a:effectLst>
                  <a:outerShdw blurRad="38100" dist="38100" dir="2700000" algn="tl">
                    <a:srgbClr val="000000">
                      <a:alpha val="43137"/>
                    </a:srgbClr>
                  </a:outerShdw>
                </a:effectLst>
                <a:cs typeface="Akhbar MT" pitchFamily="2" charset="-78"/>
              </a:rPr>
              <a:t>السنن</a:t>
            </a:r>
          </a:p>
        </p:txBody>
      </p:sp>
      <p:sp>
        <p:nvSpPr>
          <p:cNvPr id="16" name="عنصر نائب للمحتوى 15">
            <a:extLst>
              <a:ext uri="{FF2B5EF4-FFF2-40B4-BE49-F238E27FC236}">
                <a16:creationId xmlns:a16="http://schemas.microsoft.com/office/drawing/2014/main" id="{06413C52-16FF-4470-9AE1-2DD5435DD37A}"/>
              </a:ext>
            </a:extLst>
          </p:cNvPr>
          <p:cNvSpPr>
            <a:spLocks noGrp="1"/>
          </p:cNvSpPr>
          <p:nvPr>
            <p:ph idx="1"/>
          </p:nvPr>
        </p:nvSpPr>
        <p:spPr/>
        <p:txBody>
          <a:bodyPr/>
          <a:lstStyle/>
          <a:p>
            <a:endParaRPr lang="ar-SA"/>
          </a:p>
        </p:txBody>
      </p:sp>
      <p:pic>
        <p:nvPicPr>
          <p:cNvPr id="17" name="صورة 16">
            <a:extLst>
              <a:ext uri="{FF2B5EF4-FFF2-40B4-BE49-F238E27FC236}">
                <a16:creationId xmlns:a16="http://schemas.microsoft.com/office/drawing/2014/main" id="{B4F76F34-FC7B-415E-8522-F8CF7616737F}"/>
              </a:ext>
            </a:extLst>
          </p:cNvPr>
          <p:cNvPicPr>
            <a:picLocks noChangeAspect="1"/>
          </p:cNvPicPr>
          <p:nvPr/>
        </p:nvPicPr>
        <p:blipFill>
          <a:blip r:embed="rId2"/>
          <a:stretch>
            <a:fillRect/>
          </a:stretch>
        </p:blipFill>
        <p:spPr>
          <a:xfrm>
            <a:off x="2404780" y="4172480"/>
            <a:ext cx="2139881" cy="2139881"/>
          </a:xfrm>
          <a:prstGeom prst="rect">
            <a:avLst/>
          </a:prstGeom>
        </p:spPr>
      </p:pic>
    </p:spTree>
    <p:extLst>
      <p:ext uri="{BB962C8B-B14F-4D97-AF65-F5344CB8AC3E}">
        <p14:creationId xmlns:p14="http://schemas.microsoft.com/office/powerpoint/2010/main" val="300992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BB3F625-381E-422A-9522-1905B3AD9636}"/>
              </a:ext>
            </a:extLst>
          </p:cNvPr>
          <p:cNvSpPr>
            <a:spLocks noGrp="1"/>
          </p:cNvSpPr>
          <p:nvPr>
            <p:ph idx="1"/>
          </p:nvPr>
        </p:nvSpPr>
        <p:spPr/>
        <p:txBody>
          <a:bodyPr>
            <a:normAutofit/>
          </a:bodyPr>
          <a:lstStyle/>
          <a:p>
            <a:r>
              <a:rPr lang="ar-SA" sz="3600" dirty="0">
                <a:solidFill>
                  <a:srgbClr val="00B050"/>
                </a:solidFill>
                <a:cs typeface="Akhbar MT" pitchFamily="2" charset="-78"/>
              </a:rPr>
              <a:t>أقف</a:t>
            </a:r>
            <a:r>
              <a:rPr lang="ar-SA" sz="3600" dirty="0">
                <a:solidFill>
                  <a:schemeClr val="tx1"/>
                </a:solidFill>
                <a:cs typeface="Akhbar MT" pitchFamily="2" charset="-78"/>
              </a:rPr>
              <a:t> مستقبلاً القبلة , مستشعراً وقوفي بين يدي الله تعالى خاشعاً في صلاتي, لقوله صلى الله عليه وسلم في الحديث :</a:t>
            </a:r>
            <a:r>
              <a:rPr lang="ar-SA" sz="3600" dirty="0">
                <a:solidFill>
                  <a:srgbClr val="0070C0"/>
                </a:solidFill>
                <a:cs typeface="Akhbar MT" pitchFamily="2" charset="-78"/>
              </a:rPr>
              <a:t> </a:t>
            </a:r>
            <a:r>
              <a:rPr lang="ar-SA" sz="3600" dirty="0">
                <a:solidFill>
                  <a:srgbClr val="00B050"/>
                </a:solidFill>
                <a:cs typeface="Akhbar MT" pitchFamily="2" charset="-78"/>
              </a:rPr>
              <a:t>" إذا قمت للصلاة فأسبغ الوضوء, ثم استقبل القبلة فكبر " </a:t>
            </a:r>
          </a:p>
        </p:txBody>
      </p:sp>
      <p:pic>
        <p:nvPicPr>
          <p:cNvPr id="5" name="صورة 4">
            <a:extLst>
              <a:ext uri="{FF2B5EF4-FFF2-40B4-BE49-F238E27FC236}">
                <a16:creationId xmlns:a16="http://schemas.microsoft.com/office/drawing/2014/main" id="{AE19B017-539C-4926-9A5F-3EEF9660F8F2}"/>
              </a:ext>
            </a:extLst>
          </p:cNvPr>
          <p:cNvPicPr>
            <a:picLocks noChangeAspect="1"/>
          </p:cNvPicPr>
          <p:nvPr/>
        </p:nvPicPr>
        <p:blipFill>
          <a:blip r:embed="rId2"/>
          <a:stretch>
            <a:fillRect/>
          </a:stretch>
        </p:blipFill>
        <p:spPr>
          <a:xfrm>
            <a:off x="728716" y="2651759"/>
            <a:ext cx="3336495" cy="4039199"/>
          </a:xfrm>
          <a:prstGeom prst="rect">
            <a:avLst/>
          </a:prstGeom>
        </p:spPr>
      </p:pic>
      <p:sp>
        <p:nvSpPr>
          <p:cNvPr id="6" name="مربع نص 5">
            <a:extLst>
              <a:ext uri="{FF2B5EF4-FFF2-40B4-BE49-F238E27FC236}">
                <a16:creationId xmlns:a16="http://schemas.microsoft.com/office/drawing/2014/main" id="{EE154130-A396-438A-A659-89A52BE8245C}"/>
              </a:ext>
            </a:extLst>
          </p:cNvPr>
          <p:cNvSpPr txBox="1"/>
          <p:nvPr/>
        </p:nvSpPr>
        <p:spPr>
          <a:xfrm>
            <a:off x="509451" y="1240971"/>
            <a:ext cx="2730138" cy="646331"/>
          </a:xfrm>
          <a:prstGeom prst="rect">
            <a:avLst/>
          </a:prstGeom>
          <a:noFill/>
        </p:spPr>
        <p:txBody>
          <a:bodyPr wrap="square" rtlCol="1">
            <a:spAutoFit/>
          </a:bodyPr>
          <a:lstStyle/>
          <a:p>
            <a:pPr algn="ctr"/>
            <a:r>
              <a:rPr lang="ar-SA" sz="3600" dirty="0">
                <a:cs typeface="Akhbar MT" pitchFamily="2" charset="-78"/>
              </a:rPr>
              <a:t>صفــة الصلاة</a:t>
            </a:r>
          </a:p>
        </p:txBody>
      </p:sp>
    </p:spTree>
    <p:extLst>
      <p:ext uri="{BB962C8B-B14F-4D97-AF65-F5344CB8AC3E}">
        <p14:creationId xmlns:p14="http://schemas.microsoft.com/office/powerpoint/2010/main" val="365000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2E4CF02-CE09-48DB-8F8C-3D9B67A24AE8}"/>
              </a:ext>
            </a:extLst>
          </p:cNvPr>
          <p:cNvPicPr>
            <a:picLocks noChangeAspect="1"/>
          </p:cNvPicPr>
          <p:nvPr/>
        </p:nvPicPr>
        <p:blipFill>
          <a:blip r:embed="rId2"/>
          <a:stretch>
            <a:fillRect/>
          </a:stretch>
        </p:blipFill>
        <p:spPr>
          <a:xfrm>
            <a:off x="1216538" y="1907177"/>
            <a:ext cx="3082834" cy="4950823"/>
          </a:xfrm>
          <a:prstGeom prst="rect">
            <a:avLst/>
          </a:prstGeom>
        </p:spPr>
      </p:pic>
      <p:sp>
        <p:nvSpPr>
          <p:cNvPr id="3" name="عنصر نائب للمحتوى 2">
            <a:extLst>
              <a:ext uri="{FF2B5EF4-FFF2-40B4-BE49-F238E27FC236}">
                <a16:creationId xmlns:a16="http://schemas.microsoft.com/office/drawing/2014/main" id="{7F84FF27-0381-4CB0-93CF-3A740A111F2B}"/>
              </a:ext>
            </a:extLst>
          </p:cNvPr>
          <p:cNvSpPr>
            <a:spLocks noGrp="1"/>
          </p:cNvSpPr>
          <p:nvPr>
            <p:ph idx="1"/>
          </p:nvPr>
        </p:nvSpPr>
        <p:spPr/>
        <p:txBody>
          <a:bodyPr>
            <a:normAutofit/>
          </a:bodyPr>
          <a:lstStyle/>
          <a:p>
            <a:r>
              <a:rPr lang="ar-SA" sz="3600" dirty="0">
                <a:cs typeface="Akhbar MT" pitchFamily="2" charset="-78"/>
              </a:rPr>
              <a:t>ثم أرفع يدي حذو المنكبين أو الأذنين , </a:t>
            </a:r>
            <a:r>
              <a:rPr lang="ar-SA" sz="3600" dirty="0">
                <a:solidFill>
                  <a:srgbClr val="00B050"/>
                </a:solidFill>
                <a:cs typeface="Akhbar MT" pitchFamily="2" charset="-78"/>
              </a:rPr>
              <a:t>مكبراً تكبيرة الإحرام, قائلاً : " الله أكبــر " </a:t>
            </a:r>
          </a:p>
        </p:txBody>
      </p:sp>
      <p:sp>
        <p:nvSpPr>
          <p:cNvPr id="7" name="مربع نص 6">
            <a:extLst>
              <a:ext uri="{FF2B5EF4-FFF2-40B4-BE49-F238E27FC236}">
                <a16:creationId xmlns:a16="http://schemas.microsoft.com/office/drawing/2014/main" id="{38D43603-56A6-41A8-932A-15D5CB2C5D26}"/>
              </a:ext>
            </a:extLst>
          </p:cNvPr>
          <p:cNvSpPr txBox="1"/>
          <p:nvPr/>
        </p:nvSpPr>
        <p:spPr>
          <a:xfrm>
            <a:off x="819091" y="1200977"/>
            <a:ext cx="6100354" cy="646331"/>
          </a:xfrm>
          <a:prstGeom prst="rect">
            <a:avLst/>
          </a:prstGeom>
          <a:noFill/>
        </p:spPr>
        <p:txBody>
          <a:bodyPr wrap="square">
            <a:spAutoFit/>
          </a:bodyPr>
          <a:lstStyle/>
          <a:p>
            <a:r>
              <a:rPr lang="ar-SA" sz="3600" dirty="0">
                <a:cs typeface="Akhbar MT" pitchFamily="2" charset="-78"/>
              </a:rPr>
              <a:t>صفــة الصلاة</a:t>
            </a:r>
          </a:p>
        </p:txBody>
      </p:sp>
    </p:spTree>
    <p:extLst>
      <p:ext uri="{BB962C8B-B14F-4D97-AF65-F5344CB8AC3E}">
        <p14:creationId xmlns:p14="http://schemas.microsoft.com/office/powerpoint/2010/main" val="3739561894"/>
      </p:ext>
    </p:extLst>
  </p:cSld>
  <p:clrMapOvr>
    <a:masterClrMapping/>
  </p:clrMapOvr>
</p:sld>
</file>

<file path=ppt/theme/theme1.xml><?xml version="1.0" encoding="utf-8"?>
<a:theme xmlns:a="http://schemas.openxmlformats.org/drawingml/2006/main" name="إطار">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docProps/app.xml><?xml version="1.0" encoding="utf-8"?>
<Properties xmlns="http://schemas.openxmlformats.org/officeDocument/2006/extended-properties" xmlns:vt="http://schemas.openxmlformats.org/officeDocument/2006/docPropsVTypes">
  <Template>TM03457475[[fn=إطار]]</Template>
  <TotalTime>227</TotalTime>
  <Words>993</Words>
  <Application>Microsoft Office PowerPoint</Application>
  <PresentationFormat>شاشة عريضة</PresentationFormat>
  <Paragraphs>65</Paragraphs>
  <Slides>34</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34</vt:i4>
      </vt:variant>
    </vt:vector>
  </HeadingPairs>
  <TitlesOfParts>
    <vt:vector size="40" baseType="lpstr">
      <vt:lpstr>Arial</vt:lpstr>
      <vt:lpstr>Corbel</vt:lpstr>
      <vt:lpstr>Courier New</vt:lpstr>
      <vt:lpstr>NotoNaskhArabic</vt:lpstr>
      <vt:lpstr>Wingdings 2</vt:lpstr>
      <vt:lpstr>إطار</vt:lpstr>
      <vt:lpstr>السلام عليكم ورحمة الله وبركاته .. أهلاً وسهلاً بكم طالباتي العزيزات .. </vt:lpstr>
      <vt:lpstr>عرض تقديمي في PowerPoint</vt:lpstr>
      <vt:lpstr>مراجعـة الدرس السابق</vt:lpstr>
      <vt:lpstr>موضوع الدرس</vt:lpstr>
      <vt:lpstr>أهداف الدرس</vt:lpstr>
      <vt:lpstr>تمهيـــد</vt:lpstr>
      <vt:lpstr>صفة الصلاة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طالبتي خلال دقيقة واحدة ماهي الأذكار المشروعة بعد الصلاة ؟</vt:lpstr>
      <vt:lpstr>طالبتي أمامك عدة صور وضحي الخطأ الموجود بها ؟</vt:lpstr>
      <vt:lpstr>عرض تقديمي في PowerPoint</vt:lpstr>
      <vt:lpstr>عرض تقديمي في PowerPoint</vt:lpstr>
      <vt:lpstr>الواجب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السلام عليكم ورحمة الله وبركاته .. أهلاً وسهلاً بكم طالباتي العزيزات .. </dc:title>
  <dc:creator>خلود بنت الغربي</dc:creator>
  <cp:lastModifiedBy>خلود بنت الغربي</cp:lastModifiedBy>
  <cp:revision>3</cp:revision>
  <dcterms:created xsi:type="dcterms:W3CDTF">2021-11-01T16:52:44Z</dcterms:created>
  <dcterms:modified xsi:type="dcterms:W3CDTF">2021-11-01T20:39:59Z</dcterms:modified>
</cp:coreProperties>
</file>