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53E75-A350-47BA-9CC0-6173E8A33FC2}" type="datetimeFigureOut">
              <a:rPr lang="ar-SA" smtClean="0"/>
              <a:t>06/03/42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8012A-36C8-42E5-AA6D-999D81D325ED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53E75-A350-47BA-9CC0-6173E8A33FC2}" type="datetimeFigureOut">
              <a:rPr lang="ar-SA" smtClean="0"/>
              <a:t>06/03/42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8012A-36C8-42E5-AA6D-999D81D325E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53E75-A350-47BA-9CC0-6173E8A33FC2}" type="datetimeFigureOut">
              <a:rPr lang="ar-SA" smtClean="0"/>
              <a:t>06/03/42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8012A-36C8-42E5-AA6D-999D81D325E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53E75-A350-47BA-9CC0-6173E8A33FC2}" type="datetimeFigureOut">
              <a:rPr lang="ar-SA" smtClean="0"/>
              <a:t>06/03/42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8012A-36C8-42E5-AA6D-999D81D325E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53E75-A350-47BA-9CC0-6173E8A33FC2}" type="datetimeFigureOut">
              <a:rPr lang="ar-SA" smtClean="0"/>
              <a:t>06/03/42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8012A-36C8-42E5-AA6D-999D81D325ED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53E75-A350-47BA-9CC0-6173E8A33FC2}" type="datetimeFigureOut">
              <a:rPr lang="ar-SA" smtClean="0"/>
              <a:t>06/03/42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8012A-36C8-42E5-AA6D-999D81D325E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53E75-A350-47BA-9CC0-6173E8A33FC2}" type="datetimeFigureOut">
              <a:rPr lang="ar-SA" smtClean="0"/>
              <a:t>06/03/42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8012A-36C8-42E5-AA6D-999D81D325E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53E75-A350-47BA-9CC0-6173E8A33FC2}" type="datetimeFigureOut">
              <a:rPr lang="ar-SA" smtClean="0"/>
              <a:t>06/03/42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8012A-36C8-42E5-AA6D-999D81D325E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53E75-A350-47BA-9CC0-6173E8A33FC2}" type="datetimeFigureOut">
              <a:rPr lang="ar-SA" smtClean="0"/>
              <a:t>06/03/42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8012A-36C8-42E5-AA6D-999D81D325ED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53E75-A350-47BA-9CC0-6173E8A33FC2}" type="datetimeFigureOut">
              <a:rPr lang="ar-SA" smtClean="0"/>
              <a:t>06/03/42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8012A-36C8-42E5-AA6D-999D81D325E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53E75-A350-47BA-9CC0-6173E8A33FC2}" type="datetimeFigureOut">
              <a:rPr lang="ar-SA" smtClean="0"/>
              <a:t>06/03/42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8012A-36C8-42E5-AA6D-999D81D325ED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FF53E75-A350-47BA-9CC0-6173E8A33FC2}" type="datetimeFigureOut">
              <a:rPr lang="ar-SA" smtClean="0"/>
              <a:t>06/03/42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578012A-36C8-42E5-AA6D-999D81D325ED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8964489" y="4430444"/>
            <a:ext cx="176516" cy="2427555"/>
          </a:xfrm>
          <a:prstGeom prst="roundRect">
            <a:avLst>
              <a:gd name="adj" fmla="val 0"/>
            </a:avLst>
          </a:prstGeom>
          <a:solidFill>
            <a:srgbClr val="5E5E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3" name="Group 2"/>
          <p:cNvGrpSpPr/>
          <p:nvPr/>
        </p:nvGrpSpPr>
        <p:grpSpPr>
          <a:xfrm>
            <a:off x="3491880" y="1017038"/>
            <a:ext cx="5634372" cy="4144221"/>
            <a:chOff x="3491879" y="728699"/>
            <a:chExt cx="5634372" cy="4144220"/>
          </a:xfrm>
        </p:grpSpPr>
        <p:sp>
          <p:nvSpPr>
            <p:cNvPr id="31" name="Rectangle 30"/>
            <p:cNvSpPr/>
            <p:nvPr/>
          </p:nvSpPr>
          <p:spPr>
            <a:xfrm>
              <a:off x="3491879" y="2564596"/>
              <a:ext cx="5634372" cy="2308323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lnSpc>
                  <a:spcPct val="150000"/>
                </a:lnSpc>
              </a:pPr>
              <a:r>
                <a:rPr lang="ar-SA" sz="3200" b="1" spc="150" dirty="0" smtClean="0">
                  <a:ln w="11430"/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cs typeface="PT Bold Heading" panose="02010400000000000000" pitchFamily="2" charset="-78"/>
                </a:rPr>
                <a:t>الكفايات اللغوية المستوى الثالث</a:t>
              </a:r>
            </a:p>
            <a:p>
              <a:pPr algn="ctr">
                <a:lnSpc>
                  <a:spcPct val="150000"/>
                </a:lnSpc>
              </a:pPr>
              <a:r>
                <a:rPr lang="ar-SA" sz="3200" b="1" spc="150" dirty="0" smtClean="0">
                  <a:ln w="11430"/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cs typeface="PT Bold Heading" panose="02010400000000000000" pitchFamily="2" charset="-78"/>
                </a:rPr>
                <a:t>الأستاذ / عبدالله </a:t>
              </a:r>
              <a:r>
                <a:rPr lang="ar-SA" sz="3200" b="1" spc="150" dirty="0" smtClean="0">
                  <a:ln w="11430"/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cs typeface="PT Bold Heading" panose="02010400000000000000" pitchFamily="2" charset="-78"/>
                </a:rPr>
                <a:t>الزهراني</a:t>
              </a:r>
            </a:p>
            <a:p>
              <a:pPr algn="ctr">
                <a:lnSpc>
                  <a:spcPct val="150000"/>
                </a:lnSpc>
              </a:pPr>
              <a:r>
                <a:rPr lang="ar-SA" sz="3200" b="1" spc="150" dirty="0" smtClean="0">
                  <a:ln w="11430"/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cs typeface="PT Bold Heading" panose="02010400000000000000" pitchFamily="2" charset="-78"/>
                </a:rPr>
                <a:t>أسلوب التعجب</a:t>
              </a:r>
              <a:endParaRPr lang="ar-SA" sz="3200" b="1" spc="1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PT Bold Heading" panose="02010400000000000000" pitchFamily="2" charset="-78"/>
              </a:endParaRPr>
            </a:p>
          </p:txBody>
        </p:sp>
        <p:pic>
          <p:nvPicPr>
            <p:cNvPr id="32" name="Picture 2" descr="C:\Users\TOSHIBA\Desktop\تأصيل العربية\شعار تأصيل العربية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4386" y="728699"/>
              <a:ext cx="2077472" cy="1529819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52400" dist="12000" dir="90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19800000" lon="1200000" rev="20820000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3" name="Rounded Rectangle 32"/>
          <p:cNvSpPr/>
          <p:nvPr/>
        </p:nvSpPr>
        <p:spPr>
          <a:xfrm>
            <a:off x="8964489" y="3132878"/>
            <a:ext cx="176516" cy="1232226"/>
          </a:xfrm>
          <a:prstGeom prst="roundRect">
            <a:avLst>
              <a:gd name="adj" fmla="val 0"/>
            </a:avLst>
          </a:prstGeom>
          <a:solidFill>
            <a:srgbClr val="5E5E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6" name="Rounded Rectangle 35"/>
          <p:cNvSpPr/>
          <p:nvPr/>
        </p:nvSpPr>
        <p:spPr>
          <a:xfrm>
            <a:off x="8964488" y="2452847"/>
            <a:ext cx="179512" cy="616113"/>
          </a:xfrm>
          <a:prstGeom prst="roundRect">
            <a:avLst>
              <a:gd name="adj" fmla="val 0"/>
            </a:avLst>
          </a:prstGeom>
          <a:solidFill>
            <a:srgbClr val="5E5E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34" name="Group 33"/>
          <p:cNvGrpSpPr/>
          <p:nvPr/>
        </p:nvGrpSpPr>
        <p:grpSpPr>
          <a:xfrm>
            <a:off x="-36512" y="260649"/>
            <a:ext cx="5098327" cy="6336704"/>
            <a:chOff x="107504" y="116632"/>
            <a:chExt cx="5616623" cy="6336704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/>
        </p:grpSpPr>
        <p:sp>
          <p:nvSpPr>
            <p:cNvPr id="35" name="Rounded Rectangle 34"/>
            <p:cNvSpPr/>
            <p:nvPr/>
          </p:nvSpPr>
          <p:spPr>
            <a:xfrm>
              <a:off x="2411760" y="11663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16014" y="1261530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107504" y="227687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07504" y="335699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07504" y="116632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107504" y="551723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1259632" y="119675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1259632" y="551723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259632" y="227687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3563888" y="11663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1259632" y="443711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411760" y="551723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411760" y="2276872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2411760" y="335699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2411760" y="443711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4629219" y="4437111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3563888" y="4437111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3563888" y="5517231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2411760" y="119675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4716012" y="5517231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3563888" y="1239731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</p:spTree>
    <p:extLst>
      <p:ext uri="{BB962C8B-B14F-4D97-AF65-F5344CB8AC3E}">
        <p14:creationId xmlns:p14="http://schemas.microsoft.com/office/powerpoint/2010/main" val="121311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ar-SA" dirty="0">
                <a:cs typeface="PT Bold Heading" pitchFamily="2" charset="-78"/>
              </a:rPr>
              <a:t>أسلــوب التــعجب </a:t>
            </a:r>
            <a:r>
              <a:rPr lang="en-US" dirty="0">
                <a:cs typeface="PT Bold Heading" pitchFamily="2" charset="-78"/>
              </a:rPr>
              <a:t/>
            </a:r>
            <a:br>
              <a:rPr lang="en-US" dirty="0">
                <a:cs typeface="PT Bold Heading" pitchFamily="2" charset="-78"/>
              </a:rPr>
            </a:br>
            <a:endParaRPr lang="ar-SA" dirty="0">
              <a:cs typeface="PT Bold Heading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9036496" cy="4608512"/>
          </a:xfrm>
        </p:spPr>
        <p:txBody>
          <a:bodyPr>
            <a:normAutofit/>
          </a:bodyPr>
          <a:lstStyle/>
          <a:p>
            <a:pPr algn="r"/>
            <a:r>
              <a:rPr lang="ar-SA" b="1" dirty="0">
                <a:solidFill>
                  <a:srgbClr val="FF0000"/>
                </a:solidFill>
              </a:rPr>
              <a:t>يتكون أسلوب التعجب من </a:t>
            </a:r>
            <a:r>
              <a:rPr lang="ar-SA" b="1" dirty="0" smtClean="0">
                <a:solidFill>
                  <a:srgbClr val="FF0000"/>
                </a:solidFill>
              </a:rPr>
              <a:t>:</a:t>
            </a:r>
          </a:p>
          <a:p>
            <a:pPr algn="r"/>
            <a:r>
              <a:rPr lang="ar-SA" sz="2400" b="1" dirty="0">
                <a:solidFill>
                  <a:schemeClr val="accent5">
                    <a:lumMod val="75000"/>
                  </a:schemeClr>
                </a:solidFill>
              </a:rPr>
              <a:t>ما التعجبية + فعل </a:t>
            </a:r>
            <a:r>
              <a:rPr lang="ar-SA" sz="2400" b="1" dirty="0" smtClean="0">
                <a:solidFill>
                  <a:schemeClr val="accent5">
                    <a:lumMod val="75000"/>
                  </a:schemeClr>
                </a:solidFill>
              </a:rPr>
              <a:t>ماض مبني على الفتح </a:t>
            </a:r>
            <a:r>
              <a:rPr lang="ar-SA" sz="2400" b="1" dirty="0">
                <a:solidFill>
                  <a:schemeClr val="accent5">
                    <a:lumMod val="75000"/>
                  </a:schemeClr>
                </a:solidFill>
              </a:rPr>
              <a:t>على وزن أفعل + اسم متعجب </a:t>
            </a:r>
            <a:r>
              <a:rPr lang="ar-SA" sz="2400" b="1" dirty="0" smtClean="0">
                <a:solidFill>
                  <a:schemeClr val="accent5">
                    <a:lumMod val="75000"/>
                  </a:schemeClr>
                </a:solidFill>
              </a:rPr>
              <a:t>منه منصوب</a:t>
            </a:r>
          </a:p>
          <a:p>
            <a:pPr algn="r"/>
            <a:r>
              <a:rPr lang="ar-SA" sz="2400" b="1" dirty="0">
                <a:solidFill>
                  <a:srgbClr val="0070C0"/>
                </a:solidFill>
              </a:rPr>
              <a:t>صيغة أفعل والمتعجب منه كلاهما </a:t>
            </a:r>
            <a:r>
              <a:rPr lang="ar-SA" sz="2400" b="1" dirty="0" smtClean="0">
                <a:solidFill>
                  <a:srgbClr val="0070C0"/>
                </a:solidFill>
              </a:rPr>
              <a:t>منصوبان</a:t>
            </a:r>
          </a:p>
          <a:p>
            <a:pPr algn="r"/>
            <a:r>
              <a:rPr lang="ar-SA" sz="2400" b="1" dirty="0" smtClean="0">
                <a:solidFill>
                  <a:srgbClr val="0070C0"/>
                </a:solidFill>
              </a:rPr>
              <a:t>أمثلة</a:t>
            </a:r>
          </a:p>
          <a:p>
            <a:pPr algn="r"/>
            <a:r>
              <a:rPr lang="ar-SA" sz="2800" b="1" dirty="0">
                <a:solidFill>
                  <a:schemeClr val="accent4">
                    <a:lumMod val="50000"/>
                  </a:schemeClr>
                </a:solidFill>
              </a:rPr>
              <a:t>ما أجملَ السماءَ </a:t>
            </a:r>
            <a:r>
              <a:rPr lang="ar-SA" sz="2800" b="1" dirty="0" smtClean="0">
                <a:solidFill>
                  <a:schemeClr val="accent4">
                    <a:lumMod val="50000"/>
                  </a:schemeClr>
                </a:solidFill>
              </a:rPr>
              <a:t>!</a:t>
            </a:r>
          </a:p>
          <a:p>
            <a:pPr algn="r"/>
            <a:r>
              <a:rPr lang="ar-SA" sz="3600" dirty="0">
                <a:solidFill>
                  <a:schemeClr val="accent6">
                    <a:lumMod val="50000"/>
                  </a:schemeClr>
                </a:solidFill>
              </a:rPr>
              <a:t>ما أعظمَ دينَ الإسلام </a:t>
            </a:r>
            <a:r>
              <a:rPr lang="ar-SA" sz="3600" dirty="0" smtClean="0">
                <a:solidFill>
                  <a:schemeClr val="accent6">
                    <a:lumMod val="50000"/>
                  </a:schemeClr>
                </a:solidFill>
              </a:rPr>
              <a:t>!</a:t>
            </a:r>
          </a:p>
          <a:p>
            <a:pPr algn="r"/>
            <a:r>
              <a:rPr lang="ar-SA" sz="3600" dirty="0">
                <a:solidFill>
                  <a:schemeClr val="tx2"/>
                </a:solidFill>
              </a:rPr>
              <a:t>ما أجملَ الطريقَ </a:t>
            </a:r>
            <a:r>
              <a:rPr lang="ar-SA" sz="3600" dirty="0" smtClean="0">
                <a:solidFill>
                  <a:schemeClr val="tx2"/>
                </a:solidFill>
              </a:rPr>
              <a:t>!</a:t>
            </a:r>
          </a:p>
          <a:p>
            <a:pPr algn="r"/>
            <a:r>
              <a:rPr lang="ar-SA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ما أروعَ </a:t>
            </a:r>
            <a:r>
              <a:rPr lang="ar-SA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الطلابَ!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endParaRPr lang="en-US" sz="3600" dirty="0">
              <a:solidFill>
                <a:schemeClr val="tx2"/>
              </a:solidFill>
            </a:endParaRPr>
          </a:p>
          <a:p>
            <a:pPr algn="r"/>
            <a:endParaRPr lang="en-US" sz="2400" b="1" dirty="0">
              <a:solidFill>
                <a:srgbClr val="0070C0"/>
              </a:solidFill>
            </a:endParaRPr>
          </a:p>
          <a:p>
            <a:pPr algn="r"/>
            <a:endParaRPr lang="ar-S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31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</TotalTime>
  <Words>57</Words>
  <Application>Microsoft Office PowerPoint</Application>
  <PresentationFormat>عرض على الشاشة (3:4)‏</PresentationFormat>
  <Paragraphs>13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أسلــوب التــعجب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Q</dc:creator>
  <cp:lastModifiedBy>Q</cp:lastModifiedBy>
  <cp:revision>2</cp:revision>
  <dcterms:created xsi:type="dcterms:W3CDTF">2020-10-22T10:38:59Z</dcterms:created>
  <dcterms:modified xsi:type="dcterms:W3CDTF">2020-10-22T11:23:51Z</dcterms:modified>
</cp:coreProperties>
</file>