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9" r:id="rId3"/>
    <p:sldId id="264" r:id="rId4"/>
    <p:sldId id="265" r:id="rId5"/>
    <p:sldId id="274" r:id="rId6"/>
    <p:sldId id="275" r:id="rId7"/>
    <p:sldId id="261" r:id="rId8"/>
    <p:sldId id="276" r:id="rId9"/>
    <p:sldId id="322" r:id="rId10"/>
    <p:sldId id="323" r:id="rId11"/>
    <p:sldId id="266" r:id="rId12"/>
    <p:sldId id="277" r:id="rId13"/>
    <p:sldId id="324" r:id="rId14"/>
    <p:sldId id="278" r:id="rId15"/>
    <p:sldId id="325" r:id="rId16"/>
    <p:sldId id="268" r:id="rId17"/>
    <p:sldId id="326" r:id="rId18"/>
    <p:sldId id="302" r:id="rId19"/>
    <p:sldId id="281" r:id="rId20"/>
    <p:sldId id="327" r:id="rId21"/>
    <p:sldId id="328" r:id="rId22"/>
    <p:sldId id="283" r:id="rId23"/>
    <p:sldId id="365" r:id="rId24"/>
    <p:sldId id="329" r:id="rId25"/>
    <p:sldId id="366" r:id="rId26"/>
    <p:sldId id="367" r:id="rId27"/>
    <p:sldId id="331" r:id="rId28"/>
    <p:sldId id="330" r:id="rId29"/>
    <p:sldId id="272" r:id="rId30"/>
    <p:sldId id="284" r:id="rId31"/>
    <p:sldId id="332" r:id="rId32"/>
    <p:sldId id="333" r:id="rId33"/>
    <p:sldId id="334" r:id="rId34"/>
    <p:sldId id="285" r:id="rId35"/>
    <p:sldId id="335" r:id="rId36"/>
    <p:sldId id="368" r:id="rId37"/>
    <p:sldId id="291" r:id="rId38"/>
    <p:sldId id="292" r:id="rId39"/>
    <p:sldId id="369" r:id="rId40"/>
    <p:sldId id="337" r:id="rId41"/>
    <p:sldId id="370" r:id="rId42"/>
    <p:sldId id="282" r:id="rId43"/>
    <p:sldId id="287" r:id="rId44"/>
    <p:sldId id="338" r:id="rId45"/>
    <p:sldId id="339" r:id="rId46"/>
    <p:sldId id="340" r:id="rId47"/>
    <p:sldId id="341" r:id="rId48"/>
    <p:sldId id="293" r:id="rId49"/>
    <p:sldId id="294" r:id="rId50"/>
    <p:sldId id="342" r:id="rId51"/>
    <p:sldId id="295" r:id="rId52"/>
    <p:sldId id="343" r:id="rId53"/>
    <p:sldId id="344" r:id="rId54"/>
    <p:sldId id="297" r:id="rId55"/>
    <p:sldId id="348" r:id="rId56"/>
    <p:sldId id="345" r:id="rId57"/>
    <p:sldId id="346" r:id="rId58"/>
    <p:sldId id="347" r:id="rId59"/>
    <p:sldId id="349" r:id="rId60"/>
    <p:sldId id="350" r:id="rId61"/>
    <p:sldId id="351" r:id="rId62"/>
    <p:sldId id="352" r:id="rId63"/>
    <p:sldId id="353" r:id="rId64"/>
    <p:sldId id="305" r:id="rId65"/>
    <p:sldId id="354" r:id="rId66"/>
    <p:sldId id="355" r:id="rId67"/>
    <p:sldId id="306" r:id="rId68"/>
    <p:sldId id="298" r:id="rId69"/>
    <p:sldId id="356" r:id="rId70"/>
    <p:sldId id="357" r:id="rId71"/>
    <p:sldId id="358" r:id="rId72"/>
    <p:sldId id="359" r:id="rId73"/>
    <p:sldId id="360" r:id="rId74"/>
    <p:sldId id="361" r:id="rId75"/>
    <p:sldId id="362" r:id="rId76"/>
    <p:sldId id="363" r:id="rId77"/>
    <p:sldId id="364" r:id="rId78"/>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BE1D"/>
    <a:srgbClr val="0000CC"/>
    <a:srgbClr val="990000"/>
    <a:srgbClr val="00CC66"/>
    <a:srgbClr val="EDCB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نمط فاتح 1 - تمييز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نمط فاتح 1 - تميي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نمط متوسط 2 - تميي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E25E649-3F16-4E02-A733-19D2CDBF48F0}" styleName="نمط متوسط 3 - تمييز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3296810-A885-4BE3-A3E7-6D5BEEA58F35}" styleName="نمط متوسط 2 - تميي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53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07BAC5-8FAA-4FE7-BEC2-2026D2D7CB17}" type="doc">
      <dgm:prSet loTypeId="urn:microsoft.com/office/officeart/2005/8/layout/radial1" loCatId="cycle" qsTypeId="urn:microsoft.com/office/officeart/2005/8/quickstyle/3d2" qsCatId="3D" csTypeId="urn:microsoft.com/office/officeart/2005/8/colors/colorful3" csCatId="colorful" phldr="1"/>
      <dgm:spPr/>
      <dgm:t>
        <a:bodyPr/>
        <a:lstStyle/>
        <a:p>
          <a:pPr rtl="1"/>
          <a:endParaRPr lang="ar-EG"/>
        </a:p>
      </dgm:t>
    </dgm:pt>
    <dgm:pt modelId="{F333E793-6639-48B8-9061-3C808ECC36E8}">
      <dgm:prSet phldrT="[نص]"/>
      <dgm:spPr/>
      <dgm:t>
        <a:bodyPr/>
        <a:lstStyle/>
        <a:p>
          <a:pPr rtl="1"/>
          <a:r>
            <a:rPr lang="ar-EG" b="1" dirty="0"/>
            <a:t>عواقب خطاب الكراهية</a:t>
          </a:r>
        </a:p>
      </dgm:t>
    </dgm:pt>
    <dgm:pt modelId="{D0B067AC-5FFF-40D9-8CC7-C34421C06F59}" type="parTrans" cxnId="{5E790248-11F0-4CD6-919C-030BD7B1CF47}">
      <dgm:prSet/>
      <dgm:spPr/>
      <dgm:t>
        <a:bodyPr/>
        <a:lstStyle/>
        <a:p>
          <a:pPr rtl="1"/>
          <a:endParaRPr lang="ar-EG" b="1"/>
        </a:p>
      </dgm:t>
    </dgm:pt>
    <dgm:pt modelId="{97C04005-7D30-49CB-87B9-D44B95D15F97}" type="sibTrans" cxnId="{5E790248-11F0-4CD6-919C-030BD7B1CF47}">
      <dgm:prSet/>
      <dgm:spPr/>
      <dgm:t>
        <a:bodyPr/>
        <a:lstStyle/>
        <a:p>
          <a:pPr rtl="1"/>
          <a:endParaRPr lang="ar-EG" b="1"/>
        </a:p>
      </dgm:t>
    </dgm:pt>
    <dgm:pt modelId="{DAD89798-80CC-437B-8E77-3BE3EA00CDF4}">
      <dgm:prSet phldrT="[نص]"/>
      <dgm:spPr/>
      <dgm:t>
        <a:bodyPr/>
        <a:lstStyle/>
        <a:p>
          <a:pPr rtl="1"/>
          <a:r>
            <a:rPr lang="ar-EG" b="1" dirty="0"/>
            <a:t> </a:t>
          </a:r>
        </a:p>
      </dgm:t>
    </dgm:pt>
    <dgm:pt modelId="{5876A4CC-D5D7-4B79-9E2F-A6D0A678C17E}" type="parTrans" cxnId="{805A7C66-1386-4C41-81D4-3BF2FAAE31BB}">
      <dgm:prSet/>
      <dgm:spPr/>
      <dgm:t>
        <a:bodyPr/>
        <a:lstStyle/>
        <a:p>
          <a:pPr rtl="1"/>
          <a:endParaRPr lang="ar-EG" b="1"/>
        </a:p>
      </dgm:t>
    </dgm:pt>
    <dgm:pt modelId="{E184D51F-BE54-4144-9A9A-6359194BDF51}" type="sibTrans" cxnId="{805A7C66-1386-4C41-81D4-3BF2FAAE31BB}">
      <dgm:prSet/>
      <dgm:spPr/>
      <dgm:t>
        <a:bodyPr/>
        <a:lstStyle/>
        <a:p>
          <a:pPr rtl="1"/>
          <a:endParaRPr lang="ar-EG" b="1"/>
        </a:p>
      </dgm:t>
    </dgm:pt>
    <dgm:pt modelId="{4BD473BF-C74F-499E-9ED8-FE60D23E3590}">
      <dgm:prSet phldrT="[نص]"/>
      <dgm:spPr/>
      <dgm:t>
        <a:bodyPr/>
        <a:lstStyle/>
        <a:p>
          <a:pPr rtl="1"/>
          <a:r>
            <a:rPr lang="ar-EG" b="1" dirty="0"/>
            <a:t> </a:t>
          </a:r>
        </a:p>
      </dgm:t>
    </dgm:pt>
    <dgm:pt modelId="{E439524D-5A1D-4091-A6A5-12D6CF7FC2BE}" type="parTrans" cxnId="{3EDEDE90-2B9C-4D84-AA07-FC36DE7DEF0D}">
      <dgm:prSet/>
      <dgm:spPr/>
      <dgm:t>
        <a:bodyPr/>
        <a:lstStyle/>
        <a:p>
          <a:pPr rtl="1"/>
          <a:endParaRPr lang="ar-EG" b="1"/>
        </a:p>
      </dgm:t>
    </dgm:pt>
    <dgm:pt modelId="{6993793E-C92A-4D9D-847D-5AF1B33FCDEE}" type="sibTrans" cxnId="{3EDEDE90-2B9C-4D84-AA07-FC36DE7DEF0D}">
      <dgm:prSet/>
      <dgm:spPr/>
      <dgm:t>
        <a:bodyPr/>
        <a:lstStyle/>
        <a:p>
          <a:pPr rtl="1"/>
          <a:endParaRPr lang="ar-EG" b="1"/>
        </a:p>
      </dgm:t>
    </dgm:pt>
    <dgm:pt modelId="{B402F55D-60D8-4EDF-B181-6B2D18523D09}">
      <dgm:prSet phldrT="[نص]"/>
      <dgm:spPr/>
      <dgm:t>
        <a:bodyPr/>
        <a:lstStyle/>
        <a:p>
          <a:pPr rtl="1"/>
          <a:r>
            <a:rPr lang="ar-EG" b="1" dirty="0"/>
            <a:t> </a:t>
          </a:r>
        </a:p>
      </dgm:t>
    </dgm:pt>
    <dgm:pt modelId="{1F035282-A05C-40A3-961F-591610FB1713}" type="parTrans" cxnId="{86074E88-1294-4740-B5A8-1FF262C7110F}">
      <dgm:prSet/>
      <dgm:spPr/>
      <dgm:t>
        <a:bodyPr/>
        <a:lstStyle/>
        <a:p>
          <a:pPr rtl="1"/>
          <a:endParaRPr lang="ar-EG" b="1"/>
        </a:p>
      </dgm:t>
    </dgm:pt>
    <dgm:pt modelId="{E3FDA3D9-4EF8-484A-B0D5-1D2D478AA36E}" type="sibTrans" cxnId="{86074E88-1294-4740-B5A8-1FF262C7110F}">
      <dgm:prSet/>
      <dgm:spPr/>
      <dgm:t>
        <a:bodyPr/>
        <a:lstStyle/>
        <a:p>
          <a:pPr rtl="1"/>
          <a:endParaRPr lang="ar-EG" b="1"/>
        </a:p>
      </dgm:t>
    </dgm:pt>
    <dgm:pt modelId="{DFA48235-0A28-4FC8-9FBD-8AFA8DC9CCB3}">
      <dgm:prSet phldrT="[نص]"/>
      <dgm:spPr/>
      <dgm:t>
        <a:bodyPr/>
        <a:lstStyle/>
        <a:p>
          <a:pPr rtl="1"/>
          <a:r>
            <a:rPr lang="ar-EG" b="1" dirty="0"/>
            <a:t> </a:t>
          </a:r>
        </a:p>
      </dgm:t>
    </dgm:pt>
    <dgm:pt modelId="{D3A72907-E9A9-4CBB-8B65-A9EE1221A7D3}" type="parTrans" cxnId="{ABAEB0F4-5E90-44A0-82C6-70F435B43054}">
      <dgm:prSet/>
      <dgm:spPr/>
      <dgm:t>
        <a:bodyPr/>
        <a:lstStyle/>
        <a:p>
          <a:pPr rtl="1"/>
          <a:endParaRPr lang="ar-EG" b="1"/>
        </a:p>
      </dgm:t>
    </dgm:pt>
    <dgm:pt modelId="{9FD9752D-BD77-4773-915D-5C953573D483}" type="sibTrans" cxnId="{ABAEB0F4-5E90-44A0-82C6-70F435B43054}">
      <dgm:prSet/>
      <dgm:spPr/>
      <dgm:t>
        <a:bodyPr/>
        <a:lstStyle/>
        <a:p>
          <a:pPr rtl="1"/>
          <a:endParaRPr lang="ar-EG" b="1"/>
        </a:p>
      </dgm:t>
    </dgm:pt>
    <dgm:pt modelId="{68765DB1-A78F-4097-B9EE-26E47F9CA8C7}">
      <dgm:prSet phldrT="[نص]"/>
      <dgm:spPr/>
      <dgm:t>
        <a:bodyPr/>
        <a:lstStyle/>
        <a:p>
          <a:pPr rtl="1"/>
          <a:endParaRPr lang="ar-EG" b="1" dirty="0"/>
        </a:p>
      </dgm:t>
    </dgm:pt>
    <dgm:pt modelId="{C4EBAC01-1A05-42BB-80BD-37931C223D8F}" type="parTrans" cxnId="{7E1DBAE9-B8B4-4B84-929D-B3EAF68C44ED}">
      <dgm:prSet/>
      <dgm:spPr/>
      <dgm:t>
        <a:bodyPr/>
        <a:lstStyle/>
        <a:p>
          <a:pPr rtl="1"/>
          <a:endParaRPr lang="ar-EG" b="1"/>
        </a:p>
      </dgm:t>
    </dgm:pt>
    <dgm:pt modelId="{A8E7C8A7-BD74-48BA-8295-C788F1AF4C91}" type="sibTrans" cxnId="{7E1DBAE9-B8B4-4B84-929D-B3EAF68C44ED}">
      <dgm:prSet/>
      <dgm:spPr/>
      <dgm:t>
        <a:bodyPr/>
        <a:lstStyle/>
        <a:p>
          <a:pPr rtl="1"/>
          <a:endParaRPr lang="ar-EG" b="1"/>
        </a:p>
      </dgm:t>
    </dgm:pt>
    <dgm:pt modelId="{8E13D3CE-5C32-4338-A800-DB6E3C9F8199}">
      <dgm:prSet phldrT="[نص]"/>
      <dgm:spPr/>
      <dgm:t>
        <a:bodyPr/>
        <a:lstStyle/>
        <a:p>
          <a:pPr rtl="1"/>
          <a:endParaRPr lang="ar-EG" b="1" dirty="0"/>
        </a:p>
      </dgm:t>
    </dgm:pt>
    <dgm:pt modelId="{2AD83700-BD4E-423C-990D-36EBB03E2743}" type="parTrans" cxnId="{D050317D-4EDA-4A3C-91BC-4B75385CA02F}">
      <dgm:prSet/>
      <dgm:spPr/>
      <dgm:t>
        <a:bodyPr/>
        <a:lstStyle/>
        <a:p>
          <a:pPr rtl="1"/>
          <a:endParaRPr lang="ar-EG" b="1"/>
        </a:p>
      </dgm:t>
    </dgm:pt>
    <dgm:pt modelId="{0BAD2C59-F465-45F6-9D52-4736A017720E}" type="sibTrans" cxnId="{D050317D-4EDA-4A3C-91BC-4B75385CA02F}">
      <dgm:prSet/>
      <dgm:spPr/>
      <dgm:t>
        <a:bodyPr/>
        <a:lstStyle/>
        <a:p>
          <a:pPr rtl="1"/>
          <a:endParaRPr lang="ar-EG" b="1"/>
        </a:p>
      </dgm:t>
    </dgm:pt>
    <dgm:pt modelId="{EA46970E-A493-4550-AACD-8450D7E36D08}" type="pres">
      <dgm:prSet presAssocID="{EE07BAC5-8FAA-4FE7-BEC2-2026D2D7CB17}" presName="cycle" presStyleCnt="0">
        <dgm:presLayoutVars>
          <dgm:chMax val="1"/>
          <dgm:dir/>
          <dgm:animLvl val="ctr"/>
          <dgm:resizeHandles val="exact"/>
        </dgm:presLayoutVars>
      </dgm:prSet>
      <dgm:spPr/>
    </dgm:pt>
    <dgm:pt modelId="{49FB3FCE-C7BC-42CD-B3B6-1732C6BEAE51}" type="pres">
      <dgm:prSet presAssocID="{F333E793-6639-48B8-9061-3C808ECC36E8}" presName="centerShape" presStyleLbl="node0" presStyleIdx="0" presStyleCnt="1"/>
      <dgm:spPr/>
    </dgm:pt>
    <dgm:pt modelId="{ECF213C6-40FA-40D4-BA84-A85D82BB82B6}" type="pres">
      <dgm:prSet presAssocID="{5876A4CC-D5D7-4B79-9E2F-A6D0A678C17E}" presName="Name9" presStyleLbl="parChTrans1D2" presStyleIdx="0" presStyleCnt="6"/>
      <dgm:spPr/>
    </dgm:pt>
    <dgm:pt modelId="{611A8818-FBA9-469E-86D5-67AC7AA98606}" type="pres">
      <dgm:prSet presAssocID="{5876A4CC-D5D7-4B79-9E2F-A6D0A678C17E}" presName="connTx" presStyleLbl="parChTrans1D2" presStyleIdx="0" presStyleCnt="6"/>
      <dgm:spPr/>
    </dgm:pt>
    <dgm:pt modelId="{5B531C85-AC18-483F-8957-C88811B691D7}" type="pres">
      <dgm:prSet presAssocID="{DAD89798-80CC-437B-8E77-3BE3EA00CDF4}" presName="node" presStyleLbl="node1" presStyleIdx="0" presStyleCnt="6" custScaleX="111915" custScaleY="111915">
        <dgm:presLayoutVars>
          <dgm:bulletEnabled val="1"/>
        </dgm:presLayoutVars>
      </dgm:prSet>
      <dgm:spPr/>
    </dgm:pt>
    <dgm:pt modelId="{F0CA8146-2FD2-4D5C-A56E-1852AEE6EBE5}" type="pres">
      <dgm:prSet presAssocID="{E439524D-5A1D-4091-A6A5-12D6CF7FC2BE}" presName="Name9" presStyleLbl="parChTrans1D2" presStyleIdx="1" presStyleCnt="6"/>
      <dgm:spPr/>
    </dgm:pt>
    <dgm:pt modelId="{CF81BDFF-51CD-40E4-9398-35AC7D61A00F}" type="pres">
      <dgm:prSet presAssocID="{E439524D-5A1D-4091-A6A5-12D6CF7FC2BE}" presName="connTx" presStyleLbl="parChTrans1D2" presStyleIdx="1" presStyleCnt="6"/>
      <dgm:spPr/>
    </dgm:pt>
    <dgm:pt modelId="{D9A23F16-29AA-40FA-A420-41F1C2566E2E}" type="pres">
      <dgm:prSet presAssocID="{4BD473BF-C74F-499E-9ED8-FE60D23E3590}" presName="node" presStyleLbl="node1" presStyleIdx="1" presStyleCnt="6" custScaleX="111915" custScaleY="111915">
        <dgm:presLayoutVars>
          <dgm:bulletEnabled val="1"/>
        </dgm:presLayoutVars>
      </dgm:prSet>
      <dgm:spPr/>
    </dgm:pt>
    <dgm:pt modelId="{46FD804B-01E0-455B-83D7-B28DF3F49249}" type="pres">
      <dgm:prSet presAssocID="{1F035282-A05C-40A3-961F-591610FB1713}" presName="Name9" presStyleLbl="parChTrans1D2" presStyleIdx="2" presStyleCnt="6"/>
      <dgm:spPr/>
    </dgm:pt>
    <dgm:pt modelId="{8B77D19A-6BF2-4DBA-9F8B-306DC7AA9AC9}" type="pres">
      <dgm:prSet presAssocID="{1F035282-A05C-40A3-961F-591610FB1713}" presName="connTx" presStyleLbl="parChTrans1D2" presStyleIdx="2" presStyleCnt="6"/>
      <dgm:spPr/>
    </dgm:pt>
    <dgm:pt modelId="{BC198CDB-505D-49DC-8820-3CF5921D9238}" type="pres">
      <dgm:prSet presAssocID="{B402F55D-60D8-4EDF-B181-6B2D18523D09}" presName="node" presStyleLbl="node1" presStyleIdx="2" presStyleCnt="6" custScaleX="111915" custScaleY="111915">
        <dgm:presLayoutVars>
          <dgm:bulletEnabled val="1"/>
        </dgm:presLayoutVars>
      </dgm:prSet>
      <dgm:spPr/>
    </dgm:pt>
    <dgm:pt modelId="{BB326A36-044C-4C99-A157-233D28A459CF}" type="pres">
      <dgm:prSet presAssocID="{D3A72907-E9A9-4CBB-8B65-A9EE1221A7D3}" presName="Name9" presStyleLbl="parChTrans1D2" presStyleIdx="3" presStyleCnt="6"/>
      <dgm:spPr/>
    </dgm:pt>
    <dgm:pt modelId="{4EC6B443-3EB5-4194-9FF6-A0A29FBA0703}" type="pres">
      <dgm:prSet presAssocID="{D3A72907-E9A9-4CBB-8B65-A9EE1221A7D3}" presName="connTx" presStyleLbl="parChTrans1D2" presStyleIdx="3" presStyleCnt="6"/>
      <dgm:spPr/>
    </dgm:pt>
    <dgm:pt modelId="{D37AE2C1-484F-49BE-B122-FE7F14F7EE98}" type="pres">
      <dgm:prSet presAssocID="{DFA48235-0A28-4FC8-9FBD-8AFA8DC9CCB3}" presName="node" presStyleLbl="node1" presStyleIdx="3" presStyleCnt="6" custScaleX="111915" custScaleY="111915">
        <dgm:presLayoutVars>
          <dgm:bulletEnabled val="1"/>
        </dgm:presLayoutVars>
      </dgm:prSet>
      <dgm:spPr/>
    </dgm:pt>
    <dgm:pt modelId="{7CD4FF1B-8B1B-4A80-9481-C0301047AE17}" type="pres">
      <dgm:prSet presAssocID="{2AD83700-BD4E-423C-990D-36EBB03E2743}" presName="Name9" presStyleLbl="parChTrans1D2" presStyleIdx="4" presStyleCnt="6"/>
      <dgm:spPr/>
    </dgm:pt>
    <dgm:pt modelId="{E8031FD9-6EDF-4CD0-A05A-FC38A07E735F}" type="pres">
      <dgm:prSet presAssocID="{2AD83700-BD4E-423C-990D-36EBB03E2743}" presName="connTx" presStyleLbl="parChTrans1D2" presStyleIdx="4" presStyleCnt="6"/>
      <dgm:spPr/>
    </dgm:pt>
    <dgm:pt modelId="{C61C21A7-8D8F-4C64-BF51-4395CA7C769B}" type="pres">
      <dgm:prSet presAssocID="{8E13D3CE-5C32-4338-A800-DB6E3C9F8199}" presName="node" presStyleLbl="node1" presStyleIdx="4" presStyleCnt="6" custScaleX="111915" custScaleY="111915">
        <dgm:presLayoutVars>
          <dgm:bulletEnabled val="1"/>
        </dgm:presLayoutVars>
      </dgm:prSet>
      <dgm:spPr/>
    </dgm:pt>
    <dgm:pt modelId="{2FC48BCB-A3A3-4BEF-A4BB-30061A298C4F}" type="pres">
      <dgm:prSet presAssocID="{C4EBAC01-1A05-42BB-80BD-37931C223D8F}" presName="Name9" presStyleLbl="parChTrans1D2" presStyleIdx="5" presStyleCnt="6"/>
      <dgm:spPr/>
    </dgm:pt>
    <dgm:pt modelId="{EA2F5444-9EC9-481D-AC1D-F9D7E9637DF4}" type="pres">
      <dgm:prSet presAssocID="{C4EBAC01-1A05-42BB-80BD-37931C223D8F}" presName="connTx" presStyleLbl="parChTrans1D2" presStyleIdx="5" presStyleCnt="6"/>
      <dgm:spPr/>
    </dgm:pt>
    <dgm:pt modelId="{1EEA3C8E-D11D-44FB-A99C-C326A8FCCF13}" type="pres">
      <dgm:prSet presAssocID="{68765DB1-A78F-4097-B9EE-26E47F9CA8C7}" presName="node" presStyleLbl="node1" presStyleIdx="5" presStyleCnt="6" custScaleX="111915" custScaleY="111915">
        <dgm:presLayoutVars>
          <dgm:bulletEnabled val="1"/>
        </dgm:presLayoutVars>
      </dgm:prSet>
      <dgm:spPr/>
    </dgm:pt>
  </dgm:ptLst>
  <dgm:cxnLst>
    <dgm:cxn modelId="{0D604413-6B1E-487F-8D0E-CF724F75B53F}" type="presOf" srcId="{DFA48235-0A28-4FC8-9FBD-8AFA8DC9CCB3}" destId="{D37AE2C1-484F-49BE-B122-FE7F14F7EE98}" srcOrd="0" destOrd="0" presId="urn:microsoft.com/office/officeart/2005/8/layout/radial1"/>
    <dgm:cxn modelId="{4F14C517-F426-4CE8-B23E-0D691E85F531}" type="presOf" srcId="{2AD83700-BD4E-423C-990D-36EBB03E2743}" destId="{E8031FD9-6EDF-4CD0-A05A-FC38A07E735F}" srcOrd="1" destOrd="0" presId="urn:microsoft.com/office/officeart/2005/8/layout/radial1"/>
    <dgm:cxn modelId="{821D121C-CA92-459C-AECF-E50408596281}" type="presOf" srcId="{1F035282-A05C-40A3-961F-591610FB1713}" destId="{8B77D19A-6BF2-4DBA-9F8B-306DC7AA9AC9}" srcOrd="1" destOrd="0" presId="urn:microsoft.com/office/officeart/2005/8/layout/radial1"/>
    <dgm:cxn modelId="{C681B61E-9B7E-44BC-9CA3-BABACD026201}" type="presOf" srcId="{B402F55D-60D8-4EDF-B181-6B2D18523D09}" destId="{BC198CDB-505D-49DC-8820-3CF5921D9238}" srcOrd="0" destOrd="0" presId="urn:microsoft.com/office/officeart/2005/8/layout/radial1"/>
    <dgm:cxn modelId="{2B727A2F-E58E-4290-B9FE-72DA26CB28CF}" type="presOf" srcId="{D3A72907-E9A9-4CBB-8B65-A9EE1221A7D3}" destId="{BB326A36-044C-4C99-A157-233D28A459CF}" srcOrd="0" destOrd="0" presId="urn:microsoft.com/office/officeart/2005/8/layout/radial1"/>
    <dgm:cxn modelId="{B17AD430-C669-4931-AB0E-2A0D2CF2722E}" type="presOf" srcId="{E439524D-5A1D-4091-A6A5-12D6CF7FC2BE}" destId="{F0CA8146-2FD2-4D5C-A56E-1852AEE6EBE5}" srcOrd="0" destOrd="0" presId="urn:microsoft.com/office/officeart/2005/8/layout/radial1"/>
    <dgm:cxn modelId="{4805B031-7535-4895-97AF-03F24D3D1CDB}" type="presOf" srcId="{4BD473BF-C74F-499E-9ED8-FE60D23E3590}" destId="{D9A23F16-29AA-40FA-A420-41F1C2566E2E}" srcOrd="0" destOrd="0" presId="urn:microsoft.com/office/officeart/2005/8/layout/radial1"/>
    <dgm:cxn modelId="{6B13BC3D-6DBA-4DD1-B3BC-EE3757B54BEF}" type="presOf" srcId="{68765DB1-A78F-4097-B9EE-26E47F9CA8C7}" destId="{1EEA3C8E-D11D-44FB-A99C-C326A8FCCF13}" srcOrd="0" destOrd="0" presId="urn:microsoft.com/office/officeart/2005/8/layout/radial1"/>
    <dgm:cxn modelId="{805A7C66-1386-4C41-81D4-3BF2FAAE31BB}" srcId="{F333E793-6639-48B8-9061-3C808ECC36E8}" destId="{DAD89798-80CC-437B-8E77-3BE3EA00CDF4}" srcOrd="0" destOrd="0" parTransId="{5876A4CC-D5D7-4B79-9E2F-A6D0A678C17E}" sibTransId="{E184D51F-BE54-4144-9A9A-6359194BDF51}"/>
    <dgm:cxn modelId="{5E790248-11F0-4CD6-919C-030BD7B1CF47}" srcId="{EE07BAC5-8FAA-4FE7-BEC2-2026D2D7CB17}" destId="{F333E793-6639-48B8-9061-3C808ECC36E8}" srcOrd="0" destOrd="0" parTransId="{D0B067AC-5FFF-40D9-8CC7-C34421C06F59}" sibTransId="{97C04005-7D30-49CB-87B9-D44B95D15F97}"/>
    <dgm:cxn modelId="{1E086F72-B6C7-4992-98B1-E29879B3388C}" type="presOf" srcId="{5876A4CC-D5D7-4B79-9E2F-A6D0A678C17E}" destId="{ECF213C6-40FA-40D4-BA84-A85D82BB82B6}" srcOrd="0" destOrd="0" presId="urn:microsoft.com/office/officeart/2005/8/layout/radial1"/>
    <dgm:cxn modelId="{7DF55455-E084-4B80-A79F-860E9CD56D91}" type="presOf" srcId="{1F035282-A05C-40A3-961F-591610FB1713}" destId="{46FD804B-01E0-455B-83D7-B28DF3F49249}" srcOrd="0" destOrd="0" presId="urn:microsoft.com/office/officeart/2005/8/layout/radial1"/>
    <dgm:cxn modelId="{D050317D-4EDA-4A3C-91BC-4B75385CA02F}" srcId="{F333E793-6639-48B8-9061-3C808ECC36E8}" destId="{8E13D3CE-5C32-4338-A800-DB6E3C9F8199}" srcOrd="4" destOrd="0" parTransId="{2AD83700-BD4E-423C-990D-36EBB03E2743}" sibTransId="{0BAD2C59-F465-45F6-9D52-4736A017720E}"/>
    <dgm:cxn modelId="{23E89B7D-876E-4012-81A9-5414204666A8}" type="presOf" srcId="{D3A72907-E9A9-4CBB-8B65-A9EE1221A7D3}" destId="{4EC6B443-3EB5-4194-9FF6-A0A29FBA0703}" srcOrd="1" destOrd="0" presId="urn:microsoft.com/office/officeart/2005/8/layout/radial1"/>
    <dgm:cxn modelId="{86074E88-1294-4740-B5A8-1FF262C7110F}" srcId="{F333E793-6639-48B8-9061-3C808ECC36E8}" destId="{B402F55D-60D8-4EDF-B181-6B2D18523D09}" srcOrd="2" destOrd="0" parTransId="{1F035282-A05C-40A3-961F-591610FB1713}" sibTransId="{E3FDA3D9-4EF8-484A-B0D5-1D2D478AA36E}"/>
    <dgm:cxn modelId="{2FF8CB8C-8B57-46F2-B708-5A9395F3BC26}" type="presOf" srcId="{E439524D-5A1D-4091-A6A5-12D6CF7FC2BE}" destId="{CF81BDFF-51CD-40E4-9398-35AC7D61A00F}" srcOrd="1" destOrd="0" presId="urn:microsoft.com/office/officeart/2005/8/layout/radial1"/>
    <dgm:cxn modelId="{3EDEDE90-2B9C-4D84-AA07-FC36DE7DEF0D}" srcId="{F333E793-6639-48B8-9061-3C808ECC36E8}" destId="{4BD473BF-C74F-499E-9ED8-FE60D23E3590}" srcOrd="1" destOrd="0" parTransId="{E439524D-5A1D-4091-A6A5-12D6CF7FC2BE}" sibTransId="{6993793E-C92A-4D9D-847D-5AF1B33FCDEE}"/>
    <dgm:cxn modelId="{394A9092-4CCC-439C-B7E1-CA5FDF89FE24}" type="presOf" srcId="{DAD89798-80CC-437B-8E77-3BE3EA00CDF4}" destId="{5B531C85-AC18-483F-8957-C88811B691D7}" srcOrd="0" destOrd="0" presId="urn:microsoft.com/office/officeart/2005/8/layout/radial1"/>
    <dgm:cxn modelId="{6DC99C93-2937-4298-9E5E-9CB4DB6DB445}" type="presOf" srcId="{5876A4CC-D5D7-4B79-9E2F-A6D0A678C17E}" destId="{611A8818-FBA9-469E-86D5-67AC7AA98606}" srcOrd="1" destOrd="0" presId="urn:microsoft.com/office/officeart/2005/8/layout/radial1"/>
    <dgm:cxn modelId="{8B307997-8360-41FE-B19B-80A9C60F70E6}" type="presOf" srcId="{2AD83700-BD4E-423C-990D-36EBB03E2743}" destId="{7CD4FF1B-8B1B-4A80-9481-C0301047AE17}" srcOrd="0" destOrd="0" presId="urn:microsoft.com/office/officeart/2005/8/layout/radial1"/>
    <dgm:cxn modelId="{8FC14A99-F31D-455D-8BC5-18F2DF3A3823}" type="presOf" srcId="{C4EBAC01-1A05-42BB-80BD-37931C223D8F}" destId="{2FC48BCB-A3A3-4BEF-A4BB-30061A298C4F}" srcOrd="0" destOrd="0" presId="urn:microsoft.com/office/officeart/2005/8/layout/radial1"/>
    <dgm:cxn modelId="{4FFB8CAD-20CA-46E3-BA09-C601FA2904B2}" type="presOf" srcId="{EE07BAC5-8FAA-4FE7-BEC2-2026D2D7CB17}" destId="{EA46970E-A493-4550-AACD-8450D7E36D08}" srcOrd="0" destOrd="0" presId="urn:microsoft.com/office/officeart/2005/8/layout/radial1"/>
    <dgm:cxn modelId="{1E101BB0-62D5-4789-84F1-79612F0183F3}" type="presOf" srcId="{8E13D3CE-5C32-4338-A800-DB6E3C9F8199}" destId="{C61C21A7-8D8F-4C64-BF51-4395CA7C769B}" srcOrd="0" destOrd="0" presId="urn:microsoft.com/office/officeart/2005/8/layout/radial1"/>
    <dgm:cxn modelId="{091778D6-CAA8-4078-B5B0-4AFA856884E3}" type="presOf" srcId="{F333E793-6639-48B8-9061-3C808ECC36E8}" destId="{49FB3FCE-C7BC-42CD-B3B6-1732C6BEAE51}" srcOrd="0" destOrd="0" presId="urn:microsoft.com/office/officeart/2005/8/layout/radial1"/>
    <dgm:cxn modelId="{46ADE9E3-C7E0-48D6-97B5-DACC7030145F}" type="presOf" srcId="{C4EBAC01-1A05-42BB-80BD-37931C223D8F}" destId="{EA2F5444-9EC9-481D-AC1D-F9D7E9637DF4}" srcOrd="1" destOrd="0" presId="urn:microsoft.com/office/officeart/2005/8/layout/radial1"/>
    <dgm:cxn modelId="{7E1DBAE9-B8B4-4B84-929D-B3EAF68C44ED}" srcId="{F333E793-6639-48B8-9061-3C808ECC36E8}" destId="{68765DB1-A78F-4097-B9EE-26E47F9CA8C7}" srcOrd="5" destOrd="0" parTransId="{C4EBAC01-1A05-42BB-80BD-37931C223D8F}" sibTransId="{A8E7C8A7-BD74-48BA-8295-C788F1AF4C91}"/>
    <dgm:cxn modelId="{ABAEB0F4-5E90-44A0-82C6-70F435B43054}" srcId="{F333E793-6639-48B8-9061-3C808ECC36E8}" destId="{DFA48235-0A28-4FC8-9FBD-8AFA8DC9CCB3}" srcOrd="3" destOrd="0" parTransId="{D3A72907-E9A9-4CBB-8B65-A9EE1221A7D3}" sibTransId="{9FD9752D-BD77-4773-915D-5C953573D483}"/>
    <dgm:cxn modelId="{568C517D-2F15-4663-B86E-CB0436100F2A}" type="presParOf" srcId="{EA46970E-A493-4550-AACD-8450D7E36D08}" destId="{49FB3FCE-C7BC-42CD-B3B6-1732C6BEAE51}" srcOrd="0" destOrd="0" presId="urn:microsoft.com/office/officeart/2005/8/layout/radial1"/>
    <dgm:cxn modelId="{5363EBE6-561F-4C4B-89D4-707F6F4FA6A4}" type="presParOf" srcId="{EA46970E-A493-4550-AACD-8450D7E36D08}" destId="{ECF213C6-40FA-40D4-BA84-A85D82BB82B6}" srcOrd="1" destOrd="0" presId="urn:microsoft.com/office/officeart/2005/8/layout/radial1"/>
    <dgm:cxn modelId="{9B65082F-2055-4624-9297-89CE4CCD52F9}" type="presParOf" srcId="{ECF213C6-40FA-40D4-BA84-A85D82BB82B6}" destId="{611A8818-FBA9-469E-86D5-67AC7AA98606}" srcOrd="0" destOrd="0" presId="urn:microsoft.com/office/officeart/2005/8/layout/radial1"/>
    <dgm:cxn modelId="{E9C80539-E567-44AC-A50F-9E4AA26D0817}" type="presParOf" srcId="{EA46970E-A493-4550-AACD-8450D7E36D08}" destId="{5B531C85-AC18-483F-8957-C88811B691D7}" srcOrd="2" destOrd="0" presId="urn:microsoft.com/office/officeart/2005/8/layout/radial1"/>
    <dgm:cxn modelId="{4FA3AAEE-C074-44D4-AD3F-4C9D260EA135}" type="presParOf" srcId="{EA46970E-A493-4550-AACD-8450D7E36D08}" destId="{F0CA8146-2FD2-4D5C-A56E-1852AEE6EBE5}" srcOrd="3" destOrd="0" presId="urn:microsoft.com/office/officeart/2005/8/layout/radial1"/>
    <dgm:cxn modelId="{8F699A80-95E5-4FC3-B32C-3FFBFDFF4878}" type="presParOf" srcId="{F0CA8146-2FD2-4D5C-A56E-1852AEE6EBE5}" destId="{CF81BDFF-51CD-40E4-9398-35AC7D61A00F}" srcOrd="0" destOrd="0" presId="urn:microsoft.com/office/officeart/2005/8/layout/radial1"/>
    <dgm:cxn modelId="{FD419C5F-0F22-4C6F-9B3F-1C99642F49D8}" type="presParOf" srcId="{EA46970E-A493-4550-AACD-8450D7E36D08}" destId="{D9A23F16-29AA-40FA-A420-41F1C2566E2E}" srcOrd="4" destOrd="0" presId="urn:microsoft.com/office/officeart/2005/8/layout/radial1"/>
    <dgm:cxn modelId="{75B549FB-3E64-4650-93AE-44C110F0FC0B}" type="presParOf" srcId="{EA46970E-A493-4550-AACD-8450D7E36D08}" destId="{46FD804B-01E0-455B-83D7-B28DF3F49249}" srcOrd="5" destOrd="0" presId="urn:microsoft.com/office/officeart/2005/8/layout/radial1"/>
    <dgm:cxn modelId="{5C92786B-C48C-4812-BEFC-42A981CAAC6D}" type="presParOf" srcId="{46FD804B-01E0-455B-83D7-B28DF3F49249}" destId="{8B77D19A-6BF2-4DBA-9F8B-306DC7AA9AC9}" srcOrd="0" destOrd="0" presId="urn:microsoft.com/office/officeart/2005/8/layout/radial1"/>
    <dgm:cxn modelId="{44F8C1C7-9FE3-4E2B-A59E-3E6822EA9027}" type="presParOf" srcId="{EA46970E-A493-4550-AACD-8450D7E36D08}" destId="{BC198CDB-505D-49DC-8820-3CF5921D9238}" srcOrd="6" destOrd="0" presId="urn:microsoft.com/office/officeart/2005/8/layout/radial1"/>
    <dgm:cxn modelId="{D162F161-7020-420A-A752-618CC4E98B4F}" type="presParOf" srcId="{EA46970E-A493-4550-AACD-8450D7E36D08}" destId="{BB326A36-044C-4C99-A157-233D28A459CF}" srcOrd="7" destOrd="0" presId="urn:microsoft.com/office/officeart/2005/8/layout/radial1"/>
    <dgm:cxn modelId="{439257C5-F37C-4034-AA68-D451842B27D5}" type="presParOf" srcId="{BB326A36-044C-4C99-A157-233D28A459CF}" destId="{4EC6B443-3EB5-4194-9FF6-A0A29FBA0703}" srcOrd="0" destOrd="0" presId="urn:microsoft.com/office/officeart/2005/8/layout/radial1"/>
    <dgm:cxn modelId="{E1900737-AFD1-4C99-9FCA-88672BBD27DD}" type="presParOf" srcId="{EA46970E-A493-4550-AACD-8450D7E36D08}" destId="{D37AE2C1-484F-49BE-B122-FE7F14F7EE98}" srcOrd="8" destOrd="0" presId="urn:microsoft.com/office/officeart/2005/8/layout/radial1"/>
    <dgm:cxn modelId="{A48A4400-896B-42BC-8442-27E544E11DBA}" type="presParOf" srcId="{EA46970E-A493-4550-AACD-8450D7E36D08}" destId="{7CD4FF1B-8B1B-4A80-9481-C0301047AE17}" srcOrd="9" destOrd="0" presId="urn:microsoft.com/office/officeart/2005/8/layout/radial1"/>
    <dgm:cxn modelId="{A4214335-56D2-4311-B50B-ACFF6B1D29FE}" type="presParOf" srcId="{7CD4FF1B-8B1B-4A80-9481-C0301047AE17}" destId="{E8031FD9-6EDF-4CD0-A05A-FC38A07E735F}" srcOrd="0" destOrd="0" presId="urn:microsoft.com/office/officeart/2005/8/layout/radial1"/>
    <dgm:cxn modelId="{4DB3057D-80C6-4137-A46B-3C5567A63641}" type="presParOf" srcId="{EA46970E-A493-4550-AACD-8450D7E36D08}" destId="{C61C21A7-8D8F-4C64-BF51-4395CA7C769B}" srcOrd="10" destOrd="0" presId="urn:microsoft.com/office/officeart/2005/8/layout/radial1"/>
    <dgm:cxn modelId="{5FD0ACA1-CB76-4C73-9ECB-38B26F1FD9CD}" type="presParOf" srcId="{EA46970E-A493-4550-AACD-8450D7E36D08}" destId="{2FC48BCB-A3A3-4BEF-A4BB-30061A298C4F}" srcOrd="11" destOrd="0" presId="urn:microsoft.com/office/officeart/2005/8/layout/radial1"/>
    <dgm:cxn modelId="{AF9300B7-124A-4A1E-94E6-B2ADC8A8434D}" type="presParOf" srcId="{2FC48BCB-A3A3-4BEF-A4BB-30061A298C4F}" destId="{EA2F5444-9EC9-481D-AC1D-F9D7E9637DF4}" srcOrd="0" destOrd="0" presId="urn:microsoft.com/office/officeart/2005/8/layout/radial1"/>
    <dgm:cxn modelId="{043A5FE5-A624-4410-B8B0-8DEA0A74D5A9}" type="presParOf" srcId="{EA46970E-A493-4550-AACD-8450D7E36D08}" destId="{1EEA3C8E-D11D-44FB-A99C-C326A8FCCF13}" srcOrd="12"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FB3FCE-C7BC-42CD-B3B6-1732C6BEAE51}">
      <dsp:nvSpPr>
        <dsp:cNvPr id="0" name=""/>
        <dsp:cNvSpPr/>
      </dsp:nvSpPr>
      <dsp:spPr>
        <a:xfrm>
          <a:off x="3700992" y="2008804"/>
          <a:ext cx="1527006" cy="1527006"/>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rtl="1">
            <a:lnSpc>
              <a:spcPct val="90000"/>
            </a:lnSpc>
            <a:spcBef>
              <a:spcPct val="0"/>
            </a:spcBef>
            <a:spcAft>
              <a:spcPct val="35000"/>
            </a:spcAft>
            <a:buNone/>
          </a:pPr>
          <a:r>
            <a:rPr lang="ar-EG" sz="2600" b="1" kern="1200" dirty="0"/>
            <a:t>عواقب خطاب الكراهية</a:t>
          </a:r>
        </a:p>
      </dsp:txBody>
      <dsp:txXfrm>
        <a:off x="3924617" y="2232429"/>
        <a:ext cx="1079756" cy="1079756"/>
      </dsp:txXfrm>
    </dsp:sp>
    <dsp:sp modelId="{ECF213C6-40FA-40D4-BA84-A85D82BB82B6}">
      <dsp:nvSpPr>
        <dsp:cNvPr id="0" name=""/>
        <dsp:cNvSpPr/>
      </dsp:nvSpPr>
      <dsp:spPr>
        <a:xfrm rot="16200000">
          <a:off x="4279864" y="1808781"/>
          <a:ext cx="369263" cy="30783"/>
        </a:xfrm>
        <a:custGeom>
          <a:avLst/>
          <a:gdLst/>
          <a:ahLst/>
          <a:cxnLst/>
          <a:rect l="0" t="0" r="0" b="0"/>
          <a:pathLst>
            <a:path>
              <a:moveTo>
                <a:pt x="0" y="15391"/>
              </a:moveTo>
              <a:lnTo>
                <a:pt x="369263" y="15391"/>
              </a:lnTo>
            </a:path>
          </a:pathLst>
        </a:custGeom>
        <a:noFill/>
        <a:ln w="25400"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rtl="1">
            <a:lnSpc>
              <a:spcPct val="90000"/>
            </a:lnSpc>
            <a:spcBef>
              <a:spcPct val="0"/>
            </a:spcBef>
            <a:spcAft>
              <a:spcPct val="35000"/>
            </a:spcAft>
            <a:buNone/>
          </a:pPr>
          <a:endParaRPr lang="ar-EG" sz="500" b="1" kern="1200"/>
        </a:p>
      </dsp:txBody>
      <dsp:txXfrm>
        <a:off x="4455264" y="1814941"/>
        <a:ext cx="18463" cy="18463"/>
      </dsp:txXfrm>
    </dsp:sp>
    <dsp:sp modelId="{5B531C85-AC18-483F-8957-C88811B691D7}">
      <dsp:nvSpPr>
        <dsp:cNvPr id="0" name=""/>
        <dsp:cNvSpPr/>
      </dsp:nvSpPr>
      <dsp:spPr>
        <a:xfrm>
          <a:off x="3610021" y="-69408"/>
          <a:ext cx="1708949" cy="1708949"/>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rtl="1">
            <a:lnSpc>
              <a:spcPct val="90000"/>
            </a:lnSpc>
            <a:spcBef>
              <a:spcPct val="0"/>
            </a:spcBef>
            <a:spcAft>
              <a:spcPct val="35000"/>
            </a:spcAft>
            <a:buNone/>
          </a:pPr>
          <a:r>
            <a:rPr lang="ar-EG" sz="6500" b="1" kern="1200" dirty="0"/>
            <a:t> </a:t>
          </a:r>
        </a:p>
      </dsp:txBody>
      <dsp:txXfrm>
        <a:off x="3860291" y="180862"/>
        <a:ext cx="1208409" cy="1208409"/>
      </dsp:txXfrm>
    </dsp:sp>
    <dsp:sp modelId="{F0CA8146-2FD2-4D5C-A56E-1852AEE6EBE5}">
      <dsp:nvSpPr>
        <dsp:cNvPr id="0" name=""/>
        <dsp:cNvSpPr/>
      </dsp:nvSpPr>
      <dsp:spPr>
        <a:xfrm rot="19800000">
          <a:off x="5100973" y="2282848"/>
          <a:ext cx="369263" cy="30783"/>
        </a:xfrm>
        <a:custGeom>
          <a:avLst/>
          <a:gdLst/>
          <a:ahLst/>
          <a:cxnLst/>
          <a:rect l="0" t="0" r="0" b="0"/>
          <a:pathLst>
            <a:path>
              <a:moveTo>
                <a:pt x="0" y="15391"/>
              </a:moveTo>
              <a:lnTo>
                <a:pt x="369263" y="15391"/>
              </a:lnTo>
            </a:path>
          </a:pathLst>
        </a:custGeom>
        <a:noFill/>
        <a:ln w="25400"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rtl="1">
            <a:lnSpc>
              <a:spcPct val="90000"/>
            </a:lnSpc>
            <a:spcBef>
              <a:spcPct val="0"/>
            </a:spcBef>
            <a:spcAft>
              <a:spcPct val="35000"/>
            </a:spcAft>
            <a:buNone/>
          </a:pPr>
          <a:endParaRPr lang="ar-EG" sz="500" b="1" kern="1200"/>
        </a:p>
      </dsp:txBody>
      <dsp:txXfrm>
        <a:off x="5276373" y="2289008"/>
        <a:ext cx="18463" cy="18463"/>
      </dsp:txXfrm>
    </dsp:sp>
    <dsp:sp modelId="{D9A23F16-29AA-40FA-A420-41F1C2566E2E}">
      <dsp:nvSpPr>
        <dsp:cNvPr id="0" name=""/>
        <dsp:cNvSpPr/>
      </dsp:nvSpPr>
      <dsp:spPr>
        <a:xfrm>
          <a:off x="5331023" y="924212"/>
          <a:ext cx="1708949" cy="1708949"/>
        </a:xfrm>
        <a:prstGeom prst="ellipse">
          <a:avLst/>
        </a:prstGeom>
        <a:gradFill rotWithShape="0">
          <a:gsLst>
            <a:gs pos="0">
              <a:schemeClr val="accent3">
                <a:hueOff val="2250053"/>
                <a:satOff val="-3376"/>
                <a:lumOff val="-549"/>
                <a:alphaOff val="0"/>
                <a:shade val="51000"/>
                <a:satMod val="130000"/>
              </a:schemeClr>
            </a:gs>
            <a:gs pos="80000">
              <a:schemeClr val="accent3">
                <a:hueOff val="2250053"/>
                <a:satOff val="-3376"/>
                <a:lumOff val="-549"/>
                <a:alphaOff val="0"/>
                <a:shade val="93000"/>
                <a:satMod val="130000"/>
              </a:schemeClr>
            </a:gs>
            <a:gs pos="100000">
              <a:schemeClr val="accent3">
                <a:hueOff val="2250053"/>
                <a:satOff val="-3376"/>
                <a:lumOff val="-54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rtl="1">
            <a:lnSpc>
              <a:spcPct val="90000"/>
            </a:lnSpc>
            <a:spcBef>
              <a:spcPct val="0"/>
            </a:spcBef>
            <a:spcAft>
              <a:spcPct val="35000"/>
            </a:spcAft>
            <a:buNone/>
          </a:pPr>
          <a:r>
            <a:rPr lang="ar-EG" sz="6500" b="1" kern="1200" dirty="0"/>
            <a:t> </a:t>
          </a:r>
        </a:p>
      </dsp:txBody>
      <dsp:txXfrm>
        <a:off x="5581293" y="1174482"/>
        <a:ext cx="1208409" cy="1208409"/>
      </dsp:txXfrm>
    </dsp:sp>
    <dsp:sp modelId="{46FD804B-01E0-455B-83D7-B28DF3F49249}">
      <dsp:nvSpPr>
        <dsp:cNvPr id="0" name=""/>
        <dsp:cNvSpPr/>
      </dsp:nvSpPr>
      <dsp:spPr>
        <a:xfrm rot="1800000">
          <a:off x="5100973" y="3230984"/>
          <a:ext cx="369263" cy="30783"/>
        </a:xfrm>
        <a:custGeom>
          <a:avLst/>
          <a:gdLst/>
          <a:ahLst/>
          <a:cxnLst/>
          <a:rect l="0" t="0" r="0" b="0"/>
          <a:pathLst>
            <a:path>
              <a:moveTo>
                <a:pt x="0" y="15391"/>
              </a:moveTo>
              <a:lnTo>
                <a:pt x="369263" y="15391"/>
              </a:lnTo>
            </a:path>
          </a:pathLst>
        </a:custGeom>
        <a:noFill/>
        <a:ln w="25400"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rtl="1">
            <a:lnSpc>
              <a:spcPct val="90000"/>
            </a:lnSpc>
            <a:spcBef>
              <a:spcPct val="0"/>
            </a:spcBef>
            <a:spcAft>
              <a:spcPct val="35000"/>
            </a:spcAft>
            <a:buNone/>
          </a:pPr>
          <a:endParaRPr lang="ar-EG" sz="500" b="1" kern="1200"/>
        </a:p>
      </dsp:txBody>
      <dsp:txXfrm>
        <a:off x="5276373" y="3237144"/>
        <a:ext cx="18463" cy="18463"/>
      </dsp:txXfrm>
    </dsp:sp>
    <dsp:sp modelId="{BC198CDB-505D-49DC-8820-3CF5921D9238}">
      <dsp:nvSpPr>
        <dsp:cNvPr id="0" name=""/>
        <dsp:cNvSpPr/>
      </dsp:nvSpPr>
      <dsp:spPr>
        <a:xfrm>
          <a:off x="5331023" y="2911454"/>
          <a:ext cx="1708949" cy="1708949"/>
        </a:xfrm>
        <a:prstGeom prst="ellipse">
          <a:avLst/>
        </a:prstGeom>
        <a:gradFill rotWithShape="0">
          <a:gsLst>
            <a:gs pos="0">
              <a:schemeClr val="accent3">
                <a:hueOff val="4500106"/>
                <a:satOff val="-6752"/>
                <a:lumOff val="-1098"/>
                <a:alphaOff val="0"/>
                <a:shade val="51000"/>
                <a:satMod val="130000"/>
              </a:schemeClr>
            </a:gs>
            <a:gs pos="80000">
              <a:schemeClr val="accent3">
                <a:hueOff val="4500106"/>
                <a:satOff val="-6752"/>
                <a:lumOff val="-1098"/>
                <a:alphaOff val="0"/>
                <a:shade val="93000"/>
                <a:satMod val="130000"/>
              </a:schemeClr>
            </a:gs>
            <a:gs pos="100000">
              <a:schemeClr val="accent3">
                <a:hueOff val="4500106"/>
                <a:satOff val="-6752"/>
                <a:lumOff val="-109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rtl="1">
            <a:lnSpc>
              <a:spcPct val="90000"/>
            </a:lnSpc>
            <a:spcBef>
              <a:spcPct val="0"/>
            </a:spcBef>
            <a:spcAft>
              <a:spcPct val="35000"/>
            </a:spcAft>
            <a:buNone/>
          </a:pPr>
          <a:r>
            <a:rPr lang="ar-EG" sz="6500" b="1" kern="1200" dirty="0"/>
            <a:t> </a:t>
          </a:r>
        </a:p>
      </dsp:txBody>
      <dsp:txXfrm>
        <a:off x="5581293" y="3161724"/>
        <a:ext cx="1208409" cy="1208409"/>
      </dsp:txXfrm>
    </dsp:sp>
    <dsp:sp modelId="{BB326A36-044C-4C99-A157-233D28A459CF}">
      <dsp:nvSpPr>
        <dsp:cNvPr id="0" name=""/>
        <dsp:cNvSpPr/>
      </dsp:nvSpPr>
      <dsp:spPr>
        <a:xfrm rot="5400000">
          <a:off x="4279864" y="3705051"/>
          <a:ext cx="369263" cy="30783"/>
        </a:xfrm>
        <a:custGeom>
          <a:avLst/>
          <a:gdLst/>
          <a:ahLst/>
          <a:cxnLst/>
          <a:rect l="0" t="0" r="0" b="0"/>
          <a:pathLst>
            <a:path>
              <a:moveTo>
                <a:pt x="0" y="15391"/>
              </a:moveTo>
              <a:lnTo>
                <a:pt x="369263" y="15391"/>
              </a:lnTo>
            </a:path>
          </a:pathLst>
        </a:custGeom>
        <a:noFill/>
        <a:ln w="25400"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rtl="1">
            <a:lnSpc>
              <a:spcPct val="90000"/>
            </a:lnSpc>
            <a:spcBef>
              <a:spcPct val="0"/>
            </a:spcBef>
            <a:spcAft>
              <a:spcPct val="35000"/>
            </a:spcAft>
            <a:buNone/>
          </a:pPr>
          <a:endParaRPr lang="ar-EG" sz="500" b="1" kern="1200"/>
        </a:p>
      </dsp:txBody>
      <dsp:txXfrm>
        <a:off x="4455264" y="3711211"/>
        <a:ext cx="18463" cy="18463"/>
      </dsp:txXfrm>
    </dsp:sp>
    <dsp:sp modelId="{D37AE2C1-484F-49BE-B122-FE7F14F7EE98}">
      <dsp:nvSpPr>
        <dsp:cNvPr id="0" name=""/>
        <dsp:cNvSpPr/>
      </dsp:nvSpPr>
      <dsp:spPr>
        <a:xfrm>
          <a:off x="3610021" y="3905075"/>
          <a:ext cx="1708949" cy="1708949"/>
        </a:xfrm>
        <a:prstGeom prst="ellipse">
          <a:avLst/>
        </a:prstGeom>
        <a:gradFill rotWithShape="0">
          <a:gsLst>
            <a:gs pos="0">
              <a:schemeClr val="accent3">
                <a:hueOff val="6750158"/>
                <a:satOff val="-10128"/>
                <a:lumOff val="-1647"/>
                <a:alphaOff val="0"/>
                <a:shade val="51000"/>
                <a:satMod val="130000"/>
              </a:schemeClr>
            </a:gs>
            <a:gs pos="80000">
              <a:schemeClr val="accent3">
                <a:hueOff val="6750158"/>
                <a:satOff val="-10128"/>
                <a:lumOff val="-1647"/>
                <a:alphaOff val="0"/>
                <a:shade val="93000"/>
                <a:satMod val="130000"/>
              </a:schemeClr>
            </a:gs>
            <a:gs pos="100000">
              <a:schemeClr val="accent3">
                <a:hueOff val="6750158"/>
                <a:satOff val="-10128"/>
                <a:lumOff val="-164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rtl="1">
            <a:lnSpc>
              <a:spcPct val="90000"/>
            </a:lnSpc>
            <a:spcBef>
              <a:spcPct val="0"/>
            </a:spcBef>
            <a:spcAft>
              <a:spcPct val="35000"/>
            </a:spcAft>
            <a:buNone/>
          </a:pPr>
          <a:r>
            <a:rPr lang="ar-EG" sz="6500" b="1" kern="1200" dirty="0"/>
            <a:t> </a:t>
          </a:r>
        </a:p>
      </dsp:txBody>
      <dsp:txXfrm>
        <a:off x="3860291" y="4155345"/>
        <a:ext cx="1208409" cy="1208409"/>
      </dsp:txXfrm>
    </dsp:sp>
    <dsp:sp modelId="{7CD4FF1B-8B1B-4A80-9481-C0301047AE17}">
      <dsp:nvSpPr>
        <dsp:cNvPr id="0" name=""/>
        <dsp:cNvSpPr/>
      </dsp:nvSpPr>
      <dsp:spPr>
        <a:xfrm rot="9000000">
          <a:off x="3458754" y="3230984"/>
          <a:ext cx="369263" cy="30783"/>
        </a:xfrm>
        <a:custGeom>
          <a:avLst/>
          <a:gdLst/>
          <a:ahLst/>
          <a:cxnLst/>
          <a:rect l="0" t="0" r="0" b="0"/>
          <a:pathLst>
            <a:path>
              <a:moveTo>
                <a:pt x="0" y="15391"/>
              </a:moveTo>
              <a:lnTo>
                <a:pt x="369263" y="15391"/>
              </a:lnTo>
            </a:path>
          </a:pathLst>
        </a:custGeom>
        <a:noFill/>
        <a:ln w="25400"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rtl="1">
            <a:lnSpc>
              <a:spcPct val="90000"/>
            </a:lnSpc>
            <a:spcBef>
              <a:spcPct val="0"/>
            </a:spcBef>
            <a:spcAft>
              <a:spcPct val="35000"/>
            </a:spcAft>
            <a:buNone/>
          </a:pPr>
          <a:endParaRPr lang="ar-EG" sz="500" b="1" kern="1200"/>
        </a:p>
      </dsp:txBody>
      <dsp:txXfrm rot="10800000">
        <a:off x="3634155" y="3237144"/>
        <a:ext cx="18463" cy="18463"/>
      </dsp:txXfrm>
    </dsp:sp>
    <dsp:sp modelId="{C61C21A7-8D8F-4C64-BF51-4395CA7C769B}">
      <dsp:nvSpPr>
        <dsp:cNvPr id="0" name=""/>
        <dsp:cNvSpPr/>
      </dsp:nvSpPr>
      <dsp:spPr>
        <a:xfrm>
          <a:off x="1889019" y="2911454"/>
          <a:ext cx="1708949" cy="1708949"/>
        </a:xfrm>
        <a:prstGeom prst="ellipse">
          <a:avLst/>
        </a:prstGeom>
        <a:gradFill rotWithShape="0">
          <a:gsLst>
            <a:gs pos="0">
              <a:schemeClr val="accent3">
                <a:hueOff val="9000211"/>
                <a:satOff val="-13504"/>
                <a:lumOff val="-2196"/>
                <a:alphaOff val="0"/>
                <a:shade val="51000"/>
                <a:satMod val="130000"/>
              </a:schemeClr>
            </a:gs>
            <a:gs pos="80000">
              <a:schemeClr val="accent3">
                <a:hueOff val="9000211"/>
                <a:satOff val="-13504"/>
                <a:lumOff val="-2196"/>
                <a:alphaOff val="0"/>
                <a:shade val="93000"/>
                <a:satMod val="130000"/>
              </a:schemeClr>
            </a:gs>
            <a:gs pos="100000">
              <a:schemeClr val="accent3">
                <a:hueOff val="9000211"/>
                <a:satOff val="-13504"/>
                <a:lumOff val="-219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rtl="1">
            <a:lnSpc>
              <a:spcPct val="90000"/>
            </a:lnSpc>
            <a:spcBef>
              <a:spcPct val="0"/>
            </a:spcBef>
            <a:spcAft>
              <a:spcPct val="35000"/>
            </a:spcAft>
            <a:buNone/>
          </a:pPr>
          <a:endParaRPr lang="ar-EG" sz="6500" b="1" kern="1200" dirty="0"/>
        </a:p>
      </dsp:txBody>
      <dsp:txXfrm>
        <a:off x="2139289" y="3161724"/>
        <a:ext cx="1208409" cy="1208409"/>
      </dsp:txXfrm>
    </dsp:sp>
    <dsp:sp modelId="{2FC48BCB-A3A3-4BEF-A4BB-30061A298C4F}">
      <dsp:nvSpPr>
        <dsp:cNvPr id="0" name=""/>
        <dsp:cNvSpPr/>
      </dsp:nvSpPr>
      <dsp:spPr>
        <a:xfrm rot="12600000">
          <a:off x="3458754" y="2282848"/>
          <a:ext cx="369263" cy="30783"/>
        </a:xfrm>
        <a:custGeom>
          <a:avLst/>
          <a:gdLst/>
          <a:ahLst/>
          <a:cxnLst/>
          <a:rect l="0" t="0" r="0" b="0"/>
          <a:pathLst>
            <a:path>
              <a:moveTo>
                <a:pt x="0" y="15391"/>
              </a:moveTo>
              <a:lnTo>
                <a:pt x="369263" y="15391"/>
              </a:lnTo>
            </a:path>
          </a:pathLst>
        </a:custGeom>
        <a:noFill/>
        <a:ln w="25400"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rtl="1">
            <a:lnSpc>
              <a:spcPct val="90000"/>
            </a:lnSpc>
            <a:spcBef>
              <a:spcPct val="0"/>
            </a:spcBef>
            <a:spcAft>
              <a:spcPct val="35000"/>
            </a:spcAft>
            <a:buNone/>
          </a:pPr>
          <a:endParaRPr lang="ar-EG" sz="500" b="1" kern="1200"/>
        </a:p>
      </dsp:txBody>
      <dsp:txXfrm rot="10800000">
        <a:off x="3634155" y="2289008"/>
        <a:ext cx="18463" cy="18463"/>
      </dsp:txXfrm>
    </dsp:sp>
    <dsp:sp modelId="{1EEA3C8E-D11D-44FB-A99C-C326A8FCCF13}">
      <dsp:nvSpPr>
        <dsp:cNvPr id="0" name=""/>
        <dsp:cNvSpPr/>
      </dsp:nvSpPr>
      <dsp:spPr>
        <a:xfrm>
          <a:off x="1889019" y="924212"/>
          <a:ext cx="1708949" cy="1708949"/>
        </a:xfrm>
        <a:prstGeom prst="ellipse">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rtl="1">
            <a:lnSpc>
              <a:spcPct val="90000"/>
            </a:lnSpc>
            <a:spcBef>
              <a:spcPct val="0"/>
            </a:spcBef>
            <a:spcAft>
              <a:spcPct val="35000"/>
            </a:spcAft>
            <a:buNone/>
          </a:pPr>
          <a:endParaRPr lang="ar-EG" sz="6500" b="1" kern="1200" dirty="0"/>
        </a:p>
      </dsp:txBody>
      <dsp:txXfrm>
        <a:off x="2139289" y="1174482"/>
        <a:ext cx="1208409" cy="1208409"/>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ar-EG"/>
          </a:p>
        </p:txBody>
      </p:sp>
      <p:sp>
        <p:nvSpPr>
          <p:cNvPr id="4" name="عنصر نائب للتاريخ 3"/>
          <p:cNvSpPr>
            <a:spLocks noGrp="1"/>
          </p:cNvSpPr>
          <p:nvPr>
            <p:ph type="dt" sz="half" idx="10"/>
          </p:nvPr>
        </p:nvSpPr>
        <p:spPr/>
        <p:txBody>
          <a:bodyPr/>
          <a:lstStyle/>
          <a:p>
            <a:fld id="{51AAED5F-5347-4CC4-84E6-00676B004256}" type="datetimeFigureOut">
              <a:rPr lang="ar-EG" smtClean="0"/>
              <a:t>14/01/1443</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2906B87F-97B9-4994-9B6C-8B3F6820BBE4}" type="slidenum">
              <a:rPr lang="ar-EG" smtClean="0"/>
              <a:t>‹#›</a:t>
            </a:fld>
            <a:endParaRPr lang="ar-EG"/>
          </a:p>
        </p:txBody>
      </p:sp>
    </p:spTree>
    <p:extLst>
      <p:ext uri="{BB962C8B-B14F-4D97-AF65-F5344CB8AC3E}">
        <p14:creationId xmlns:p14="http://schemas.microsoft.com/office/powerpoint/2010/main" val="4043711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p>
            <a:fld id="{51AAED5F-5347-4CC4-84E6-00676B004256}" type="datetimeFigureOut">
              <a:rPr lang="ar-EG" smtClean="0"/>
              <a:t>14/01/1443</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2906B87F-97B9-4994-9B6C-8B3F6820BBE4}" type="slidenum">
              <a:rPr lang="ar-EG" smtClean="0"/>
              <a:t>‹#›</a:t>
            </a:fld>
            <a:endParaRPr lang="ar-EG"/>
          </a:p>
        </p:txBody>
      </p:sp>
    </p:spTree>
    <p:extLst>
      <p:ext uri="{BB962C8B-B14F-4D97-AF65-F5344CB8AC3E}">
        <p14:creationId xmlns:p14="http://schemas.microsoft.com/office/powerpoint/2010/main" val="2627757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51AAED5F-5347-4CC4-84E6-00676B004256}" type="datetimeFigureOut">
              <a:rPr lang="ar-EG" smtClean="0"/>
              <a:t>14/01/1443</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2906B87F-97B9-4994-9B6C-8B3F6820BBE4}" type="slidenum">
              <a:rPr lang="ar-EG" smtClean="0"/>
              <a:t>‹#›</a:t>
            </a:fld>
            <a:endParaRPr lang="ar-EG"/>
          </a:p>
        </p:txBody>
      </p:sp>
    </p:spTree>
    <p:extLst>
      <p:ext uri="{BB962C8B-B14F-4D97-AF65-F5344CB8AC3E}">
        <p14:creationId xmlns:p14="http://schemas.microsoft.com/office/powerpoint/2010/main" val="561431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تاريخ 4"/>
          <p:cNvSpPr>
            <a:spLocks noGrp="1"/>
          </p:cNvSpPr>
          <p:nvPr>
            <p:ph type="dt" sz="half" idx="10"/>
          </p:nvPr>
        </p:nvSpPr>
        <p:spPr/>
        <p:txBody>
          <a:bodyPr/>
          <a:lstStyle/>
          <a:p>
            <a:fld id="{51AAED5F-5347-4CC4-84E6-00676B004256}" type="datetimeFigureOut">
              <a:rPr lang="ar-EG" smtClean="0"/>
              <a:t>14/01/1443</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2906B87F-97B9-4994-9B6C-8B3F6820BBE4}" type="slidenum">
              <a:rPr lang="ar-EG" smtClean="0"/>
              <a:t>‹#›</a:t>
            </a:fld>
            <a:endParaRPr lang="ar-EG"/>
          </a:p>
        </p:txBody>
      </p:sp>
    </p:spTree>
    <p:extLst>
      <p:ext uri="{BB962C8B-B14F-4D97-AF65-F5344CB8AC3E}">
        <p14:creationId xmlns:p14="http://schemas.microsoft.com/office/powerpoint/2010/main" val="1217207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7" name="عنصر نائب للتاريخ 6"/>
          <p:cNvSpPr>
            <a:spLocks noGrp="1"/>
          </p:cNvSpPr>
          <p:nvPr>
            <p:ph type="dt" sz="half" idx="10"/>
          </p:nvPr>
        </p:nvSpPr>
        <p:spPr/>
        <p:txBody>
          <a:bodyPr/>
          <a:lstStyle/>
          <a:p>
            <a:fld id="{51AAED5F-5347-4CC4-84E6-00676B004256}" type="datetimeFigureOut">
              <a:rPr lang="ar-EG" smtClean="0"/>
              <a:t>14/01/1443</a:t>
            </a:fld>
            <a:endParaRPr lang="ar-EG"/>
          </a:p>
        </p:txBody>
      </p:sp>
      <p:sp>
        <p:nvSpPr>
          <p:cNvPr id="8" name="عنصر نائب للتذييل 7"/>
          <p:cNvSpPr>
            <a:spLocks noGrp="1"/>
          </p:cNvSpPr>
          <p:nvPr>
            <p:ph type="ftr" sz="quarter" idx="11"/>
          </p:nvPr>
        </p:nvSpPr>
        <p:spPr/>
        <p:txBody>
          <a:bodyPr/>
          <a:lstStyle/>
          <a:p>
            <a:endParaRPr lang="ar-EG"/>
          </a:p>
        </p:txBody>
      </p:sp>
      <p:sp>
        <p:nvSpPr>
          <p:cNvPr id="9" name="عنصر نائب لرقم الشريحة 8"/>
          <p:cNvSpPr>
            <a:spLocks noGrp="1"/>
          </p:cNvSpPr>
          <p:nvPr>
            <p:ph type="sldNum" sz="quarter" idx="12"/>
          </p:nvPr>
        </p:nvSpPr>
        <p:spPr/>
        <p:txBody>
          <a:bodyPr/>
          <a:lstStyle/>
          <a:p>
            <a:fld id="{2906B87F-97B9-4994-9B6C-8B3F6820BBE4}" type="slidenum">
              <a:rPr lang="ar-EG" smtClean="0"/>
              <a:t>‹#›</a:t>
            </a:fld>
            <a:endParaRPr lang="ar-EG"/>
          </a:p>
        </p:txBody>
      </p:sp>
    </p:spTree>
    <p:extLst>
      <p:ext uri="{BB962C8B-B14F-4D97-AF65-F5344CB8AC3E}">
        <p14:creationId xmlns:p14="http://schemas.microsoft.com/office/powerpoint/2010/main" val="4142088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تاريخ 2"/>
          <p:cNvSpPr>
            <a:spLocks noGrp="1"/>
          </p:cNvSpPr>
          <p:nvPr>
            <p:ph type="dt" sz="half" idx="10"/>
          </p:nvPr>
        </p:nvSpPr>
        <p:spPr/>
        <p:txBody>
          <a:bodyPr/>
          <a:lstStyle/>
          <a:p>
            <a:fld id="{51AAED5F-5347-4CC4-84E6-00676B004256}" type="datetimeFigureOut">
              <a:rPr lang="ar-EG" smtClean="0"/>
              <a:t>14/01/1443</a:t>
            </a:fld>
            <a:endParaRPr lang="ar-EG"/>
          </a:p>
        </p:txBody>
      </p:sp>
      <p:sp>
        <p:nvSpPr>
          <p:cNvPr id="4" name="عنصر نائب للتذييل 3"/>
          <p:cNvSpPr>
            <a:spLocks noGrp="1"/>
          </p:cNvSpPr>
          <p:nvPr>
            <p:ph type="ftr" sz="quarter" idx="11"/>
          </p:nvPr>
        </p:nvSpPr>
        <p:spPr/>
        <p:txBody>
          <a:bodyPr/>
          <a:lstStyle/>
          <a:p>
            <a:endParaRPr lang="ar-EG"/>
          </a:p>
        </p:txBody>
      </p:sp>
      <p:sp>
        <p:nvSpPr>
          <p:cNvPr id="5" name="عنصر نائب لرقم الشريحة 4"/>
          <p:cNvSpPr>
            <a:spLocks noGrp="1"/>
          </p:cNvSpPr>
          <p:nvPr>
            <p:ph type="sldNum" sz="quarter" idx="12"/>
          </p:nvPr>
        </p:nvSpPr>
        <p:spPr/>
        <p:txBody>
          <a:bodyPr/>
          <a:lstStyle/>
          <a:p>
            <a:fld id="{2906B87F-97B9-4994-9B6C-8B3F6820BBE4}" type="slidenum">
              <a:rPr lang="ar-EG" smtClean="0"/>
              <a:t>‹#›</a:t>
            </a:fld>
            <a:endParaRPr lang="ar-EG"/>
          </a:p>
        </p:txBody>
      </p:sp>
    </p:spTree>
    <p:extLst>
      <p:ext uri="{BB962C8B-B14F-4D97-AF65-F5344CB8AC3E}">
        <p14:creationId xmlns:p14="http://schemas.microsoft.com/office/powerpoint/2010/main" val="1201259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51AAED5F-5347-4CC4-84E6-00676B004256}" type="datetimeFigureOut">
              <a:rPr lang="ar-EG" smtClean="0"/>
              <a:t>14/01/1443</a:t>
            </a:fld>
            <a:endParaRPr lang="ar-EG"/>
          </a:p>
        </p:txBody>
      </p:sp>
      <p:sp>
        <p:nvSpPr>
          <p:cNvPr id="3" name="عنصر نائب للتذييل 2"/>
          <p:cNvSpPr>
            <a:spLocks noGrp="1"/>
          </p:cNvSpPr>
          <p:nvPr>
            <p:ph type="ftr" sz="quarter" idx="11"/>
          </p:nvPr>
        </p:nvSpPr>
        <p:spPr/>
        <p:txBody>
          <a:bodyPr/>
          <a:lstStyle/>
          <a:p>
            <a:endParaRPr lang="ar-EG"/>
          </a:p>
        </p:txBody>
      </p:sp>
      <p:sp>
        <p:nvSpPr>
          <p:cNvPr id="4" name="عنصر نائب لرقم الشريحة 3"/>
          <p:cNvSpPr>
            <a:spLocks noGrp="1"/>
          </p:cNvSpPr>
          <p:nvPr>
            <p:ph type="sldNum" sz="quarter" idx="12"/>
          </p:nvPr>
        </p:nvSpPr>
        <p:spPr/>
        <p:txBody>
          <a:bodyPr/>
          <a:lstStyle/>
          <a:p>
            <a:fld id="{2906B87F-97B9-4994-9B6C-8B3F6820BBE4}" type="slidenum">
              <a:rPr lang="ar-EG" smtClean="0"/>
              <a:t>‹#›</a:t>
            </a:fld>
            <a:endParaRPr lang="ar-EG"/>
          </a:p>
        </p:txBody>
      </p:sp>
    </p:spTree>
    <p:extLst>
      <p:ext uri="{BB962C8B-B14F-4D97-AF65-F5344CB8AC3E}">
        <p14:creationId xmlns:p14="http://schemas.microsoft.com/office/powerpoint/2010/main" val="4121344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51AAED5F-5347-4CC4-84E6-00676B004256}" type="datetimeFigureOut">
              <a:rPr lang="ar-EG" smtClean="0"/>
              <a:t>14/01/1443</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2906B87F-97B9-4994-9B6C-8B3F6820BBE4}" type="slidenum">
              <a:rPr lang="ar-EG" smtClean="0"/>
              <a:t>‹#›</a:t>
            </a:fld>
            <a:endParaRPr lang="ar-EG"/>
          </a:p>
        </p:txBody>
      </p:sp>
    </p:spTree>
    <p:extLst>
      <p:ext uri="{BB962C8B-B14F-4D97-AF65-F5344CB8AC3E}">
        <p14:creationId xmlns:p14="http://schemas.microsoft.com/office/powerpoint/2010/main" val="3327392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51AAED5F-5347-4CC4-84E6-00676B004256}" type="datetimeFigureOut">
              <a:rPr lang="ar-EG" smtClean="0"/>
              <a:t>14/01/1443</a:t>
            </a:fld>
            <a:endParaRPr lang="ar-EG"/>
          </a:p>
        </p:txBody>
      </p:sp>
      <p:sp>
        <p:nvSpPr>
          <p:cNvPr id="6" name="عنصر نائب للتذييل 5"/>
          <p:cNvSpPr>
            <a:spLocks noGrp="1"/>
          </p:cNvSpPr>
          <p:nvPr>
            <p:ph type="ftr" sz="quarter" idx="11"/>
          </p:nvPr>
        </p:nvSpPr>
        <p:spPr/>
        <p:txBody>
          <a:bodyPr/>
          <a:lstStyle/>
          <a:p>
            <a:endParaRPr lang="ar-EG"/>
          </a:p>
        </p:txBody>
      </p:sp>
      <p:sp>
        <p:nvSpPr>
          <p:cNvPr id="7" name="عنصر نائب لرقم الشريحة 6"/>
          <p:cNvSpPr>
            <a:spLocks noGrp="1"/>
          </p:cNvSpPr>
          <p:nvPr>
            <p:ph type="sldNum" sz="quarter" idx="12"/>
          </p:nvPr>
        </p:nvSpPr>
        <p:spPr/>
        <p:txBody>
          <a:bodyPr/>
          <a:lstStyle/>
          <a:p>
            <a:fld id="{2906B87F-97B9-4994-9B6C-8B3F6820BBE4}" type="slidenum">
              <a:rPr lang="ar-EG" smtClean="0"/>
              <a:t>‹#›</a:t>
            </a:fld>
            <a:endParaRPr lang="ar-EG"/>
          </a:p>
        </p:txBody>
      </p:sp>
    </p:spTree>
    <p:extLst>
      <p:ext uri="{BB962C8B-B14F-4D97-AF65-F5344CB8AC3E}">
        <p14:creationId xmlns:p14="http://schemas.microsoft.com/office/powerpoint/2010/main" val="187821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p>
            <a:fld id="{51AAED5F-5347-4CC4-84E6-00676B004256}" type="datetimeFigureOut">
              <a:rPr lang="ar-EG" smtClean="0"/>
              <a:t>14/01/1443</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2906B87F-97B9-4994-9B6C-8B3F6820BBE4}" type="slidenum">
              <a:rPr lang="ar-EG" smtClean="0"/>
              <a:t>‹#›</a:t>
            </a:fld>
            <a:endParaRPr lang="ar-EG"/>
          </a:p>
        </p:txBody>
      </p:sp>
    </p:spTree>
    <p:extLst>
      <p:ext uri="{BB962C8B-B14F-4D97-AF65-F5344CB8AC3E}">
        <p14:creationId xmlns:p14="http://schemas.microsoft.com/office/powerpoint/2010/main" val="2416831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10"/>
          </p:nvPr>
        </p:nvSpPr>
        <p:spPr/>
        <p:txBody>
          <a:bodyPr/>
          <a:lstStyle/>
          <a:p>
            <a:fld id="{51AAED5F-5347-4CC4-84E6-00676B004256}" type="datetimeFigureOut">
              <a:rPr lang="ar-EG" smtClean="0"/>
              <a:t>14/01/1443</a:t>
            </a:fld>
            <a:endParaRPr lang="ar-EG"/>
          </a:p>
        </p:txBody>
      </p:sp>
      <p:sp>
        <p:nvSpPr>
          <p:cNvPr id="5" name="عنصر نائب للتذييل 4"/>
          <p:cNvSpPr>
            <a:spLocks noGrp="1"/>
          </p:cNvSpPr>
          <p:nvPr>
            <p:ph type="ftr" sz="quarter" idx="11"/>
          </p:nvPr>
        </p:nvSpPr>
        <p:spPr/>
        <p:txBody>
          <a:bodyPr/>
          <a:lstStyle/>
          <a:p>
            <a:endParaRPr lang="ar-EG"/>
          </a:p>
        </p:txBody>
      </p:sp>
      <p:sp>
        <p:nvSpPr>
          <p:cNvPr id="6" name="عنصر نائب لرقم الشريحة 5"/>
          <p:cNvSpPr>
            <a:spLocks noGrp="1"/>
          </p:cNvSpPr>
          <p:nvPr>
            <p:ph type="sldNum" sz="quarter" idx="12"/>
          </p:nvPr>
        </p:nvSpPr>
        <p:spPr/>
        <p:txBody>
          <a:bodyPr/>
          <a:lstStyle/>
          <a:p>
            <a:fld id="{2906B87F-97B9-4994-9B6C-8B3F6820BBE4}" type="slidenum">
              <a:rPr lang="ar-EG" smtClean="0"/>
              <a:t>‹#›</a:t>
            </a:fld>
            <a:endParaRPr lang="ar-EG"/>
          </a:p>
        </p:txBody>
      </p:sp>
    </p:spTree>
    <p:extLst>
      <p:ext uri="{BB962C8B-B14F-4D97-AF65-F5344CB8AC3E}">
        <p14:creationId xmlns:p14="http://schemas.microsoft.com/office/powerpoint/2010/main" val="1512683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a:t>انقر لتحرير نمط العنوان الرئيسي</a:t>
            </a:r>
            <a:endParaRPr lang="ar-EG"/>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1AAED5F-5347-4CC4-84E6-00676B004256}" type="datetimeFigureOut">
              <a:rPr lang="ar-EG" smtClean="0"/>
              <a:t>14/01/1443</a:t>
            </a:fld>
            <a:endParaRPr lang="ar-EG"/>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EG"/>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906B87F-97B9-4994-9B6C-8B3F6820BBE4}" type="slidenum">
              <a:rPr lang="ar-EG" smtClean="0"/>
              <a:t>‹#›</a:t>
            </a:fld>
            <a:endParaRPr lang="ar-EG"/>
          </a:p>
        </p:txBody>
      </p:sp>
    </p:spTree>
    <p:extLst>
      <p:ext uri="{BB962C8B-B14F-4D97-AF65-F5344CB8AC3E}">
        <p14:creationId xmlns:p14="http://schemas.microsoft.com/office/powerpoint/2010/main" val="27031372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rot="20730564">
            <a:off x="3965593" y="870736"/>
            <a:ext cx="3829517" cy="819890"/>
          </a:xfrm>
          <a:prstGeom prst="roundRect">
            <a:avLst/>
          </a:prstGeom>
          <a:solidFill>
            <a:schemeClr val="bg1"/>
          </a:solidFill>
          <a:ln>
            <a:noFill/>
          </a:ln>
          <a:effectLst>
            <a:outerShdw blurRad="190500" dist="228600" dir="2700000" algn="ctr">
              <a:srgbClr val="000000">
                <a:alpha val="30000"/>
              </a:srgbClr>
            </a:outerShd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1" anchor="ctr">
            <a:noAutofit/>
          </a:bodyPr>
          <a:lstStyle/>
          <a:p>
            <a:r>
              <a:rPr lang="ar-EG" sz="5400" b="1" dirty="0">
                <a:solidFill>
                  <a:srgbClr val="002060"/>
                </a:solidFill>
                <a:latin typeface="+mn-lt"/>
                <a:ea typeface="+mn-ea"/>
                <a:cs typeface="+mn-cs"/>
              </a:rPr>
              <a:t>الدرس السابع</a:t>
            </a:r>
          </a:p>
        </p:txBody>
      </p:sp>
      <p:sp>
        <p:nvSpPr>
          <p:cNvPr id="7" name="عنوان 1">
            <a:extLst>
              <a:ext uri="{FF2B5EF4-FFF2-40B4-BE49-F238E27FC236}">
                <a16:creationId xmlns:a16="http://schemas.microsoft.com/office/drawing/2014/main" id="{7F73354C-D7DF-40CD-A931-52D0520E04DE}"/>
              </a:ext>
            </a:extLst>
          </p:cNvPr>
          <p:cNvSpPr txBox="1">
            <a:spLocks/>
          </p:cNvSpPr>
          <p:nvPr/>
        </p:nvSpPr>
        <p:spPr>
          <a:xfrm rot="210004">
            <a:off x="2761119" y="3427028"/>
            <a:ext cx="5256584" cy="946219"/>
          </a:xfrm>
          <a:prstGeom prst="roundRect">
            <a:avLst/>
          </a:prstGeom>
          <a:solidFill>
            <a:srgbClr val="EBBE1D"/>
          </a:solidFill>
          <a:ln>
            <a:noFill/>
          </a:ln>
          <a:effectLst>
            <a:outerShdw blurRad="190500" dist="228600" dir="2700000" algn="ctr">
              <a:srgbClr val="000000">
                <a:alpha val="30000"/>
              </a:srgbClr>
            </a:outerShd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EG"/>
            </a:defPPr>
            <a:lvl1pPr algn="ctr">
              <a:defRPr sz="3600" b="1">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EG" dirty="0">
                <a:solidFill>
                  <a:sysClr val="windowText" lastClr="000000"/>
                </a:solidFill>
              </a:rPr>
              <a:t>محددات التفكير الناقد وضوابطه</a:t>
            </a:r>
            <a:endParaRPr lang="en-US" dirty="0">
              <a:solidFill>
                <a:sysClr val="windowText" lastClr="000000"/>
              </a:solidFill>
            </a:endParaRPr>
          </a:p>
        </p:txBody>
      </p:sp>
    </p:spTree>
    <p:extLst>
      <p:ext uri="{BB962C8B-B14F-4D97-AF65-F5344CB8AC3E}">
        <p14:creationId xmlns:p14="http://schemas.microsoft.com/office/powerpoint/2010/main" val="3896346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6" name="مربع نص 5">
            <a:extLst>
              <a:ext uri="{FF2B5EF4-FFF2-40B4-BE49-F238E27FC236}">
                <a16:creationId xmlns:a16="http://schemas.microsoft.com/office/drawing/2014/main" id="{A1FC8AA7-CB79-4F3A-8DC6-C4871F668540}"/>
              </a:ext>
            </a:extLst>
          </p:cNvPr>
          <p:cNvSpPr txBox="1"/>
          <p:nvPr/>
        </p:nvSpPr>
        <p:spPr>
          <a:xfrm>
            <a:off x="737718" y="2644387"/>
            <a:ext cx="7668563" cy="3108543"/>
          </a:xfrm>
          <a:prstGeom prst="rect">
            <a:avLst/>
          </a:prstGeom>
          <a:noFill/>
        </p:spPr>
        <p:txBody>
          <a:bodyPr wrap="square" rtlCol="1">
            <a:spAutoFit/>
          </a:bodyPr>
          <a:lstStyle/>
          <a:p>
            <a:pPr marL="285750" indent="-285750">
              <a:buFont typeface="Arial" panose="020B0604020202020204" pitchFamily="34" charset="0"/>
              <a:buChar char="•"/>
            </a:pPr>
            <a:r>
              <a:rPr lang="ar-EG" sz="2800" b="1" dirty="0">
                <a:solidFill>
                  <a:srgbClr val="002060"/>
                </a:solidFill>
              </a:rPr>
              <a:t>التعرف على دور المفكر الناقد في المحافظة على الوحدة الوطنية والأمن الاجتماعي وقيم المجتمع الأصلية.</a:t>
            </a:r>
            <a:endParaRPr lang="en-US" sz="2800" dirty="0">
              <a:solidFill>
                <a:srgbClr val="002060"/>
              </a:solidFill>
            </a:endParaRPr>
          </a:p>
          <a:p>
            <a:pPr marL="285750" indent="-285750">
              <a:buFont typeface="Arial" panose="020B0604020202020204" pitchFamily="34" charset="0"/>
              <a:buChar char="•"/>
            </a:pPr>
            <a:r>
              <a:rPr lang="ar-EG" sz="2800" b="1" dirty="0">
                <a:solidFill>
                  <a:srgbClr val="002060"/>
                </a:solidFill>
              </a:rPr>
              <a:t>إدراك أهمية توجيه التفكير الناقد دون المساس بالثوابت الدينية والوطنية والمجتمعية.</a:t>
            </a:r>
            <a:endParaRPr lang="en-US" sz="2800" dirty="0">
              <a:solidFill>
                <a:srgbClr val="002060"/>
              </a:solidFill>
            </a:endParaRPr>
          </a:p>
          <a:p>
            <a:pPr marL="285750" indent="-285750">
              <a:buFont typeface="Arial" panose="020B0604020202020204" pitchFamily="34" charset="0"/>
              <a:buChar char="•"/>
            </a:pPr>
            <a:r>
              <a:rPr lang="ar-EG" sz="2800" b="1" dirty="0">
                <a:solidFill>
                  <a:srgbClr val="002060"/>
                </a:solidFill>
              </a:rPr>
              <a:t>التمييز بين حرية التعبير البناءة وغير البناءة.</a:t>
            </a:r>
            <a:endParaRPr lang="en-US" sz="2800" dirty="0">
              <a:solidFill>
                <a:srgbClr val="002060"/>
              </a:solidFill>
            </a:endParaRPr>
          </a:p>
          <a:p>
            <a:pPr marL="285750" indent="-285750">
              <a:buFont typeface="Arial" panose="020B0604020202020204" pitchFamily="34" charset="0"/>
              <a:buChar char="•"/>
            </a:pPr>
            <a:r>
              <a:rPr lang="ar-EG" sz="2800" b="1" dirty="0">
                <a:solidFill>
                  <a:srgbClr val="002060"/>
                </a:solidFill>
              </a:rPr>
              <a:t>استنتاج قيمة ضبط حرية التعبير بضوابط تضمن الاستقرار والبناء تحت مظلة قيادتنا الرشيدة.</a:t>
            </a:r>
            <a:endParaRPr lang="en-US" sz="2800" dirty="0">
              <a:solidFill>
                <a:srgbClr val="002060"/>
              </a:solidFill>
            </a:endParaRPr>
          </a:p>
        </p:txBody>
      </p:sp>
      <p:grpSp>
        <p:nvGrpSpPr>
          <p:cNvPr id="8" name="مجموعة 7">
            <a:extLst>
              <a:ext uri="{FF2B5EF4-FFF2-40B4-BE49-F238E27FC236}">
                <a16:creationId xmlns:a16="http://schemas.microsoft.com/office/drawing/2014/main" id="{DBA5F7CF-413F-452E-B988-400F34A32F8C}"/>
              </a:ext>
            </a:extLst>
          </p:cNvPr>
          <p:cNvGrpSpPr/>
          <p:nvPr/>
        </p:nvGrpSpPr>
        <p:grpSpPr>
          <a:xfrm>
            <a:off x="1979712" y="692696"/>
            <a:ext cx="4356484" cy="1731087"/>
            <a:chOff x="1763688" y="380009"/>
            <a:chExt cx="4356484" cy="1731087"/>
          </a:xfrm>
        </p:grpSpPr>
        <p:sp>
          <p:nvSpPr>
            <p:cNvPr id="10" name="Rounded Rectangle 2">
              <a:extLst>
                <a:ext uri="{FF2B5EF4-FFF2-40B4-BE49-F238E27FC236}">
                  <a16:creationId xmlns:a16="http://schemas.microsoft.com/office/drawing/2014/main" id="{868D2C6C-5A71-4D95-87BD-04A5677CF1EB}"/>
                </a:ext>
              </a:extLst>
            </p:cNvPr>
            <p:cNvSpPr/>
            <p:nvPr/>
          </p:nvSpPr>
          <p:spPr bwMode="auto">
            <a:xfrm>
              <a:off x="3023828" y="792383"/>
              <a:ext cx="3096344" cy="930275"/>
            </a:xfrm>
            <a:prstGeom prst="roundRect">
              <a:avLst>
                <a:gd name="adj" fmla="val 33618"/>
              </a:avLst>
            </a:prstGeom>
            <a:solidFill>
              <a:schemeClr val="accent6">
                <a:lumMod val="40000"/>
                <a:lumOff val="60000"/>
              </a:schemeClr>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EG"/>
              </a:defPPr>
              <a:lvl1pPr marL="0" algn="r" defTabSz="914400" rtl="1" eaLnBrk="1" latinLnBrk="0" hangingPunct="1">
                <a:defRPr sz="1800" kern="1200">
                  <a:solidFill>
                    <a:schemeClr val="lt1"/>
                  </a:solidFill>
                  <a:latin typeface="+mn-lt"/>
                  <a:ea typeface="+mn-ea"/>
                  <a:cs typeface="+mn-cs"/>
                </a:defRPr>
              </a:lvl1pPr>
              <a:lvl2pPr marL="457200" algn="r" defTabSz="914400" rtl="1" eaLnBrk="1" latinLnBrk="0" hangingPunct="1">
                <a:defRPr sz="1800" kern="1200">
                  <a:solidFill>
                    <a:schemeClr val="lt1"/>
                  </a:solidFill>
                  <a:latin typeface="+mn-lt"/>
                  <a:ea typeface="+mn-ea"/>
                  <a:cs typeface="+mn-cs"/>
                </a:defRPr>
              </a:lvl2pPr>
              <a:lvl3pPr marL="914400" algn="r" defTabSz="914400" rtl="1" eaLnBrk="1" latinLnBrk="0" hangingPunct="1">
                <a:defRPr sz="1800" kern="1200">
                  <a:solidFill>
                    <a:schemeClr val="lt1"/>
                  </a:solidFill>
                  <a:latin typeface="+mn-lt"/>
                  <a:ea typeface="+mn-ea"/>
                  <a:cs typeface="+mn-cs"/>
                </a:defRPr>
              </a:lvl3pPr>
              <a:lvl4pPr marL="1371600" algn="r" defTabSz="914400" rtl="1" eaLnBrk="1" latinLnBrk="0" hangingPunct="1">
                <a:defRPr sz="1800" kern="1200">
                  <a:solidFill>
                    <a:schemeClr val="lt1"/>
                  </a:solidFill>
                  <a:latin typeface="+mn-lt"/>
                  <a:ea typeface="+mn-ea"/>
                  <a:cs typeface="+mn-cs"/>
                </a:defRPr>
              </a:lvl4pPr>
              <a:lvl5pPr marL="1828800" algn="r" defTabSz="914400" rtl="1" eaLnBrk="1" latinLnBrk="0" hangingPunct="1">
                <a:defRPr sz="1800" kern="1200">
                  <a:solidFill>
                    <a:schemeClr val="lt1"/>
                  </a:solidFill>
                  <a:latin typeface="+mn-lt"/>
                  <a:ea typeface="+mn-ea"/>
                  <a:cs typeface="+mn-cs"/>
                </a:defRPr>
              </a:lvl5pPr>
              <a:lvl6pPr marL="2286000" algn="r" defTabSz="914400" rtl="1" eaLnBrk="1" latinLnBrk="0" hangingPunct="1">
                <a:defRPr sz="1800" kern="1200">
                  <a:solidFill>
                    <a:schemeClr val="lt1"/>
                  </a:solidFill>
                  <a:latin typeface="+mn-lt"/>
                  <a:ea typeface="+mn-ea"/>
                  <a:cs typeface="+mn-cs"/>
                </a:defRPr>
              </a:lvl6pPr>
              <a:lvl7pPr marL="2743200" algn="r" defTabSz="914400" rtl="1" eaLnBrk="1" latinLnBrk="0" hangingPunct="1">
                <a:defRPr sz="1800" kern="1200">
                  <a:solidFill>
                    <a:schemeClr val="lt1"/>
                  </a:solidFill>
                  <a:latin typeface="+mn-lt"/>
                  <a:ea typeface="+mn-ea"/>
                  <a:cs typeface="+mn-cs"/>
                </a:defRPr>
              </a:lvl7pPr>
              <a:lvl8pPr marL="3200400" algn="r" defTabSz="914400" rtl="1" eaLnBrk="1" latinLnBrk="0" hangingPunct="1">
                <a:defRPr sz="1800" kern="1200">
                  <a:solidFill>
                    <a:schemeClr val="lt1"/>
                  </a:solidFill>
                  <a:latin typeface="+mn-lt"/>
                  <a:ea typeface="+mn-ea"/>
                  <a:cs typeface="+mn-cs"/>
                </a:defRPr>
              </a:lvl8pPr>
              <a:lvl9pPr marL="3657600" algn="r" defTabSz="914400" rtl="1" eaLnBrk="1" latinLnBrk="0" hangingPunct="1">
                <a:defRPr sz="1800" kern="1200">
                  <a:solidFill>
                    <a:schemeClr val="lt1"/>
                  </a:solidFill>
                  <a:latin typeface="+mn-lt"/>
                  <a:ea typeface="+mn-ea"/>
                  <a:cs typeface="+mn-cs"/>
                </a:defRPr>
              </a:lvl9pPr>
            </a:lstStyle>
            <a:p>
              <a:pPr algn="ctr">
                <a:defRPr/>
              </a:pPr>
              <a:r>
                <a:rPr lang="ar-EG" sz="6000" b="1" dirty="0">
                  <a:solidFill>
                    <a:schemeClr val="tx1"/>
                  </a:solidFill>
                </a:rPr>
                <a:t>الأهداف</a:t>
              </a:r>
              <a:endParaRPr lang="en-US" sz="6000" b="1" dirty="0">
                <a:solidFill>
                  <a:schemeClr val="tx1"/>
                </a:solidFill>
                <a:latin typeface="Calibri" pitchFamily="34" charset="0"/>
              </a:endParaRPr>
            </a:p>
          </p:txBody>
        </p:sp>
        <p:pic>
          <p:nvPicPr>
            <p:cNvPr id="11" name="صورة 10">
              <a:extLst>
                <a:ext uri="{FF2B5EF4-FFF2-40B4-BE49-F238E27FC236}">
                  <a16:creationId xmlns:a16="http://schemas.microsoft.com/office/drawing/2014/main" id="{2E5BB300-812F-45F7-9D38-BAF631CCF424}"/>
                </a:ext>
              </a:extLst>
            </p:cNvPr>
            <p:cNvPicPr>
              <a:picLocks noChangeAspect="1"/>
            </p:cNvPicPr>
            <p:nvPr/>
          </p:nvPicPr>
          <p:blipFill rotWithShape="1">
            <a:blip r:embed="rId3" cstate="print">
              <a:clrChange>
                <a:clrFrom>
                  <a:srgbClr val="F6FBFF"/>
                </a:clrFrom>
                <a:clrTo>
                  <a:srgbClr val="F6FBFF">
                    <a:alpha val="0"/>
                  </a:srgbClr>
                </a:clrTo>
              </a:clrChange>
              <a:extLst>
                <a:ext uri="{28A0092B-C50C-407E-A947-70E740481C1C}">
                  <a14:useLocalDpi xmlns:a14="http://schemas.microsoft.com/office/drawing/2010/main" val="0"/>
                </a:ext>
              </a:extLst>
            </a:blip>
            <a:srcRect l="17451" t="18501" r="17451" b="18501"/>
            <a:stretch/>
          </p:blipFill>
          <p:spPr>
            <a:xfrm>
              <a:off x="1763688" y="380009"/>
              <a:ext cx="1788790" cy="1731087"/>
            </a:xfrm>
            <a:prstGeom prst="rect">
              <a:avLst/>
            </a:prstGeom>
          </p:spPr>
        </p:pic>
      </p:grpSp>
    </p:spTree>
    <p:extLst>
      <p:ext uri="{BB962C8B-B14F-4D97-AF65-F5344CB8AC3E}">
        <p14:creationId xmlns:p14="http://schemas.microsoft.com/office/powerpoint/2010/main" val="2500995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 calcmode="lin" valueType="num">
                                      <p:cBhvr>
                                        <p:cTn id="12"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p:cTn id="19"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6">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 calcmode="lin" valueType="num">
                                      <p:cBhvr>
                                        <p:cTn id="26"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6">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anim calcmode="lin" valueType="num">
                                      <p:cBhvr>
                                        <p:cTn id="33" dur="500" fill="hold"/>
                                        <p:tgtEl>
                                          <p:spTgt spid="6">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35"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3" cstate="print">
            <a:extLst>
              <a:ext uri="{28A0092B-C50C-407E-A947-70E740481C1C}">
                <a14:useLocalDpi xmlns:a14="http://schemas.microsoft.com/office/drawing/2010/main" val="0"/>
              </a:ext>
            </a:extLst>
          </a:blip>
          <a:srcRect l="2778" t="15980" r="9722" b="22603"/>
          <a:stretch/>
        </p:blipFill>
        <p:spPr>
          <a:xfrm>
            <a:off x="1691680" y="1257330"/>
            <a:ext cx="5472608" cy="4343340"/>
          </a:xfrm>
          <a:prstGeom prst="rect">
            <a:avLst/>
          </a:prstGeom>
        </p:spPr>
      </p:pic>
      <p:sp>
        <p:nvSpPr>
          <p:cNvPr id="6" name="عنوان 1">
            <a:extLst>
              <a:ext uri="{FF2B5EF4-FFF2-40B4-BE49-F238E27FC236}">
                <a16:creationId xmlns:a16="http://schemas.microsoft.com/office/drawing/2014/main" id="{33634818-CCB1-4B01-9AE4-101BDDF24770}"/>
              </a:ext>
            </a:extLst>
          </p:cNvPr>
          <p:cNvSpPr txBox="1">
            <a:spLocks/>
          </p:cNvSpPr>
          <p:nvPr/>
        </p:nvSpPr>
        <p:spPr>
          <a:xfrm>
            <a:off x="2483768" y="2564904"/>
            <a:ext cx="4176464" cy="1080121"/>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EG" sz="9600" b="1" dirty="0">
                <a:solidFill>
                  <a:srgbClr val="FFC000"/>
                </a:solidFill>
                <a:effectLst>
                  <a:outerShdw blurRad="38100" dist="38100" dir="2700000" algn="tl">
                    <a:srgbClr val="000000">
                      <a:alpha val="43137"/>
                    </a:srgbClr>
                  </a:outerShdw>
                </a:effectLst>
              </a:rPr>
              <a:t>تمهيد</a:t>
            </a:r>
          </a:p>
        </p:txBody>
      </p:sp>
    </p:spTree>
    <p:extLst>
      <p:ext uri="{BB962C8B-B14F-4D97-AF65-F5344CB8AC3E}">
        <p14:creationId xmlns:p14="http://schemas.microsoft.com/office/powerpoint/2010/main" val="3343837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1E8A7F4-2444-4A15-83D0-190F9040B847}"/>
              </a:ext>
            </a:extLst>
          </p:cNvPr>
          <p:cNvSpPr txBox="1"/>
          <p:nvPr/>
        </p:nvSpPr>
        <p:spPr>
          <a:xfrm>
            <a:off x="971600" y="920621"/>
            <a:ext cx="7200800" cy="5016758"/>
          </a:xfrm>
          <a:prstGeom prst="rect">
            <a:avLst/>
          </a:prstGeom>
          <a:noFill/>
          <a:ln w="57150">
            <a:solidFill>
              <a:srgbClr val="FF0000"/>
            </a:solidFill>
            <a:prstDash val="dashDot"/>
          </a:ln>
        </p:spPr>
        <p:txBody>
          <a:bodyPr wrap="square" rtlCol="0">
            <a:spAutoFit/>
          </a:bodyPr>
          <a:lstStyle/>
          <a:p>
            <a:pPr algn="ctr"/>
            <a:r>
              <a:rPr lang="ar-EG" sz="3200" b="1" dirty="0"/>
              <a:t>إن تملكك لمهارات التفكير الناقد يعني أنك قادر على فحص الأفكار واستيعاب الآراء المختلفة، ومتمكن من تمحيصها وإصدار الأحكام الموضوعية عليها، وكذلك قادر علي تقنيد الشبهات والإشكالات التي تواجهك في الحياة اليومية، وعلى كشف مغالطات الجماعات المناوئة لدولتنا – حفظها الله – وكذلك واع بالأفكار المشككة الصادرة من تيارات فكرية معادية لديننا ووطننا وقيادتنا الرشيدة وثوابت مجتمعنا السعودي. لذا فإننا – كمفكرين ناقدين – ينبغي لنا عدم إساءة فهم حرية التعبير والنقد ولاسيما الحرية الفكرية. </a:t>
            </a:r>
            <a:endParaRPr lang="en-US" sz="3200" b="1" dirty="0">
              <a:solidFill>
                <a:srgbClr val="002060"/>
              </a:solidFill>
            </a:endParaRPr>
          </a:p>
        </p:txBody>
      </p:sp>
    </p:spTree>
    <p:extLst>
      <p:ext uri="{BB962C8B-B14F-4D97-AF65-F5344CB8AC3E}">
        <p14:creationId xmlns:p14="http://schemas.microsoft.com/office/powerpoint/2010/main" val="2583355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1E8A7F4-2444-4A15-83D0-190F9040B847}"/>
              </a:ext>
            </a:extLst>
          </p:cNvPr>
          <p:cNvSpPr txBox="1"/>
          <p:nvPr/>
        </p:nvSpPr>
        <p:spPr>
          <a:xfrm>
            <a:off x="683568" y="836712"/>
            <a:ext cx="7776864" cy="4031873"/>
          </a:xfrm>
          <a:prstGeom prst="rect">
            <a:avLst/>
          </a:prstGeom>
          <a:noFill/>
          <a:ln w="57150">
            <a:solidFill>
              <a:srgbClr val="FF0000"/>
            </a:solidFill>
            <a:prstDash val="dashDot"/>
          </a:ln>
        </p:spPr>
        <p:txBody>
          <a:bodyPr wrap="square" rtlCol="0">
            <a:spAutoFit/>
          </a:bodyPr>
          <a:lstStyle/>
          <a:p>
            <a:pPr algn="ctr"/>
            <a:r>
              <a:rPr lang="ar-EG" sz="3200" b="1" dirty="0"/>
              <a:t>يجدر بنا أن نراعي ضوابط وحدود حرية التعبير والنقد والمصالح العامة، فالبعض قد يرى في أقواله الصحة والكمال في لحظة من اللحظات وفي فترة زمنية معينة، لكن قد يكون ممن قال فيهم سبحانه وتعال</a:t>
            </a:r>
            <a:r>
              <a:rPr lang="ar-SA" sz="3200" b="1" dirty="0"/>
              <a:t>ى: </a:t>
            </a:r>
            <a:r>
              <a:rPr lang="ar-SA" sz="3200" b="1" dirty="0">
                <a:solidFill>
                  <a:srgbClr val="00B050"/>
                </a:solidFill>
              </a:rPr>
              <a:t>﴿قُلْ هَلْ نُنَبِّئُكُمْ بِالْأَخْسَرِينَ أَعْمَالًا الَّذِينَ ضَلَّ سَعْيُهُمْ فِي الْحَيَاةِ الدُّنْيَا وَهُمْ يَحْسَبُونَ أَنَّهُمْ يُحْسِنُونَ صُنْعًا</a:t>
            </a:r>
            <a:r>
              <a:rPr lang="en-US" sz="3200" b="1" dirty="0">
                <a:solidFill>
                  <a:srgbClr val="00B050"/>
                </a:solidFill>
              </a:rPr>
              <a:t>﴾ </a:t>
            </a:r>
            <a:r>
              <a:rPr lang="ar-EG" sz="3200" b="1" dirty="0"/>
              <a:t>وهذا الأمر يقودنا إلى ضرورة إدراك ما إن كان حرية النقد والتعبير حرية مطلقة أم مقيدة! فما هي حدود وضوابط النقد وحرية التعبير؟</a:t>
            </a:r>
            <a:endParaRPr lang="en-US" sz="3200" dirty="0"/>
          </a:p>
        </p:txBody>
      </p:sp>
      <p:sp>
        <p:nvSpPr>
          <p:cNvPr id="4" name="مستطيل: زوايا مستديرة 3">
            <a:extLst>
              <a:ext uri="{FF2B5EF4-FFF2-40B4-BE49-F238E27FC236}">
                <a16:creationId xmlns:a16="http://schemas.microsoft.com/office/drawing/2014/main" id="{536728A6-F278-4035-B7D8-CD8D7D774331}"/>
              </a:ext>
            </a:extLst>
          </p:cNvPr>
          <p:cNvSpPr/>
          <p:nvPr/>
        </p:nvSpPr>
        <p:spPr>
          <a:xfrm>
            <a:off x="1979712" y="5589240"/>
            <a:ext cx="5868652" cy="576064"/>
          </a:xfrm>
          <a:prstGeom prst="roundRect">
            <a:avLst/>
          </a:prstGeom>
          <a:solidFill>
            <a:schemeClr val="bg2">
              <a:lumMod val="9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514350" indent="-514350">
              <a:buAutoNum type="arabicParenBoth"/>
            </a:pPr>
            <a:r>
              <a:rPr lang="ar-EG" sz="2000" b="1" dirty="0">
                <a:solidFill>
                  <a:schemeClr val="tx1"/>
                </a:solidFill>
              </a:rPr>
              <a:t>سورة الكهف الآية رقم (103-104)</a:t>
            </a:r>
          </a:p>
        </p:txBody>
      </p:sp>
    </p:spTree>
    <p:extLst>
      <p:ext uri="{BB962C8B-B14F-4D97-AF65-F5344CB8AC3E}">
        <p14:creationId xmlns:p14="http://schemas.microsoft.com/office/powerpoint/2010/main" val="3499621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662EAA1F-089B-46DC-9E13-8A289216A86F}"/>
              </a:ext>
            </a:extLst>
          </p:cNvPr>
          <p:cNvGrpSpPr/>
          <p:nvPr/>
        </p:nvGrpSpPr>
        <p:grpSpPr>
          <a:xfrm>
            <a:off x="1835697" y="620688"/>
            <a:ext cx="5359026" cy="5359026"/>
            <a:chOff x="1835697" y="620688"/>
            <a:chExt cx="5359026" cy="5359026"/>
          </a:xfrm>
        </p:grpSpPr>
        <p:pic>
          <p:nvPicPr>
            <p:cNvPr id="6" name="صورة 5">
              <a:extLst>
                <a:ext uri="{FF2B5EF4-FFF2-40B4-BE49-F238E27FC236}">
                  <a16:creationId xmlns:a16="http://schemas.microsoft.com/office/drawing/2014/main" id="{F77AA6D7-7E74-4BBB-BF94-BB6399011B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5697" y="620688"/>
              <a:ext cx="5359026" cy="5359026"/>
            </a:xfrm>
            <a:prstGeom prst="rect">
              <a:avLst/>
            </a:prstGeom>
          </p:spPr>
        </p:pic>
        <p:sp>
          <p:nvSpPr>
            <p:cNvPr id="5" name="عنوان 1">
              <a:extLst>
                <a:ext uri="{FF2B5EF4-FFF2-40B4-BE49-F238E27FC236}">
                  <a16:creationId xmlns:a16="http://schemas.microsoft.com/office/drawing/2014/main" id="{B4ACBC93-A8C5-4058-B816-D494C486E766}"/>
                </a:ext>
              </a:extLst>
            </p:cNvPr>
            <p:cNvSpPr txBox="1">
              <a:spLocks/>
            </p:cNvSpPr>
            <p:nvPr/>
          </p:nvSpPr>
          <p:spPr>
            <a:xfrm rot="20741800">
              <a:off x="4148352" y="3558395"/>
              <a:ext cx="2272846" cy="936105"/>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EG" sz="8000" b="1" i="1" dirty="0">
                  <a:solidFill>
                    <a:schemeClr val="bg1"/>
                  </a:solidFill>
                  <a:effectLst>
                    <a:outerShdw blurRad="38100" dist="38100" dir="2700000" algn="tl">
                      <a:srgbClr val="000000">
                        <a:alpha val="43137"/>
                      </a:srgbClr>
                    </a:outerShdw>
                  </a:effectLst>
                  <a:cs typeface="PT Simple Bold Ruled" panose="02010400000000000000" pitchFamily="2" charset="-78"/>
                </a:rPr>
                <a:t>أقرأ</a:t>
              </a:r>
            </a:p>
          </p:txBody>
        </p:sp>
        <p:sp>
          <p:nvSpPr>
            <p:cNvPr id="7" name="عنوان 1">
              <a:extLst>
                <a:ext uri="{FF2B5EF4-FFF2-40B4-BE49-F238E27FC236}">
                  <a16:creationId xmlns:a16="http://schemas.microsoft.com/office/drawing/2014/main" id="{EFA1397B-8F6F-4B31-A68B-E36F13E58F1C}"/>
                </a:ext>
              </a:extLst>
            </p:cNvPr>
            <p:cNvSpPr txBox="1">
              <a:spLocks/>
            </p:cNvSpPr>
            <p:nvPr/>
          </p:nvSpPr>
          <p:spPr>
            <a:xfrm rot="657427">
              <a:off x="2537831" y="3453745"/>
              <a:ext cx="2272846" cy="936105"/>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EG" sz="6600" b="1" dirty="0">
                  <a:solidFill>
                    <a:schemeClr val="bg1"/>
                  </a:solidFill>
                  <a:effectLst>
                    <a:outerShdw blurRad="38100" dist="38100" dir="2700000" algn="tl">
                      <a:srgbClr val="000000">
                        <a:alpha val="43137"/>
                      </a:srgbClr>
                    </a:outerShdw>
                  </a:effectLst>
                  <a:cs typeface="PT Simple Bold Ruled" panose="02010400000000000000" pitchFamily="2" charset="-78"/>
                </a:rPr>
                <a:t>(1)</a:t>
              </a:r>
            </a:p>
          </p:txBody>
        </p:sp>
      </p:grpSp>
    </p:spTree>
    <p:extLst>
      <p:ext uri="{BB962C8B-B14F-4D97-AF65-F5344CB8AC3E}">
        <p14:creationId xmlns:p14="http://schemas.microsoft.com/office/powerpoint/2010/main" val="3530241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9" y="770952"/>
            <a:ext cx="7776865" cy="5016758"/>
          </a:xfrm>
          <a:prstGeom prst="rect">
            <a:avLst/>
          </a:prstGeom>
          <a:noFill/>
          <a:ln w="57150">
            <a:noFill/>
            <a:prstDash val="dashDot"/>
          </a:ln>
        </p:spPr>
        <p:txBody>
          <a:bodyPr wrap="square" rtlCol="0">
            <a:spAutoFit/>
          </a:bodyPr>
          <a:lstStyle/>
          <a:p>
            <a:pPr algn="ctr"/>
            <a:r>
              <a:rPr lang="ar-EG" sz="3200" b="1" dirty="0"/>
              <a:t>يتميز عصرنا الحالي بالانفجار المعرفي والانفتاح غير المسبوق بين الدول والمجتمعات البشرية، وعلى الرغم من الفوائد والمكاسب التي ترتبت على هذا الانفتاح إلا أنه صاحبه الكثير من المغالطات والإشكالات والمزايدات بسبب الثورة الإعلامية والرقمية وانفتاح وسائلها وأدواتها إذا أصبحت وسيلة قد يستغلها أعداء الوطن في بث السموم من خلال رسائل مزيفه وقيم (غير ملائمة) ومحاولة التشكيك في الخطوات التطويرية التي تصاحب مسيرة تنميتنا المباركة. كلما انخفض مستوي وعي الفرد كان تأثير فيه أسهل وأعمق، </a:t>
            </a:r>
            <a:endParaRPr lang="en-US" sz="3200" b="1" dirty="0"/>
          </a:p>
        </p:txBody>
      </p:sp>
    </p:spTree>
    <p:extLst>
      <p:ext uri="{BB962C8B-B14F-4D97-AF65-F5344CB8AC3E}">
        <p14:creationId xmlns:p14="http://schemas.microsoft.com/office/powerpoint/2010/main" val="1279381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908720"/>
            <a:ext cx="7776865" cy="4524315"/>
          </a:xfrm>
          <a:prstGeom prst="rect">
            <a:avLst/>
          </a:prstGeom>
          <a:noFill/>
          <a:ln w="57150">
            <a:noFill/>
            <a:prstDash val="dashDot"/>
          </a:ln>
        </p:spPr>
        <p:txBody>
          <a:bodyPr wrap="square" rtlCol="0">
            <a:spAutoFit/>
          </a:bodyPr>
          <a:lstStyle/>
          <a:p>
            <a:r>
              <a:rPr lang="ar-EG" sz="3200" b="1" dirty="0"/>
              <a:t>وهذا يتطلب اليقظة تجاه مثل هذه المحاولات المغرضة وحسن التعامل وإعمال العقل فيما تحمله من ادعاءات ومزايدات باطلة ومزيفة وذلك برفضها وتجاوزها ومراعاة أن الأفكار السلبية المنتشرة التي يتداولها بعضهم في مواقع التواصل الاجتماعي وغيرها إنما هي آراء مفخخة ليست لها أدلة تثبتها، بل أن بعضها آراء أو دسائس وادعاءات مزيفة يصنع في مؤسسات أمنية أجنبية معادية للمملكة. لذا ينبغي علينا الوعي التام مع التمييز بدقة وحرص بين الرأي والحقيقة بطرح الأسئلة التأملية التالية:</a:t>
            </a:r>
            <a:endParaRPr lang="en-US" sz="3200" dirty="0"/>
          </a:p>
        </p:txBody>
      </p:sp>
    </p:spTree>
    <p:extLst>
      <p:ext uri="{BB962C8B-B14F-4D97-AF65-F5344CB8AC3E}">
        <p14:creationId xmlns:p14="http://schemas.microsoft.com/office/powerpoint/2010/main" val="977277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graphicFrame>
        <p:nvGraphicFramePr>
          <p:cNvPr id="3" name="جدول 4">
            <a:extLst>
              <a:ext uri="{FF2B5EF4-FFF2-40B4-BE49-F238E27FC236}">
                <a16:creationId xmlns:a16="http://schemas.microsoft.com/office/drawing/2014/main" id="{39E9649E-ABC3-40D8-9604-71047F08C16A}"/>
              </a:ext>
            </a:extLst>
          </p:cNvPr>
          <p:cNvGraphicFramePr>
            <a:graphicFrameLocks noGrp="1"/>
          </p:cNvGraphicFramePr>
          <p:nvPr>
            <p:extLst>
              <p:ext uri="{D42A27DB-BD31-4B8C-83A1-F6EECF244321}">
                <p14:modId xmlns:p14="http://schemas.microsoft.com/office/powerpoint/2010/main" val="2112843760"/>
              </p:ext>
            </p:extLst>
          </p:nvPr>
        </p:nvGraphicFramePr>
        <p:xfrm>
          <a:off x="863588" y="582920"/>
          <a:ext cx="7416824" cy="5582384"/>
        </p:xfrm>
        <a:graphic>
          <a:graphicData uri="http://schemas.openxmlformats.org/drawingml/2006/table">
            <a:tbl>
              <a:tblPr rtl="1" firstRow="1" bandRow="1">
                <a:tableStyleId>{5C22544A-7EE6-4342-B048-85BDC9FD1C3A}</a:tableStyleId>
              </a:tblPr>
              <a:tblGrid>
                <a:gridCol w="2714081">
                  <a:extLst>
                    <a:ext uri="{9D8B030D-6E8A-4147-A177-3AD203B41FA5}">
                      <a16:colId xmlns:a16="http://schemas.microsoft.com/office/drawing/2014/main" val="1310838669"/>
                    </a:ext>
                  </a:extLst>
                </a:gridCol>
                <a:gridCol w="4702743">
                  <a:extLst>
                    <a:ext uri="{9D8B030D-6E8A-4147-A177-3AD203B41FA5}">
                      <a16:colId xmlns:a16="http://schemas.microsoft.com/office/drawing/2014/main" val="2090806432"/>
                    </a:ext>
                  </a:extLst>
                </a:gridCol>
              </a:tblGrid>
              <a:tr h="612656">
                <a:tc>
                  <a:txBody>
                    <a:bodyPr/>
                    <a:lstStyle/>
                    <a:p>
                      <a:pPr algn="ctr" rtl="1"/>
                      <a:r>
                        <a:rPr lang="ar-EG" sz="2800" b="1" dirty="0"/>
                        <a:t>مجال السؤال</a:t>
                      </a:r>
                    </a:p>
                  </a:txBody>
                  <a:tcPr anchor="ctr"/>
                </a:tc>
                <a:tc>
                  <a:txBody>
                    <a:bodyPr/>
                    <a:lstStyle/>
                    <a:p>
                      <a:pPr algn="ctr" rtl="1"/>
                      <a:r>
                        <a:rPr lang="ar-EG" sz="2800" b="1" dirty="0"/>
                        <a:t>السؤال</a:t>
                      </a:r>
                    </a:p>
                  </a:txBody>
                  <a:tcPr anchor="ctr"/>
                </a:tc>
                <a:extLst>
                  <a:ext uri="{0D108BD9-81ED-4DB2-BD59-A6C34878D82A}">
                    <a16:rowId xmlns:a16="http://schemas.microsoft.com/office/drawing/2014/main" val="1063641014"/>
                  </a:ext>
                </a:extLst>
              </a:tr>
              <a:tr h="864096">
                <a:tc>
                  <a:txBody>
                    <a:bodyPr/>
                    <a:lstStyle/>
                    <a:p>
                      <a:pPr algn="ctr" rtl="1"/>
                      <a:r>
                        <a:rPr lang="ar-EG" sz="2400" b="1" dirty="0"/>
                        <a:t>الدليل وصحته</a:t>
                      </a:r>
                    </a:p>
                  </a:txBody>
                  <a:tcPr anchor="ctr"/>
                </a:tc>
                <a:tc>
                  <a:txBody>
                    <a:bodyPr/>
                    <a:lstStyle/>
                    <a:p>
                      <a:pPr algn="ctr" rtl="1"/>
                      <a:r>
                        <a:rPr lang="ar-EG" sz="2400" b="1" dirty="0"/>
                        <a:t>ما الحجج والبراهين والأدلة المعتمدة؟ ما مدى سلامتها؟ هل المصادر موثوقة ورسمية؟</a:t>
                      </a:r>
                    </a:p>
                  </a:txBody>
                  <a:tcPr anchor="ctr"/>
                </a:tc>
                <a:extLst>
                  <a:ext uri="{0D108BD9-81ED-4DB2-BD59-A6C34878D82A}">
                    <a16:rowId xmlns:a16="http://schemas.microsoft.com/office/drawing/2014/main" val="1803884399"/>
                  </a:ext>
                </a:extLst>
              </a:tr>
              <a:tr h="864096">
                <a:tc>
                  <a:txBody>
                    <a:bodyPr/>
                    <a:lstStyle/>
                    <a:p>
                      <a:pPr algn="ctr" rtl="1"/>
                      <a:r>
                        <a:rPr lang="ar-EG" sz="2400" b="1" dirty="0"/>
                        <a:t>الربط/الصلة</a:t>
                      </a:r>
                    </a:p>
                  </a:txBody>
                  <a:tcPr anchor="ctr"/>
                </a:tc>
                <a:tc>
                  <a:txBody>
                    <a:bodyPr/>
                    <a:lstStyle/>
                    <a:p>
                      <a:pPr algn="ctr" rtl="1"/>
                      <a:r>
                        <a:rPr lang="ar-EG" sz="2400" b="1" dirty="0"/>
                        <a:t>هل هناك علاقة بين الرأي المطروح والدليل الداعم له؟ هل توظيف الدليل صحيح أم أن الدليل يحتمل تفسيرات أخرى؟</a:t>
                      </a:r>
                    </a:p>
                  </a:txBody>
                  <a:tcPr anchor="ctr"/>
                </a:tc>
                <a:extLst>
                  <a:ext uri="{0D108BD9-81ED-4DB2-BD59-A6C34878D82A}">
                    <a16:rowId xmlns:a16="http://schemas.microsoft.com/office/drawing/2014/main" val="2464015928"/>
                  </a:ext>
                </a:extLst>
              </a:tr>
              <a:tr h="864096">
                <a:tc>
                  <a:txBody>
                    <a:bodyPr/>
                    <a:lstStyle/>
                    <a:p>
                      <a:pPr algn="ctr" rtl="1"/>
                      <a:r>
                        <a:rPr lang="ar-EG" sz="2400" b="1" dirty="0"/>
                        <a:t>وجهات النظر الأخرى</a:t>
                      </a:r>
                    </a:p>
                  </a:txBody>
                  <a:tcPr anchor="ctr"/>
                </a:tc>
                <a:tc>
                  <a:txBody>
                    <a:bodyPr/>
                    <a:lstStyle/>
                    <a:p>
                      <a:pPr algn="ctr" rtl="1"/>
                      <a:r>
                        <a:rPr lang="ar-EG" sz="2400" b="1" dirty="0"/>
                        <a:t>هل هناك وجهات نظر أخرى (لم يتم ذكرها)، ومدعومة بأدلة أقوى؟</a:t>
                      </a:r>
                    </a:p>
                  </a:txBody>
                  <a:tcPr anchor="ctr"/>
                </a:tc>
                <a:extLst>
                  <a:ext uri="{0D108BD9-81ED-4DB2-BD59-A6C34878D82A}">
                    <a16:rowId xmlns:a16="http://schemas.microsoft.com/office/drawing/2014/main" val="3032975894"/>
                  </a:ext>
                </a:extLst>
              </a:tr>
              <a:tr h="864096">
                <a:tc>
                  <a:txBody>
                    <a:bodyPr/>
                    <a:lstStyle/>
                    <a:p>
                      <a:pPr algn="ctr" rtl="1"/>
                      <a:r>
                        <a:rPr lang="ar-EG" sz="2400" b="1" dirty="0"/>
                        <a:t>التوقيت</a:t>
                      </a:r>
                    </a:p>
                  </a:txBody>
                  <a:tcPr anchor="ctr"/>
                </a:tc>
                <a:tc>
                  <a:txBody>
                    <a:bodyPr/>
                    <a:lstStyle/>
                    <a:p>
                      <a:pPr algn="ctr" rtl="1"/>
                      <a:r>
                        <a:rPr lang="ar-EG" sz="2400" b="1" dirty="0"/>
                        <a:t>هل هناك شبهة حول توقيت طرح الرأي، بما يخدم أهداف غير معلنة ومصالح لأطراف خارجية؟</a:t>
                      </a:r>
                    </a:p>
                  </a:txBody>
                  <a:tcPr anchor="ctr"/>
                </a:tc>
                <a:extLst>
                  <a:ext uri="{0D108BD9-81ED-4DB2-BD59-A6C34878D82A}">
                    <a16:rowId xmlns:a16="http://schemas.microsoft.com/office/drawing/2014/main" val="767453532"/>
                  </a:ext>
                </a:extLst>
              </a:tr>
              <a:tr h="864096">
                <a:tc>
                  <a:txBody>
                    <a:bodyPr/>
                    <a:lstStyle/>
                    <a:p>
                      <a:pPr algn="ctr" rtl="1"/>
                      <a:r>
                        <a:rPr lang="ar-EG" sz="2400" b="1" dirty="0"/>
                        <a:t>التبعات والعواقب</a:t>
                      </a:r>
                    </a:p>
                  </a:txBody>
                  <a:tcPr anchor="ctr"/>
                </a:tc>
                <a:tc>
                  <a:txBody>
                    <a:bodyPr/>
                    <a:lstStyle/>
                    <a:p>
                      <a:pPr algn="ctr" rtl="1"/>
                      <a:r>
                        <a:rPr lang="ar-EG" sz="2400" b="1" dirty="0"/>
                        <a:t>هل النقد يؤثر سلبًا في وحدتنا الوطنية وتلاحمنا مع قيادتنا؟</a:t>
                      </a:r>
                    </a:p>
                  </a:txBody>
                  <a:tcPr anchor="ctr"/>
                </a:tc>
                <a:extLst>
                  <a:ext uri="{0D108BD9-81ED-4DB2-BD59-A6C34878D82A}">
                    <a16:rowId xmlns:a16="http://schemas.microsoft.com/office/drawing/2014/main" val="3425835568"/>
                  </a:ext>
                </a:extLst>
              </a:tr>
            </a:tbl>
          </a:graphicData>
        </a:graphic>
      </p:graphicFrame>
    </p:spTree>
    <p:extLst>
      <p:ext uri="{BB962C8B-B14F-4D97-AF65-F5344CB8AC3E}">
        <p14:creationId xmlns:p14="http://schemas.microsoft.com/office/powerpoint/2010/main" val="4243576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5F12D5B9-DEB9-4CF3-9296-A5D89E709928}"/>
              </a:ext>
            </a:extLst>
          </p:cNvPr>
          <p:cNvSpPr txBox="1"/>
          <p:nvPr/>
        </p:nvSpPr>
        <p:spPr>
          <a:xfrm>
            <a:off x="814330" y="1268537"/>
            <a:ext cx="7515340" cy="4320926"/>
          </a:xfrm>
          <a:prstGeom prst="rect">
            <a:avLst/>
          </a:prstGeom>
          <a:solidFill>
            <a:schemeClr val="accent6">
              <a:lumMod val="20000"/>
              <a:lumOff val="80000"/>
            </a:schemeClr>
          </a:solidFill>
        </p:spPr>
        <p:txBody>
          <a:bodyPr wrap="square" rtlCol="1">
            <a:spAutoFit/>
          </a:bodyPr>
          <a:lstStyle/>
          <a:p>
            <a:pPr marL="0" marR="0" algn="ctr" rtl="1">
              <a:lnSpc>
                <a:spcPct val="107000"/>
              </a:lnSpc>
              <a:spcBef>
                <a:spcPts val="0"/>
              </a:spcBef>
              <a:spcAft>
                <a:spcPts val="800"/>
              </a:spcAft>
            </a:pPr>
            <a:r>
              <a:rPr lang="ar-EG" sz="2800" b="1" dirty="0">
                <a:solidFill>
                  <a:srgbClr val="C00000"/>
                </a:solidFill>
                <a:effectLst/>
                <a:latin typeface="Calibri" panose="020F0502020204030204" pitchFamily="34" charset="0"/>
                <a:ea typeface="Calibri" panose="020F0502020204030204" pitchFamily="34" charset="0"/>
                <a:cs typeface="Arial" panose="020B0604020202020204" pitchFamily="34" charset="0"/>
              </a:rPr>
              <a:t>الحقيقة: </a:t>
            </a:r>
            <a:r>
              <a:rPr lang="ar-EG" sz="2800" b="1" dirty="0">
                <a:effectLst/>
                <a:latin typeface="Calibri" panose="020F0502020204030204" pitchFamily="34" charset="0"/>
                <a:ea typeface="Calibri" panose="020F0502020204030204" pitchFamily="34" charset="0"/>
                <a:cs typeface="Arial" panose="020B0604020202020204" pitchFamily="34" charset="0"/>
              </a:rPr>
              <a:t>وصف لكل ما يمكننا إثباته سواء عن طريق البرهان المنطقي، أم كونها مسلمة من المسلمات والبديهيات، أم وصفا لواقع، وهو ما نتفق على صحته، وعلى سبيل المثال: الرياض عاصمة المملكة العربية السعودية.</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0" marR="0" algn="ctr" rtl="1">
              <a:lnSpc>
                <a:spcPct val="107000"/>
              </a:lnSpc>
              <a:spcBef>
                <a:spcPts val="0"/>
              </a:spcBef>
              <a:spcAft>
                <a:spcPts val="800"/>
              </a:spcAft>
            </a:pPr>
            <a:r>
              <a:rPr lang="ar-EG" sz="2800" b="1" dirty="0">
                <a:solidFill>
                  <a:srgbClr val="C00000"/>
                </a:solidFill>
                <a:effectLst/>
                <a:latin typeface="Calibri" panose="020F0502020204030204" pitchFamily="34" charset="0"/>
                <a:ea typeface="Calibri" panose="020F0502020204030204" pitchFamily="34" charset="0"/>
                <a:cs typeface="Arial" panose="020B0604020202020204" pitchFamily="34" charset="0"/>
              </a:rPr>
              <a:t>الرأي: </a:t>
            </a:r>
            <a:r>
              <a:rPr lang="ar-EG" sz="2800" b="1" dirty="0">
                <a:effectLst/>
                <a:latin typeface="Calibri" panose="020F0502020204030204" pitchFamily="34" charset="0"/>
                <a:ea typeface="Calibri" panose="020F0502020204030204" pitchFamily="34" charset="0"/>
                <a:cs typeface="Arial" panose="020B0604020202020204" pitchFamily="34" charset="0"/>
              </a:rPr>
              <a:t>عبارة تصف وجهة نظر شخصية يعبر فيها الفرد عن مشاعرة ومعتقداته التي قد نتفق أو نختلف معها، فعلى سبيل المثال: مدينة جدة أجمل مدينة ساحلية في المملكة العربية السعودية (قد يختلف بعضهم ويرى أن الخبر أو جازان أو أملج أجمل المدن الساحلية)</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73126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E9D67F7F-1381-429B-994E-A706DAE55D57}"/>
              </a:ext>
            </a:extLst>
          </p:cNvPr>
          <p:cNvGrpSpPr/>
          <p:nvPr/>
        </p:nvGrpSpPr>
        <p:grpSpPr>
          <a:xfrm>
            <a:off x="2036503" y="1052736"/>
            <a:ext cx="5070994" cy="4235698"/>
            <a:chOff x="2123728" y="620688"/>
            <a:chExt cx="5070994" cy="4235698"/>
          </a:xfrm>
        </p:grpSpPr>
        <p:pic>
          <p:nvPicPr>
            <p:cNvPr id="5" name="صورة 4">
              <a:extLst>
                <a:ext uri="{FF2B5EF4-FFF2-40B4-BE49-F238E27FC236}">
                  <a16:creationId xmlns:a16="http://schemas.microsoft.com/office/drawing/2014/main" id="{3844A8CE-3E7E-4904-9C42-BE877AFBE14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131839" y="620688"/>
              <a:ext cx="4062883" cy="4062883"/>
            </a:xfrm>
            <a:prstGeom prst="rect">
              <a:avLst/>
            </a:prstGeom>
          </p:spPr>
        </p:pic>
        <p:sp>
          <p:nvSpPr>
            <p:cNvPr id="7" name="عنوان 1">
              <a:extLst>
                <a:ext uri="{FF2B5EF4-FFF2-40B4-BE49-F238E27FC236}">
                  <a16:creationId xmlns:a16="http://schemas.microsoft.com/office/drawing/2014/main" id="{B0A0A044-5B07-4061-8FD6-BC7548CE9DA0}"/>
                </a:ext>
              </a:extLst>
            </p:cNvPr>
            <p:cNvSpPr txBox="1">
              <a:spLocks/>
            </p:cNvSpPr>
            <p:nvPr/>
          </p:nvSpPr>
          <p:spPr>
            <a:xfrm>
              <a:off x="2123728" y="3933056"/>
              <a:ext cx="3959464" cy="923330"/>
            </a:xfrm>
            <a:prstGeom prst="rect">
              <a:avLst/>
            </a:prstGeom>
            <a:solidFill>
              <a:schemeClr val="accent5">
                <a:lumMod val="75000"/>
              </a:schemeClr>
            </a:solidFill>
            <a:ln>
              <a:noFill/>
            </a:ln>
            <a:effectLst>
              <a:outerShdw blurRad="292100" dist="76200" dir="4080000" algn="l" rotWithShape="0">
                <a:schemeClr val="bg1">
                  <a:lumMod val="65000"/>
                  <a:alpha val="67000"/>
                </a:schemeClr>
              </a:outerShdw>
            </a:effectLst>
            <a:scene3d>
              <a:camera prst="perspectiveLeft"/>
              <a:lightRig rig="threePt" dir="t"/>
            </a:scene3d>
            <a:sp3d>
              <a:bevelT prst="relaxedInset"/>
            </a:sp3d>
          </p:spPr>
          <p:txBody>
            <a:bodyPr wrap="square" rtlCol="1">
              <a:spAutoFit/>
            </a:bodyPr>
            <a:lstStyle>
              <a:defPPr>
                <a:defRPr lang="ar-EG"/>
              </a:defPPr>
              <a:lvl1pPr>
                <a:defRPr sz="4400" b="1">
                  <a:solidFill>
                    <a:schemeClr val="bg1"/>
                  </a:solidFill>
                  <a:latin typeface="Calibri" pitchFamily="34" charset="0"/>
                </a:defRPr>
              </a:lvl1pPr>
            </a:lstStyle>
            <a:p>
              <a:pPr algn="ctr"/>
              <a:r>
                <a:rPr lang="ar-EG" sz="5400" dirty="0"/>
                <a:t>أفهم وأحلل (1)</a:t>
              </a:r>
            </a:p>
          </p:txBody>
        </p:sp>
      </p:grpSp>
    </p:spTree>
    <p:extLst>
      <p:ext uri="{BB962C8B-B14F-4D97-AF65-F5344CB8AC3E}">
        <p14:creationId xmlns:p14="http://schemas.microsoft.com/office/powerpoint/2010/main" val="2720393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4" name="Rounded Rectangle 2">
            <a:extLst>
              <a:ext uri="{FF2B5EF4-FFF2-40B4-BE49-F238E27FC236}">
                <a16:creationId xmlns:a16="http://schemas.microsoft.com/office/drawing/2014/main" id="{06B2C852-66A1-41ED-9693-779556F1AB2A}"/>
              </a:ext>
            </a:extLst>
          </p:cNvPr>
          <p:cNvSpPr/>
          <p:nvPr/>
        </p:nvSpPr>
        <p:spPr bwMode="auto">
          <a:xfrm>
            <a:off x="1007604" y="836712"/>
            <a:ext cx="7128792" cy="5184576"/>
          </a:xfrm>
          <a:prstGeom prst="roundRect">
            <a:avLst>
              <a:gd name="adj" fmla="val 12453"/>
            </a:avLst>
          </a:prstGeom>
          <a:solidFill>
            <a:schemeClr val="bg1">
              <a:lumMod val="95000"/>
            </a:schemeClr>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EG" sz="2800" b="1" dirty="0">
                <a:solidFill>
                  <a:schemeClr val="accent1">
                    <a:lumMod val="75000"/>
                  </a:schemeClr>
                </a:solidFill>
              </a:rPr>
              <a:t>أرسم خريطة لشبكة المفاهيم والأفكار التي وردت في </a:t>
            </a:r>
            <a:r>
              <a:rPr lang="ar-EG" sz="2800" b="1" dirty="0">
                <a:solidFill>
                  <a:srgbClr val="FF0000"/>
                </a:solidFill>
              </a:rPr>
              <a:t>أقرأ (1) </a:t>
            </a:r>
            <a:r>
              <a:rPr lang="ar-EG" sz="2800" b="1" dirty="0">
                <a:solidFill>
                  <a:schemeClr val="accent1">
                    <a:lumMod val="75000"/>
                  </a:schemeClr>
                </a:solidFill>
              </a:rPr>
              <a:t>بربط كل مفهوم بآخر بحسب تحليلي للعلاقة بين تلك المفاهيم. أستحضر المفاهيم والأفكار الرئيسية التالية: الحقيقة والرأي، التفكير الناقد، أهمية التفكير الناقد، الأسئلة النقدية والتأملية التي يوظفها المفكر الناقد لكشف المغالطات والشبهات بهدف توضيح دوره في إدراك زيف المحتويات الإلكترونية والإعلامية التي تحمل أفكارا هدامه تسعي إلى التأثير في الهوية الوطنية وذلك بالتشكيك في المعتقدات والقيم والثوابت والسياسات العامة وفي قرارات الدولة أو رموزها.</a:t>
            </a:r>
            <a:endParaRPr lang="en-US" sz="2800" dirty="0">
              <a:solidFill>
                <a:schemeClr val="accent1">
                  <a:lumMod val="75000"/>
                </a:schemeClr>
              </a:solidFill>
            </a:endParaRPr>
          </a:p>
        </p:txBody>
      </p:sp>
    </p:spTree>
    <p:extLst>
      <p:ext uri="{BB962C8B-B14F-4D97-AF65-F5344CB8AC3E}">
        <p14:creationId xmlns:p14="http://schemas.microsoft.com/office/powerpoint/2010/main" val="2791104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662EAA1F-089B-46DC-9E13-8A289216A86F}"/>
              </a:ext>
            </a:extLst>
          </p:cNvPr>
          <p:cNvGrpSpPr/>
          <p:nvPr/>
        </p:nvGrpSpPr>
        <p:grpSpPr>
          <a:xfrm>
            <a:off x="1835697" y="620688"/>
            <a:ext cx="5359026" cy="5359026"/>
            <a:chOff x="1835697" y="620688"/>
            <a:chExt cx="5359026" cy="5359026"/>
          </a:xfrm>
        </p:grpSpPr>
        <p:pic>
          <p:nvPicPr>
            <p:cNvPr id="6" name="صورة 5">
              <a:extLst>
                <a:ext uri="{FF2B5EF4-FFF2-40B4-BE49-F238E27FC236}">
                  <a16:creationId xmlns:a16="http://schemas.microsoft.com/office/drawing/2014/main" id="{F77AA6D7-7E74-4BBB-BF94-BB6399011B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5697" y="620688"/>
              <a:ext cx="5359026" cy="5359026"/>
            </a:xfrm>
            <a:prstGeom prst="rect">
              <a:avLst/>
            </a:prstGeom>
          </p:spPr>
        </p:pic>
        <p:sp>
          <p:nvSpPr>
            <p:cNvPr id="5" name="عنوان 1">
              <a:extLst>
                <a:ext uri="{FF2B5EF4-FFF2-40B4-BE49-F238E27FC236}">
                  <a16:creationId xmlns:a16="http://schemas.microsoft.com/office/drawing/2014/main" id="{B4ACBC93-A8C5-4058-B816-D494C486E766}"/>
                </a:ext>
              </a:extLst>
            </p:cNvPr>
            <p:cNvSpPr txBox="1">
              <a:spLocks/>
            </p:cNvSpPr>
            <p:nvPr/>
          </p:nvSpPr>
          <p:spPr>
            <a:xfrm rot="20741800">
              <a:off x="4148352" y="3558395"/>
              <a:ext cx="2272846" cy="936105"/>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EG" sz="8000" b="1" i="1" dirty="0">
                  <a:solidFill>
                    <a:schemeClr val="bg1"/>
                  </a:solidFill>
                  <a:effectLst>
                    <a:outerShdw blurRad="38100" dist="38100" dir="2700000" algn="tl">
                      <a:srgbClr val="000000">
                        <a:alpha val="43137"/>
                      </a:srgbClr>
                    </a:outerShdw>
                  </a:effectLst>
                  <a:cs typeface="PT Simple Bold Ruled" panose="02010400000000000000" pitchFamily="2" charset="-78"/>
                </a:rPr>
                <a:t>أقرأ</a:t>
              </a:r>
            </a:p>
          </p:txBody>
        </p:sp>
        <p:sp>
          <p:nvSpPr>
            <p:cNvPr id="7" name="عنوان 1">
              <a:extLst>
                <a:ext uri="{FF2B5EF4-FFF2-40B4-BE49-F238E27FC236}">
                  <a16:creationId xmlns:a16="http://schemas.microsoft.com/office/drawing/2014/main" id="{EFA1397B-8F6F-4B31-A68B-E36F13E58F1C}"/>
                </a:ext>
              </a:extLst>
            </p:cNvPr>
            <p:cNvSpPr txBox="1">
              <a:spLocks/>
            </p:cNvSpPr>
            <p:nvPr/>
          </p:nvSpPr>
          <p:spPr>
            <a:xfrm rot="657427">
              <a:off x="2537831" y="3453745"/>
              <a:ext cx="2272846" cy="936105"/>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EG" sz="6600" b="1" dirty="0">
                  <a:solidFill>
                    <a:schemeClr val="bg1"/>
                  </a:solidFill>
                  <a:effectLst>
                    <a:outerShdw blurRad="38100" dist="38100" dir="2700000" algn="tl">
                      <a:srgbClr val="000000">
                        <a:alpha val="43137"/>
                      </a:srgbClr>
                    </a:outerShdw>
                  </a:effectLst>
                  <a:cs typeface="PT Simple Bold Ruled" panose="02010400000000000000" pitchFamily="2" charset="-78"/>
                </a:rPr>
                <a:t>(2)</a:t>
              </a:r>
            </a:p>
          </p:txBody>
        </p:sp>
      </p:grpSp>
    </p:spTree>
    <p:extLst>
      <p:ext uri="{BB962C8B-B14F-4D97-AF65-F5344CB8AC3E}">
        <p14:creationId xmlns:p14="http://schemas.microsoft.com/office/powerpoint/2010/main" val="1989506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4" name="Rounded Rectangle 2">
            <a:extLst>
              <a:ext uri="{FF2B5EF4-FFF2-40B4-BE49-F238E27FC236}">
                <a16:creationId xmlns:a16="http://schemas.microsoft.com/office/drawing/2014/main" id="{06B2C852-66A1-41ED-9693-779556F1AB2A}"/>
              </a:ext>
            </a:extLst>
          </p:cNvPr>
          <p:cNvSpPr/>
          <p:nvPr/>
        </p:nvSpPr>
        <p:spPr bwMode="auto">
          <a:xfrm>
            <a:off x="1007604" y="818710"/>
            <a:ext cx="7128792" cy="5220580"/>
          </a:xfrm>
          <a:prstGeom prst="roundRect">
            <a:avLst>
              <a:gd name="adj" fmla="val 7607"/>
            </a:avLst>
          </a:prstGeom>
          <a:solidFill>
            <a:schemeClr val="bg1"/>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3200" b="1" dirty="0">
                <a:solidFill>
                  <a:srgbClr val="002060"/>
                </a:solidFill>
              </a:rPr>
              <a:t>تأتي حرية التعبير والنقد ضمن أولويات الشريعة الإسلامية السمحة وتستمد أحكامها ومقاصدها منها في إطار مبدأ الأمانة والمسؤولية الوطنية والمحاسبة الذاتية، وحقوق الآخرين مع مراقبة الله سبحانه وتعالى في القول والعمل. تتطلب ممارسة النقد والتعبير واجبات ومسؤوليات خاصة وعامة وشروطًا أساسية لضمان حماية الأمن الوطني والنظام العام، واحترام حقوق الآخرين أو سمعتهم أو الآداب العامة. لذا فحرية التعبير ليست مطلقة بل تحدها حدود منها:</a:t>
            </a:r>
            <a:endParaRPr lang="en-US" sz="3200" dirty="0">
              <a:solidFill>
                <a:srgbClr val="002060"/>
              </a:solidFill>
            </a:endParaRPr>
          </a:p>
        </p:txBody>
      </p:sp>
    </p:spTree>
    <p:extLst>
      <p:ext uri="{BB962C8B-B14F-4D97-AF65-F5344CB8AC3E}">
        <p14:creationId xmlns:p14="http://schemas.microsoft.com/office/powerpoint/2010/main" val="320311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4" name="Rounded Rectangle 2">
            <a:extLst>
              <a:ext uri="{FF2B5EF4-FFF2-40B4-BE49-F238E27FC236}">
                <a16:creationId xmlns:a16="http://schemas.microsoft.com/office/drawing/2014/main" id="{06B2C852-66A1-41ED-9693-779556F1AB2A}"/>
              </a:ext>
            </a:extLst>
          </p:cNvPr>
          <p:cNvSpPr/>
          <p:nvPr/>
        </p:nvSpPr>
        <p:spPr bwMode="auto">
          <a:xfrm>
            <a:off x="845586" y="1215926"/>
            <a:ext cx="7452828" cy="4426147"/>
          </a:xfrm>
          <a:prstGeom prst="roundRect">
            <a:avLst>
              <a:gd name="adj" fmla="val 7362"/>
            </a:avLst>
          </a:prstGeom>
          <a:solidFill>
            <a:schemeClr val="bg1"/>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EG" sz="2800" b="1" dirty="0">
                <a:solidFill>
                  <a:srgbClr val="C00000"/>
                </a:solidFill>
              </a:rPr>
              <a:t>أولاً: عدم المساس بثوابت الشريعة الإسلامية السمحة وأحكامها.</a:t>
            </a:r>
            <a:endParaRPr lang="en-US" sz="2800" dirty="0">
              <a:solidFill>
                <a:srgbClr val="C00000"/>
              </a:solidFill>
            </a:endParaRPr>
          </a:p>
          <a:p>
            <a:r>
              <a:rPr lang="ar-EG" sz="2800" b="1" dirty="0">
                <a:solidFill>
                  <a:srgbClr val="C00000"/>
                </a:solidFill>
              </a:rPr>
              <a:t>ثانيًا: عدم المساس بولاة أمرنا حفظهم الله وقيادتنا الرشيدة أيدها الله والوطن ورموزه وتاريخه.</a:t>
            </a:r>
            <a:endParaRPr lang="en-US" sz="2800" dirty="0">
              <a:solidFill>
                <a:srgbClr val="C00000"/>
              </a:solidFill>
            </a:endParaRPr>
          </a:p>
          <a:p>
            <a:r>
              <a:rPr lang="ar-EG" sz="2800" b="1" dirty="0">
                <a:solidFill>
                  <a:srgbClr val="C00000"/>
                </a:solidFill>
              </a:rPr>
              <a:t>ثالثًا: عدم المساس بأنظمة الدولة وسياستها العامة وقرارتها.</a:t>
            </a:r>
            <a:endParaRPr lang="ar-EG" sz="2800" dirty="0">
              <a:solidFill>
                <a:srgbClr val="C00000"/>
              </a:solidFill>
            </a:endParaRPr>
          </a:p>
          <a:p>
            <a:r>
              <a:rPr lang="ar-EG" sz="2800" b="1" dirty="0">
                <a:solidFill>
                  <a:srgbClr val="C00000"/>
                </a:solidFill>
              </a:rPr>
              <a:t>رابعًا: عدم إثارة الكراهية والمذهبية الطائفية والتمييز. العنصري والمنطقي بجميع أشكاله.</a:t>
            </a:r>
            <a:endParaRPr lang="en-US" sz="2800" dirty="0">
              <a:solidFill>
                <a:srgbClr val="C00000"/>
              </a:solidFill>
            </a:endParaRPr>
          </a:p>
          <a:p>
            <a:r>
              <a:rPr lang="ar-EG" sz="2800" b="1" dirty="0">
                <a:solidFill>
                  <a:srgbClr val="C00000"/>
                </a:solidFill>
              </a:rPr>
              <a:t>خامسًا: عدم التعرض للأفراد أو المؤسسات العامة بالتشهير أو بالسب والقذف أو تشويه السمعة</a:t>
            </a:r>
            <a:r>
              <a:rPr lang="ar-EG" sz="3200" dirty="0">
                <a:solidFill>
                  <a:srgbClr val="C00000"/>
                </a:solidFill>
              </a:rPr>
              <a:t>.</a:t>
            </a:r>
            <a:endParaRPr lang="en-US" sz="2800" dirty="0">
              <a:solidFill>
                <a:srgbClr val="C00000"/>
              </a:solidFill>
            </a:endParaRPr>
          </a:p>
        </p:txBody>
      </p:sp>
    </p:spTree>
    <p:extLst>
      <p:ext uri="{BB962C8B-B14F-4D97-AF65-F5344CB8AC3E}">
        <p14:creationId xmlns:p14="http://schemas.microsoft.com/office/powerpoint/2010/main" val="928613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graphicFrame>
        <p:nvGraphicFramePr>
          <p:cNvPr id="3" name="جدول 4">
            <a:extLst>
              <a:ext uri="{FF2B5EF4-FFF2-40B4-BE49-F238E27FC236}">
                <a16:creationId xmlns:a16="http://schemas.microsoft.com/office/drawing/2014/main" id="{468C3139-8E5C-4627-9642-AD182F36F34B}"/>
              </a:ext>
            </a:extLst>
          </p:cNvPr>
          <p:cNvGraphicFramePr>
            <a:graphicFrameLocks noGrp="1"/>
          </p:cNvGraphicFramePr>
          <p:nvPr>
            <p:extLst>
              <p:ext uri="{D42A27DB-BD31-4B8C-83A1-F6EECF244321}">
                <p14:modId xmlns:p14="http://schemas.microsoft.com/office/powerpoint/2010/main" val="1704192669"/>
              </p:ext>
            </p:extLst>
          </p:nvPr>
        </p:nvGraphicFramePr>
        <p:xfrm>
          <a:off x="863588" y="847368"/>
          <a:ext cx="7416824" cy="5163264"/>
        </p:xfrm>
        <a:graphic>
          <a:graphicData uri="http://schemas.openxmlformats.org/drawingml/2006/table">
            <a:tbl>
              <a:tblPr rtl="1" firstRow="1" bandRow="1">
                <a:tableStyleId>{5C22544A-7EE6-4342-B048-85BDC9FD1C3A}</a:tableStyleId>
              </a:tblPr>
              <a:tblGrid>
                <a:gridCol w="3038604">
                  <a:extLst>
                    <a:ext uri="{9D8B030D-6E8A-4147-A177-3AD203B41FA5}">
                      <a16:colId xmlns:a16="http://schemas.microsoft.com/office/drawing/2014/main" val="1310838669"/>
                    </a:ext>
                  </a:extLst>
                </a:gridCol>
                <a:gridCol w="4378220">
                  <a:extLst>
                    <a:ext uri="{9D8B030D-6E8A-4147-A177-3AD203B41FA5}">
                      <a16:colId xmlns:a16="http://schemas.microsoft.com/office/drawing/2014/main" val="2090806432"/>
                    </a:ext>
                  </a:extLst>
                </a:gridCol>
              </a:tblGrid>
              <a:tr h="502880">
                <a:tc>
                  <a:txBody>
                    <a:bodyPr/>
                    <a:lstStyle/>
                    <a:p>
                      <a:pPr algn="ctr" rtl="1"/>
                      <a:r>
                        <a:rPr lang="ar-EG" sz="2800" b="1" dirty="0"/>
                        <a:t>حرية التعبير البناءة</a:t>
                      </a:r>
                    </a:p>
                  </a:txBody>
                  <a:tcPr anchor="ctr"/>
                </a:tc>
                <a:tc>
                  <a:txBody>
                    <a:bodyPr/>
                    <a:lstStyle/>
                    <a:p>
                      <a:pPr algn="ctr" rtl="1"/>
                      <a:r>
                        <a:rPr lang="ar-EG" sz="2800" b="1" dirty="0"/>
                        <a:t>حرية التعبير الهدامة</a:t>
                      </a:r>
                    </a:p>
                  </a:txBody>
                  <a:tcPr anchor="ctr"/>
                </a:tc>
                <a:extLst>
                  <a:ext uri="{0D108BD9-81ED-4DB2-BD59-A6C34878D82A}">
                    <a16:rowId xmlns:a16="http://schemas.microsoft.com/office/drawing/2014/main" val="1063641014"/>
                  </a:ext>
                </a:extLst>
              </a:tr>
              <a:tr h="864096">
                <a:tc>
                  <a:txBody>
                    <a:bodyPr/>
                    <a:lstStyle/>
                    <a:p>
                      <a:pPr algn="r" rtl="1"/>
                      <a:r>
                        <a:rPr lang="ar-EG" sz="2400" b="1" dirty="0"/>
                        <a:t>1- تنمي روح الأخوة والتواصل.</a:t>
                      </a:r>
                    </a:p>
                  </a:txBody>
                  <a:tcPr anchor="ctr"/>
                </a:tc>
                <a:tc>
                  <a:txBody>
                    <a:bodyPr/>
                    <a:lstStyle/>
                    <a:p>
                      <a:pPr algn="r" rtl="1"/>
                      <a:r>
                        <a:rPr lang="ar-EG" sz="2400" b="1" dirty="0"/>
                        <a:t>1- تنتهك كرامة الآخر وتحط من قدره.</a:t>
                      </a:r>
                    </a:p>
                  </a:txBody>
                  <a:tcPr anchor="ctr"/>
                </a:tc>
                <a:extLst>
                  <a:ext uri="{0D108BD9-81ED-4DB2-BD59-A6C34878D82A}">
                    <a16:rowId xmlns:a16="http://schemas.microsoft.com/office/drawing/2014/main" val="1803884399"/>
                  </a:ext>
                </a:extLst>
              </a:tr>
              <a:tr h="864096">
                <a:tc>
                  <a:txBody>
                    <a:bodyPr/>
                    <a:lstStyle/>
                    <a:p>
                      <a:pPr algn="r" rtl="1"/>
                      <a:r>
                        <a:rPr lang="ar-EG" sz="2400" b="1" dirty="0"/>
                        <a:t>2- تسهم في الوصول إلى مصادر المعرفة.</a:t>
                      </a:r>
                    </a:p>
                  </a:txBody>
                  <a:tcPr anchor="ctr"/>
                </a:tc>
                <a:tc>
                  <a:txBody>
                    <a:bodyPr/>
                    <a:lstStyle/>
                    <a:p>
                      <a:pPr algn="r" rtl="1"/>
                      <a:r>
                        <a:rPr lang="ar-EG" sz="2400" b="1" dirty="0"/>
                        <a:t>2- تعزز التعصب والانغلاق</a:t>
                      </a:r>
                    </a:p>
                  </a:txBody>
                  <a:tcPr anchor="ctr"/>
                </a:tc>
                <a:extLst>
                  <a:ext uri="{0D108BD9-81ED-4DB2-BD59-A6C34878D82A}">
                    <a16:rowId xmlns:a16="http://schemas.microsoft.com/office/drawing/2014/main" val="2464015928"/>
                  </a:ext>
                </a:extLst>
              </a:tr>
              <a:tr h="864096">
                <a:tc>
                  <a:txBody>
                    <a:bodyPr/>
                    <a:lstStyle/>
                    <a:p>
                      <a:pPr algn="r" rtl="1"/>
                      <a:r>
                        <a:rPr lang="ar-EG" sz="2400" b="1" dirty="0"/>
                        <a:t>3- تعزز الحوار البناء.</a:t>
                      </a:r>
                    </a:p>
                  </a:txBody>
                  <a:tcPr anchor="ctr"/>
                </a:tc>
                <a:tc>
                  <a:txBody>
                    <a:bodyPr/>
                    <a:lstStyle/>
                    <a:p>
                      <a:pPr algn="r" rtl="1"/>
                      <a:r>
                        <a:rPr lang="ar-EG" sz="2400" b="1" dirty="0"/>
                        <a:t>3- تثير الفتن والانقسامات بين أفراد المجتمع المحلي والعالمي.</a:t>
                      </a:r>
                    </a:p>
                  </a:txBody>
                  <a:tcPr anchor="ctr"/>
                </a:tc>
                <a:extLst>
                  <a:ext uri="{0D108BD9-81ED-4DB2-BD59-A6C34878D82A}">
                    <a16:rowId xmlns:a16="http://schemas.microsoft.com/office/drawing/2014/main" val="3032975894"/>
                  </a:ext>
                </a:extLst>
              </a:tr>
              <a:tr h="864096">
                <a:tc>
                  <a:txBody>
                    <a:bodyPr/>
                    <a:lstStyle/>
                    <a:p>
                      <a:pPr algn="r" rtl="1"/>
                      <a:r>
                        <a:rPr lang="ar-EG" sz="2400" b="1" dirty="0"/>
                        <a:t>4- تدعم الإبداع والتطور</a:t>
                      </a:r>
                    </a:p>
                  </a:txBody>
                  <a:tcPr anchor="ctr"/>
                </a:tc>
                <a:tc>
                  <a:txBody>
                    <a:bodyPr/>
                    <a:lstStyle/>
                    <a:p>
                      <a:pPr algn="r" rtl="1"/>
                      <a:r>
                        <a:rPr lang="ar-EG" sz="2400" b="1" dirty="0"/>
                        <a:t>4- تثير الفوضى وتوثر سلبًا في أمن الوطن واستقراره.</a:t>
                      </a:r>
                    </a:p>
                  </a:txBody>
                  <a:tcPr anchor="ctr"/>
                </a:tc>
                <a:extLst>
                  <a:ext uri="{0D108BD9-81ED-4DB2-BD59-A6C34878D82A}">
                    <a16:rowId xmlns:a16="http://schemas.microsoft.com/office/drawing/2014/main" val="767453532"/>
                  </a:ext>
                </a:extLst>
              </a:tr>
              <a:tr h="864096">
                <a:tc>
                  <a:txBody>
                    <a:bodyPr/>
                    <a:lstStyle/>
                    <a:p>
                      <a:pPr algn="r" rtl="1"/>
                      <a:r>
                        <a:rPr lang="ar-EG" sz="2400" b="1" dirty="0"/>
                        <a:t>5- تحافظ على الأمن والسلم الوطني وثوابت المجتمع الأصلية.</a:t>
                      </a:r>
                    </a:p>
                  </a:txBody>
                  <a:tcPr anchor="ctr"/>
                </a:tc>
                <a:tc>
                  <a:txBody>
                    <a:bodyPr/>
                    <a:lstStyle/>
                    <a:p>
                      <a:pPr algn="r" rtl="1"/>
                      <a:r>
                        <a:rPr lang="ar-EG" sz="2400" b="1" dirty="0"/>
                        <a:t>5- لا تحترم قيم المجتمع </a:t>
                      </a:r>
                      <a:r>
                        <a:rPr lang="ar-EG" sz="2400" b="1" dirty="0" err="1"/>
                        <a:t>وثوابته</a:t>
                      </a:r>
                      <a:r>
                        <a:rPr lang="ar-EG" sz="2400" b="1" dirty="0"/>
                        <a:t> ومؤسساته وأنظمته ورموزه.</a:t>
                      </a:r>
                    </a:p>
                  </a:txBody>
                  <a:tcPr anchor="ctr"/>
                </a:tc>
                <a:extLst>
                  <a:ext uri="{0D108BD9-81ED-4DB2-BD59-A6C34878D82A}">
                    <a16:rowId xmlns:a16="http://schemas.microsoft.com/office/drawing/2014/main" val="3026590303"/>
                  </a:ext>
                </a:extLst>
              </a:tr>
            </a:tbl>
          </a:graphicData>
        </a:graphic>
      </p:graphicFrame>
    </p:spTree>
    <p:extLst>
      <p:ext uri="{BB962C8B-B14F-4D97-AF65-F5344CB8AC3E}">
        <p14:creationId xmlns:p14="http://schemas.microsoft.com/office/powerpoint/2010/main" val="39825904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662EAA1F-089B-46DC-9E13-8A289216A86F}"/>
              </a:ext>
            </a:extLst>
          </p:cNvPr>
          <p:cNvGrpSpPr/>
          <p:nvPr/>
        </p:nvGrpSpPr>
        <p:grpSpPr>
          <a:xfrm>
            <a:off x="1835697" y="620688"/>
            <a:ext cx="5359026" cy="5359026"/>
            <a:chOff x="1835697" y="620688"/>
            <a:chExt cx="5359026" cy="5359026"/>
          </a:xfrm>
        </p:grpSpPr>
        <p:pic>
          <p:nvPicPr>
            <p:cNvPr id="6" name="صورة 5">
              <a:extLst>
                <a:ext uri="{FF2B5EF4-FFF2-40B4-BE49-F238E27FC236}">
                  <a16:creationId xmlns:a16="http://schemas.microsoft.com/office/drawing/2014/main" id="{F77AA6D7-7E74-4BBB-BF94-BB6399011B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5697" y="620688"/>
              <a:ext cx="5359026" cy="5359026"/>
            </a:xfrm>
            <a:prstGeom prst="rect">
              <a:avLst/>
            </a:prstGeom>
          </p:spPr>
        </p:pic>
        <p:sp>
          <p:nvSpPr>
            <p:cNvPr id="5" name="عنوان 1">
              <a:extLst>
                <a:ext uri="{FF2B5EF4-FFF2-40B4-BE49-F238E27FC236}">
                  <a16:creationId xmlns:a16="http://schemas.microsoft.com/office/drawing/2014/main" id="{B4ACBC93-A8C5-4058-B816-D494C486E766}"/>
                </a:ext>
              </a:extLst>
            </p:cNvPr>
            <p:cNvSpPr txBox="1">
              <a:spLocks/>
            </p:cNvSpPr>
            <p:nvPr/>
          </p:nvSpPr>
          <p:spPr>
            <a:xfrm rot="20741800">
              <a:off x="4148352" y="3558395"/>
              <a:ext cx="2272846" cy="936105"/>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EG" sz="8000" b="1" i="1" dirty="0">
                  <a:solidFill>
                    <a:schemeClr val="bg1"/>
                  </a:solidFill>
                  <a:effectLst>
                    <a:outerShdw blurRad="38100" dist="38100" dir="2700000" algn="tl">
                      <a:srgbClr val="000000">
                        <a:alpha val="43137"/>
                      </a:srgbClr>
                    </a:outerShdw>
                  </a:effectLst>
                  <a:cs typeface="PT Simple Bold Ruled" panose="02010400000000000000" pitchFamily="2" charset="-78"/>
                </a:rPr>
                <a:t>أقرأ</a:t>
              </a:r>
            </a:p>
          </p:txBody>
        </p:sp>
        <p:sp>
          <p:nvSpPr>
            <p:cNvPr id="7" name="عنوان 1">
              <a:extLst>
                <a:ext uri="{FF2B5EF4-FFF2-40B4-BE49-F238E27FC236}">
                  <a16:creationId xmlns:a16="http://schemas.microsoft.com/office/drawing/2014/main" id="{EFA1397B-8F6F-4B31-A68B-E36F13E58F1C}"/>
                </a:ext>
              </a:extLst>
            </p:cNvPr>
            <p:cNvSpPr txBox="1">
              <a:spLocks/>
            </p:cNvSpPr>
            <p:nvPr/>
          </p:nvSpPr>
          <p:spPr>
            <a:xfrm rot="657427">
              <a:off x="2537831" y="3453745"/>
              <a:ext cx="2272846" cy="936105"/>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EG" sz="6600" b="1" dirty="0">
                  <a:solidFill>
                    <a:schemeClr val="bg1"/>
                  </a:solidFill>
                  <a:effectLst>
                    <a:outerShdw blurRad="38100" dist="38100" dir="2700000" algn="tl">
                      <a:srgbClr val="000000">
                        <a:alpha val="43137"/>
                      </a:srgbClr>
                    </a:outerShdw>
                  </a:effectLst>
                  <a:cs typeface="PT Simple Bold Ruled" panose="02010400000000000000" pitchFamily="2" charset="-78"/>
                </a:rPr>
                <a:t>(3)</a:t>
              </a:r>
            </a:p>
          </p:txBody>
        </p:sp>
      </p:grpSp>
    </p:spTree>
    <p:extLst>
      <p:ext uri="{BB962C8B-B14F-4D97-AF65-F5344CB8AC3E}">
        <p14:creationId xmlns:p14="http://schemas.microsoft.com/office/powerpoint/2010/main" val="2566416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1" name="مستطيل: زوايا مستديرة 10">
            <a:extLst>
              <a:ext uri="{FF2B5EF4-FFF2-40B4-BE49-F238E27FC236}">
                <a16:creationId xmlns:a16="http://schemas.microsoft.com/office/drawing/2014/main" id="{CF20B972-C0C3-4D2B-9D67-8E7B0A835FDE}"/>
              </a:ext>
            </a:extLst>
          </p:cNvPr>
          <p:cNvSpPr/>
          <p:nvPr/>
        </p:nvSpPr>
        <p:spPr>
          <a:xfrm>
            <a:off x="2689504" y="2636912"/>
            <a:ext cx="3764992" cy="792088"/>
          </a:xfrm>
          <a:prstGeom prst="roundRect">
            <a:avLst/>
          </a:prstGeom>
          <a:solidFill>
            <a:srgbClr val="00CC66"/>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4800" b="1" dirty="0">
                <a:solidFill>
                  <a:schemeClr val="bg1"/>
                </a:solidFill>
              </a:rPr>
              <a:t>خطاب الكراهية</a:t>
            </a:r>
          </a:p>
        </p:txBody>
      </p:sp>
      <p:sp>
        <p:nvSpPr>
          <p:cNvPr id="7" name="مستطيل: زوايا مستديرة 6">
            <a:extLst>
              <a:ext uri="{FF2B5EF4-FFF2-40B4-BE49-F238E27FC236}">
                <a16:creationId xmlns:a16="http://schemas.microsoft.com/office/drawing/2014/main" id="{0DDA7A4A-27A2-48F0-B900-8155CD93E274}"/>
              </a:ext>
            </a:extLst>
          </p:cNvPr>
          <p:cNvSpPr/>
          <p:nvPr/>
        </p:nvSpPr>
        <p:spPr>
          <a:xfrm>
            <a:off x="909745" y="5338952"/>
            <a:ext cx="7324510" cy="792088"/>
          </a:xfrm>
          <a:prstGeom prst="roundRect">
            <a:avLst/>
          </a:prstGeom>
          <a:solidFill>
            <a:schemeClr val="bg2">
              <a:lumMod val="9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EG" sz="2000" b="1" dirty="0">
                <a:solidFill>
                  <a:schemeClr val="tx1"/>
                </a:solidFill>
              </a:rPr>
              <a:t>المصدر: التعايش من أجل السلام، مركز الملك عبد العزيز للحوار الوطني ص 81، بدر حسين 2018م</a:t>
            </a:r>
          </a:p>
        </p:txBody>
      </p:sp>
    </p:spTree>
    <p:extLst>
      <p:ext uri="{BB962C8B-B14F-4D97-AF65-F5344CB8AC3E}">
        <p14:creationId xmlns:p14="http://schemas.microsoft.com/office/powerpoint/2010/main" val="2023819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4" name="Rounded Rectangle 2">
            <a:extLst>
              <a:ext uri="{FF2B5EF4-FFF2-40B4-BE49-F238E27FC236}">
                <a16:creationId xmlns:a16="http://schemas.microsoft.com/office/drawing/2014/main" id="{06B2C852-66A1-41ED-9693-779556F1AB2A}"/>
              </a:ext>
            </a:extLst>
          </p:cNvPr>
          <p:cNvSpPr/>
          <p:nvPr/>
        </p:nvSpPr>
        <p:spPr bwMode="auto">
          <a:xfrm>
            <a:off x="809582" y="872716"/>
            <a:ext cx="7524836" cy="5112568"/>
          </a:xfrm>
          <a:prstGeom prst="roundRect">
            <a:avLst>
              <a:gd name="adj" fmla="val 6968"/>
            </a:avLst>
          </a:prstGeom>
          <a:solidFill>
            <a:schemeClr val="accent4">
              <a:lumMod val="20000"/>
              <a:lumOff val="80000"/>
            </a:schemeClr>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3200" b="1" dirty="0">
                <a:solidFill>
                  <a:srgbClr val="002060"/>
                </a:solidFill>
              </a:rPr>
              <a:t>يتمثل خطاب الكراهية أو الإثارة أو التأجيج في تأجيج الصراع مع الآخر وشحن النفوس وإثارة الأحقاد والضغائن بما يعزز الكراهية ويذكيها، ويصل بها إلى الحد الأقصى الذي لا يفصله عن الحرب سوى شرارة يتسبب بها أحد الطرفين المتصارعين أو كلاهما معًا.</a:t>
            </a:r>
            <a:endParaRPr lang="en-US" sz="3200" dirty="0">
              <a:solidFill>
                <a:srgbClr val="002060"/>
              </a:solidFill>
            </a:endParaRPr>
          </a:p>
          <a:p>
            <a:pPr algn="ctr"/>
            <a:r>
              <a:rPr lang="ar-EG" sz="3200" b="1" dirty="0">
                <a:solidFill>
                  <a:srgbClr val="002060"/>
                </a:solidFill>
              </a:rPr>
              <a:t>خطاب الكراهية يؤدي إلى استفزاز الإنسان وتبادل مشاعر الحقد والضغينة، وتراشق الاتهامات، وإضمار الشر، واتباع طريق المكايدات، وتصيد الزلات </a:t>
            </a:r>
            <a:r>
              <a:rPr lang="ar-EG" sz="3200" b="1" dirty="0" err="1">
                <a:solidFill>
                  <a:srgbClr val="002060"/>
                </a:solidFill>
              </a:rPr>
              <a:t>وتسييس</a:t>
            </a:r>
            <a:r>
              <a:rPr lang="ar-EG" sz="3200" b="1" dirty="0">
                <a:solidFill>
                  <a:srgbClr val="002060"/>
                </a:solidFill>
              </a:rPr>
              <a:t> المواقف وتغليب الجانب السلبي على الجانب الإيجابي ولغة الحرب على السلم.</a:t>
            </a:r>
            <a:endParaRPr lang="en-US" sz="3200" dirty="0">
              <a:solidFill>
                <a:srgbClr val="002060"/>
              </a:solidFill>
            </a:endParaRPr>
          </a:p>
        </p:txBody>
      </p:sp>
    </p:spTree>
    <p:extLst>
      <p:ext uri="{BB962C8B-B14F-4D97-AF65-F5344CB8AC3E}">
        <p14:creationId xmlns:p14="http://schemas.microsoft.com/office/powerpoint/2010/main" val="782307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4" name="Rounded Rectangle 2">
            <a:extLst>
              <a:ext uri="{FF2B5EF4-FFF2-40B4-BE49-F238E27FC236}">
                <a16:creationId xmlns:a16="http://schemas.microsoft.com/office/drawing/2014/main" id="{06B2C852-66A1-41ED-9693-779556F1AB2A}"/>
              </a:ext>
            </a:extLst>
          </p:cNvPr>
          <p:cNvSpPr/>
          <p:nvPr/>
        </p:nvSpPr>
        <p:spPr bwMode="auto">
          <a:xfrm>
            <a:off x="611560" y="638690"/>
            <a:ext cx="7992888" cy="5526614"/>
          </a:xfrm>
          <a:prstGeom prst="roundRect">
            <a:avLst>
              <a:gd name="adj" fmla="val 7990"/>
            </a:avLst>
          </a:prstGeom>
          <a:solidFill>
            <a:schemeClr val="accent4">
              <a:lumMod val="20000"/>
              <a:lumOff val="80000"/>
            </a:schemeClr>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3000" b="1" dirty="0">
                <a:solidFill>
                  <a:srgbClr val="002060"/>
                </a:solidFill>
              </a:rPr>
              <a:t>كما أن خطاب الكراهية والتصادم يجر الويل والثبور على الأطفال والجيل الواعد عندما يفتحون عيونهم على عالم من الاقتتال والتناحر بدل أن يفتحوها على عالم يسوده التسامح والمحبة والتفاهم البناء والاستقرار، ويملؤوه وجدانهم بالقيم السامية والفضائل، ويتزودوا بالمعارف النافعة التي تسهم في نهضة مجتمعاتهم وتعزيز التنمية المستدامة.</a:t>
            </a:r>
            <a:endParaRPr lang="en-US" sz="3000" b="1" dirty="0">
              <a:solidFill>
                <a:srgbClr val="002060"/>
              </a:solidFill>
            </a:endParaRPr>
          </a:p>
          <a:p>
            <a:pPr algn="ctr"/>
            <a:r>
              <a:rPr lang="ar-EG" sz="3000" b="1" dirty="0">
                <a:solidFill>
                  <a:srgbClr val="002060"/>
                </a:solidFill>
              </a:rPr>
              <a:t>وتقدم بعض وسائل الإعلام والتواصل الاجتماعي خدمات متنوعة تعمل بعضها على توسيع رقعة خطاب الكراهية لما تتمتع به هذه المنصات الإعلامية الإلكترونية من سرعة في إيصال المعلومات في لحظة واحدة إلى جميع سكان المعمورة بكل لغاتهم وأطيافهم.</a:t>
            </a:r>
            <a:endParaRPr lang="en-US" sz="3000" b="1" dirty="0">
              <a:solidFill>
                <a:srgbClr val="002060"/>
              </a:solidFill>
            </a:endParaRPr>
          </a:p>
        </p:txBody>
      </p:sp>
    </p:spTree>
    <p:extLst>
      <p:ext uri="{BB962C8B-B14F-4D97-AF65-F5344CB8AC3E}">
        <p14:creationId xmlns:p14="http://schemas.microsoft.com/office/powerpoint/2010/main" val="4057216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E9D67F7F-1381-429B-994E-A706DAE55D57}"/>
              </a:ext>
            </a:extLst>
          </p:cNvPr>
          <p:cNvGrpSpPr/>
          <p:nvPr/>
        </p:nvGrpSpPr>
        <p:grpSpPr>
          <a:xfrm>
            <a:off x="2036503" y="1052736"/>
            <a:ext cx="5070994" cy="4235698"/>
            <a:chOff x="2123728" y="620688"/>
            <a:chExt cx="5070994" cy="4235698"/>
          </a:xfrm>
        </p:grpSpPr>
        <p:pic>
          <p:nvPicPr>
            <p:cNvPr id="5" name="صورة 4">
              <a:extLst>
                <a:ext uri="{FF2B5EF4-FFF2-40B4-BE49-F238E27FC236}">
                  <a16:creationId xmlns:a16="http://schemas.microsoft.com/office/drawing/2014/main" id="{3844A8CE-3E7E-4904-9C42-BE877AFBE14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131839" y="620688"/>
              <a:ext cx="4062883" cy="4062883"/>
            </a:xfrm>
            <a:prstGeom prst="rect">
              <a:avLst/>
            </a:prstGeom>
          </p:spPr>
        </p:pic>
        <p:sp>
          <p:nvSpPr>
            <p:cNvPr id="7" name="عنوان 1">
              <a:extLst>
                <a:ext uri="{FF2B5EF4-FFF2-40B4-BE49-F238E27FC236}">
                  <a16:creationId xmlns:a16="http://schemas.microsoft.com/office/drawing/2014/main" id="{B0A0A044-5B07-4061-8FD6-BC7548CE9DA0}"/>
                </a:ext>
              </a:extLst>
            </p:cNvPr>
            <p:cNvSpPr txBox="1">
              <a:spLocks/>
            </p:cNvSpPr>
            <p:nvPr/>
          </p:nvSpPr>
          <p:spPr>
            <a:xfrm>
              <a:off x="2123728" y="3933056"/>
              <a:ext cx="3959464" cy="923330"/>
            </a:xfrm>
            <a:prstGeom prst="rect">
              <a:avLst/>
            </a:prstGeom>
            <a:solidFill>
              <a:schemeClr val="accent5">
                <a:lumMod val="75000"/>
              </a:schemeClr>
            </a:solidFill>
            <a:ln>
              <a:noFill/>
            </a:ln>
            <a:effectLst>
              <a:outerShdw blurRad="292100" dist="76200" dir="4080000" algn="l" rotWithShape="0">
                <a:schemeClr val="bg1">
                  <a:lumMod val="65000"/>
                  <a:alpha val="67000"/>
                </a:schemeClr>
              </a:outerShdw>
            </a:effectLst>
            <a:scene3d>
              <a:camera prst="perspectiveLeft"/>
              <a:lightRig rig="threePt" dir="t"/>
            </a:scene3d>
            <a:sp3d>
              <a:bevelT prst="relaxedInset"/>
            </a:sp3d>
          </p:spPr>
          <p:txBody>
            <a:bodyPr wrap="square" rtlCol="1">
              <a:spAutoFit/>
            </a:bodyPr>
            <a:lstStyle>
              <a:defPPr>
                <a:defRPr lang="ar-EG"/>
              </a:defPPr>
              <a:lvl1pPr>
                <a:defRPr sz="4400" b="1">
                  <a:solidFill>
                    <a:schemeClr val="bg1"/>
                  </a:solidFill>
                  <a:latin typeface="Calibri" pitchFamily="34" charset="0"/>
                </a:defRPr>
              </a:lvl1pPr>
            </a:lstStyle>
            <a:p>
              <a:pPr algn="ctr"/>
              <a:r>
                <a:rPr lang="ar-EG" sz="5400" dirty="0"/>
                <a:t>أفهم وأحلل (2)</a:t>
              </a:r>
            </a:p>
          </p:txBody>
        </p:sp>
      </p:grpSp>
    </p:spTree>
    <p:extLst>
      <p:ext uri="{BB962C8B-B14F-4D97-AF65-F5344CB8AC3E}">
        <p14:creationId xmlns:p14="http://schemas.microsoft.com/office/powerpoint/2010/main" val="3206251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1988840"/>
            <a:ext cx="7776865" cy="2123658"/>
          </a:xfrm>
          <a:prstGeom prst="rect">
            <a:avLst/>
          </a:prstGeom>
          <a:solidFill>
            <a:schemeClr val="accent6">
              <a:lumMod val="20000"/>
              <a:lumOff val="80000"/>
            </a:schemeClr>
          </a:solidFill>
          <a:ln w="57150">
            <a:noFill/>
            <a:prstDash val="dashDot"/>
          </a:ln>
        </p:spPr>
        <p:txBody>
          <a:bodyPr wrap="square" rtlCol="0">
            <a:spAutoFit/>
          </a:bodyPr>
          <a:lstStyle/>
          <a:p>
            <a:pPr algn="ctr"/>
            <a:r>
              <a:rPr lang="ar-EG" sz="4400" b="1" dirty="0"/>
              <a:t>أستخلص من أقرأ (3) ضرورة الابتعاد عن خطاب الكراهية بين أفراد المجتمع الواحد أو بين المجتمعات الإنسانية:</a:t>
            </a:r>
            <a:endParaRPr lang="en-US" sz="4400" dirty="0"/>
          </a:p>
        </p:txBody>
      </p:sp>
    </p:spTree>
    <p:extLst>
      <p:ext uri="{BB962C8B-B14F-4D97-AF65-F5344CB8AC3E}">
        <p14:creationId xmlns:p14="http://schemas.microsoft.com/office/powerpoint/2010/main" val="3096599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graphicFrame>
        <p:nvGraphicFramePr>
          <p:cNvPr id="3" name="رسم تخطيطي 2">
            <a:extLst>
              <a:ext uri="{FF2B5EF4-FFF2-40B4-BE49-F238E27FC236}">
                <a16:creationId xmlns:a16="http://schemas.microsoft.com/office/drawing/2014/main" id="{4F393F10-DB8D-4C1E-89EC-A973E1235FB2}"/>
              </a:ext>
            </a:extLst>
          </p:cNvPr>
          <p:cNvGraphicFramePr/>
          <p:nvPr>
            <p:extLst>
              <p:ext uri="{D42A27DB-BD31-4B8C-83A1-F6EECF244321}">
                <p14:modId xmlns:p14="http://schemas.microsoft.com/office/powerpoint/2010/main" val="2348936005"/>
              </p:ext>
            </p:extLst>
          </p:nvPr>
        </p:nvGraphicFramePr>
        <p:xfrm>
          <a:off x="220936" y="620688"/>
          <a:ext cx="8928992" cy="55446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2">
            <a:extLst>
              <a:ext uri="{FF2B5EF4-FFF2-40B4-BE49-F238E27FC236}">
                <a16:creationId xmlns:a16="http://schemas.microsoft.com/office/drawing/2014/main" id="{85A22650-D94B-45C1-8599-7BCA378F0FFB}"/>
              </a:ext>
            </a:extLst>
          </p:cNvPr>
          <p:cNvSpPr txBox="1"/>
          <p:nvPr/>
        </p:nvSpPr>
        <p:spPr>
          <a:xfrm>
            <a:off x="5378874" y="1991742"/>
            <a:ext cx="2016224" cy="1077218"/>
          </a:xfrm>
          <a:prstGeom prst="rect">
            <a:avLst/>
          </a:prstGeom>
          <a:noFill/>
          <a:ln w="57150">
            <a:noFill/>
            <a:prstDash val="dashDot"/>
          </a:ln>
        </p:spPr>
        <p:txBody>
          <a:bodyPr wrap="square" rtlCol="0">
            <a:spAutoFit/>
          </a:bodyPr>
          <a:lstStyle/>
          <a:p>
            <a:pPr algn="ctr"/>
            <a:r>
              <a:rPr lang="ar-EG" sz="3200" b="1" dirty="0"/>
              <a:t>تبادل مشاعر الحقد</a:t>
            </a:r>
          </a:p>
        </p:txBody>
      </p:sp>
      <p:sp>
        <p:nvSpPr>
          <p:cNvPr id="5" name="TextBox 2">
            <a:extLst>
              <a:ext uri="{FF2B5EF4-FFF2-40B4-BE49-F238E27FC236}">
                <a16:creationId xmlns:a16="http://schemas.microsoft.com/office/drawing/2014/main" id="{7E3C593E-FEA4-4C6A-ACE3-05A13B9F4387}"/>
              </a:ext>
            </a:extLst>
          </p:cNvPr>
          <p:cNvSpPr txBox="1"/>
          <p:nvPr/>
        </p:nvSpPr>
        <p:spPr>
          <a:xfrm>
            <a:off x="5515059" y="3816635"/>
            <a:ext cx="1836204" cy="1077218"/>
          </a:xfrm>
          <a:prstGeom prst="rect">
            <a:avLst/>
          </a:prstGeom>
          <a:noFill/>
          <a:ln w="57150">
            <a:noFill/>
            <a:prstDash val="dashDot"/>
          </a:ln>
        </p:spPr>
        <p:txBody>
          <a:bodyPr wrap="square" rtlCol="0">
            <a:spAutoFit/>
          </a:bodyPr>
          <a:lstStyle/>
          <a:p>
            <a:pPr algn="ctr"/>
            <a:r>
              <a:rPr lang="ar-EG" sz="3200" b="1" dirty="0"/>
              <a:t>تراشق الاتهامات</a:t>
            </a:r>
          </a:p>
        </p:txBody>
      </p:sp>
      <p:sp>
        <p:nvSpPr>
          <p:cNvPr id="6" name="TextBox 2">
            <a:extLst>
              <a:ext uri="{FF2B5EF4-FFF2-40B4-BE49-F238E27FC236}">
                <a16:creationId xmlns:a16="http://schemas.microsoft.com/office/drawing/2014/main" id="{2D41226C-8F46-4DD5-8E47-AAAADD3BDFE1}"/>
              </a:ext>
            </a:extLst>
          </p:cNvPr>
          <p:cNvSpPr txBox="1"/>
          <p:nvPr/>
        </p:nvSpPr>
        <p:spPr>
          <a:xfrm>
            <a:off x="3926692" y="4889142"/>
            <a:ext cx="1452182" cy="1077218"/>
          </a:xfrm>
          <a:prstGeom prst="rect">
            <a:avLst/>
          </a:prstGeom>
          <a:noFill/>
          <a:ln w="57150">
            <a:noFill/>
            <a:prstDash val="dashDot"/>
          </a:ln>
        </p:spPr>
        <p:txBody>
          <a:bodyPr wrap="square" rtlCol="0">
            <a:spAutoFit/>
          </a:bodyPr>
          <a:lstStyle/>
          <a:p>
            <a:pPr algn="ctr"/>
            <a:r>
              <a:rPr lang="ar-EG" sz="3200" b="1" dirty="0"/>
              <a:t>إضمار الشر</a:t>
            </a:r>
          </a:p>
        </p:txBody>
      </p:sp>
      <p:sp>
        <p:nvSpPr>
          <p:cNvPr id="7" name="TextBox 2">
            <a:extLst>
              <a:ext uri="{FF2B5EF4-FFF2-40B4-BE49-F238E27FC236}">
                <a16:creationId xmlns:a16="http://schemas.microsoft.com/office/drawing/2014/main" id="{48389291-7695-4B71-A1CF-95A916B41A97}"/>
              </a:ext>
            </a:extLst>
          </p:cNvPr>
          <p:cNvSpPr txBox="1"/>
          <p:nvPr/>
        </p:nvSpPr>
        <p:spPr>
          <a:xfrm>
            <a:off x="2090488" y="3853700"/>
            <a:ext cx="1836204" cy="1077218"/>
          </a:xfrm>
          <a:prstGeom prst="rect">
            <a:avLst/>
          </a:prstGeom>
          <a:noFill/>
          <a:ln w="57150">
            <a:noFill/>
            <a:prstDash val="dashDot"/>
          </a:ln>
        </p:spPr>
        <p:txBody>
          <a:bodyPr wrap="square" rtlCol="0">
            <a:spAutoFit/>
          </a:bodyPr>
          <a:lstStyle/>
          <a:p>
            <a:pPr algn="ctr"/>
            <a:r>
              <a:rPr lang="ar-EG" sz="3200" b="1" dirty="0"/>
              <a:t>اتباع طريق المكايدات</a:t>
            </a:r>
          </a:p>
        </p:txBody>
      </p:sp>
      <p:sp>
        <p:nvSpPr>
          <p:cNvPr id="8" name="TextBox 2">
            <a:extLst>
              <a:ext uri="{FF2B5EF4-FFF2-40B4-BE49-F238E27FC236}">
                <a16:creationId xmlns:a16="http://schemas.microsoft.com/office/drawing/2014/main" id="{DF5B42C1-9325-4BFD-8FD4-663D4238F3C1}"/>
              </a:ext>
            </a:extLst>
          </p:cNvPr>
          <p:cNvSpPr txBox="1"/>
          <p:nvPr/>
        </p:nvSpPr>
        <p:spPr>
          <a:xfrm>
            <a:off x="2160739" y="1827821"/>
            <a:ext cx="1568972" cy="1077218"/>
          </a:xfrm>
          <a:prstGeom prst="rect">
            <a:avLst/>
          </a:prstGeom>
          <a:noFill/>
          <a:ln w="57150">
            <a:noFill/>
            <a:prstDash val="dashDot"/>
          </a:ln>
        </p:spPr>
        <p:txBody>
          <a:bodyPr wrap="square" rtlCol="0">
            <a:spAutoFit/>
          </a:bodyPr>
          <a:lstStyle/>
          <a:p>
            <a:pPr algn="ctr"/>
            <a:r>
              <a:rPr lang="ar-EG" sz="3200" b="1" dirty="0"/>
              <a:t>تصيد الزلات</a:t>
            </a:r>
          </a:p>
        </p:txBody>
      </p:sp>
      <p:sp>
        <p:nvSpPr>
          <p:cNvPr id="9" name="TextBox 2">
            <a:extLst>
              <a:ext uri="{FF2B5EF4-FFF2-40B4-BE49-F238E27FC236}">
                <a16:creationId xmlns:a16="http://schemas.microsoft.com/office/drawing/2014/main" id="{1E31C3C0-9175-43FD-8580-AB648745DAF6}"/>
              </a:ext>
            </a:extLst>
          </p:cNvPr>
          <p:cNvSpPr txBox="1"/>
          <p:nvPr/>
        </p:nvSpPr>
        <p:spPr>
          <a:xfrm>
            <a:off x="3767330" y="879160"/>
            <a:ext cx="1836204" cy="1077218"/>
          </a:xfrm>
          <a:prstGeom prst="rect">
            <a:avLst/>
          </a:prstGeom>
          <a:noFill/>
          <a:ln w="57150">
            <a:noFill/>
            <a:prstDash val="dashDot"/>
          </a:ln>
        </p:spPr>
        <p:txBody>
          <a:bodyPr wrap="square" rtlCol="0">
            <a:spAutoFit/>
          </a:bodyPr>
          <a:lstStyle/>
          <a:p>
            <a:pPr algn="ctr"/>
            <a:r>
              <a:rPr lang="ar-EG" sz="3200" b="1" dirty="0"/>
              <a:t>استفزاز الإنسان</a:t>
            </a:r>
          </a:p>
        </p:txBody>
      </p:sp>
    </p:spTree>
    <p:extLst>
      <p:ext uri="{BB962C8B-B14F-4D97-AF65-F5344CB8AC3E}">
        <p14:creationId xmlns:p14="http://schemas.microsoft.com/office/powerpoint/2010/main" val="3425162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graphicEl>
                                              <a:dgm id="{49FB3FCE-C7BC-42CD-B3B6-1732C6BEAE51}"/>
                                            </p:graphicEl>
                                          </p:spTgt>
                                        </p:tgtEl>
                                        <p:attrNameLst>
                                          <p:attrName>style.visibility</p:attrName>
                                        </p:attrNameLst>
                                      </p:cBhvr>
                                      <p:to>
                                        <p:strVal val="visible"/>
                                      </p:to>
                                    </p:set>
                                    <p:animEffect transition="in" filter="wipe(down)">
                                      <p:cBhvr>
                                        <p:cTn id="7" dur="500"/>
                                        <p:tgtEl>
                                          <p:spTgt spid="3">
                                            <p:graphicEl>
                                              <a:dgm id="{49FB3FCE-C7BC-42CD-B3B6-1732C6BEAE51}"/>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graphicEl>
                                              <a:dgm id="{ECF213C6-40FA-40D4-BA84-A85D82BB82B6}"/>
                                            </p:graphicEl>
                                          </p:spTgt>
                                        </p:tgtEl>
                                        <p:attrNameLst>
                                          <p:attrName>style.visibility</p:attrName>
                                        </p:attrNameLst>
                                      </p:cBhvr>
                                      <p:to>
                                        <p:strVal val="visible"/>
                                      </p:to>
                                    </p:set>
                                    <p:animEffect transition="in" filter="wipe(down)">
                                      <p:cBhvr>
                                        <p:cTn id="12" dur="500"/>
                                        <p:tgtEl>
                                          <p:spTgt spid="3">
                                            <p:graphicEl>
                                              <a:dgm id="{ECF213C6-40FA-40D4-BA84-A85D82BB82B6}"/>
                                            </p:graphic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graphicEl>
                                              <a:dgm id="{5B531C85-AC18-483F-8957-C88811B691D7}"/>
                                            </p:graphicEl>
                                          </p:spTgt>
                                        </p:tgtEl>
                                        <p:attrNameLst>
                                          <p:attrName>style.visibility</p:attrName>
                                        </p:attrNameLst>
                                      </p:cBhvr>
                                      <p:to>
                                        <p:strVal val="visible"/>
                                      </p:to>
                                    </p:set>
                                    <p:animEffect transition="in" filter="wipe(down)">
                                      <p:cBhvr>
                                        <p:cTn id="15" dur="500"/>
                                        <p:tgtEl>
                                          <p:spTgt spid="3">
                                            <p:graphicEl>
                                              <a:dgm id="{5B531C85-AC18-483F-8957-C88811B691D7}"/>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graphicEl>
                                              <a:dgm id="{F0CA8146-2FD2-4D5C-A56E-1852AEE6EBE5}"/>
                                            </p:graphicEl>
                                          </p:spTgt>
                                        </p:tgtEl>
                                        <p:attrNameLst>
                                          <p:attrName>style.visibility</p:attrName>
                                        </p:attrNameLst>
                                      </p:cBhvr>
                                      <p:to>
                                        <p:strVal val="visible"/>
                                      </p:to>
                                    </p:set>
                                    <p:animEffect transition="in" filter="wipe(down)">
                                      <p:cBhvr>
                                        <p:cTn id="20" dur="500"/>
                                        <p:tgtEl>
                                          <p:spTgt spid="3">
                                            <p:graphicEl>
                                              <a:dgm id="{F0CA8146-2FD2-4D5C-A56E-1852AEE6EBE5}"/>
                                            </p:graphic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
                                            <p:graphicEl>
                                              <a:dgm id="{D9A23F16-29AA-40FA-A420-41F1C2566E2E}"/>
                                            </p:graphicEl>
                                          </p:spTgt>
                                        </p:tgtEl>
                                        <p:attrNameLst>
                                          <p:attrName>style.visibility</p:attrName>
                                        </p:attrNameLst>
                                      </p:cBhvr>
                                      <p:to>
                                        <p:strVal val="visible"/>
                                      </p:to>
                                    </p:set>
                                    <p:animEffect transition="in" filter="wipe(down)">
                                      <p:cBhvr>
                                        <p:cTn id="23" dur="500"/>
                                        <p:tgtEl>
                                          <p:spTgt spid="3">
                                            <p:graphicEl>
                                              <a:dgm id="{D9A23F16-29AA-40FA-A420-41F1C2566E2E}"/>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graphicEl>
                                              <a:dgm id="{46FD804B-01E0-455B-83D7-B28DF3F49249}"/>
                                            </p:graphicEl>
                                          </p:spTgt>
                                        </p:tgtEl>
                                        <p:attrNameLst>
                                          <p:attrName>style.visibility</p:attrName>
                                        </p:attrNameLst>
                                      </p:cBhvr>
                                      <p:to>
                                        <p:strVal val="visible"/>
                                      </p:to>
                                    </p:set>
                                    <p:animEffect transition="in" filter="wipe(down)">
                                      <p:cBhvr>
                                        <p:cTn id="28" dur="500"/>
                                        <p:tgtEl>
                                          <p:spTgt spid="3">
                                            <p:graphicEl>
                                              <a:dgm id="{46FD804B-01E0-455B-83D7-B28DF3F49249}"/>
                                            </p:graphic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
                                            <p:graphicEl>
                                              <a:dgm id="{BC198CDB-505D-49DC-8820-3CF5921D9238}"/>
                                            </p:graphicEl>
                                          </p:spTgt>
                                        </p:tgtEl>
                                        <p:attrNameLst>
                                          <p:attrName>style.visibility</p:attrName>
                                        </p:attrNameLst>
                                      </p:cBhvr>
                                      <p:to>
                                        <p:strVal val="visible"/>
                                      </p:to>
                                    </p:set>
                                    <p:animEffect transition="in" filter="wipe(down)">
                                      <p:cBhvr>
                                        <p:cTn id="31" dur="500"/>
                                        <p:tgtEl>
                                          <p:spTgt spid="3">
                                            <p:graphicEl>
                                              <a:dgm id="{BC198CDB-505D-49DC-8820-3CF5921D9238}"/>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3">
                                            <p:graphicEl>
                                              <a:dgm id="{BB326A36-044C-4C99-A157-233D28A459CF}"/>
                                            </p:graphicEl>
                                          </p:spTgt>
                                        </p:tgtEl>
                                        <p:attrNameLst>
                                          <p:attrName>style.visibility</p:attrName>
                                        </p:attrNameLst>
                                      </p:cBhvr>
                                      <p:to>
                                        <p:strVal val="visible"/>
                                      </p:to>
                                    </p:set>
                                    <p:animEffect transition="in" filter="wipe(down)">
                                      <p:cBhvr>
                                        <p:cTn id="36" dur="500"/>
                                        <p:tgtEl>
                                          <p:spTgt spid="3">
                                            <p:graphicEl>
                                              <a:dgm id="{BB326A36-044C-4C99-A157-233D28A459CF}"/>
                                            </p:graphicEl>
                                          </p:spTgt>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3">
                                            <p:graphicEl>
                                              <a:dgm id="{D37AE2C1-484F-49BE-B122-FE7F14F7EE98}"/>
                                            </p:graphicEl>
                                          </p:spTgt>
                                        </p:tgtEl>
                                        <p:attrNameLst>
                                          <p:attrName>style.visibility</p:attrName>
                                        </p:attrNameLst>
                                      </p:cBhvr>
                                      <p:to>
                                        <p:strVal val="visible"/>
                                      </p:to>
                                    </p:set>
                                    <p:animEffect transition="in" filter="wipe(down)">
                                      <p:cBhvr>
                                        <p:cTn id="39" dur="500"/>
                                        <p:tgtEl>
                                          <p:spTgt spid="3">
                                            <p:graphicEl>
                                              <a:dgm id="{D37AE2C1-484F-49BE-B122-FE7F14F7EE98}"/>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3">
                                            <p:graphicEl>
                                              <a:dgm id="{7CD4FF1B-8B1B-4A80-9481-C0301047AE17}"/>
                                            </p:graphicEl>
                                          </p:spTgt>
                                        </p:tgtEl>
                                        <p:attrNameLst>
                                          <p:attrName>style.visibility</p:attrName>
                                        </p:attrNameLst>
                                      </p:cBhvr>
                                      <p:to>
                                        <p:strVal val="visible"/>
                                      </p:to>
                                    </p:set>
                                    <p:animEffect transition="in" filter="wipe(down)">
                                      <p:cBhvr>
                                        <p:cTn id="44" dur="500"/>
                                        <p:tgtEl>
                                          <p:spTgt spid="3">
                                            <p:graphicEl>
                                              <a:dgm id="{7CD4FF1B-8B1B-4A80-9481-C0301047AE17}"/>
                                            </p:graphicEl>
                                          </p:spTgt>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3">
                                            <p:graphicEl>
                                              <a:dgm id="{C61C21A7-8D8F-4C64-BF51-4395CA7C769B}"/>
                                            </p:graphicEl>
                                          </p:spTgt>
                                        </p:tgtEl>
                                        <p:attrNameLst>
                                          <p:attrName>style.visibility</p:attrName>
                                        </p:attrNameLst>
                                      </p:cBhvr>
                                      <p:to>
                                        <p:strVal val="visible"/>
                                      </p:to>
                                    </p:set>
                                    <p:animEffect transition="in" filter="wipe(down)">
                                      <p:cBhvr>
                                        <p:cTn id="47" dur="500"/>
                                        <p:tgtEl>
                                          <p:spTgt spid="3">
                                            <p:graphicEl>
                                              <a:dgm id="{C61C21A7-8D8F-4C64-BF51-4395CA7C769B}"/>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
                                            <p:graphicEl>
                                              <a:dgm id="{2FC48BCB-A3A3-4BEF-A4BB-30061A298C4F}"/>
                                            </p:graphicEl>
                                          </p:spTgt>
                                        </p:tgtEl>
                                        <p:attrNameLst>
                                          <p:attrName>style.visibility</p:attrName>
                                        </p:attrNameLst>
                                      </p:cBhvr>
                                      <p:to>
                                        <p:strVal val="visible"/>
                                      </p:to>
                                    </p:set>
                                    <p:animEffect transition="in" filter="wipe(down)">
                                      <p:cBhvr>
                                        <p:cTn id="52" dur="500"/>
                                        <p:tgtEl>
                                          <p:spTgt spid="3">
                                            <p:graphicEl>
                                              <a:dgm id="{2FC48BCB-A3A3-4BEF-A4BB-30061A298C4F}"/>
                                            </p:graphicEl>
                                          </p:spTgt>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3">
                                            <p:graphicEl>
                                              <a:dgm id="{1EEA3C8E-D11D-44FB-A99C-C326A8FCCF13}"/>
                                            </p:graphicEl>
                                          </p:spTgt>
                                        </p:tgtEl>
                                        <p:attrNameLst>
                                          <p:attrName>style.visibility</p:attrName>
                                        </p:attrNameLst>
                                      </p:cBhvr>
                                      <p:to>
                                        <p:strVal val="visible"/>
                                      </p:to>
                                    </p:set>
                                    <p:animEffect transition="in" filter="wipe(down)">
                                      <p:cBhvr>
                                        <p:cTn id="55" dur="500"/>
                                        <p:tgtEl>
                                          <p:spTgt spid="3">
                                            <p:graphicEl>
                                              <a:dgm id="{1EEA3C8E-D11D-44FB-A99C-C326A8FCCF13}"/>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4"/>
                                        </p:tgtEl>
                                        <p:attrNameLst>
                                          <p:attrName>style.visibility</p:attrName>
                                        </p:attrNameLst>
                                      </p:cBhvr>
                                      <p:to>
                                        <p:strVal val="visible"/>
                                      </p:to>
                                    </p:set>
                                    <p:anim calcmode="lin" valueType="num">
                                      <p:cBhvr additive="base">
                                        <p:cTn id="60" dur="500" fill="hold"/>
                                        <p:tgtEl>
                                          <p:spTgt spid="4"/>
                                        </p:tgtEl>
                                        <p:attrNameLst>
                                          <p:attrName>ppt_x</p:attrName>
                                        </p:attrNameLst>
                                      </p:cBhvr>
                                      <p:tavLst>
                                        <p:tav tm="0">
                                          <p:val>
                                            <p:strVal val="#ppt_x"/>
                                          </p:val>
                                        </p:tav>
                                        <p:tav tm="100000">
                                          <p:val>
                                            <p:strVal val="#ppt_x"/>
                                          </p:val>
                                        </p:tav>
                                      </p:tavLst>
                                    </p:anim>
                                    <p:anim calcmode="lin" valueType="num">
                                      <p:cBhvr additive="base">
                                        <p:cTn id="6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5"/>
                                        </p:tgtEl>
                                        <p:attrNameLst>
                                          <p:attrName>style.visibility</p:attrName>
                                        </p:attrNameLst>
                                      </p:cBhvr>
                                      <p:to>
                                        <p:strVal val="visible"/>
                                      </p:to>
                                    </p:set>
                                    <p:anim calcmode="lin" valueType="num">
                                      <p:cBhvr additive="base">
                                        <p:cTn id="66" dur="500" fill="hold"/>
                                        <p:tgtEl>
                                          <p:spTgt spid="5"/>
                                        </p:tgtEl>
                                        <p:attrNameLst>
                                          <p:attrName>ppt_x</p:attrName>
                                        </p:attrNameLst>
                                      </p:cBhvr>
                                      <p:tavLst>
                                        <p:tav tm="0">
                                          <p:val>
                                            <p:strVal val="#ppt_x"/>
                                          </p:val>
                                        </p:tav>
                                        <p:tav tm="100000">
                                          <p:val>
                                            <p:strVal val="#ppt_x"/>
                                          </p:val>
                                        </p:tav>
                                      </p:tavLst>
                                    </p:anim>
                                    <p:anim calcmode="lin" valueType="num">
                                      <p:cBhvr additive="base">
                                        <p:cTn id="6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6"/>
                                        </p:tgtEl>
                                        <p:attrNameLst>
                                          <p:attrName>style.visibility</p:attrName>
                                        </p:attrNameLst>
                                      </p:cBhvr>
                                      <p:to>
                                        <p:strVal val="visible"/>
                                      </p:to>
                                    </p:set>
                                    <p:anim calcmode="lin" valueType="num">
                                      <p:cBhvr additive="base">
                                        <p:cTn id="72" dur="500" fill="hold"/>
                                        <p:tgtEl>
                                          <p:spTgt spid="6"/>
                                        </p:tgtEl>
                                        <p:attrNameLst>
                                          <p:attrName>ppt_x</p:attrName>
                                        </p:attrNameLst>
                                      </p:cBhvr>
                                      <p:tavLst>
                                        <p:tav tm="0">
                                          <p:val>
                                            <p:strVal val="#ppt_x"/>
                                          </p:val>
                                        </p:tav>
                                        <p:tav tm="100000">
                                          <p:val>
                                            <p:strVal val="#ppt_x"/>
                                          </p:val>
                                        </p:tav>
                                      </p:tavLst>
                                    </p:anim>
                                    <p:anim calcmode="lin" valueType="num">
                                      <p:cBhvr additive="base">
                                        <p:cTn id="7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7"/>
                                        </p:tgtEl>
                                        <p:attrNameLst>
                                          <p:attrName>style.visibility</p:attrName>
                                        </p:attrNameLst>
                                      </p:cBhvr>
                                      <p:to>
                                        <p:strVal val="visible"/>
                                      </p:to>
                                    </p:set>
                                    <p:anim calcmode="lin" valueType="num">
                                      <p:cBhvr additive="base">
                                        <p:cTn id="78" dur="500" fill="hold"/>
                                        <p:tgtEl>
                                          <p:spTgt spid="7"/>
                                        </p:tgtEl>
                                        <p:attrNameLst>
                                          <p:attrName>ppt_x</p:attrName>
                                        </p:attrNameLst>
                                      </p:cBhvr>
                                      <p:tavLst>
                                        <p:tav tm="0">
                                          <p:val>
                                            <p:strVal val="#ppt_x"/>
                                          </p:val>
                                        </p:tav>
                                        <p:tav tm="100000">
                                          <p:val>
                                            <p:strVal val="#ppt_x"/>
                                          </p:val>
                                        </p:tav>
                                      </p:tavLst>
                                    </p:anim>
                                    <p:anim calcmode="lin" valueType="num">
                                      <p:cBhvr additive="base">
                                        <p:cTn id="7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grpId="0" nodeType="clickEffect">
                                  <p:stCondLst>
                                    <p:cond delay="0"/>
                                  </p:stCondLst>
                                  <p:childTnLst>
                                    <p:set>
                                      <p:cBhvr>
                                        <p:cTn id="83" dur="1" fill="hold">
                                          <p:stCondLst>
                                            <p:cond delay="0"/>
                                          </p:stCondLst>
                                        </p:cTn>
                                        <p:tgtEl>
                                          <p:spTgt spid="8"/>
                                        </p:tgtEl>
                                        <p:attrNameLst>
                                          <p:attrName>style.visibility</p:attrName>
                                        </p:attrNameLst>
                                      </p:cBhvr>
                                      <p:to>
                                        <p:strVal val="visible"/>
                                      </p:to>
                                    </p:set>
                                    <p:anim calcmode="lin" valueType="num">
                                      <p:cBhvr additive="base">
                                        <p:cTn id="84" dur="500" fill="hold"/>
                                        <p:tgtEl>
                                          <p:spTgt spid="8"/>
                                        </p:tgtEl>
                                        <p:attrNameLst>
                                          <p:attrName>ppt_x</p:attrName>
                                        </p:attrNameLst>
                                      </p:cBhvr>
                                      <p:tavLst>
                                        <p:tav tm="0">
                                          <p:val>
                                            <p:strVal val="#ppt_x"/>
                                          </p:val>
                                        </p:tav>
                                        <p:tav tm="100000">
                                          <p:val>
                                            <p:strVal val="#ppt_x"/>
                                          </p:val>
                                        </p:tav>
                                      </p:tavLst>
                                    </p:anim>
                                    <p:anim calcmode="lin" valueType="num">
                                      <p:cBhvr additive="base">
                                        <p:cTn id="8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9"/>
                                        </p:tgtEl>
                                        <p:attrNameLst>
                                          <p:attrName>style.visibility</p:attrName>
                                        </p:attrNameLst>
                                      </p:cBhvr>
                                      <p:to>
                                        <p:strVal val="visible"/>
                                      </p:to>
                                    </p:set>
                                    <p:anim calcmode="lin" valueType="num">
                                      <p:cBhvr additive="base">
                                        <p:cTn id="90" dur="500" fill="hold"/>
                                        <p:tgtEl>
                                          <p:spTgt spid="9"/>
                                        </p:tgtEl>
                                        <p:attrNameLst>
                                          <p:attrName>ppt_x</p:attrName>
                                        </p:attrNameLst>
                                      </p:cBhvr>
                                      <p:tavLst>
                                        <p:tav tm="0">
                                          <p:val>
                                            <p:strVal val="#ppt_x"/>
                                          </p:val>
                                        </p:tav>
                                        <p:tav tm="100000">
                                          <p:val>
                                            <p:strVal val="#ppt_x"/>
                                          </p:val>
                                        </p:tav>
                                      </p:tavLst>
                                    </p:anim>
                                    <p:anim calcmode="lin" valueType="num">
                                      <p:cBhvr additive="base">
                                        <p:cTn id="9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P spid="4" grpId="0"/>
      <p:bldP spid="5" grpId="0"/>
      <p:bldP spid="6" grpId="0"/>
      <p:bldP spid="7" grpId="0"/>
      <p:bldP spid="8"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3491880" y="920621"/>
            <a:ext cx="4968552" cy="4524315"/>
          </a:xfrm>
          <a:prstGeom prst="rect">
            <a:avLst/>
          </a:prstGeom>
          <a:solidFill>
            <a:schemeClr val="accent6">
              <a:lumMod val="20000"/>
              <a:lumOff val="80000"/>
            </a:schemeClr>
          </a:solidFill>
          <a:ln w="57150">
            <a:noFill/>
            <a:prstDash val="dashDot"/>
          </a:ln>
        </p:spPr>
        <p:txBody>
          <a:bodyPr wrap="square" rtlCol="0">
            <a:spAutoFit/>
          </a:bodyPr>
          <a:lstStyle/>
          <a:p>
            <a:pPr algn="ctr"/>
            <a:r>
              <a:rPr lang="ar-EG" sz="3200" b="1" dirty="0"/>
              <a:t>تأسست دولتنا حفظها الله على يد المغفور له الملك عبد العزيز بن عبد الرحمن آل سعود الذي أدرك برؤيته الثقافية أن الوحدة الوطنية تحت راية التوحيد هي المظلة التي تحفظ أمن المواطنين في عقيدتهم وأنفسهم وممتلكاتهم وأعراضهم وتجمع شتاتهم وتجنب مجتمعنا الاضطرابات الأمنية وعدم الاستقرار</a:t>
            </a:r>
            <a:endParaRPr lang="en-US" sz="3200" dirty="0">
              <a:solidFill>
                <a:srgbClr val="0070C0"/>
              </a:solidFill>
            </a:endParaRPr>
          </a:p>
        </p:txBody>
      </p:sp>
      <p:pic>
        <p:nvPicPr>
          <p:cNvPr id="3" name="صورة 2">
            <a:extLst>
              <a:ext uri="{FF2B5EF4-FFF2-40B4-BE49-F238E27FC236}">
                <a16:creationId xmlns:a16="http://schemas.microsoft.com/office/drawing/2014/main" id="{4883833A-3C1D-47C6-BD6E-89CE34CE2B59}"/>
              </a:ext>
            </a:extLst>
          </p:cNvPr>
          <p:cNvPicPr>
            <a:picLocks noChangeAspect="1"/>
          </p:cNvPicPr>
          <p:nvPr/>
        </p:nvPicPr>
        <p:blipFill>
          <a:blip r:embed="rId3"/>
          <a:stretch>
            <a:fillRect/>
          </a:stretch>
        </p:blipFill>
        <p:spPr>
          <a:xfrm>
            <a:off x="900192" y="1700808"/>
            <a:ext cx="2077517" cy="2443277"/>
          </a:xfrm>
          <a:prstGeom prst="rect">
            <a:avLst/>
          </a:prstGeom>
          <a:ln>
            <a:noFill/>
          </a:ln>
          <a:effectLst>
            <a:outerShdw blurRad="292100" dist="139700" dir="2700000" algn="tl" rotWithShape="0">
              <a:srgbClr val="333333">
                <a:alpha val="65000"/>
              </a:srgbClr>
            </a:outerShdw>
          </a:effectLst>
        </p:spPr>
      </p:pic>
      <p:sp>
        <p:nvSpPr>
          <p:cNvPr id="5" name="مستطيل: زوايا مستديرة 4">
            <a:extLst>
              <a:ext uri="{FF2B5EF4-FFF2-40B4-BE49-F238E27FC236}">
                <a16:creationId xmlns:a16="http://schemas.microsoft.com/office/drawing/2014/main" id="{1289DA92-37FB-431B-93E1-E35BBC676076}"/>
              </a:ext>
            </a:extLst>
          </p:cNvPr>
          <p:cNvSpPr/>
          <p:nvPr/>
        </p:nvSpPr>
        <p:spPr>
          <a:xfrm>
            <a:off x="602047" y="4293096"/>
            <a:ext cx="2673809" cy="608036"/>
          </a:xfrm>
          <a:prstGeom prst="roundRect">
            <a:avLst/>
          </a:prstGeom>
          <a:solidFill>
            <a:schemeClr val="accent2">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2000" b="1" dirty="0">
                <a:solidFill>
                  <a:schemeClr val="bg1"/>
                </a:solidFill>
              </a:rPr>
              <a:t>جلالة الملك عبد العزيز بن عبد الرحمن آل سعود</a:t>
            </a:r>
          </a:p>
        </p:txBody>
      </p:sp>
    </p:spTree>
    <p:extLst>
      <p:ext uri="{BB962C8B-B14F-4D97-AF65-F5344CB8AC3E}">
        <p14:creationId xmlns:p14="http://schemas.microsoft.com/office/powerpoint/2010/main" val="2875421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anim calcmode="lin" valueType="num">
                                      <p:cBhvr>
                                        <p:cTn id="11" dur="1000" fill="hold"/>
                                        <p:tgtEl>
                                          <p:spTgt spid="5"/>
                                        </p:tgtEl>
                                        <p:attrNameLst>
                                          <p:attrName>ppt_x</p:attrName>
                                        </p:attrNameLst>
                                      </p:cBhvr>
                                      <p:tavLst>
                                        <p:tav tm="0">
                                          <p:val>
                                            <p:strVal val="#ppt_x"/>
                                          </p:val>
                                        </p:tav>
                                        <p:tav tm="100000">
                                          <p:val>
                                            <p:strVal val="#ppt_x"/>
                                          </p:val>
                                        </p:tav>
                                      </p:tavLst>
                                    </p:anim>
                                    <p:anim calcmode="lin" valueType="num">
                                      <p:cBhvr>
                                        <p:cTn id="12" dur="1000" fill="hold"/>
                                        <p:tgtEl>
                                          <p:spTgt spid="5"/>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3563888" y="1340768"/>
            <a:ext cx="4824536" cy="3539430"/>
          </a:xfrm>
          <a:prstGeom prst="rect">
            <a:avLst/>
          </a:prstGeom>
          <a:solidFill>
            <a:schemeClr val="accent6">
              <a:lumMod val="20000"/>
              <a:lumOff val="80000"/>
            </a:schemeClr>
          </a:solidFill>
          <a:ln w="57150">
            <a:noFill/>
            <a:prstDash val="dashDot"/>
          </a:ln>
        </p:spPr>
        <p:txBody>
          <a:bodyPr wrap="square" rtlCol="0">
            <a:spAutoFit/>
          </a:bodyPr>
          <a:lstStyle/>
          <a:p>
            <a:pPr algn="ctr"/>
            <a:r>
              <a:rPr lang="ar-EG" sz="3200" b="1" dirty="0"/>
              <a:t>وقد توج النظام الأساسي للحكم في المملكة في المادة الثانية عشرة ما يؤكد على هذه الوحدة في النص الآتي:</a:t>
            </a:r>
            <a:endParaRPr lang="en-US" sz="3200" dirty="0"/>
          </a:p>
          <a:p>
            <a:pPr algn="ctr"/>
            <a:r>
              <a:rPr lang="ar-EG" sz="3200" b="1" dirty="0">
                <a:solidFill>
                  <a:srgbClr val="0070C0"/>
                </a:solidFill>
              </a:rPr>
              <a:t>"تعزيز الوحدة الوطنية واجب، وتمنع الدولة كل ما يؤدي إلى الفرقة والفتنة والانقسام"</a:t>
            </a:r>
            <a:endParaRPr lang="en-US" sz="3200" dirty="0">
              <a:solidFill>
                <a:srgbClr val="0070C0"/>
              </a:solidFill>
            </a:endParaRPr>
          </a:p>
        </p:txBody>
      </p:sp>
      <p:pic>
        <p:nvPicPr>
          <p:cNvPr id="3" name="صورة 2">
            <a:extLst>
              <a:ext uri="{FF2B5EF4-FFF2-40B4-BE49-F238E27FC236}">
                <a16:creationId xmlns:a16="http://schemas.microsoft.com/office/drawing/2014/main" id="{FC2E9B1A-F34B-48E9-B97E-805215FE2C1F}"/>
              </a:ext>
            </a:extLst>
          </p:cNvPr>
          <p:cNvPicPr>
            <a:picLocks noChangeAspect="1"/>
          </p:cNvPicPr>
          <p:nvPr/>
        </p:nvPicPr>
        <p:blipFill>
          <a:blip r:embed="rId3"/>
          <a:stretch>
            <a:fillRect/>
          </a:stretch>
        </p:blipFill>
        <p:spPr>
          <a:xfrm>
            <a:off x="900192" y="1700808"/>
            <a:ext cx="2077517" cy="2443277"/>
          </a:xfrm>
          <a:prstGeom prst="rect">
            <a:avLst/>
          </a:prstGeom>
          <a:ln>
            <a:noFill/>
          </a:ln>
          <a:effectLst>
            <a:outerShdw blurRad="292100" dist="139700" dir="2700000" algn="tl" rotWithShape="0">
              <a:srgbClr val="333333">
                <a:alpha val="65000"/>
              </a:srgbClr>
            </a:outerShdw>
          </a:effectLst>
        </p:spPr>
      </p:pic>
      <p:sp>
        <p:nvSpPr>
          <p:cNvPr id="4" name="مستطيل: زوايا مستديرة 3">
            <a:extLst>
              <a:ext uri="{FF2B5EF4-FFF2-40B4-BE49-F238E27FC236}">
                <a16:creationId xmlns:a16="http://schemas.microsoft.com/office/drawing/2014/main" id="{2A0C17BB-5488-4225-B00B-10E00DC28F7B}"/>
              </a:ext>
            </a:extLst>
          </p:cNvPr>
          <p:cNvSpPr/>
          <p:nvPr/>
        </p:nvSpPr>
        <p:spPr>
          <a:xfrm>
            <a:off x="602047" y="4293096"/>
            <a:ext cx="2673809" cy="608036"/>
          </a:xfrm>
          <a:prstGeom prst="roundRect">
            <a:avLst/>
          </a:prstGeom>
          <a:solidFill>
            <a:schemeClr val="accent2">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2000" b="1" dirty="0">
                <a:solidFill>
                  <a:schemeClr val="bg1"/>
                </a:solidFill>
              </a:rPr>
              <a:t>جلالة الملك عبد العزيز بن عبد الرحمن آل سعود</a:t>
            </a:r>
          </a:p>
        </p:txBody>
      </p:sp>
    </p:spTree>
    <p:extLst>
      <p:ext uri="{BB962C8B-B14F-4D97-AF65-F5344CB8AC3E}">
        <p14:creationId xmlns:p14="http://schemas.microsoft.com/office/powerpoint/2010/main" val="3318690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1" name="مستطيل: زوايا مستديرة 10">
            <a:extLst>
              <a:ext uri="{FF2B5EF4-FFF2-40B4-BE49-F238E27FC236}">
                <a16:creationId xmlns:a16="http://schemas.microsoft.com/office/drawing/2014/main" id="{CF20B972-C0C3-4D2B-9D67-8E7B0A835FDE}"/>
              </a:ext>
            </a:extLst>
          </p:cNvPr>
          <p:cNvSpPr/>
          <p:nvPr/>
        </p:nvSpPr>
        <p:spPr>
          <a:xfrm>
            <a:off x="2334608" y="1916832"/>
            <a:ext cx="4181608" cy="1299126"/>
          </a:xfrm>
          <a:prstGeom prst="roundRect">
            <a:avLst/>
          </a:prstGeom>
          <a:solidFill>
            <a:srgbClr val="00CC66"/>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4400" b="1" dirty="0">
                <a:solidFill>
                  <a:schemeClr val="bg1"/>
                </a:solidFill>
              </a:rPr>
              <a:t>نظام المطبوعات والنشر</a:t>
            </a:r>
          </a:p>
        </p:txBody>
      </p:sp>
      <p:pic>
        <p:nvPicPr>
          <p:cNvPr id="3" name="صورة 2">
            <a:extLst>
              <a:ext uri="{FF2B5EF4-FFF2-40B4-BE49-F238E27FC236}">
                <a16:creationId xmlns:a16="http://schemas.microsoft.com/office/drawing/2014/main" id="{67C5889E-CA15-465D-B5C6-D98F2AD4961D}"/>
              </a:ext>
            </a:extLst>
          </p:cNvPr>
          <p:cNvPicPr>
            <a:picLocks noChangeAspect="1"/>
          </p:cNvPicPr>
          <p:nvPr/>
        </p:nvPicPr>
        <p:blipFill>
          <a:blip r:embed="rId3"/>
          <a:stretch>
            <a:fillRect/>
          </a:stretch>
        </p:blipFill>
        <p:spPr>
          <a:xfrm>
            <a:off x="3671900" y="3430803"/>
            <a:ext cx="1800200" cy="2157932"/>
          </a:xfrm>
          <a:prstGeom prst="rect">
            <a:avLst/>
          </a:prstGeom>
        </p:spPr>
      </p:pic>
    </p:spTree>
    <p:extLst>
      <p:ext uri="{BB962C8B-B14F-4D97-AF65-F5344CB8AC3E}">
        <p14:creationId xmlns:p14="http://schemas.microsoft.com/office/powerpoint/2010/main" val="3650866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1166842"/>
            <a:ext cx="7776865" cy="4524315"/>
          </a:xfrm>
          <a:prstGeom prst="rect">
            <a:avLst/>
          </a:prstGeom>
          <a:solidFill>
            <a:schemeClr val="accent6">
              <a:lumMod val="20000"/>
              <a:lumOff val="80000"/>
            </a:schemeClr>
          </a:solidFill>
          <a:ln w="57150">
            <a:noFill/>
            <a:prstDash val="dashDot"/>
          </a:ln>
        </p:spPr>
        <p:txBody>
          <a:bodyPr wrap="square" rtlCol="0">
            <a:spAutoFit/>
          </a:bodyPr>
          <a:lstStyle/>
          <a:p>
            <a:pPr algn="ctr"/>
            <a:r>
              <a:rPr lang="ar-EG" sz="3600" b="1" dirty="0">
                <a:solidFill>
                  <a:srgbClr val="002060"/>
                </a:solidFill>
              </a:rPr>
              <a:t>إن نشر المعلومات والآراء عبر منصات الإعلام – خصوصًا- الرقمي يخضع أساسًا للرقابة الذاتية والالتزام بالممارسات الإيجابية في التواصل مع الآخرين، كما أن وزارة الإعلام وضعت نظامًا للمطبوعات والنشر يوضح محددات النشر.</a:t>
            </a:r>
            <a:endParaRPr lang="en-US" sz="3600" dirty="0">
              <a:solidFill>
                <a:srgbClr val="002060"/>
              </a:solidFill>
            </a:endParaRPr>
          </a:p>
          <a:p>
            <a:pPr algn="ctr"/>
            <a:r>
              <a:rPr lang="ar-EG" sz="3600" b="1" dirty="0">
                <a:solidFill>
                  <a:srgbClr val="FF0000"/>
                </a:solidFill>
              </a:rPr>
              <a:t>المادة الثامنة </a:t>
            </a:r>
            <a:endParaRPr lang="en-US" sz="3600" dirty="0">
              <a:solidFill>
                <a:srgbClr val="FF0000"/>
              </a:solidFill>
            </a:endParaRPr>
          </a:p>
          <a:p>
            <a:pPr algn="ctr"/>
            <a:r>
              <a:rPr lang="ar-EG" sz="3600" b="1" dirty="0">
                <a:solidFill>
                  <a:srgbClr val="002060"/>
                </a:solidFill>
              </a:rPr>
              <a:t>حرية التعبير عن الرأي مكفولة بمختلف وسائل النشر في نطاق الأحكام الشرعية النظامية.</a:t>
            </a:r>
            <a:endParaRPr lang="en-US" sz="3600" dirty="0">
              <a:solidFill>
                <a:srgbClr val="002060"/>
              </a:solidFill>
            </a:endParaRPr>
          </a:p>
        </p:txBody>
      </p:sp>
    </p:spTree>
    <p:extLst>
      <p:ext uri="{BB962C8B-B14F-4D97-AF65-F5344CB8AC3E}">
        <p14:creationId xmlns:p14="http://schemas.microsoft.com/office/powerpoint/2010/main" val="4231682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843677"/>
            <a:ext cx="7776865" cy="5078313"/>
          </a:xfrm>
          <a:prstGeom prst="rect">
            <a:avLst/>
          </a:prstGeom>
          <a:solidFill>
            <a:schemeClr val="accent6">
              <a:lumMod val="20000"/>
              <a:lumOff val="80000"/>
            </a:schemeClr>
          </a:solidFill>
          <a:ln w="57150">
            <a:noFill/>
            <a:prstDash val="dashDot"/>
          </a:ln>
        </p:spPr>
        <p:txBody>
          <a:bodyPr wrap="square" rtlCol="0">
            <a:spAutoFit/>
          </a:bodyPr>
          <a:lstStyle>
            <a:defPPr>
              <a:defRPr lang="ar-EG"/>
            </a:defPPr>
            <a:lvl1pPr algn="ctr">
              <a:defRPr sz="3600" b="1">
                <a:solidFill>
                  <a:srgbClr val="002060"/>
                </a:solidFill>
              </a:defRPr>
            </a:lvl1pPr>
          </a:lstStyle>
          <a:p>
            <a:r>
              <a:rPr lang="ar-EG" dirty="0">
                <a:solidFill>
                  <a:srgbClr val="FF0000"/>
                </a:solidFill>
              </a:rPr>
              <a:t>المادة التاسعة:</a:t>
            </a:r>
            <a:endParaRPr lang="en-US" dirty="0">
              <a:solidFill>
                <a:srgbClr val="FF0000"/>
              </a:solidFill>
            </a:endParaRPr>
          </a:p>
          <a:p>
            <a:r>
              <a:rPr lang="ar-EG" sz="3200" dirty="0"/>
              <a:t>يراعي في ذلك:</a:t>
            </a:r>
            <a:endParaRPr lang="en-US" sz="3200" dirty="0"/>
          </a:p>
          <a:p>
            <a:pPr algn="r"/>
            <a:r>
              <a:rPr lang="ar-EG" sz="3200" dirty="0"/>
              <a:t>1- ألا تخالف أحكام الشريعة الإسلامية. </a:t>
            </a:r>
            <a:endParaRPr lang="en-US" sz="3200" dirty="0"/>
          </a:p>
          <a:p>
            <a:pPr algn="r"/>
            <a:r>
              <a:rPr lang="ar-EG" sz="3200" dirty="0"/>
              <a:t>2- ألا تقضي إلى ما يخل بأمن البلاد أو نظامها العام أو ما يخدم مصالح أجنبية تتعارض مع المصلحة الوطنية. </a:t>
            </a:r>
            <a:endParaRPr lang="en-US" sz="3200" dirty="0"/>
          </a:p>
          <a:p>
            <a:pPr algn="r"/>
            <a:r>
              <a:rPr lang="ar-EG" sz="3200" dirty="0"/>
              <a:t>3- ألا تؤدي إلى إثارة النعرات وبث الفرقة بين المواطنين.</a:t>
            </a:r>
            <a:endParaRPr lang="en-US" sz="3200" dirty="0"/>
          </a:p>
          <a:p>
            <a:pPr algn="r"/>
            <a:r>
              <a:rPr lang="ar-EG" sz="3200" dirty="0"/>
              <a:t>4- ألا تؤدي إلى المساس بكرامة الأشخاص وحرياتهم أو إلى ابتزازهم أو إلى الإضرار بسمعتهم أو أسمائهم التجارية.</a:t>
            </a:r>
            <a:endParaRPr lang="en-US" sz="3200" dirty="0"/>
          </a:p>
          <a:p>
            <a:pPr algn="r"/>
            <a:r>
              <a:rPr lang="ar-EG" sz="3200" dirty="0"/>
              <a:t>5- ألا تؤدي إلى استحسان الإجرام أو الحث عليه.</a:t>
            </a:r>
            <a:endParaRPr lang="en-US" sz="3200" dirty="0"/>
          </a:p>
        </p:txBody>
      </p:sp>
    </p:spTree>
    <p:extLst>
      <p:ext uri="{BB962C8B-B14F-4D97-AF65-F5344CB8AC3E}">
        <p14:creationId xmlns:p14="http://schemas.microsoft.com/office/powerpoint/2010/main" val="3854302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grpSp>
        <p:nvGrpSpPr>
          <p:cNvPr id="7" name="مجموعة 6">
            <a:extLst>
              <a:ext uri="{FF2B5EF4-FFF2-40B4-BE49-F238E27FC236}">
                <a16:creationId xmlns:a16="http://schemas.microsoft.com/office/drawing/2014/main" id="{16DF8F84-AE43-4C12-99F5-830DC85045EF}"/>
              </a:ext>
            </a:extLst>
          </p:cNvPr>
          <p:cNvGrpSpPr/>
          <p:nvPr/>
        </p:nvGrpSpPr>
        <p:grpSpPr>
          <a:xfrm>
            <a:off x="2411760" y="1030424"/>
            <a:ext cx="4797152" cy="4797152"/>
            <a:chOff x="2411760" y="1030424"/>
            <a:chExt cx="4797152" cy="4797152"/>
          </a:xfrm>
        </p:grpSpPr>
        <p:pic>
          <p:nvPicPr>
            <p:cNvPr id="5" name="صورة 4">
              <a:extLst>
                <a:ext uri="{FF2B5EF4-FFF2-40B4-BE49-F238E27FC236}">
                  <a16:creationId xmlns:a16="http://schemas.microsoft.com/office/drawing/2014/main" id="{01965C86-5380-46F9-B363-C3E330F01D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1760" y="1030424"/>
              <a:ext cx="4797152" cy="4797152"/>
            </a:xfrm>
            <a:prstGeom prst="rect">
              <a:avLst/>
            </a:prstGeom>
          </p:spPr>
        </p:pic>
        <p:sp>
          <p:nvSpPr>
            <p:cNvPr id="6" name="عنوان 1">
              <a:extLst>
                <a:ext uri="{FF2B5EF4-FFF2-40B4-BE49-F238E27FC236}">
                  <a16:creationId xmlns:a16="http://schemas.microsoft.com/office/drawing/2014/main" id="{32D4F926-AE90-4926-9230-7A07D745355D}"/>
                </a:ext>
              </a:extLst>
            </p:cNvPr>
            <p:cNvSpPr txBox="1">
              <a:spLocks/>
            </p:cNvSpPr>
            <p:nvPr/>
          </p:nvSpPr>
          <p:spPr>
            <a:xfrm>
              <a:off x="2411760" y="4653136"/>
              <a:ext cx="3959464" cy="923330"/>
            </a:xfrm>
            <a:prstGeom prst="rect">
              <a:avLst/>
            </a:prstGeom>
            <a:solidFill>
              <a:srgbClr val="C00000"/>
            </a:solidFill>
            <a:ln>
              <a:noFill/>
            </a:ln>
            <a:effectLst>
              <a:outerShdw blurRad="292100" dist="76200" dir="4080000" algn="l" rotWithShape="0">
                <a:schemeClr val="bg1">
                  <a:lumMod val="65000"/>
                  <a:alpha val="67000"/>
                </a:schemeClr>
              </a:outerShdw>
            </a:effectLst>
            <a:scene3d>
              <a:camera prst="perspectiveLeft"/>
              <a:lightRig rig="threePt" dir="t"/>
            </a:scene3d>
            <a:sp3d>
              <a:bevelT prst="relaxedInset"/>
            </a:sp3d>
          </p:spPr>
          <p:txBody>
            <a:bodyPr wrap="square" rtlCol="1">
              <a:spAutoFit/>
            </a:bodyPr>
            <a:lstStyle>
              <a:defPPr>
                <a:defRPr lang="ar-EG"/>
              </a:defPPr>
              <a:lvl1pPr>
                <a:defRPr sz="4400" b="1">
                  <a:solidFill>
                    <a:schemeClr val="bg1"/>
                  </a:solidFill>
                  <a:latin typeface="Calibri" pitchFamily="34" charset="0"/>
                </a:defRPr>
              </a:lvl1pPr>
            </a:lstStyle>
            <a:p>
              <a:pPr algn="ctr"/>
              <a:r>
                <a:rPr lang="ar-EG" sz="5400" dirty="0"/>
                <a:t>أتدرب</a:t>
              </a:r>
            </a:p>
          </p:txBody>
        </p:sp>
      </p:grpSp>
    </p:spTree>
    <p:extLst>
      <p:ext uri="{BB962C8B-B14F-4D97-AF65-F5344CB8AC3E}">
        <p14:creationId xmlns:p14="http://schemas.microsoft.com/office/powerpoint/2010/main" val="2759731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920621"/>
            <a:ext cx="7776865" cy="5016758"/>
          </a:xfrm>
          <a:prstGeom prst="rect">
            <a:avLst/>
          </a:prstGeom>
          <a:noFill/>
          <a:ln w="57150">
            <a:noFill/>
            <a:prstDash val="dashDot"/>
          </a:ln>
        </p:spPr>
        <p:txBody>
          <a:bodyPr wrap="square" rtlCol="0">
            <a:spAutoFit/>
          </a:bodyPr>
          <a:lstStyle/>
          <a:p>
            <a:r>
              <a:rPr lang="ar-EG" sz="3200" b="1" dirty="0">
                <a:solidFill>
                  <a:srgbClr val="002060"/>
                </a:solidFill>
              </a:rPr>
              <a:t>1- أكمل الجدول </a:t>
            </a:r>
            <a:r>
              <a:rPr lang="ar-EG" sz="3200" b="1" dirty="0" err="1">
                <a:solidFill>
                  <a:srgbClr val="002060"/>
                </a:solidFill>
              </a:rPr>
              <a:t>وأملؤه</a:t>
            </a:r>
            <a:r>
              <a:rPr lang="ar-EG" sz="3200" b="1" dirty="0">
                <a:solidFill>
                  <a:srgbClr val="002060"/>
                </a:solidFill>
              </a:rPr>
              <a:t> بالعبارات التالية:</a:t>
            </a:r>
            <a:endParaRPr lang="en-US" sz="3200" b="1" dirty="0">
              <a:solidFill>
                <a:srgbClr val="002060"/>
              </a:solidFill>
            </a:endParaRPr>
          </a:p>
          <a:p>
            <a:r>
              <a:rPr lang="ar-EG" sz="3200" b="1" dirty="0">
                <a:solidFill>
                  <a:srgbClr val="002060"/>
                </a:solidFill>
              </a:rPr>
              <a:t>احترام سمعة الآخرين- التشهير بالأفراد- الشتم والسب والقذف-التحريض على العنف- تحري الصدق والموضوعية في نقل الاخبار- ترويج الشائعات وعدم تحري صدق المصادر – التعصب الفكري- إبداء التسامح تجاه الآخرين – التشكيك في الثوابت الدينية والوطنية- نقد التصرفات (لا الأشخاص أو المؤسسات) بلغة منضبطة) – النقد الهادف- الحفاظ على الوحدة الوطنية- تقدير الرموز والمؤسسات الوطنية- التمييز بين الجنسين (الرجال والنساء)</a:t>
            </a:r>
            <a:endParaRPr lang="en-US" sz="3200" b="1" dirty="0">
              <a:solidFill>
                <a:srgbClr val="002060"/>
              </a:solidFill>
            </a:endParaRPr>
          </a:p>
        </p:txBody>
      </p:sp>
    </p:spTree>
    <p:extLst>
      <p:ext uri="{BB962C8B-B14F-4D97-AF65-F5344CB8AC3E}">
        <p14:creationId xmlns:p14="http://schemas.microsoft.com/office/powerpoint/2010/main" val="3405919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graphicFrame>
        <p:nvGraphicFramePr>
          <p:cNvPr id="2" name="جدول 2">
            <a:extLst>
              <a:ext uri="{FF2B5EF4-FFF2-40B4-BE49-F238E27FC236}">
                <a16:creationId xmlns:a16="http://schemas.microsoft.com/office/drawing/2014/main" id="{872C3236-5CCC-47CA-95B3-ED3F2495C305}"/>
              </a:ext>
            </a:extLst>
          </p:cNvPr>
          <p:cNvGraphicFramePr>
            <a:graphicFrameLocks noGrp="1"/>
          </p:cNvGraphicFramePr>
          <p:nvPr>
            <p:extLst>
              <p:ext uri="{D42A27DB-BD31-4B8C-83A1-F6EECF244321}">
                <p14:modId xmlns:p14="http://schemas.microsoft.com/office/powerpoint/2010/main" val="278726086"/>
              </p:ext>
            </p:extLst>
          </p:nvPr>
        </p:nvGraphicFramePr>
        <p:xfrm>
          <a:off x="755576" y="620690"/>
          <a:ext cx="7632848" cy="5573964"/>
        </p:xfrm>
        <a:graphic>
          <a:graphicData uri="http://schemas.openxmlformats.org/drawingml/2006/table">
            <a:tbl>
              <a:tblPr rtl="1" firstRow="1" bandRow="1">
                <a:tableStyleId>{00A15C55-8517-42AA-B614-E9B94910E393}</a:tableStyleId>
              </a:tblPr>
              <a:tblGrid>
                <a:gridCol w="508536">
                  <a:extLst>
                    <a:ext uri="{9D8B030D-6E8A-4147-A177-3AD203B41FA5}">
                      <a16:colId xmlns:a16="http://schemas.microsoft.com/office/drawing/2014/main" val="3610683881"/>
                    </a:ext>
                  </a:extLst>
                </a:gridCol>
                <a:gridCol w="3545362">
                  <a:extLst>
                    <a:ext uri="{9D8B030D-6E8A-4147-A177-3AD203B41FA5}">
                      <a16:colId xmlns:a16="http://schemas.microsoft.com/office/drawing/2014/main" val="2184286308"/>
                    </a:ext>
                  </a:extLst>
                </a:gridCol>
                <a:gridCol w="3578950">
                  <a:extLst>
                    <a:ext uri="{9D8B030D-6E8A-4147-A177-3AD203B41FA5}">
                      <a16:colId xmlns:a16="http://schemas.microsoft.com/office/drawing/2014/main" val="2077500152"/>
                    </a:ext>
                  </a:extLst>
                </a:gridCol>
              </a:tblGrid>
              <a:tr h="771514">
                <a:tc>
                  <a:txBody>
                    <a:bodyPr/>
                    <a:lstStyle/>
                    <a:p>
                      <a:pPr algn="ctr" rtl="1"/>
                      <a:r>
                        <a:rPr lang="ar-EG" sz="2800" b="1" dirty="0"/>
                        <a:t>م</a:t>
                      </a:r>
                    </a:p>
                  </a:txBody>
                  <a:tcPr anchor="ctr"/>
                </a:tc>
                <a:tc>
                  <a:txBody>
                    <a:bodyPr/>
                    <a:lstStyle/>
                    <a:p>
                      <a:pPr algn="ctr" rtl="1"/>
                      <a:r>
                        <a:rPr lang="ar-EG" sz="2800" b="1" dirty="0"/>
                        <a:t>تصرفات لها علاقة بحرية التعبير البناءة</a:t>
                      </a:r>
                    </a:p>
                  </a:txBody>
                  <a:tcPr anchor="ct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EG" sz="2800" b="1" dirty="0"/>
                        <a:t>تصرفات لها علاقة بحرية التعبير الهدامة</a:t>
                      </a:r>
                    </a:p>
                  </a:txBody>
                  <a:tcPr anchor="ctr"/>
                </a:tc>
                <a:extLst>
                  <a:ext uri="{0D108BD9-81ED-4DB2-BD59-A6C34878D82A}">
                    <a16:rowId xmlns:a16="http://schemas.microsoft.com/office/drawing/2014/main" val="3865380463"/>
                  </a:ext>
                </a:extLst>
              </a:tr>
              <a:tr h="771514">
                <a:tc>
                  <a:txBody>
                    <a:bodyPr/>
                    <a:lstStyle/>
                    <a:p>
                      <a:pPr algn="ctr" rtl="1"/>
                      <a:r>
                        <a:rPr lang="ar-EG" sz="2800" b="1" dirty="0"/>
                        <a:t>1</a:t>
                      </a:r>
                    </a:p>
                  </a:txBody>
                  <a:tcPr anchor="ctr"/>
                </a:tc>
                <a:tc>
                  <a:txBody>
                    <a:bodyPr/>
                    <a:lstStyle/>
                    <a:p>
                      <a:pPr algn="ctr" rtl="1"/>
                      <a:endParaRPr lang="ar-EG" sz="2800" b="1"/>
                    </a:p>
                  </a:txBody>
                  <a:tcPr anchor="ctr"/>
                </a:tc>
                <a:tc>
                  <a:txBody>
                    <a:bodyPr/>
                    <a:lstStyle/>
                    <a:p>
                      <a:pPr algn="ctr" rtl="1"/>
                      <a:endParaRPr lang="ar-EG" sz="2800" b="1"/>
                    </a:p>
                  </a:txBody>
                  <a:tcPr anchor="ctr"/>
                </a:tc>
                <a:extLst>
                  <a:ext uri="{0D108BD9-81ED-4DB2-BD59-A6C34878D82A}">
                    <a16:rowId xmlns:a16="http://schemas.microsoft.com/office/drawing/2014/main" val="1371762088"/>
                  </a:ext>
                </a:extLst>
              </a:tr>
              <a:tr h="771514">
                <a:tc>
                  <a:txBody>
                    <a:bodyPr/>
                    <a:lstStyle/>
                    <a:p>
                      <a:pPr algn="ctr" rtl="1"/>
                      <a:r>
                        <a:rPr lang="ar-EG" sz="2800" b="1" dirty="0"/>
                        <a:t>2</a:t>
                      </a:r>
                    </a:p>
                  </a:txBody>
                  <a:tcPr anchor="ctr"/>
                </a:tc>
                <a:tc>
                  <a:txBody>
                    <a:bodyPr/>
                    <a:lstStyle/>
                    <a:p>
                      <a:pPr algn="ctr" rtl="1"/>
                      <a:endParaRPr lang="ar-EG" sz="2800" b="1"/>
                    </a:p>
                  </a:txBody>
                  <a:tcPr anchor="ctr"/>
                </a:tc>
                <a:tc>
                  <a:txBody>
                    <a:bodyPr/>
                    <a:lstStyle/>
                    <a:p>
                      <a:pPr algn="ctr" rtl="1"/>
                      <a:endParaRPr lang="ar-EG" sz="2800" b="1"/>
                    </a:p>
                  </a:txBody>
                  <a:tcPr anchor="ctr"/>
                </a:tc>
                <a:extLst>
                  <a:ext uri="{0D108BD9-81ED-4DB2-BD59-A6C34878D82A}">
                    <a16:rowId xmlns:a16="http://schemas.microsoft.com/office/drawing/2014/main" val="3305202103"/>
                  </a:ext>
                </a:extLst>
              </a:tr>
              <a:tr h="771514">
                <a:tc>
                  <a:txBody>
                    <a:bodyPr/>
                    <a:lstStyle/>
                    <a:p>
                      <a:pPr algn="ctr" rtl="1"/>
                      <a:r>
                        <a:rPr lang="ar-EG" sz="2800" b="1" dirty="0"/>
                        <a:t>3</a:t>
                      </a:r>
                    </a:p>
                  </a:txBody>
                  <a:tcPr anchor="ctr"/>
                </a:tc>
                <a:tc>
                  <a:txBody>
                    <a:bodyPr/>
                    <a:lstStyle/>
                    <a:p>
                      <a:pPr algn="ctr" rtl="1"/>
                      <a:endParaRPr lang="ar-EG" sz="2800" b="1"/>
                    </a:p>
                  </a:txBody>
                  <a:tcPr anchor="ctr"/>
                </a:tc>
                <a:tc>
                  <a:txBody>
                    <a:bodyPr/>
                    <a:lstStyle/>
                    <a:p>
                      <a:pPr algn="ctr" rtl="1"/>
                      <a:endParaRPr lang="ar-EG" sz="2800" b="1" dirty="0"/>
                    </a:p>
                  </a:txBody>
                  <a:tcPr anchor="ctr"/>
                </a:tc>
                <a:extLst>
                  <a:ext uri="{0D108BD9-81ED-4DB2-BD59-A6C34878D82A}">
                    <a16:rowId xmlns:a16="http://schemas.microsoft.com/office/drawing/2014/main" val="1263484970"/>
                  </a:ext>
                </a:extLst>
              </a:tr>
              <a:tr h="771514">
                <a:tc>
                  <a:txBody>
                    <a:bodyPr/>
                    <a:lstStyle/>
                    <a:p>
                      <a:pPr algn="ctr" rtl="1"/>
                      <a:r>
                        <a:rPr lang="ar-EG" sz="2800" b="1" dirty="0"/>
                        <a:t>4</a:t>
                      </a:r>
                    </a:p>
                  </a:txBody>
                  <a:tcPr anchor="ctr"/>
                </a:tc>
                <a:tc>
                  <a:txBody>
                    <a:bodyPr/>
                    <a:lstStyle/>
                    <a:p>
                      <a:pPr algn="ctr" rtl="1"/>
                      <a:endParaRPr lang="ar-EG" sz="2800" b="1"/>
                    </a:p>
                  </a:txBody>
                  <a:tcPr anchor="ctr"/>
                </a:tc>
                <a:tc>
                  <a:txBody>
                    <a:bodyPr/>
                    <a:lstStyle/>
                    <a:p>
                      <a:pPr algn="ctr" rtl="1"/>
                      <a:endParaRPr lang="ar-EG" sz="2800" b="1"/>
                    </a:p>
                  </a:txBody>
                  <a:tcPr anchor="ctr"/>
                </a:tc>
                <a:extLst>
                  <a:ext uri="{0D108BD9-81ED-4DB2-BD59-A6C34878D82A}">
                    <a16:rowId xmlns:a16="http://schemas.microsoft.com/office/drawing/2014/main" val="3062243972"/>
                  </a:ext>
                </a:extLst>
              </a:tr>
              <a:tr h="771514">
                <a:tc>
                  <a:txBody>
                    <a:bodyPr/>
                    <a:lstStyle/>
                    <a:p>
                      <a:pPr algn="ctr" rtl="1"/>
                      <a:r>
                        <a:rPr lang="ar-EG" sz="2800" b="1" dirty="0"/>
                        <a:t>5</a:t>
                      </a:r>
                    </a:p>
                  </a:txBody>
                  <a:tcPr anchor="ctr"/>
                </a:tc>
                <a:tc>
                  <a:txBody>
                    <a:bodyPr/>
                    <a:lstStyle/>
                    <a:p>
                      <a:pPr algn="ctr" rtl="1"/>
                      <a:endParaRPr lang="ar-EG" sz="2800" b="1"/>
                    </a:p>
                  </a:txBody>
                  <a:tcPr anchor="ctr"/>
                </a:tc>
                <a:tc>
                  <a:txBody>
                    <a:bodyPr/>
                    <a:lstStyle/>
                    <a:p>
                      <a:pPr algn="ctr" rtl="1"/>
                      <a:endParaRPr lang="ar-EG" sz="2800" b="1"/>
                    </a:p>
                  </a:txBody>
                  <a:tcPr anchor="ctr"/>
                </a:tc>
                <a:extLst>
                  <a:ext uri="{0D108BD9-81ED-4DB2-BD59-A6C34878D82A}">
                    <a16:rowId xmlns:a16="http://schemas.microsoft.com/office/drawing/2014/main" val="2893229052"/>
                  </a:ext>
                </a:extLst>
              </a:tr>
              <a:tr h="771514">
                <a:tc>
                  <a:txBody>
                    <a:bodyPr/>
                    <a:lstStyle/>
                    <a:p>
                      <a:pPr algn="ctr" rtl="1"/>
                      <a:r>
                        <a:rPr lang="ar-EG" sz="2800" b="1" dirty="0"/>
                        <a:t>6</a:t>
                      </a:r>
                    </a:p>
                  </a:txBody>
                  <a:tcPr anchor="ctr"/>
                </a:tc>
                <a:tc>
                  <a:txBody>
                    <a:bodyPr/>
                    <a:lstStyle/>
                    <a:p>
                      <a:pPr algn="ctr" rtl="1"/>
                      <a:endParaRPr lang="ar-EG" sz="2800" b="1"/>
                    </a:p>
                  </a:txBody>
                  <a:tcPr anchor="ctr"/>
                </a:tc>
                <a:tc>
                  <a:txBody>
                    <a:bodyPr/>
                    <a:lstStyle/>
                    <a:p>
                      <a:pPr algn="ctr" rtl="1"/>
                      <a:endParaRPr lang="ar-EG" sz="2800" b="1" dirty="0"/>
                    </a:p>
                  </a:txBody>
                  <a:tcPr anchor="ctr"/>
                </a:tc>
                <a:extLst>
                  <a:ext uri="{0D108BD9-81ED-4DB2-BD59-A6C34878D82A}">
                    <a16:rowId xmlns:a16="http://schemas.microsoft.com/office/drawing/2014/main" val="3600254375"/>
                  </a:ext>
                </a:extLst>
              </a:tr>
            </a:tbl>
          </a:graphicData>
        </a:graphic>
      </p:graphicFrame>
      <p:sp>
        <p:nvSpPr>
          <p:cNvPr id="4" name="TextBox 2">
            <a:extLst>
              <a:ext uri="{FF2B5EF4-FFF2-40B4-BE49-F238E27FC236}">
                <a16:creationId xmlns:a16="http://schemas.microsoft.com/office/drawing/2014/main" id="{84742FD2-E9B9-4760-9B67-8E85C1BAC4BF}"/>
              </a:ext>
            </a:extLst>
          </p:cNvPr>
          <p:cNvSpPr txBox="1"/>
          <p:nvPr/>
        </p:nvSpPr>
        <p:spPr>
          <a:xfrm>
            <a:off x="4283968" y="1628800"/>
            <a:ext cx="3744415" cy="523220"/>
          </a:xfrm>
          <a:prstGeom prst="rect">
            <a:avLst/>
          </a:prstGeom>
          <a:noFill/>
          <a:ln w="57150">
            <a:noFill/>
            <a:prstDash val="dashDot"/>
          </a:ln>
        </p:spPr>
        <p:txBody>
          <a:bodyPr wrap="square" rtlCol="0">
            <a:spAutoFit/>
          </a:bodyPr>
          <a:lstStyle/>
          <a:p>
            <a:pPr algn="ctr"/>
            <a:r>
              <a:rPr lang="ar-EG" sz="2800" b="1" dirty="0">
                <a:solidFill>
                  <a:srgbClr val="0000CC"/>
                </a:solidFill>
              </a:rPr>
              <a:t>احترام سمعة الآخرين</a:t>
            </a:r>
          </a:p>
        </p:txBody>
      </p:sp>
      <p:sp>
        <p:nvSpPr>
          <p:cNvPr id="5" name="TextBox 2">
            <a:extLst>
              <a:ext uri="{FF2B5EF4-FFF2-40B4-BE49-F238E27FC236}">
                <a16:creationId xmlns:a16="http://schemas.microsoft.com/office/drawing/2014/main" id="{A270F53F-486A-4715-9A39-2CF7F28136C4}"/>
              </a:ext>
            </a:extLst>
          </p:cNvPr>
          <p:cNvSpPr txBox="1"/>
          <p:nvPr/>
        </p:nvSpPr>
        <p:spPr>
          <a:xfrm>
            <a:off x="4283967" y="2266991"/>
            <a:ext cx="3744415" cy="954107"/>
          </a:xfrm>
          <a:prstGeom prst="rect">
            <a:avLst/>
          </a:prstGeom>
          <a:noFill/>
          <a:ln w="57150">
            <a:noFill/>
            <a:prstDash val="dashDot"/>
          </a:ln>
        </p:spPr>
        <p:txBody>
          <a:bodyPr wrap="square" rtlCol="0">
            <a:spAutoFit/>
          </a:bodyPr>
          <a:lstStyle/>
          <a:p>
            <a:pPr algn="ctr"/>
            <a:r>
              <a:rPr lang="ar-EG" sz="2800" b="1" dirty="0">
                <a:solidFill>
                  <a:srgbClr val="0000CC"/>
                </a:solidFill>
              </a:rPr>
              <a:t>تحري الصدق والموضوعية في نقل الأخبار</a:t>
            </a:r>
          </a:p>
        </p:txBody>
      </p:sp>
      <p:sp>
        <p:nvSpPr>
          <p:cNvPr id="6" name="TextBox 2">
            <a:extLst>
              <a:ext uri="{FF2B5EF4-FFF2-40B4-BE49-F238E27FC236}">
                <a16:creationId xmlns:a16="http://schemas.microsoft.com/office/drawing/2014/main" id="{B4D1BE92-C77B-4863-82BE-D567F6F23E90}"/>
              </a:ext>
            </a:extLst>
          </p:cNvPr>
          <p:cNvSpPr txBox="1"/>
          <p:nvPr/>
        </p:nvSpPr>
        <p:spPr>
          <a:xfrm>
            <a:off x="4264503" y="3149495"/>
            <a:ext cx="3744415" cy="523220"/>
          </a:xfrm>
          <a:prstGeom prst="rect">
            <a:avLst/>
          </a:prstGeom>
          <a:noFill/>
          <a:ln w="57150">
            <a:noFill/>
            <a:prstDash val="dashDot"/>
          </a:ln>
        </p:spPr>
        <p:txBody>
          <a:bodyPr wrap="square" rtlCol="0">
            <a:spAutoFit/>
          </a:bodyPr>
          <a:lstStyle/>
          <a:p>
            <a:pPr algn="ctr"/>
            <a:r>
              <a:rPr lang="ar-EG" sz="2800" b="1" dirty="0">
                <a:solidFill>
                  <a:srgbClr val="0000CC"/>
                </a:solidFill>
              </a:rPr>
              <a:t>إبداء التسامح تجاه الآخرين</a:t>
            </a:r>
          </a:p>
        </p:txBody>
      </p:sp>
      <p:sp>
        <p:nvSpPr>
          <p:cNvPr id="7" name="TextBox 2">
            <a:extLst>
              <a:ext uri="{FF2B5EF4-FFF2-40B4-BE49-F238E27FC236}">
                <a16:creationId xmlns:a16="http://schemas.microsoft.com/office/drawing/2014/main" id="{9BD0115D-E078-42FA-8A1E-FA6786C0A87D}"/>
              </a:ext>
            </a:extLst>
          </p:cNvPr>
          <p:cNvSpPr txBox="1"/>
          <p:nvPr/>
        </p:nvSpPr>
        <p:spPr>
          <a:xfrm>
            <a:off x="4179886" y="3808238"/>
            <a:ext cx="3744415" cy="954107"/>
          </a:xfrm>
          <a:prstGeom prst="rect">
            <a:avLst/>
          </a:prstGeom>
          <a:noFill/>
          <a:ln w="57150">
            <a:noFill/>
            <a:prstDash val="dashDot"/>
          </a:ln>
        </p:spPr>
        <p:txBody>
          <a:bodyPr wrap="square" rtlCol="0">
            <a:spAutoFit/>
          </a:bodyPr>
          <a:lstStyle/>
          <a:p>
            <a:pPr algn="ctr"/>
            <a:r>
              <a:rPr lang="ar-EG" sz="2800" b="1" dirty="0">
                <a:solidFill>
                  <a:srgbClr val="0000CC"/>
                </a:solidFill>
              </a:rPr>
              <a:t>نقد التصرفات (لا الأشخاص أو المؤسسات) بلغة منضبطة</a:t>
            </a:r>
          </a:p>
        </p:txBody>
      </p:sp>
      <p:sp>
        <p:nvSpPr>
          <p:cNvPr id="8" name="TextBox 2">
            <a:extLst>
              <a:ext uri="{FF2B5EF4-FFF2-40B4-BE49-F238E27FC236}">
                <a16:creationId xmlns:a16="http://schemas.microsoft.com/office/drawing/2014/main" id="{29673F96-C9E1-428D-974D-A0CBCAE8EFFB}"/>
              </a:ext>
            </a:extLst>
          </p:cNvPr>
          <p:cNvSpPr txBox="1"/>
          <p:nvPr/>
        </p:nvSpPr>
        <p:spPr>
          <a:xfrm>
            <a:off x="4274783" y="4777811"/>
            <a:ext cx="3744415" cy="523220"/>
          </a:xfrm>
          <a:prstGeom prst="rect">
            <a:avLst/>
          </a:prstGeom>
          <a:noFill/>
          <a:ln w="57150">
            <a:noFill/>
            <a:prstDash val="dashDot"/>
          </a:ln>
        </p:spPr>
        <p:txBody>
          <a:bodyPr wrap="square" rtlCol="0">
            <a:spAutoFit/>
          </a:bodyPr>
          <a:lstStyle/>
          <a:p>
            <a:pPr algn="ctr"/>
            <a:r>
              <a:rPr lang="ar-EG" sz="2800" b="1" dirty="0">
                <a:solidFill>
                  <a:srgbClr val="0000CC"/>
                </a:solidFill>
              </a:rPr>
              <a:t>النقد الهادف</a:t>
            </a:r>
          </a:p>
        </p:txBody>
      </p:sp>
      <p:sp>
        <p:nvSpPr>
          <p:cNvPr id="9" name="TextBox 2">
            <a:extLst>
              <a:ext uri="{FF2B5EF4-FFF2-40B4-BE49-F238E27FC236}">
                <a16:creationId xmlns:a16="http://schemas.microsoft.com/office/drawing/2014/main" id="{E7FCE457-9567-433F-9BBA-CA1C475AFE42}"/>
              </a:ext>
            </a:extLst>
          </p:cNvPr>
          <p:cNvSpPr txBox="1"/>
          <p:nvPr/>
        </p:nvSpPr>
        <p:spPr>
          <a:xfrm>
            <a:off x="4113017" y="5457106"/>
            <a:ext cx="4113641" cy="954107"/>
          </a:xfrm>
          <a:prstGeom prst="rect">
            <a:avLst/>
          </a:prstGeom>
          <a:noFill/>
          <a:ln w="57150">
            <a:noFill/>
            <a:prstDash val="dashDot"/>
          </a:ln>
        </p:spPr>
        <p:txBody>
          <a:bodyPr wrap="square" rtlCol="0">
            <a:spAutoFit/>
          </a:bodyPr>
          <a:lstStyle/>
          <a:p>
            <a:pPr algn="ctr"/>
            <a:r>
              <a:rPr lang="ar-EG" sz="2800" b="1" dirty="0">
                <a:solidFill>
                  <a:srgbClr val="0000CC"/>
                </a:solidFill>
              </a:rPr>
              <a:t>الحفاظ على الوحدة الوطنية</a:t>
            </a:r>
          </a:p>
          <a:p>
            <a:pPr algn="ctr"/>
            <a:r>
              <a:rPr lang="ar-EG" sz="2800" b="1" dirty="0">
                <a:solidFill>
                  <a:srgbClr val="0000CC"/>
                </a:solidFill>
              </a:rPr>
              <a:t>تقدير الرموز والمؤسسات الوطنية</a:t>
            </a:r>
          </a:p>
        </p:txBody>
      </p:sp>
      <p:sp>
        <p:nvSpPr>
          <p:cNvPr id="11" name="TextBox 2">
            <a:extLst>
              <a:ext uri="{FF2B5EF4-FFF2-40B4-BE49-F238E27FC236}">
                <a16:creationId xmlns:a16="http://schemas.microsoft.com/office/drawing/2014/main" id="{6139F7F2-5E66-48CA-8776-9A738AC3DB89}"/>
              </a:ext>
            </a:extLst>
          </p:cNvPr>
          <p:cNvSpPr txBox="1"/>
          <p:nvPr/>
        </p:nvSpPr>
        <p:spPr>
          <a:xfrm>
            <a:off x="660680" y="1608248"/>
            <a:ext cx="3744415" cy="523220"/>
          </a:xfrm>
          <a:prstGeom prst="rect">
            <a:avLst/>
          </a:prstGeom>
          <a:noFill/>
          <a:ln w="57150">
            <a:noFill/>
            <a:prstDash val="dashDot"/>
          </a:ln>
        </p:spPr>
        <p:txBody>
          <a:bodyPr wrap="square" rtlCol="0">
            <a:spAutoFit/>
          </a:bodyPr>
          <a:lstStyle/>
          <a:p>
            <a:pPr algn="ctr"/>
            <a:r>
              <a:rPr lang="ar-EG" sz="2800" b="1" dirty="0">
                <a:solidFill>
                  <a:srgbClr val="0000CC"/>
                </a:solidFill>
              </a:rPr>
              <a:t>التشهير بالأفراد</a:t>
            </a:r>
          </a:p>
        </p:txBody>
      </p:sp>
      <p:sp>
        <p:nvSpPr>
          <p:cNvPr id="12" name="TextBox 2">
            <a:extLst>
              <a:ext uri="{FF2B5EF4-FFF2-40B4-BE49-F238E27FC236}">
                <a16:creationId xmlns:a16="http://schemas.microsoft.com/office/drawing/2014/main" id="{CDA0C287-306C-4CCA-87CB-9ABD7DB0D3C1}"/>
              </a:ext>
            </a:extLst>
          </p:cNvPr>
          <p:cNvSpPr txBox="1"/>
          <p:nvPr/>
        </p:nvSpPr>
        <p:spPr>
          <a:xfrm>
            <a:off x="660679" y="2444001"/>
            <a:ext cx="3744415" cy="523220"/>
          </a:xfrm>
          <a:prstGeom prst="rect">
            <a:avLst/>
          </a:prstGeom>
          <a:noFill/>
          <a:ln w="57150">
            <a:noFill/>
            <a:prstDash val="dashDot"/>
          </a:ln>
        </p:spPr>
        <p:txBody>
          <a:bodyPr wrap="square" rtlCol="0">
            <a:spAutoFit/>
          </a:bodyPr>
          <a:lstStyle/>
          <a:p>
            <a:pPr algn="ctr"/>
            <a:r>
              <a:rPr lang="ar-EG" sz="2800" b="1" dirty="0">
                <a:solidFill>
                  <a:srgbClr val="0000CC"/>
                </a:solidFill>
              </a:rPr>
              <a:t>الشتم والسب والقذف</a:t>
            </a:r>
          </a:p>
        </p:txBody>
      </p:sp>
      <p:sp>
        <p:nvSpPr>
          <p:cNvPr id="13" name="TextBox 2">
            <a:extLst>
              <a:ext uri="{FF2B5EF4-FFF2-40B4-BE49-F238E27FC236}">
                <a16:creationId xmlns:a16="http://schemas.microsoft.com/office/drawing/2014/main" id="{ED08E6DC-CB05-4183-8E2C-EA26EA961B91}"/>
              </a:ext>
            </a:extLst>
          </p:cNvPr>
          <p:cNvSpPr txBox="1"/>
          <p:nvPr/>
        </p:nvSpPr>
        <p:spPr>
          <a:xfrm>
            <a:off x="638992" y="3235265"/>
            <a:ext cx="3744415" cy="523220"/>
          </a:xfrm>
          <a:prstGeom prst="rect">
            <a:avLst/>
          </a:prstGeom>
          <a:noFill/>
          <a:ln w="57150">
            <a:noFill/>
            <a:prstDash val="dashDot"/>
          </a:ln>
        </p:spPr>
        <p:txBody>
          <a:bodyPr wrap="square" rtlCol="0">
            <a:spAutoFit/>
          </a:bodyPr>
          <a:lstStyle/>
          <a:p>
            <a:pPr algn="ctr"/>
            <a:r>
              <a:rPr lang="ar-EG" sz="2800" b="1" dirty="0">
                <a:solidFill>
                  <a:srgbClr val="0000CC"/>
                </a:solidFill>
              </a:rPr>
              <a:t>التحريض على العنف</a:t>
            </a:r>
          </a:p>
        </p:txBody>
      </p:sp>
      <p:sp>
        <p:nvSpPr>
          <p:cNvPr id="14" name="TextBox 2">
            <a:extLst>
              <a:ext uri="{FF2B5EF4-FFF2-40B4-BE49-F238E27FC236}">
                <a16:creationId xmlns:a16="http://schemas.microsoft.com/office/drawing/2014/main" id="{FA10628E-C632-4E8A-A060-FE843BC36F6B}"/>
              </a:ext>
            </a:extLst>
          </p:cNvPr>
          <p:cNvSpPr txBox="1"/>
          <p:nvPr/>
        </p:nvSpPr>
        <p:spPr>
          <a:xfrm>
            <a:off x="689553" y="3751378"/>
            <a:ext cx="3744415" cy="954107"/>
          </a:xfrm>
          <a:prstGeom prst="rect">
            <a:avLst/>
          </a:prstGeom>
          <a:noFill/>
          <a:ln w="57150">
            <a:noFill/>
            <a:prstDash val="dashDot"/>
          </a:ln>
        </p:spPr>
        <p:txBody>
          <a:bodyPr wrap="square" rtlCol="0">
            <a:spAutoFit/>
          </a:bodyPr>
          <a:lstStyle/>
          <a:p>
            <a:pPr algn="ctr"/>
            <a:r>
              <a:rPr lang="ar-EG" sz="2800" b="1" dirty="0">
                <a:solidFill>
                  <a:srgbClr val="0000CC"/>
                </a:solidFill>
              </a:rPr>
              <a:t>ترويج الشائعات وعدم تحري صدق المصادر</a:t>
            </a:r>
          </a:p>
        </p:txBody>
      </p:sp>
      <p:sp>
        <p:nvSpPr>
          <p:cNvPr id="15" name="TextBox 2">
            <a:extLst>
              <a:ext uri="{FF2B5EF4-FFF2-40B4-BE49-F238E27FC236}">
                <a16:creationId xmlns:a16="http://schemas.microsoft.com/office/drawing/2014/main" id="{05AA9E5E-9655-4A26-8FAB-493C012910A9}"/>
              </a:ext>
            </a:extLst>
          </p:cNvPr>
          <p:cNvSpPr txBox="1"/>
          <p:nvPr/>
        </p:nvSpPr>
        <p:spPr>
          <a:xfrm>
            <a:off x="611540" y="4791978"/>
            <a:ext cx="3744415" cy="523220"/>
          </a:xfrm>
          <a:prstGeom prst="rect">
            <a:avLst/>
          </a:prstGeom>
          <a:noFill/>
          <a:ln w="57150">
            <a:noFill/>
            <a:prstDash val="dashDot"/>
          </a:ln>
        </p:spPr>
        <p:txBody>
          <a:bodyPr wrap="square" rtlCol="0">
            <a:spAutoFit/>
          </a:bodyPr>
          <a:lstStyle/>
          <a:p>
            <a:pPr algn="ctr"/>
            <a:r>
              <a:rPr lang="ar-EG" sz="2800" b="1" dirty="0">
                <a:solidFill>
                  <a:srgbClr val="0000CC"/>
                </a:solidFill>
              </a:rPr>
              <a:t>التعصب الفكري</a:t>
            </a:r>
          </a:p>
        </p:txBody>
      </p:sp>
      <p:sp>
        <p:nvSpPr>
          <p:cNvPr id="16" name="TextBox 2">
            <a:extLst>
              <a:ext uri="{FF2B5EF4-FFF2-40B4-BE49-F238E27FC236}">
                <a16:creationId xmlns:a16="http://schemas.microsoft.com/office/drawing/2014/main" id="{EA07E0A1-8B68-4C81-9368-4B44A1E9E142}"/>
              </a:ext>
            </a:extLst>
          </p:cNvPr>
          <p:cNvSpPr txBox="1"/>
          <p:nvPr/>
        </p:nvSpPr>
        <p:spPr>
          <a:xfrm>
            <a:off x="513463" y="5457106"/>
            <a:ext cx="3920505" cy="954107"/>
          </a:xfrm>
          <a:prstGeom prst="rect">
            <a:avLst/>
          </a:prstGeom>
          <a:noFill/>
          <a:ln w="57150">
            <a:noFill/>
            <a:prstDash val="dashDot"/>
          </a:ln>
        </p:spPr>
        <p:txBody>
          <a:bodyPr wrap="square" rtlCol="0">
            <a:spAutoFit/>
          </a:bodyPr>
          <a:lstStyle/>
          <a:p>
            <a:pPr algn="ctr"/>
            <a:r>
              <a:rPr lang="ar-EG" sz="2800" b="1" dirty="0">
                <a:solidFill>
                  <a:srgbClr val="0000CC"/>
                </a:solidFill>
              </a:rPr>
              <a:t>التشكيك في الثوابت الدينية والوطنية – التمييز بين الجنسين</a:t>
            </a:r>
          </a:p>
        </p:txBody>
      </p:sp>
    </p:spTree>
    <p:extLst>
      <p:ext uri="{BB962C8B-B14F-4D97-AF65-F5344CB8AC3E}">
        <p14:creationId xmlns:p14="http://schemas.microsoft.com/office/powerpoint/2010/main" val="3876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ppt_x"/>
                                          </p:val>
                                        </p:tav>
                                        <p:tav tm="100000">
                                          <p:val>
                                            <p:strVal val="#ppt_x"/>
                                          </p:val>
                                        </p:tav>
                                      </p:tavLst>
                                    </p:anim>
                                    <p:anim calcmode="lin" valueType="num">
                                      <p:cBhvr additive="base">
                                        <p:cTn id="3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fill="hold"/>
                                        <p:tgtEl>
                                          <p:spTgt spid="9"/>
                                        </p:tgtEl>
                                        <p:attrNameLst>
                                          <p:attrName>ppt_x</p:attrName>
                                        </p:attrNameLst>
                                      </p:cBhvr>
                                      <p:tavLst>
                                        <p:tav tm="0">
                                          <p:val>
                                            <p:strVal val="#ppt_x"/>
                                          </p:val>
                                        </p:tav>
                                        <p:tav tm="100000">
                                          <p:val>
                                            <p:strVal val="#ppt_x"/>
                                          </p:val>
                                        </p:tav>
                                      </p:tavLst>
                                    </p:anim>
                                    <p:anim calcmode="lin" valueType="num">
                                      <p:cBhvr additive="base">
                                        <p:cTn id="4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500" fill="hold"/>
                                        <p:tgtEl>
                                          <p:spTgt spid="11"/>
                                        </p:tgtEl>
                                        <p:attrNameLst>
                                          <p:attrName>ppt_x</p:attrName>
                                        </p:attrNameLst>
                                      </p:cBhvr>
                                      <p:tavLst>
                                        <p:tav tm="0">
                                          <p:val>
                                            <p:strVal val="#ppt_x"/>
                                          </p:val>
                                        </p:tav>
                                        <p:tav tm="100000">
                                          <p:val>
                                            <p:strVal val="#ppt_x"/>
                                          </p:val>
                                        </p:tav>
                                      </p:tavLst>
                                    </p:anim>
                                    <p:anim calcmode="lin" valueType="num">
                                      <p:cBhvr additive="base">
                                        <p:cTn id="4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additive="base">
                                        <p:cTn id="54" dur="500" fill="hold"/>
                                        <p:tgtEl>
                                          <p:spTgt spid="12"/>
                                        </p:tgtEl>
                                        <p:attrNameLst>
                                          <p:attrName>ppt_x</p:attrName>
                                        </p:attrNameLst>
                                      </p:cBhvr>
                                      <p:tavLst>
                                        <p:tav tm="0">
                                          <p:val>
                                            <p:strVal val="#ppt_x"/>
                                          </p:val>
                                        </p:tav>
                                        <p:tav tm="100000">
                                          <p:val>
                                            <p:strVal val="#ppt_x"/>
                                          </p:val>
                                        </p:tav>
                                      </p:tavLst>
                                    </p:anim>
                                    <p:anim calcmode="lin" valueType="num">
                                      <p:cBhvr additive="base">
                                        <p:cTn id="5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additive="base">
                                        <p:cTn id="60" dur="500" fill="hold"/>
                                        <p:tgtEl>
                                          <p:spTgt spid="13"/>
                                        </p:tgtEl>
                                        <p:attrNameLst>
                                          <p:attrName>ppt_x</p:attrName>
                                        </p:attrNameLst>
                                      </p:cBhvr>
                                      <p:tavLst>
                                        <p:tav tm="0">
                                          <p:val>
                                            <p:strVal val="#ppt_x"/>
                                          </p:val>
                                        </p:tav>
                                        <p:tav tm="100000">
                                          <p:val>
                                            <p:strVal val="#ppt_x"/>
                                          </p:val>
                                        </p:tav>
                                      </p:tavLst>
                                    </p:anim>
                                    <p:anim calcmode="lin" valueType="num">
                                      <p:cBhvr additive="base">
                                        <p:cTn id="6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cBhvr additive="base">
                                        <p:cTn id="66" dur="500" fill="hold"/>
                                        <p:tgtEl>
                                          <p:spTgt spid="14"/>
                                        </p:tgtEl>
                                        <p:attrNameLst>
                                          <p:attrName>ppt_x</p:attrName>
                                        </p:attrNameLst>
                                      </p:cBhvr>
                                      <p:tavLst>
                                        <p:tav tm="0">
                                          <p:val>
                                            <p:strVal val="#ppt_x"/>
                                          </p:val>
                                        </p:tav>
                                        <p:tav tm="100000">
                                          <p:val>
                                            <p:strVal val="#ppt_x"/>
                                          </p:val>
                                        </p:tav>
                                      </p:tavLst>
                                    </p:anim>
                                    <p:anim calcmode="lin" valueType="num">
                                      <p:cBhvr additive="base">
                                        <p:cTn id="6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fill="hold"/>
                                        <p:tgtEl>
                                          <p:spTgt spid="15"/>
                                        </p:tgtEl>
                                        <p:attrNameLst>
                                          <p:attrName>ppt_x</p:attrName>
                                        </p:attrNameLst>
                                      </p:cBhvr>
                                      <p:tavLst>
                                        <p:tav tm="0">
                                          <p:val>
                                            <p:strVal val="#ppt_x"/>
                                          </p:val>
                                        </p:tav>
                                        <p:tav tm="100000">
                                          <p:val>
                                            <p:strVal val="#ppt_x"/>
                                          </p:val>
                                        </p:tav>
                                      </p:tavLst>
                                    </p:anim>
                                    <p:anim calcmode="lin" valueType="num">
                                      <p:cBhvr additive="base">
                                        <p:cTn id="7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16"/>
                                        </p:tgtEl>
                                        <p:attrNameLst>
                                          <p:attrName>style.visibility</p:attrName>
                                        </p:attrNameLst>
                                      </p:cBhvr>
                                      <p:to>
                                        <p:strVal val="visible"/>
                                      </p:to>
                                    </p:set>
                                    <p:anim calcmode="lin" valueType="num">
                                      <p:cBhvr additive="base">
                                        <p:cTn id="78" dur="500" fill="hold"/>
                                        <p:tgtEl>
                                          <p:spTgt spid="16"/>
                                        </p:tgtEl>
                                        <p:attrNameLst>
                                          <p:attrName>ppt_x</p:attrName>
                                        </p:attrNameLst>
                                      </p:cBhvr>
                                      <p:tavLst>
                                        <p:tav tm="0">
                                          <p:val>
                                            <p:strVal val="#ppt_x"/>
                                          </p:val>
                                        </p:tav>
                                        <p:tav tm="100000">
                                          <p:val>
                                            <p:strVal val="#ppt_x"/>
                                          </p:val>
                                        </p:tav>
                                      </p:tavLst>
                                    </p:anim>
                                    <p:anim calcmode="lin" valueType="num">
                                      <p:cBhvr additive="base">
                                        <p:cTn id="7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1" grpId="0"/>
      <p:bldP spid="12" grpId="0"/>
      <p:bldP spid="13" grpId="0"/>
      <p:bldP spid="14" grpId="0"/>
      <p:bldP spid="15" grpId="0"/>
      <p:bldP spid="16"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3C9C6D0D-8AD0-4132-A6C0-0E0B4494C4B2}"/>
              </a:ext>
            </a:extLst>
          </p:cNvPr>
          <p:cNvSpPr txBox="1"/>
          <p:nvPr/>
        </p:nvSpPr>
        <p:spPr>
          <a:xfrm>
            <a:off x="1079612" y="2420888"/>
            <a:ext cx="6984776" cy="1323439"/>
          </a:xfrm>
          <a:prstGeom prst="rect">
            <a:avLst/>
          </a:prstGeom>
          <a:noFill/>
        </p:spPr>
        <p:txBody>
          <a:bodyPr wrap="square" rtlCol="1">
            <a:spAutoFit/>
          </a:bodyPr>
          <a:lstStyle/>
          <a:p>
            <a:pPr algn="ctr"/>
            <a:r>
              <a:rPr lang="ar-EG" sz="4000" b="1" dirty="0">
                <a:solidFill>
                  <a:srgbClr val="002060"/>
                </a:solidFill>
              </a:rPr>
              <a:t>2- أكمل الجدول </a:t>
            </a:r>
            <a:r>
              <a:rPr lang="ar-EG" sz="4000" b="1" dirty="0" err="1">
                <a:solidFill>
                  <a:srgbClr val="002060"/>
                </a:solidFill>
              </a:rPr>
              <a:t>وأملؤه</a:t>
            </a:r>
            <a:r>
              <a:rPr lang="ar-EG" sz="4000" b="1" dirty="0">
                <a:solidFill>
                  <a:srgbClr val="002060"/>
                </a:solidFill>
              </a:rPr>
              <a:t> بالعبارات المناسبة:</a:t>
            </a:r>
            <a:endParaRPr lang="en-US" sz="4000" dirty="0">
              <a:solidFill>
                <a:srgbClr val="002060"/>
              </a:solidFill>
            </a:endParaRPr>
          </a:p>
        </p:txBody>
      </p:sp>
    </p:spTree>
    <p:extLst>
      <p:ext uri="{BB962C8B-B14F-4D97-AF65-F5344CB8AC3E}">
        <p14:creationId xmlns:p14="http://schemas.microsoft.com/office/powerpoint/2010/main" val="2156321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graphicFrame>
        <p:nvGraphicFramePr>
          <p:cNvPr id="3" name="جدول 2">
            <a:extLst>
              <a:ext uri="{FF2B5EF4-FFF2-40B4-BE49-F238E27FC236}">
                <a16:creationId xmlns:a16="http://schemas.microsoft.com/office/drawing/2014/main" id="{B2A5F338-D0E7-4643-ADD3-A8364751D542}"/>
              </a:ext>
            </a:extLst>
          </p:cNvPr>
          <p:cNvGraphicFramePr>
            <a:graphicFrameLocks noGrp="1"/>
          </p:cNvGraphicFramePr>
          <p:nvPr>
            <p:extLst>
              <p:ext uri="{D42A27DB-BD31-4B8C-83A1-F6EECF244321}">
                <p14:modId xmlns:p14="http://schemas.microsoft.com/office/powerpoint/2010/main" val="3986331814"/>
              </p:ext>
            </p:extLst>
          </p:nvPr>
        </p:nvGraphicFramePr>
        <p:xfrm>
          <a:off x="755576" y="980728"/>
          <a:ext cx="7632848" cy="4608511"/>
        </p:xfrm>
        <a:graphic>
          <a:graphicData uri="http://schemas.openxmlformats.org/drawingml/2006/table">
            <a:tbl>
              <a:tblPr rtl="1" firstRow="1" bandRow="1">
                <a:tableStyleId>{00A15C55-8517-42AA-B614-E9B94910E393}</a:tableStyleId>
              </a:tblPr>
              <a:tblGrid>
                <a:gridCol w="508536">
                  <a:extLst>
                    <a:ext uri="{9D8B030D-6E8A-4147-A177-3AD203B41FA5}">
                      <a16:colId xmlns:a16="http://schemas.microsoft.com/office/drawing/2014/main" val="3610683881"/>
                    </a:ext>
                  </a:extLst>
                </a:gridCol>
                <a:gridCol w="3545362">
                  <a:extLst>
                    <a:ext uri="{9D8B030D-6E8A-4147-A177-3AD203B41FA5}">
                      <a16:colId xmlns:a16="http://schemas.microsoft.com/office/drawing/2014/main" val="2184286308"/>
                    </a:ext>
                  </a:extLst>
                </a:gridCol>
                <a:gridCol w="3578950">
                  <a:extLst>
                    <a:ext uri="{9D8B030D-6E8A-4147-A177-3AD203B41FA5}">
                      <a16:colId xmlns:a16="http://schemas.microsoft.com/office/drawing/2014/main" val="2077500152"/>
                    </a:ext>
                  </a:extLst>
                </a:gridCol>
              </a:tblGrid>
              <a:tr h="1080267">
                <a:tc>
                  <a:txBody>
                    <a:bodyPr/>
                    <a:lstStyle/>
                    <a:p>
                      <a:pPr algn="ctr" rtl="1"/>
                      <a:r>
                        <a:rPr lang="ar-EG" sz="2800" b="1" dirty="0"/>
                        <a:t>م</a:t>
                      </a:r>
                    </a:p>
                  </a:txBody>
                  <a:tcPr anchor="ctr"/>
                </a:tc>
                <a:tc>
                  <a:txBody>
                    <a:bodyPr/>
                    <a:lstStyle/>
                    <a:p>
                      <a:pPr algn="ctr" rtl="1"/>
                      <a:r>
                        <a:rPr lang="ar-EG" sz="2800" b="1" dirty="0"/>
                        <a:t>نتائج حرية التعبير المنضبطة البناءة</a:t>
                      </a:r>
                    </a:p>
                  </a:txBody>
                  <a:tcPr anchor="ct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EG" sz="2800" b="1" dirty="0"/>
                        <a:t>نتائج حرية التعبير الهدامة</a:t>
                      </a:r>
                    </a:p>
                  </a:txBody>
                  <a:tcPr anchor="ctr"/>
                </a:tc>
                <a:extLst>
                  <a:ext uri="{0D108BD9-81ED-4DB2-BD59-A6C34878D82A}">
                    <a16:rowId xmlns:a16="http://schemas.microsoft.com/office/drawing/2014/main" val="3865380463"/>
                  </a:ext>
                </a:extLst>
              </a:tr>
              <a:tr h="882061">
                <a:tc>
                  <a:txBody>
                    <a:bodyPr/>
                    <a:lstStyle/>
                    <a:p>
                      <a:pPr algn="ctr" rtl="1"/>
                      <a:r>
                        <a:rPr lang="ar-EG" sz="2800" b="1" dirty="0"/>
                        <a:t>1</a:t>
                      </a:r>
                    </a:p>
                  </a:txBody>
                  <a:tcPr anchor="ctr"/>
                </a:tc>
                <a:tc>
                  <a:txBody>
                    <a:bodyPr/>
                    <a:lstStyle/>
                    <a:p>
                      <a:pPr algn="ctr" rtl="1"/>
                      <a:endParaRPr lang="ar-EG" sz="2800" b="1" dirty="0"/>
                    </a:p>
                  </a:txBody>
                  <a:tcPr anchor="ctr"/>
                </a:tc>
                <a:tc>
                  <a:txBody>
                    <a:bodyPr/>
                    <a:lstStyle/>
                    <a:p>
                      <a:pPr algn="ctr" rtl="1"/>
                      <a:endParaRPr lang="ar-EG" sz="2800" b="1"/>
                    </a:p>
                  </a:txBody>
                  <a:tcPr anchor="ctr"/>
                </a:tc>
                <a:extLst>
                  <a:ext uri="{0D108BD9-81ED-4DB2-BD59-A6C34878D82A}">
                    <a16:rowId xmlns:a16="http://schemas.microsoft.com/office/drawing/2014/main" val="1371762088"/>
                  </a:ext>
                </a:extLst>
              </a:tr>
              <a:tr h="882061">
                <a:tc>
                  <a:txBody>
                    <a:bodyPr/>
                    <a:lstStyle/>
                    <a:p>
                      <a:pPr algn="ctr" rtl="1"/>
                      <a:r>
                        <a:rPr lang="ar-EG" sz="2800" b="1" dirty="0"/>
                        <a:t>2</a:t>
                      </a:r>
                    </a:p>
                  </a:txBody>
                  <a:tcPr anchor="ctr"/>
                </a:tc>
                <a:tc>
                  <a:txBody>
                    <a:bodyPr/>
                    <a:lstStyle/>
                    <a:p>
                      <a:pPr algn="ctr" rtl="1"/>
                      <a:endParaRPr lang="ar-EG" sz="2800" b="1"/>
                    </a:p>
                  </a:txBody>
                  <a:tcPr anchor="ctr"/>
                </a:tc>
                <a:tc>
                  <a:txBody>
                    <a:bodyPr/>
                    <a:lstStyle/>
                    <a:p>
                      <a:pPr algn="ctr" rtl="1"/>
                      <a:endParaRPr lang="ar-EG" sz="2800" b="1"/>
                    </a:p>
                  </a:txBody>
                  <a:tcPr anchor="ctr"/>
                </a:tc>
                <a:extLst>
                  <a:ext uri="{0D108BD9-81ED-4DB2-BD59-A6C34878D82A}">
                    <a16:rowId xmlns:a16="http://schemas.microsoft.com/office/drawing/2014/main" val="3305202103"/>
                  </a:ext>
                </a:extLst>
              </a:tr>
              <a:tr h="882061">
                <a:tc>
                  <a:txBody>
                    <a:bodyPr/>
                    <a:lstStyle/>
                    <a:p>
                      <a:pPr algn="ctr" rtl="1"/>
                      <a:r>
                        <a:rPr lang="ar-EG" sz="2800" b="1" dirty="0"/>
                        <a:t>3</a:t>
                      </a:r>
                    </a:p>
                  </a:txBody>
                  <a:tcPr anchor="ctr"/>
                </a:tc>
                <a:tc>
                  <a:txBody>
                    <a:bodyPr/>
                    <a:lstStyle/>
                    <a:p>
                      <a:pPr algn="ctr" rtl="1"/>
                      <a:endParaRPr lang="ar-EG" sz="2800" b="1"/>
                    </a:p>
                  </a:txBody>
                  <a:tcPr anchor="ctr"/>
                </a:tc>
                <a:tc>
                  <a:txBody>
                    <a:bodyPr/>
                    <a:lstStyle/>
                    <a:p>
                      <a:pPr algn="ctr" rtl="1"/>
                      <a:endParaRPr lang="ar-EG" sz="2800" b="1" dirty="0"/>
                    </a:p>
                  </a:txBody>
                  <a:tcPr anchor="ctr"/>
                </a:tc>
                <a:extLst>
                  <a:ext uri="{0D108BD9-81ED-4DB2-BD59-A6C34878D82A}">
                    <a16:rowId xmlns:a16="http://schemas.microsoft.com/office/drawing/2014/main" val="1263484970"/>
                  </a:ext>
                </a:extLst>
              </a:tr>
              <a:tr h="882061">
                <a:tc>
                  <a:txBody>
                    <a:bodyPr/>
                    <a:lstStyle/>
                    <a:p>
                      <a:pPr algn="ctr" rtl="1"/>
                      <a:r>
                        <a:rPr lang="ar-EG" sz="2800" b="1" dirty="0"/>
                        <a:t>4</a:t>
                      </a:r>
                    </a:p>
                  </a:txBody>
                  <a:tcPr anchor="ctr"/>
                </a:tc>
                <a:tc>
                  <a:txBody>
                    <a:bodyPr/>
                    <a:lstStyle/>
                    <a:p>
                      <a:pPr algn="ctr" rtl="1"/>
                      <a:endParaRPr lang="ar-EG" sz="2800" b="1"/>
                    </a:p>
                  </a:txBody>
                  <a:tcPr anchor="ctr"/>
                </a:tc>
                <a:tc>
                  <a:txBody>
                    <a:bodyPr/>
                    <a:lstStyle/>
                    <a:p>
                      <a:pPr algn="ctr" rtl="1"/>
                      <a:endParaRPr lang="ar-EG" sz="2800" b="1" dirty="0"/>
                    </a:p>
                  </a:txBody>
                  <a:tcPr anchor="ctr"/>
                </a:tc>
                <a:extLst>
                  <a:ext uri="{0D108BD9-81ED-4DB2-BD59-A6C34878D82A}">
                    <a16:rowId xmlns:a16="http://schemas.microsoft.com/office/drawing/2014/main" val="3062243972"/>
                  </a:ext>
                </a:extLst>
              </a:tr>
            </a:tbl>
          </a:graphicData>
        </a:graphic>
      </p:graphicFrame>
    </p:spTree>
    <p:extLst>
      <p:ext uri="{BB962C8B-B14F-4D97-AF65-F5344CB8AC3E}">
        <p14:creationId xmlns:p14="http://schemas.microsoft.com/office/powerpoint/2010/main" val="41090391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CB83A19-FB60-4E63-81AA-09C871C9CF68}"/>
              </a:ext>
            </a:extLst>
          </p:cNvPr>
          <p:cNvSpPr txBox="1"/>
          <p:nvPr/>
        </p:nvSpPr>
        <p:spPr>
          <a:xfrm>
            <a:off x="1115616" y="2420888"/>
            <a:ext cx="6912768" cy="1200329"/>
          </a:xfrm>
          <a:prstGeom prst="rect">
            <a:avLst/>
          </a:prstGeom>
          <a:noFill/>
        </p:spPr>
        <p:txBody>
          <a:bodyPr wrap="square" rtlCol="1">
            <a:spAutoFit/>
          </a:bodyPr>
          <a:lstStyle/>
          <a:p>
            <a:pPr algn="ctr"/>
            <a:r>
              <a:rPr lang="ar-EG" sz="3600" b="1" dirty="0">
                <a:solidFill>
                  <a:srgbClr val="002060"/>
                </a:solidFill>
                <a:effectLst/>
                <a:latin typeface="Calibri" panose="020F0502020204030204" pitchFamily="34" charset="0"/>
                <a:ea typeface="Calibri" panose="020F0502020204030204" pitchFamily="34" charset="0"/>
                <a:cs typeface="Arial" panose="020B0604020202020204" pitchFamily="34" charset="0"/>
              </a:rPr>
              <a:t>3- أناقش مع مجموعتي أهمية حدود وضوابط حرية التعبير في كل من العناصر التالية:</a:t>
            </a:r>
            <a:endParaRPr lang="en-US" sz="36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48787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graphicFrame>
        <p:nvGraphicFramePr>
          <p:cNvPr id="4" name="جدول 3">
            <a:extLst>
              <a:ext uri="{FF2B5EF4-FFF2-40B4-BE49-F238E27FC236}">
                <a16:creationId xmlns:a16="http://schemas.microsoft.com/office/drawing/2014/main" id="{8D87B6D8-6B83-48D7-867A-EF811713C086}"/>
              </a:ext>
            </a:extLst>
          </p:cNvPr>
          <p:cNvGraphicFramePr>
            <a:graphicFrameLocks noGrp="1"/>
          </p:cNvGraphicFramePr>
          <p:nvPr>
            <p:extLst>
              <p:ext uri="{D42A27DB-BD31-4B8C-83A1-F6EECF244321}">
                <p14:modId xmlns:p14="http://schemas.microsoft.com/office/powerpoint/2010/main" val="2458439907"/>
              </p:ext>
            </p:extLst>
          </p:nvPr>
        </p:nvGraphicFramePr>
        <p:xfrm>
          <a:off x="791580" y="728700"/>
          <a:ext cx="7560840" cy="5425639"/>
        </p:xfrm>
        <a:graphic>
          <a:graphicData uri="http://schemas.openxmlformats.org/drawingml/2006/table">
            <a:tbl>
              <a:tblPr rtl="1" firstRow="1" bandRow="1">
                <a:tableStyleId>{7DF18680-E054-41AD-8BC1-D1AEF772440D}</a:tableStyleId>
              </a:tblPr>
              <a:tblGrid>
                <a:gridCol w="2196725">
                  <a:extLst>
                    <a:ext uri="{9D8B030D-6E8A-4147-A177-3AD203B41FA5}">
                      <a16:colId xmlns:a16="http://schemas.microsoft.com/office/drawing/2014/main" val="2184286308"/>
                    </a:ext>
                  </a:extLst>
                </a:gridCol>
                <a:gridCol w="5364115">
                  <a:extLst>
                    <a:ext uri="{9D8B030D-6E8A-4147-A177-3AD203B41FA5}">
                      <a16:colId xmlns:a16="http://schemas.microsoft.com/office/drawing/2014/main" val="2077500152"/>
                    </a:ext>
                  </a:extLst>
                </a:gridCol>
              </a:tblGrid>
              <a:tr h="613074">
                <a:tc>
                  <a:txBody>
                    <a:bodyPr/>
                    <a:lstStyle/>
                    <a:p>
                      <a:pPr algn="ctr" rtl="1"/>
                      <a:r>
                        <a:rPr lang="ar-EG" sz="2800" b="1" dirty="0"/>
                        <a:t>العنصر</a:t>
                      </a:r>
                    </a:p>
                  </a:txBody>
                  <a:tcPr anchor="ct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EG" sz="2800" b="1" dirty="0"/>
                        <a:t>الأهمية</a:t>
                      </a:r>
                    </a:p>
                  </a:txBody>
                  <a:tcPr anchor="ctr"/>
                </a:tc>
                <a:extLst>
                  <a:ext uri="{0D108BD9-81ED-4DB2-BD59-A6C34878D82A}">
                    <a16:rowId xmlns:a16="http://schemas.microsoft.com/office/drawing/2014/main" val="3865380463"/>
                  </a:ext>
                </a:extLst>
              </a:tr>
              <a:tr h="797921">
                <a:tc>
                  <a:txBody>
                    <a:bodyPr/>
                    <a:lstStyle/>
                    <a:p>
                      <a:pPr algn="r" rtl="1"/>
                      <a:r>
                        <a:rPr lang="ar-EG" sz="2400" b="1" dirty="0"/>
                        <a:t>أ. أمن الوطن</a:t>
                      </a:r>
                    </a:p>
                  </a:txBody>
                  <a:tcPr anchor="ctr"/>
                </a:tc>
                <a:tc>
                  <a:txBody>
                    <a:bodyPr/>
                    <a:lstStyle/>
                    <a:p>
                      <a:pPr algn="ctr" rtl="1"/>
                      <a:endParaRPr lang="ar-EG" sz="2800" b="1"/>
                    </a:p>
                  </a:txBody>
                  <a:tcPr anchor="ctr"/>
                </a:tc>
                <a:extLst>
                  <a:ext uri="{0D108BD9-81ED-4DB2-BD59-A6C34878D82A}">
                    <a16:rowId xmlns:a16="http://schemas.microsoft.com/office/drawing/2014/main" val="1371762088"/>
                  </a:ext>
                </a:extLst>
              </a:tr>
              <a:tr h="797921">
                <a:tc>
                  <a:txBody>
                    <a:bodyPr/>
                    <a:lstStyle/>
                    <a:p>
                      <a:pPr algn="r" rtl="1"/>
                      <a:r>
                        <a:rPr lang="ar-EG" sz="2400" b="1" dirty="0"/>
                        <a:t>ب. الرموز الوطنية</a:t>
                      </a:r>
                    </a:p>
                  </a:txBody>
                  <a:tcPr anchor="ctr"/>
                </a:tc>
                <a:tc>
                  <a:txBody>
                    <a:bodyPr/>
                    <a:lstStyle/>
                    <a:p>
                      <a:pPr algn="ctr" rtl="1"/>
                      <a:endParaRPr lang="ar-EG" sz="2800" b="1"/>
                    </a:p>
                  </a:txBody>
                  <a:tcPr anchor="ctr"/>
                </a:tc>
                <a:extLst>
                  <a:ext uri="{0D108BD9-81ED-4DB2-BD59-A6C34878D82A}">
                    <a16:rowId xmlns:a16="http://schemas.microsoft.com/office/drawing/2014/main" val="3305202103"/>
                  </a:ext>
                </a:extLst>
              </a:tr>
              <a:tr h="797921">
                <a:tc>
                  <a:txBody>
                    <a:bodyPr/>
                    <a:lstStyle/>
                    <a:p>
                      <a:pPr algn="r" rtl="1"/>
                      <a:r>
                        <a:rPr lang="ar-EG" sz="2400" b="1" dirty="0"/>
                        <a:t>ج. وحدة المجتمع</a:t>
                      </a:r>
                    </a:p>
                  </a:txBody>
                  <a:tcPr anchor="ctr"/>
                </a:tc>
                <a:tc>
                  <a:txBody>
                    <a:bodyPr/>
                    <a:lstStyle/>
                    <a:p>
                      <a:pPr algn="ctr" rtl="1"/>
                      <a:endParaRPr lang="ar-EG" sz="2800" b="1" dirty="0"/>
                    </a:p>
                  </a:txBody>
                  <a:tcPr anchor="ctr"/>
                </a:tc>
                <a:extLst>
                  <a:ext uri="{0D108BD9-81ED-4DB2-BD59-A6C34878D82A}">
                    <a16:rowId xmlns:a16="http://schemas.microsoft.com/office/drawing/2014/main" val="4276834064"/>
                  </a:ext>
                </a:extLst>
              </a:tr>
              <a:tr h="797921">
                <a:tc>
                  <a:txBody>
                    <a:bodyPr/>
                    <a:lstStyle/>
                    <a:p>
                      <a:pPr algn="r" rtl="1"/>
                      <a:r>
                        <a:rPr lang="ar-EG" sz="2400" b="1" dirty="0"/>
                        <a:t>د. كرامة الفرد</a:t>
                      </a:r>
                    </a:p>
                  </a:txBody>
                  <a:tcPr anchor="ctr"/>
                </a:tc>
                <a:tc>
                  <a:txBody>
                    <a:bodyPr/>
                    <a:lstStyle/>
                    <a:p>
                      <a:pPr algn="ctr" rtl="1"/>
                      <a:endParaRPr lang="ar-EG" sz="2800" b="1" dirty="0"/>
                    </a:p>
                  </a:txBody>
                  <a:tcPr anchor="ctr"/>
                </a:tc>
                <a:extLst>
                  <a:ext uri="{0D108BD9-81ED-4DB2-BD59-A6C34878D82A}">
                    <a16:rowId xmlns:a16="http://schemas.microsoft.com/office/drawing/2014/main" val="2639404058"/>
                  </a:ext>
                </a:extLst>
              </a:tr>
              <a:tr h="797921">
                <a:tc>
                  <a:txBody>
                    <a:bodyPr/>
                    <a:lstStyle/>
                    <a:p>
                      <a:pPr algn="r" rtl="1"/>
                      <a:r>
                        <a:rPr lang="ar-EG" sz="2400" b="1" dirty="0"/>
                        <a:t>هـ. الثوابت الدينية الوطنية</a:t>
                      </a:r>
                    </a:p>
                  </a:txBody>
                  <a:tcPr anchor="ctr"/>
                </a:tc>
                <a:tc>
                  <a:txBody>
                    <a:bodyPr/>
                    <a:lstStyle/>
                    <a:p>
                      <a:pPr algn="ctr" rtl="1"/>
                      <a:endParaRPr lang="ar-EG" sz="2800" b="1" dirty="0"/>
                    </a:p>
                  </a:txBody>
                  <a:tcPr anchor="ctr"/>
                </a:tc>
                <a:extLst>
                  <a:ext uri="{0D108BD9-81ED-4DB2-BD59-A6C34878D82A}">
                    <a16:rowId xmlns:a16="http://schemas.microsoft.com/office/drawing/2014/main" val="1263484970"/>
                  </a:ext>
                </a:extLst>
              </a:tr>
              <a:tr h="797921">
                <a:tc>
                  <a:txBody>
                    <a:bodyPr/>
                    <a:lstStyle/>
                    <a:p>
                      <a:pPr algn="r" rtl="1"/>
                      <a:r>
                        <a:rPr lang="ar-EG" sz="2400" b="1" dirty="0"/>
                        <a:t>و. القيم المجتمعية</a:t>
                      </a:r>
                    </a:p>
                  </a:txBody>
                  <a:tcPr anchor="ctr"/>
                </a:tc>
                <a:tc>
                  <a:txBody>
                    <a:bodyPr/>
                    <a:lstStyle/>
                    <a:p>
                      <a:pPr algn="ctr" rtl="1"/>
                      <a:endParaRPr lang="ar-EG" sz="2800" b="1" dirty="0"/>
                    </a:p>
                  </a:txBody>
                  <a:tcPr anchor="ctr"/>
                </a:tc>
                <a:extLst>
                  <a:ext uri="{0D108BD9-81ED-4DB2-BD59-A6C34878D82A}">
                    <a16:rowId xmlns:a16="http://schemas.microsoft.com/office/drawing/2014/main" val="3062243972"/>
                  </a:ext>
                </a:extLst>
              </a:tr>
            </a:tbl>
          </a:graphicData>
        </a:graphic>
      </p:graphicFrame>
    </p:spTree>
    <p:extLst>
      <p:ext uri="{BB962C8B-B14F-4D97-AF65-F5344CB8AC3E}">
        <p14:creationId xmlns:p14="http://schemas.microsoft.com/office/powerpoint/2010/main" val="9336309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3385749" y="1233349"/>
            <a:ext cx="4968552" cy="2554545"/>
          </a:xfrm>
          <a:prstGeom prst="rect">
            <a:avLst/>
          </a:prstGeom>
          <a:solidFill>
            <a:schemeClr val="accent6">
              <a:lumMod val="20000"/>
              <a:lumOff val="80000"/>
            </a:schemeClr>
          </a:solidFill>
          <a:ln w="57150">
            <a:noFill/>
            <a:prstDash val="dashDot"/>
          </a:ln>
        </p:spPr>
        <p:txBody>
          <a:bodyPr wrap="square" rtlCol="0">
            <a:spAutoFit/>
          </a:bodyPr>
          <a:lstStyle/>
          <a:p>
            <a:pPr algn="ctr"/>
            <a:r>
              <a:rPr lang="ar-EG" sz="3200" b="1" dirty="0"/>
              <a:t>"نشجع حرية التعبير عن الرأي بقدر ما تقتضيه المصلحة العامة وبما يناسب مجتمعنا شريطة ألا يتم تجاوز الخطوط الثلاثة: تشويه الإسلام، والانتقاد الشخصي، والأمن الوطني"</a:t>
            </a:r>
          </a:p>
        </p:txBody>
      </p:sp>
      <p:sp>
        <p:nvSpPr>
          <p:cNvPr id="5" name="مستطيل: زوايا مستديرة 4">
            <a:extLst>
              <a:ext uri="{FF2B5EF4-FFF2-40B4-BE49-F238E27FC236}">
                <a16:creationId xmlns:a16="http://schemas.microsoft.com/office/drawing/2014/main" id="{1289DA92-37FB-431B-93E1-E35BBC676076}"/>
              </a:ext>
            </a:extLst>
          </p:cNvPr>
          <p:cNvSpPr/>
          <p:nvPr/>
        </p:nvSpPr>
        <p:spPr>
          <a:xfrm>
            <a:off x="711940" y="4214801"/>
            <a:ext cx="2673809" cy="608036"/>
          </a:xfrm>
          <a:prstGeom prst="roundRect">
            <a:avLst/>
          </a:prstGeom>
          <a:solidFill>
            <a:schemeClr val="accent2">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EG" sz="2000" b="1" dirty="0">
                <a:solidFill>
                  <a:schemeClr val="bg1"/>
                </a:solidFill>
              </a:rPr>
              <a:t>صاحب السمو الملكي الأمير محمد بن سلمان ولي العهد</a:t>
            </a:r>
          </a:p>
        </p:txBody>
      </p:sp>
      <p:sp>
        <p:nvSpPr>
          <p:cNvPr id="6" name="مستطيل: زوايا مستديرة 5">
            <a:extLst>
              <a:ext uri="{FF2B5EF4-FFF2-40B4-BE49-F238E27FC236}">
                <a16:creationId xmlns:a16="http://schemas.microsoft.com/office/drawing/2014/main" id="{45CBD378-1A95-4CCC-BC3E-AC70CF724C6A}"/>
              </a:ext>
            </a:extLst>
          </p:cNvPr>
          <p:cNvSpPr/>
          <p:nvPr/>
        </p:nvSpPr>
        <p:spPr>
          <a:xfrm>
            <a:off x="1313638" y="5373216"/>
            <a:ext cx="6516724" cy="720080"/>
          </a:xfrm>
          <a:prstGeom prst="roundRect">
            <a:avLst/>
          </a:prstGeom>
          <a:solidFill>
            <a:schemeClr val="bg2">
              <a:lumMod val="9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EG" sz="2000" b="1" dirty="0">
                <a:solidFill>
                  <a:schemeClr val="tx1"/>
                </a:solidFill>
              </a:rPr>
              <a:t>المصدر: مقابلة (ذات </a:t>
            </a:r>
            <a:r>
              <a:rPr lang="ar-EG" sz="2000" b="1" dirty="0" err="1">
                <a:solidFill>
                  <a:schemeClr val="tx1"/>
                </a:solidFill>
              </a:rPr>
              <a:t>أتلاتتيك</a:t>
            </a:r>
            <a:r>
              <a:rPr lang="ar-EG" sz="2000" b="1" dirty="0">
                <a:solidFill>
                  <a:schemeClr val="tx1"/>
                </a:solidFill>
              </a:rPr>
              <a:t>) مع سمو ولي العهد الأمير محمد بن سلمان 2أبريل 2018</a:t>
            </a:r>
          </a:p>
        </p:txBody>
      </p:sp>
      <p:pic>
        <p:nvPicPr>
          <p:cNvPr id="4" name="صورة 3">
            <a:extLst>
              <a:ext uri="{FF2B5EF4-FFF2-40B4-BE49-F238E27FC236}">
                <a16:creationId xmlns:a16="http://schemas.microsoft.com/office/drawing/2014/main" id="{0F4BEB92-0A23-405C-A396-370B5EE49A6F}"/>
              </a:ext>
            </a:extLst>
          </p:cNvPr>
          <p:cNvPicPr>
            <a:picLocks noChangeAspect="1"/>
          </p:cNvPicPr>
          <p:nvPr/>
        </p:nvPicPr>
        <p:blipFill>
          <a:blip r:embed="rId3"/>
          <a:stretch>
            <a:fillRect/>
          </a:stretch>
        </p:blipFill>
        <p:spPr>
          <a:xfrm>
            <a:off x="968724" y="2060848"/>
            <a:ext cx="2160240" cy="203145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87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anim calcmode="lin" valueType="num">
                                      <p:cBhvr>
                                        <p:cTn id="11" dur="1000" fill="hold"/>
                                        <p:tgtEl>
                                          <p:spTgt spid="5"/>
                                        </p:tgtEl>
                                        <p:attrNameLst>
                                          <p:attrName>ppt_x</p:attrName>
                                        </p:attrNameLst>
                                      </p:cBhvr>
                                      <p:tavLst>
                                        <p:tav tm="0">
                                          <p:val>
                                            <p:strVal val="#ppt_x"/>
                                          </p:val>
                                        </p:tav>
                                        <p:tav tm="100000">
                                          <p:val>
                                            <p:strVal val="#ppt_x"/>
                                          </p:val>
                                        </p:tav>
                                      </p:tavLst>
                                    </p:anim>
                                    <p:anim calcmode="lin" valueType="num">
                                      <p:cBhvr>
                                        <p:cTn id="12" dur="1000" fill="hold"/>
                                        <p:tgtEl>
                                          <p:spTgt spid="5"/>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5" grpId="0" animBg="1"/>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755576" y="1997839"/>
            <a:ext cx="7596844" cy="2862322"/>
          </a:xfrm>
          <a:prstGeom prst="rect">
            <a:avLst/>
          </a:prstGeom>
          <a:solidFill>
            <a:schemeClr val="accent6">
              <a:lumMod val="20000"/>
              <a:lumOff val="80000"/>
            </a:schemeClr>
          </a:solidFill>
          <a:ln w="57150">
            <a:noFill/>
            <a:prstDash val="dashDot"/>
          </a:ln>
        </p:spPr>
        <p:txBody>
          <a:bodyPr wrap="square" rtlCol="0">
            <a:spAutoFit/>
          </a:bodyPr>
          <a:lstStyle/>
          <a:p>
            <a:pPr algn="ctr"/>
            <a:r>
              <a:rPr lang="ar-EG" sz="3600" b="1" dirty="0"/>
              <a:t>الحرية قيمة مشتركة وليست قيمة فردانية، وهذا اشتراك يستوجب قيام المسؤولية بجانب الحرية ولا يستقيم انفراد إحداهما عن الأخرى، وكلما زادت جرعتك من الحرية زادت معها جرعتك من المسؤولية.</a:t>
            </a:r>
            <a:endParaRPr lang="en-US" sz="3600" dirty="0"/>
          </a:p>
        </p:txBody>
      </p:sp>
      <p:sp>
        <p:nvSpPr>
          <p:cNvPr id="3" name="Rounded Rectangle 2">
            <a:extLst>
              <a:ext uri="{FF2B5EF4-FFF2-40B4-BE49-F238E27FC236}">
                <a16:creationId xmlns:a16="http://schemas.microsoft.com/office/drawing/2014/main" id="{3A22AD86-6990-4397-9296-10F84C1F1293}"/>
              </a:ext>
            </a:extLst>
          </p:cNvPr>
          <p:cNvSpPr/>
          <p:nvPr/>
        </p:nvSpPr>
        <p:spPr bwMode="auto">
          <a:xfrm>
            <a:off x="3491880" y="836712"/>
            <a:ext cx="4860540" cy="864096"/>
          </a:xfrm>
          <a:prstGeom prst="roundRect">
            <a:avLst>
              <a:gd name="adj" fmla="val 20919"/>
            </a:avLst>
          </a:prstGeom>
          <a:solidFill>
            <a:srgbClr val="00CC66"/>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algn="r" rtl="1">
              <a:lnSpc>
                <a:spcPct val="107000"/>
              </a:lnSpc>
              <a:spcBef>
                <a:spcPts val="0"/>
              </a:spcBef>
              <a:spcAft>
                <a:spcPts val="800"/>
              </a:spcAft>
            </a:pPr>
            <a:r>
              <a:rPr lang="ar-EG" sz="3200" b="1" dirty="0">
                <a:solidFill>
                  <a:schemeClr val="bg1"/>
                </a:solidFill>
                <a:effectLst/>
                <a:latin typeface="Calibri" panose="020F0502020204030204" pitchFamily="34" charset="0"/>
                <a:ea typeface="Calibri" panose="020F0502020204030204" pitchFamily="34" charset="0"/>
                <a:cs typeface="Arial" panose="020B0604020202020204" pitchFamily="34" charset="0"/>
              </a:rPr>
              <a:t>حرية التعبير ... ومسؤولية التعبير </a:t>
            </a:r>
            <a:endParaRPr lang="en-US" sz="32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4" name="مستطيل: زوايا مستديرة 3">
            <a:extLst>
              <a:ext uri="{FF2B5EF4-FFF2-40B4-BE49-F238E27FC236}">
                <a16:creationId xmlns:a16="http://schemas.microsoft.com/office/drawing/2014/main" id="{12E90D44-A9AF-464C-8C71-2E1E02263529}"/>
              </a:ext>
            </a:extLst>
          </p:cNvPr>
          <p:cNvSpPr/>
          <p:nvPr/>
        </p:nvSpPr>
        <p:spPr>
          <a:xfrm>
            <a:off x="1313638" y="5403413"/>
            <a:ext cx="6516724" cy="801380"/>
          </a:xfrm>
          <a:prstGeom prst="roundRect">
            <a:avLst/>
          </a:prstGeom>
          <a:solidFill>
            <a:schemeClr val="bg2">
              <a:lumMod val="9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EG" sz="2000" b="1" dirty="0">
                <a:solidFill>
                  <a:schemeClr val="tx1"/>
                </a:solidFill>
              </a:rPr>
              <a:t>المصدر: ثقافة تويتر، حرية التعبير أو مسؤولية التعبير، عبدالله </a:t>
            </a:r>
            <a:r>
              <a:rPr lang="ar-EG" sz="2000" b="1" dirty="0" err="1">
                <a:solidFill>
                  <a:schemeClr val="tx1"/>
                </a:solidFill>
              </a:rPr>
              <a:t>الغذامي</a:t>
            </a:r>
            <a:r>
              <a:rPr lang="ar-EG" sz="2000" b="1" dirty="0">
                <a:solidFill>
                  <a:schemeClr val="tx1"/>
                </a:solidFill>
              </a:rPr>
              <a:t>، 2016م (بتصرف)</a:t>
            </a:r>
          </a:p>
        </p:txBody>
      </p:sp>
    </p:spTree>
    <p:extLst>
      <p:ext uri="{BB962C8B-B14F-4D97-AF65-F5344CB8AC3E}">
        <p14:creationId xmlns:p14="http://schemas.microsoft.com/office/powerpoint/2010/main" val="263925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animBg="1"/>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3A22AD86-6990-4397-9296-10F84C1F1293}"/>
              </a:ext>
            </a:extLst>
          </p:cNvPr>
          <p:cNvSpPr/>
          <p:nvPr/>
        </p:nvSpPr>
        <p:spPr bwMode="auto">
          <a:xfrm>
            <a:off x="1565666" y="1043589"/>
            <a:ext cx="6012668" cy="824607"/>
          </a:xfrm>
          <a:prstGeom prst="roundRect">
            <a:avLst>
              <a:gd name="adj" fmla="val 20919"/>
            </a:avLst>
          </a:prstGeom>
          <a:solidFill>
            <a:srgbClr val="00CC66"/>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EG" sz="3600" b="1" dirty="0">
                <a:effectLst/>
                <a:latin typeface="Calibri" panose="020F0502020204030204" pitchFamily="34" charset="0"/>
                <a:ea typeface="Calibri" panose="020F0502020204030204" pitchFamily="34" charset="0"/>
                <a:cs typeface="Arial" panose="020B0604020202020204" pitchFamily="34" charset="0"/>
              </a:rPr>
              <a:t>نظام مكافحة الجرائم المعلوماتية</a:t>
            </a:r>
            <a:endParaRPr lang="en-US" sz="3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صورة 3">
            <a:extLst>
              <a:ext uri="{FF2B5EF4-FFF2-40B4-BE49-F238E27FC236}">
                <a16:creationId xmlns:a16="http://schemas.microsoft.com/office/drawing/2014/main" id="{D89FB515-DC49-4655-B59E-5DBFE8DA35C3}"/>
              </a:ext>
            </a:extLst>
          </p:cNvPr>
          <p:cNvPicPr>
            <a:picLocks noChangeAspect="1"/>
          </p:cNvPicPr>
          <p:nvPr/>
        </p:nvPicPr>
        <p:blipFill>
          <a:blip r:embed="rId3"/>
          <a:stretch>
            <a:fillRect/>
          </a:stretch>
        </p:blipFill>
        <p:spPr>
          <a:xfrm rot="20873789">
            <a:off x="3234461" y="2874505"/>
            <a:ext cx="2926080" cy="2662733"/>
          </a:xfrm>
          <a:prstGeom prst="rect">
            <a:avLst/>
          </a:prstGeom>
        </p:spPr>
      </p:pic>
    </p:spTree>
    <p:extLst>
      <p:ext uri="{BB962C8B-B14F-4D97-AF65-F5344CB8AC3E}">
        <p14:creationId xmlns:p14="http://schemas.microsoft.com/office/powerpoint/2010/main" val="1207221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773578" y="612844"/>
            <a:ext cx="7596844" cy="5632311"/>
          </a:xfrm>
          <a:prstGeom prst="rect">
            <a:avLst/>
          </a:prstGeom>
          <a:solidFill>
            <a:schemeClr val="accent6">
              <a:lumMod val="20000"/>
              <a:lumOff val="80000"/>
            </a:schemeClr>
          </a:solidFill>
          <a:ln w="57150">
            <a:noFill/>
            <a:prstDash val="dashDot"/>
          </a:ln>
        </p:spPr>
        <p:txBody>
          <a:bodyPr wrap="square" rtlCol="0">
            <a:spAutoFit/>
          </a:bodyPr>
          <a:lstStyle/>
          <a:p>
            <a:r>
              <a:rPr lang="ar-EG" sz="3000" b="1" dirty="0"/>
              <a:t>تعد مواقع التواصل الاجتماعي من المصادر المهمة في تبادل المعلومات والأخبار وهي مصادر للمعرفة والثقافة، إلا أنه قد يساء استخدامها بطريقة غير مناسبة وخاطئة – فمثلا- قد تستعمل في الاحتيال ونشر الأخبار الكاذبة والمزيفة ونشر الفضائح والتطرق الي الحياة الخاصة للناس، وبذلك يكون لهذه الأفعال آثار سلبية على الأفراد والأسر، وقد وضع نظام لمكافحة الجرائم المعلوماتية تضمن عدة مواد، منها:</a:t>
            </a:r>
            <a:endParaRPr lang="en-US" sz="3000" dirty="0"/>
          </a:p>
          <a:p>
            <a:r>
              <a:rPr lang="ar-EG" sz="3000" b="1" dirty="0">
                <a:solidFill>
                  <a:srgbClr val="0070C0"/>
                </a:solidFill>
              </a:rPr>
              <a:t>المادة الثالثة:</a:t>
            </a:r>
            <a:endParaRPr lang="en-US" sz="3000" dirty="0">
              <a:solidFill>
                <a:srgbClr val="0070C0"/>
              </a:solidFill>
            </a:endParaRPr>
          </a:p>
          <a:p>
            <a:r>
              <a:rPr lang="ar-EG" sz="3000" b="1" dirty="0"/>
              <a:t>يعاقب – بالسجن مده لا تزيد عن سنة وبغرامة لا تزيد عن خمسمائة ألف ريال. أو بإحدى هاتين العقوبتين – كل شخص يرتكب التشهير بالآخرين، أو إلحاق الضرر بهم عبر وسائل تقنيات المعلومات المختلفة.</a:t>
            </a:r>
            <a:endParaRPr lang="en-US" sz="3000" dirty="0"/>
          </a:p>
        </p:txBody>
      </p:sp>
    </p:spTree>
    <p:extLst>
      <p:ext uri="{BB962C8B-B14F-4D97-AF65-F5344CB8AC3E}">
        <p14:creationId xmlns:p14="http://schemas.microsoft.com/office/powerpoint/2010/main" val="2601000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3A22AD86-6990-4397-9296-10F84C1F1293}"/>
              </a:ext>
            </a:extLst>
          </p:cNvPr>
          <p:cNvSpPr/>
          <p:nvPr/>
        </p:nvSpPr>
        <p:spPr bwMode="auto">
          <a:xfrm>
            <a:off x="890591" y="2348880"/>
            <a:ext cx="7362818" cy="1728192"/>
          </a:xfrm>
          <a:prstGeom prst="roundRect">
            <a:avLst>
              <a:gd name="adj" fmla="val 20919"/>
            </a:avLst>
          </a:prstGeom>
          <a:noFill/>
        </p:spPr>
        <p:txBody>
          <a:bodyPr wrap="square" rtlCol="1">
            <a:spAutoFit/>
          </a:bodyPr>
          <a:lstStyle/>
          <a:p>
            <a:pPr algn="ctr"/>
            <a:r>
              <a:rPr lang="ar-EG" sz="3600" b="1" dirty="0">
                <a:solidFill>
                  <a:srgbClr val="002060"/>
                </a:solidFill>
                <a:latin typeface="Calibri" panose="020F0502020204030204" pitchFamily="34" charset="0"/>
                <a:cs typeface="Arial" panose="020B0604020202020204" pitchFamily="34" charset="0"/>
              </a:rPr>
              <a:t>4- مستعينًا بشبكة الإنترنت، أبحث عن الفرق بين النقد </a:t>
            </a:r>
            <a:r>
              <a:rPr lang="ar-EG" sz="3600" b="1">
                <a:solidFill>
                  <a:srgbClr val="002060"/>
                </a:solidFill>
                <a:latin typeface="Calibri" panose="020F0502020204030204" pitchFamily="34" charset="0"/>
                <a:cs typeface="Arial" panose="020B0604020202020204" pitchFamily="34" charset="0"/>
              </a:rPr>
              <a:t>والتشهير.</a:t>
            </a:r>
            <a:endParaRPr lang="en-US" sz="3600" b="1" dirty="0">
              <a:solidFill>
                <a:srgbClr val="002060"/>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15935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graphicFrame>
        <p:nvGraphicFramePr>
          <p:cNvPr id="2" name="جدول 2">
            <a:extLst>
              <a:ext uri="{FF2B5EF4-FFF2-40B4-BE49-F238E27FC236}">
                <a16:creationId xmlns:a16="http://schemas.microsoft.com/office/drawing/2014/main" id="{872C3236-5CCC-47CA-95B3-ED3F2495C305}"/>
              </a:ext>
            </a:extLst>
          </p:cNvPr>
          <p:cNvGraphicFramePr>
            <a:graphicFrameLocks noGrp="1"/>
          </p:cNvGraphicFramePr>
          <p:nvPr>
            <p:extLst>
              <p:ext uri="{D42A27DB-BD31-4B8C-83A1-F6EECF244321}">
                <p14:modId xmlns:p14="http://schemas.microsoft.com/office/powerpoint/2010/main" val="1991806464"/>
              </p:ext>
            </p:extLst>
          </p:nvPr>
        </p:nvGraphicFramePr>
        <p:xfrm>
          <a:off x="1009844" y="642018"/>
          <a:ext cx="7124312" cy="5400598"/>
        </p:xfrm>
        <a:graphic>
          <a:graphicData uri="http://schemas.openxmlformats.org/drawingml/2006/table">
            <a:tbl>
              <a:tblPr rtl="1" firstRow="1" bandRow="1">
                <a:tableStyleId>{93296810-A885-4BE3-A3E7-6D5BEEA58F35}</a:tableStyleId>
              </a:tblPr>
              <a:tblGrid>
                <a:gridCol w="3545362">
                  <a:extLst>
                    <a:ext uri="{9D8B030D-6E8A-4147-A177-3AD203B41FA5}">
                      <a16:colId xmlns:a16="http://schemas.microsoft.com/office/drawing/2014/main" val="2184286308"/>
                    </a:ext>
                  </a:extLst>
                </a:gridCol>
                <a:gridCol w="3578950">
                  <a:extLst>
                    <a:ext uri="{9D8B030D-6E8A-4147-A177-3AD203B41FA5}">
                      <a16:colId xmlns:a16="http://schemas.microsoft.com/office/drawing/2014/main" val="2077500152"/>
                    </a:ext>
                  </a:extLst>
                </a:gridCol>
              </a:tblGrid>
              <a:tr h="771514">
                <a:tc>
                  <a:txBody>
                    <a:bodyPr/>
                    <a:lstStyle/>
                    <a:p>
                      <a:pPr algn="ctr" rtl="1"/>
                      <a:r>
                        <a:rPr lang="ar-EG" sz="2800" b="1" dirty="0"/>
                        <a:t>النقد</a:t>
                      </a:r>
                    </a:p>
                  </a:txBody>
                  <a:tcPr anchor="ct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EG" sz="2800" b="1" dirty="0"/>
                        <a:t>التشهير</a:t>
                      </a:r>
                    </a:p>
                  </a:txBody>
                  <a:tcPr anchor="ctr"/>
                </a:tc>
                <a:extLst>
                  <a:ext uri="{0D108BD9-81ED-4DB2-BD59-A6C34878D82A}">
                    <a16:rowId xmlns:a16="http://schemas.microsoft.com/office/drawing/2014/main" val="3865380463"/>
                  </a:ext>
                </a:extLst>
              </a:tr>
              <a:tr h="4629084">
                <a:tc>
                  <a:txBody>
                    <a:bodyPr/>
                    <a:lstStyle/>
                    <a:p>
                      <a:pPr algn="ctr" rtl="1"/>
                      <a:endParaRPr lang="ar-EG" sz="2800" b="1" dirty="0"/>
                    </a:p>
                  </a:txBody>
                  <a:tcPr anchor="ctr"/>
                </a:tc>
                <a:tc>
                  <a:txBody>
                    <a:bodyPr/>
                    <a:lstStyle/>
                    <a:p>
                      <a:pPr algn="ctr" rtl="1"/>
                      <a:endParaRPr lang="ar-EG" sz="2800" b="1" dirty="0"/>
                    </a:p>
                  </a:txBody>
                  <a:tcPr anchor="ctr"/>
                </a:tc>
                <a:extLst>
                  <a:ext uri="{0D108BD9-81ED-4DB2-BD59-A6C34878D82A}">
                    <a16:rowId xmlns:a16="http://schemas.microsoft.com/office/drawing/2014/main" val="1371762088"/>
                  </a:ext>
                </a:extLst>
              </a:tr>
            </a:tbl>
          </a:graphicData>
        </a:graphic>
      </p:graphicFrame>
      <p:sp>
        <p:nvSpPr>
          <p:cNvPr id="3" name="TextBox 2">
            <a:extLst>
              <a:ext uri="{FF2B5EF4-FFF2-40B4-BE49-F238E27FC236}">
                <a16:creationId xmlns:a16="http://schemas.microsoft.com/office/drawing/2014/main" id="{F9DCE6AF-EC86-41D1-AE41-F6203D599D85}"/>
              </a:ext>
            </a:extLst>
          </p:cNvPr>
          <p:cNvSpPr txBox="1"/>
          <p:nvPr/>
        </p:nvSpPr>
        <p:spPr>
          <a:xfrm>
            <a:off x="4818847" y="1844824"/>
            <a:ext cx="3168352" cy="3970318"/>
          </a:xfrm>
          <a:prstGeom prst="rect">
            <a:avLst/>
          </a:prstGeom>
          <a:noFill/>
          <a:ln w="57150">
            <a:noFill/>
            <a:prstDash val="dashDot"/>
          </a:ln>
        </p:spPr>
        <p:txBody>
          <a:bodyPr wrap="square" rtlCol="0">
            <a:spAutoFit/>
          </a:bodyPr>
          <a:lstStyle/>
          <a:p>
            <a:pPr algn="ctr"/>
            <a:r>
              <a:rPr lang="ar-EG" sz="3600" b="1" dirty="0">
                <a:solidFill>
                  <a:srgbClr val="0000CC"/>
                </a:solidFill>
              </a:rPr>
              <a:t>مصطلح يصف وجهة نظر شخصية يعبر فيها الفرد عن رأيه تجاه موقف معين دون المساس بأشخاص أو مؤسسات</a:t>
            </a:r>
          </a:p>
        </p:txBody>
      </p:sp>
      <p:sp>
        <p:nvSpPr>
          <p:cNvPr id="4" name="TextBox 2">
            <a:extLst>
              <a:ext uri="{FF2B5EF4-FFF2-40B4-BE49-F238E27FC236}">
                <a16:creationId xmlns:a16="http://schemas.microsoft.com/office/drawing/2014/main" id="{80B4D303-8220-4398-AB12-C834A8A84271}"/>
              </a:ext>
            </a:extLst>
          </p:cNvPr>
          <p:cNvSpPr txBox="1"/>
          <p:nvPr/>
        </p:nvSpPr>
        <p:spPr>
          <a:xfrm>
            <a:off x="1187625" y="2228671"/>
            <a:ext cx="3168352" cy="2862322"/>
          </a:xfrm>
          <a:prstGeom prst="rect">
            <a:avLst/>
          </a:prstGeom>
          <a:noFill/>
          <a:ln w="57150">
            <a:noFill/>
            <a:prstDash val="dashDot"/>
          </a:ln>
        </p:spPr>
        <p:txBody>
          <a:bodyPr wrap="square" rtlCol="0">
            <a:spAutoFit/>
          </a:bodyPr>
          <a:lstStyle/>
          <a:p>
            <a:pPr algn="ctr"/>
            <a:r>
              <a:rPr lang="ar-EG" sz="3600" b="1" dirty="0">
                <a:solidFill>
                  <a:srgbClr val="0000CC"/>
                </a:solidFill>
              </a:rPr>
              <a:t>مصطلح يتناول جميع أشكال التعبير التي تجرح كرامة الشخص أو المؤسسة</a:t>
            </a:r>
          </a:p>
        </p:txBody>
      </p:sp>
    </p:spTree>
    <p:extLst>
      <p:ext uri="{BB962C8B-B14F-4D97-AF65-F5344CB8AC3E}">
        <p14:creationId xmlns:p14="http://schemas.microsoft.com/office/powerpoint/2010/main" val="3172846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EC673858-9A35-4F88-AA6F-E684710A5D5B}"/>
              </a:ext>
            </a:extLst>
          </p:cNvPr>
          <p:cNvGrpSpPr/>
          <p:nvPr/>
        </p:nvGrpSpPr>
        <p:grpSpPr>
          <a:xfrm>
            <a:off x="2592268" y="1065510"/>
            <a:ext cx="4078414" cy="5001744"/>
            <a:chOff x="2592268" y="1065510"/>
            <a:chExt cx="4078414" cy="5001744"/>
          </a:xfrm>
        </p:grpSpPr>
        <p:pic>
          <p:nvPicPr>
            <p:cNvPr id="5" name="صورة 4">
              <a:extLst>
                <a:ext uri="{FF2B5EF4-FFF2-40B4-BE49-F238E27FC236}">
                  <a16:creationId xmlns:a16="http://schemas.microsoft.com/office/drawing/2014/main" id="{01965C86-5380-46F9-B363-C3E330F01D4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592268" y="1065510"/>
              <a:ext cx="4078414" cy="4078414"/>
            </a:xfrm>
            <a:prstGeom prst="rect">
              <a:avLst/>
            </a:prstGeom>
          </p:spPr>
        </p:pic>
        <p:sp>
          <p:nvSpPr>
            <p:cNvPr id="6" name="عنوان 1">
              <a:extLst>
                <a:ext uri="{FF2B5EF4-FFF2-40B4-BE49-F238E27FC236}">
                  <a16:creationId xmlns:a16="http://schemas.microsoft.com/office/drawing/2014/main" id="{32D4F926-AE90-4926-9230-7A07D745355D}"/>
                </a:ext>
              </a:extLst>
            </p:cNvPr>
            <p:cNvSpPr txBox="1">
              <a:spLocks/>
            </p:cNvSpPr>
            <p:nvPr/>
          </p:nvSpPr>
          <p:spPr>
            <a:xfrm>
              <a:off x="2592268" y="5143924"/>
              <a:ext cx="3959464" cy="923330"/>
            </a:xfrm>
            <a:prstGeom prst="rect">
              <a:avLst/>
            </a:prstGeom>
            <a:solidFill>
              <a:srgbClr val="002060"/>
            </a:solidFill>
            <a:ln>
              <a:noFill/>
            </a:ln>
            <a:effectLst>
              <a:outerShdw blurRad="292100" dist="76200" dir="4080000" algn="l" rotWithShape="0">
                <a:schemeClr val="bg1">
                  <a:lumMod val="65000"/>
                  <a:alpha val="67000"/>
                </a:schemeClr>
              </a:outerShdw>
            </a:effectLst>
            <a:scene3d>
              <a:camera prst="perspectiveLeft"/>
              <a:lightRig rig="threePt" dir="t"/>
            </a:scene3d>
            <a:sp3d>
              <a:bevelT prst="relaxedInset"/>
            </a:sp3d>
          </p:spPr>
          <p:txBody>
            <a:bodyPr wrap="square" rtlCol="1">
              <a:spAutoFit/>
            </a:bodyPr>
            <a:lstStyle>
              <a:defPPr>
                <a:defRPr lang="ar-EG"/>
              </a:defPPr>
              <a:lvl1pPr>
                <a:defRPr sz="4400" b="1">
                  <a:solidFill>
                    <a:schemeClr val="bg1"/>
                  </a:solidFill>
                  <a:latin typeface="Calibri" pitchFamily="34" charset="0"/>
                </a:defRPr>
              </a:lvl1pPr>
            </a:lstStyle>
            <a:p>
              <a:pPr algn="ctr"/>
              <a:r>
                <a:rPr lang="ar-EG" sz="5400" dirty="0">
                  <a:solidFill>
                    <a:schemeClr val="accent3">
                      <a:lumMod val="60000"/>
                      <a:lumOff val="40000"/>
                    </a:schemeClr>
                  </a:solidFill>
                </a:rPr>
                <a:t>أفكر وأتدبر (1)</a:t>
              </a:r>
            </a:p>
          </p:txBody>
        </p:sp>
      </p:grpSp>
    </p:spTree>
    <p:extLst>
      <p:ext uri="{BB962C8B-B14F-4D97-AF65-F5344CB8AC3E}">
        <p14:creationId xmlns:p14="http://schemas.microsoft.com/office/powerpoint/2010/main" val="3343609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1268760"/>
            <a:ext cx="7776865" cy="4524315"/>
          </a:xfrm>
          <a:prstGeom prst="rect">
            <a:avLst/>
          </a:prstGeom>
          <a:solidFill>
            <a:schemeClr val="accent6">
              <a:lumMod val="20000"/>
              <a:lumOff val="80000"/>
            </a:schemeClr>
          </a:solidFill>
          <a:ln w="57150">
            <a:noFill/>
            <a:prstDash val="dashDot"/>
          </a:ln>
        </p:spPr>
        <p:txBody>
          <a:bodyPr wrap="square" rtlCol="0">
            <a:spAutoFit/>
          </a:bodyPr>
          <a:lstStyle/>
          <a:p>
            <a:pPr algn="ctr"/>
            <a:r>
              <a:rPr lang="ar-EG" sz="3600" b="1" dirty="0"/>
              <a:t>التشدد – بكل معانيه – يتمثل في أفكار لا في أشخاص. ثمة أشخاص يتبنون الأفكار المتشددة ولا يوجد أشخاص متشددون بذواتهم، فالتشدد يأتي مصاحبًا للأفكار لا للأشخاص. الاختلاف فقط يكمن في تعريف التشدد ... وفي المعيار الذي يتم الحكم بموجبه على الأفكار: هل هي متشددة أم معتدلة؟ ... وتحتهما تأتي مساحة حرية الرأي وحرية التعبير عنه أو الاعتراض عليه.</a:t>
            </a:r>
            <a:endParaRPr lang="en-US" sz="3600" dirty="0"/>
          </a:p>
        </p:txBody>
      </p:sp>
    </p:spTree>
    <p:extLst>
      <p:ext uri="{BB962C8B-B14F-4D97-AF65-F5344CB8AC3E}">
        <p14:creationId xmlns:p14="http://schemas.microsoft.com/office/powerpoint/2010/main" val="1674965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428178"/>
            <a:ext cx="7776865" cy="6001643"/>
          </a:xfrm>
          <a:prstGeom prst="rect">
            <a:avLst/>
          </a:prstGeom>
          <a:solidFill>
            <a:schemeClr val="accent6">
              <a:lumMod val="20000"/>
              <a:lumOff val="80000"/>
            </a:schemeClr>
          </a:solidFill>
          <a:ln w="57150">
            <a:noFill/>
            <a:prstDash val="dashDot"/>
          </a:ln>
        </p:spPr>
        <p:txBody>
          <a:bodyPr wrap="square" rtlCol="0">
            <a:spAutoFit/>
          </a:bodyPr>
          <a:lstStyle/>
          <a:p>
            <a:pPr algn="ctr"/>
            <a:r>
              <a:rPr lang="ar-EG" sz="3200" b="1" dirty="0"/>
              <a:t>التشدد هو الزيادة عن الحد المطلوب والإضافة عليه ... (كمن يصوم دائمًا ولا يفطر أو يصلي الليل كله... أو يتوضأ أكثر من ثلاث) كما قال الشيخ ابن باز رحمة الله في حديثة عن أمثلة التشدد في الدين، وذكر حديث (هلك </a:t>
            </a:r>
            <a:r>
              <a:rPr lang="ar-EG" sz="3200" b="1" dirty="0" err="1"/>
              <a:t>المتنطعون</a:t>
            </a:r>
            <a:r>
              <a:rPr lang="ar-EG" sz="3200" b="1" dirty="0"/>
              <a:t>) وفي المعنى العام، التشدد هو مجاوزة الاعتدال، وعكسه التفريط أي النقص في الاعتدال. من هذا المفهوم فقط يتم تحديد مساحة الحرية في الطرح سواء بالقبول أو بالرفض. فالآراء المتشددة- في أي اتجاه كانت – تعد مرفوضة ولا تدخل تحت مفهوم الحرية وهذا ينطبق على جميع دول العالم.. الحرية المطلقة لا وجود لها على أرض الواقع ... فقط تختلف مساحة مفهوم التشدد من ثقافة إلى أخرى.</a:t>
            </a:r>
            <a:endParaRPr lang="en-US" sz="3200" dirty="0"/>
          </a:p>
        </p:txBody>
      </p:sp>
    </p:spTree>
    <p:extLst>
      <p:ext uri="{BB962C8B-B14F-4D97-AF65-F5344CB8AC3E}">
        <p14:creationId xmlns:p14="http://schemas.microsoft.com/office/powerpoint/2010/main" val="3236487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1443841"/>
            <a:ext cx="7776865" cy="3416320"/>
          </a:xfrm>
          <a:prstGeom prst="rect">
            <a:avLst/>
          </a:prstGeom>
          <a:solidFill>
            <a:schemeClr val="accent6">
              <a:lumMod val="20000"/>
              <a:lumOff val="80000"/>
            </a:schemeClr>
          </a:solidFill>
          <a:ln w="57150">
            <a:noFill/>
            <a:prstDash val="dashDot"/>
          </a:ln>
        </p:spPr>
        <p:txBody>
          <a:bodyPr wrap="square" rtlCol="0">
            <a:spAutoFit/>
          </a:bodyPr>
          <a:lstStyle/>
          <a:p>
            <a:pPr algn="ctr"/>
            <a:r>
              <a:rPr lang="ar-EG" sz="3600" b="1" dirty="0"/>
              <a:t>النظام والقانون كفلا حرية الأفكار وحرية الآراء وكيفية طرحها ومن المسؤول عنها.. وحددا المساحة التي يمكن التحرك فيها بما لا يجرح الذوق العام أو ينتهك حقوق الآخرين وشخصياتهم أو المؤسسات العامة ... في نصوص واضحة وصريحة.</a:t>
            </a:r>
            <a:endParaRPr lang="en-US" sz="3600" dirty="0"/>
          </a:p>
        </p:txBody>
      </p:sp>
    </p:spTree>
    <p:extLst>
      <p:ext uri="{BB962C8B-B14F-4D97-AF65-F5344CB8AC3E}">
        <p14:creationId xmlns:p14="http://schemas.microsoft.com/office/powerpoint/2010/main" val="2752876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476672"/>
            <a:ext cx="7776865" cy="6001643"/>
          </a:xfrm>
          <a:prstGeom prst="rect">
            <a:avLst/>
          </a:prstGeom>
          <a:solidFill>
            <a:schemeClr val="accent6">
              <a:lumMod val="20000"/>
              <a:lumOff val="80000"/>
            </a:schemeClr>
          </a:solidFill>
          <a:ln w="57150">
            <a:noFill/>
            <a:prstDash val="dashDot"/>
          </a:ln>
        </p:spPr>
        <p:txBody>
          <a:bodyPr wrap="square" rtlCol="0">
            <a:spAutoFit/>
          </a:bodyPr>
          <a:lstStyle/>
          <a:p>
            <a:pPr algn="ctr"/>
            <a:r>
              <a:rPr lang="ar-EG" sz="3200" b="1" dirty="0"/>
              <a:t>حرية التفكير سواء في الآراء المطروحة أو الآراء المعارضة ليست وليدة المجتمع المدني ... وليست وليدة الثقافة المدنية ... ولكنها قيمة مجتمعية يؤطرها القانون والأنظمة واللوائح... تعمل كأساس لتطوير أي ثقافة بهدف نقلها من مرحلة إلى مرحلة أخرى أكثر تقدمًا.</a:t>
            </a:r>
            <a:endParaRPr lang="en-US" sz="3200" dirty="0"/>
          </a:p>
          <a:p>
            <a:pPr algn="ctr"/>
            <a:r>
              <a:rPr lang="ar-EG" sz="3200" b="1" dirty="0"/>
              <a:t>وهذا يعني أن حرية التفكير متاحه للجميع تحت عباءة القانون والنظام. وبالتالي، هما – أي القانون النظام من يحددان مساحة الحرية المتاحة في الطرح.. وليس الآراء الشخصية والانطباعات الشخصية الذاتية ... وهما أيضًا من يحددان محيط وطرق حرية الرأي الآخر أو الاعتراض، وبدونهما تفقد حرية الرأي وحرية معارضته قيمتهما الحقيقيتين.</a:t>
            </a:r>
            <a:endParaRPr lang="en-US" sz="3200" dirty="0"/>
          </a:p>
        </p:txBody>
      </p:sp>
    </p:spTree>
    <p:extLst>
      <p:ext uri="{BB962C8B-B14F-4D97-AF65-F5344CB8AC3E}">
        <p14:creationId xmlns:p14="http://schemas.microsoft.com/office/powerpoint/2010/main" val="1820064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764704"/>
            <a:ext cx="7776865" cy="3970318"/>
          </a:xfrm>
          <a:prstGeom prst="rect">
            <a:avLst/>
          </a:prstGeom>
          <a:solidFill>
            <a:schemeClr val="accent6">
              <a:lumMod val="20000"/>
              <a:lumOff val="80000"/>
            </a:schemeClr>
          </a:solidFill>
          <a:ln w="57150">
            <a:noFill/>
            <a:prstDash val="dashDot"/>
          </a:ln>
        </p:spPr>
        <p:txBody>
          <a:bodyPr wrap="square" rtlCol="0">
            <a:spAutoFit/>
          </a:bodyPr>
          <a:lstStyle/>
          <a:p>
            <a:pPr algn="ctr"/>
            <a:r>
              <a:rPr lang="ar-EG" sz="3600" b="1" dirty="0"/>
              <a:t>الآراء والتعليقات التي تطرح في العالم الافتراضي، حتى في داخل المجموعات الخاصة وفي أي منصة أو برنامج للتواصل كذلك تخضع أي ثقافة أن مساحة الحرية مرتبطة بالحدود التي تضعها الأنظمة واللوائح والقوانين، ولا يمكن تجاوزها بهذا توصل حرية التعبير والمسؤولية الشخصية المترتبة عليه وترسخ في وعي المجتمع. </a:t>
            </a:r>
            <a:endParaRPr lang="en-US" sz="3600" dirty="0"/>
          </a:p>
        </p:txBody>
      </p:sp>
      <p:sp>
        <p:nvSpPr>
          <p:cNvPr id="3" name="مستطيل: زوايا مستديرة 2">
            <a:extLst>
              <a:ext uri="{FF2B5EF4-FFF2-40B4-BE49-F238E27FC236}">
                <a16:creationId xmlns:a16="http://schemas.microsoft.com/office/drawing/2014/main" id="{5195B0F5-812A-48B8-8AB3-969C3942C19B}"/>
              </a:ext>
            </a:extLst>
          </p:cNvPr>
          <p:cNvSpPr/>
          <p:nvPr/>
        </p:nvSpPr>
        <p:spPr>
          <a:xfrm>
            <a:off x="791579" y="5394896"/>
            <a:ext cx="7560840" cy="720080"/>
          </a:xfrm>
          <a:prstGeom prst="roundRect">
            <a:avLst/>
          </a:prstGeom>
          <a:solidFill>
            <a:schemeClr val="bg2">
              <a:lumMod val="9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EG" sz="2000" b="1" dirty="0">
                <a:solidFill>
                  <a:schemeClr val="tx1"/>
                </a:solidFill>
              </a:rPr>
              <a:t>المصدر: صحيفة عكاظ، حرية الرأي وحرية الاعتراض 26\7\2020م أنمار مطاوع (بتصرف)</a:t>
            </a:r>
          </a:p>
        </p:txBody>
      </p:sp>
    </p:spTree>
    <p:extLst>
      <p:ext uri="{BB962C8B-B14F-4D97-AF65-F5344CB8AC3E}">
        <p14:creationId xmlns:p14="http://schemas.microsoft.com/office/powerpoint/2010/main" val="1177620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773578" y="1905506"/>
            <a:ext cx="7596844" cy="3046988"/>
          </a:xfrm>
          <a:prstGeom prst="rect">
            <a:avLst/>
          </a:prstGeom>
          <a:noFill/>
          <a:ln w="57150">
            <a:noFill/>
            <a:prstDash val="dashDot"/>
          </a:ln>
        </p:spPr>
        <p:txBody>
          <a:bodyPr wrap="square" rtlCol="0">
            <a:spAutoFit/>
          </a:bodyPr>
          <a:lstStyle/>
          <a:p>
            <a:pPr algn="ctr"/>
            <a:r>
              <a:rPr lang="ar-EG" sz="3200" b="1" dirty="0"/>
              <a:t>1- بين التشدد والاعتدال هناك ضوابط نظاميه وقانونية تهدف إلى تحديد مساحة التحرك في القول والفعل بما لا يجرح الذوق العام. لكن كمفكر ناقد يتميز بالالتزام الأخلاقي الذاتي واليقظة الفكرية، ما المعيار الداخلي الذي توظفه حتى لا تقع في التشدد أو التعصب عند طرح الأفكار والآراء؟ مع ذكر السبب في اختيار المعيار.</a:t>
            </a:r>
            <a:endParaRPr lang="en-US" sz="3200" dirty="0"/>
          </a:p>
        </p:txBody>
      </p:sp>
    </p:spTree>
    <p:extLst>
      <p:ext uri="{BB962C8B-B14F-4D97-AF65-F5344CB8AC3E}">
        <p14:creationId xmlns:p14="http://schemas.microsoft.com/office/powerpoint/2010/main" val="1825794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2348880"/>
            <a:ext cx="7776865" cy="2308324"/>
          </a:xfrm>
          <a:prstGeom prst="rect">
            <a:avLst/>
          </a:prstGeom>
          <a:noFill/>
          <a:ln w="57150">
            <a:noFill/>
            <a:prstDash val="dashDot"/>
          </a:ln>
        </p:spPr>
        <p:txBody>
          <a:bodyPr wrap="square" rtlCol="0">
            <a:spAutoFit/>
          </a:bodyPr>
          <a:lstStyle/>
          <a:p>
            <a:pPr algn="ctr"/>
            <a:r>
              <a:rPr lang="ar-EG" sz="3600" b="1" dirty="0"/>
              <a:t>2- بين الكاتب العلاقة بين حرية التفكير والقانون والأنظمة واللوائح وتطور الثقافات. أستخلص هذه العلاقة وأضع مثالاً من الواقع اليومي على هذه العلاقة.</a:t>
            </a:r>
            <a:endParaRPr lang="en-US" sz="3600" dirty="0"/>
          </a:p>
        </p:txBody>
      </p:sp>
    </p:spTree>
    <p:extLst>
      <p:ext uri="{BB962C8B-B14F-4D97-AF65-F5344CB8AC3E}">
        <p14:creationId xmlns:p14="http://schemas.microsoft.com/office/powerpoint/2010/main" val="1275481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662EAA1F-089B-46DC-9E13-8A289216A86F}"/>
              </a:ext>
            </a:extLst>
          </p:cNvPr>
          <p:cNvGrpSpPr/>
          <p:nvPr/>
        </p:nvGrpSpPr>
        <p:grpSpPr>
          <a:xfrm>
            <a:off x="1835697" y="620688"/>
            <a:ext cx="5359026" cy="5359026"/>
            <a:chOff x="1835697" y="620688"/>
            <a:chExt cx="5359026" cy="5359026"/>
          </a:xfrm>
        </p:grpSpPr>
        <p:pic>
          <p:nvPicPr>
            <p:cNvPr id="6" name="صورة 5">
              <a:extLst>
                <a:ext uri="{FF2B5EF4-FFF2-40B4-BE49-F238E27FC236}">
                  <a16:creationId xmlns:a16="http://schemas.microsoft.com/office/drawing/2014/main" id="{F77AA6D7-7E74-4BBB-BF94-BB6399011B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5697" y="620688"/>
              <a:ext cx="5359026" cy="5359026"/>
            </a:xfrm>
            <a:prstGeom prst="rect">
              <a:avLst/>
            </a:prstGeom>
          </p:spPr>
        </p:pic>
        <p:sp>
          <p:nvSpPr>
            <p:cNvPr id="5" name="عنوان 1">
              <a:extLst>
                <a:ext uri="{FF2B5EF4-FFF2-40B4-BE49-F238E27FC236}">
                  <a16:creationId xmlns:a16="http://schemas.microsoft.com/office/drawing/2014/main" id="{B4ACBC93-A8C5-4058-B816-D494C486E766}"/>
                </a:ext>
              </a:extLst>
            </p:cNvPr>
            <p:cNvSpPr txBox="1">
              <a:spLocks/>
            </p:cNvSpPr>
            <p:nvPr/>
          </p:nvSpPr>
          <p:spPr>
            <a:xfrm rot="20741800">
              <a:off x="4148352" y="3558395"/>
              <a:ext cx="2272846" cy="936105"/>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EG" sz="8000" b="1" i="1" dirty="0">
                  <a:solidFill>
                    <a:schemeClr val="bg1"/>
                  </a:solidFill>
                  <a:effectLst>
                    <a:outerShdw blurRad="38100" dist="38100" dir="2700000" algn="tl">
                      <a:srgbClr val="000000">
                        <a:alpha val="43137"/>
                      </a:srgbClr>
                    </a:outerShdw>
                  </a:effectLst>
                  <a:cs typeface="PT Simple Bold Ruled" panose="02010400000000000000" pitchFamily="2" charset="-78"/>
                </a:rPr>
                <a:t>أقرأ</a:t>
              </a:r>
            </a:p>
          </p:txBody>
        </p:sp>
        <p:sp>
          <p:nvSpPr>
            <p:cNvPr id="7" name="عنوان 1">
              <a:extLst>
                <a:ext uri="{FF2B5EF4-FFF2-40B4-BE49-F238E27FC236}">
                  <a16:creationId xmlns:a16="http://schemas.microsoft.com/office/drawing/2014/main" id="{EFA1397B-8F6F-4B31-A68B-E36F13E58F1C}"/>
                </a:ext>
              </a:extLst>
            </p:cNvPr>
            <p:cNvSpPr txBox="1">
              <a:spLocks/>
            </p:cNvSpPr>
            <p:nvPr/>
          </p:nvSpPr>
          <p:spPr>
            <a:xfrm rot="657427">
              <a:off x="2537831" y="3453745"/>
              <a:ext cx="2272846" cy="936105"/>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EG" sz="6600" b="1" dirty="0">
                  <a:solidFill>
                    <a:schemeClr val="bg1"/>
                  </a:solidFill>
                  <a:effectLst>
                    <a:outerShdw blurRad="38100" dist="38100" dir="2700000" algn="tl">
                      <a:srgbClr val="000000">
                        <a:alpha val="43137"/>
                      </a:srgbClr>
                    </a:outerShdw>
                  </a:effectLst>
                  <a:cs typeface="PT Simple Bold Ruled" panose="02010400000000000000" pitchFamily="2" charset="-78"/>
                </a:rPr>
                <a:t>(4)</a:t>
              </a:r>
            </a:p>
          </p:txBody>
        </p:sp>
      </p:grpSp>
    </p:spTree>
    <p:extLst>
      <p:ext uri="{BB962C8B-B14F-4D97-AF65-F5344CB8AC3E}">
        <p14:creationId xmlns:p14="http://schemas.microsoft.com/office/powerpoint/2010/main" val="2569986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EED19B6-27F5-4818-8C58-5FCB17068D2C}"/>
              </a:ext>
            </a:extLst>
          </p:cNvPr>
          <p:cNvSpPr txBox="1"/>
          <p:nvPr/>
        </p:nvSpPr>
        <p:spPr>
          <a:xfrm>
            <a:off x="683566" y="908720"/>
            <a:ext cx="7776865" cy="4247317"/>
          </a:xfrm>
          <a:prstGeom prst="rect">
            <a:avLst/>
          </a:prstGeom>
          <a:noFill/>
          <a:ln w="57150">
            <a:noFill/>
            <a:prstDash val="dashDot"/>
          </a:ln>
        </p:spPr>
        <p:txBody>
          <a:bodyPr wrap="square" rtlCol="0">
            <a:spAutoFit/>
          </a:bodyPr>
          <a:lstStyle/>
          <a:p>
            <a:pPr algn="ctr"/>
            <a:r>
              <a:rPr lang="ar-EG" sz="3000" b="1" dirty="0"/>
              <a:t>لكل دولة أو شعب تاريخ وحضارة وثقافة تميزانه عن باقي الشعوب إذا الهوية جزء لا يتجزأ منذ ولادة المجتمعات إلى نهايتها فلكل مجتمع خصائص مشتركة بين أفراده من حيث المعتقد والتاريخ الذي يجمعهم والثقافة التي تشكلهم وتكونت به عقولهم وأصبحت لغة التواصل فيما بينهم، والقيم التي آمنوا بها فأصبحت معيارًا ضابطًا لسلوكهم ومرجعًا لتصرفاتهم ، لذلك تحرص المجتمعات على تجذير معاني الهوية الوطنية في نفوس أفرادها، والمحافظة على الذات الجماعية من عوامل الضياع والتفكك عن هوية الوطن،</a:t>
            </a:r>
            <a:endParaRPr lang="en-US" sz="3000" dirty="0"/>
          </a:p>
        </p:txBody>
      </p:sp>
      <p:sp>
        <p:nvSpPr>
          <p:cNvPr id="4" name="مستطيل: زوايا مستديرة 3">
            <a:extLst>
              <a:ext uri="{FF2B5EF4-FFF2-40B4-BE49-F238E27FC236}">
                <a16:creationId xmlns:a16="http://schemas.microsoft.com/office/drawing/2014/main" id="{E7DF179E-EC4F-437D-9CA5-B2BA9B06F048}"/>
              </a:ext>
            </a:extLst>
          </p:cNvPr>
          <p:cNvSpPr/>
          <p:nvPr/>
        </p:nvSpPr>
        <p:spPr>
          <a:xfrm>
            <a:off x="1313637" y="5589240"/>
            <a:ext cx="6516724" cy="720080"/>
          </a:xfrm>
          <a:prstGeom prst="roundRect">
            <a:avLst/>
          </a:prstGeom>
          <a:solidFill>
            <a:schemeClr val="bg2">
              <a:lumMod val="9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EG" sz="2000" b="1" dirty="0">
                <a:solidFill>
                  <a:schemeClr val="tx1"/>
                </a:solidFill>
              </a:rPr>
              <a:t>المصدر: المجلة الدولية للدراسات التربوية والنفسية، الدور التربوي للأسرة في الحفاظ علي الهوية الإسلامية، عبدالله بارشيد2018م (بتصرف)</a:t>
            </a:r>
          </a:p>
        </p:txBody>
      </p:sp>
    </p:spTree>
    <p:extLst>
      <p:ext uri="{BB962C8B-B14F-4D97-AF65-F5344CB8AC3E}">
        <p14:creationId xmlns:p14="http://schemas.microsoft.com/office/powerpoint/2010/main" val="1435335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21"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EED19B6-27F5-4818-8C58-5FCB17068D2C}"/>
              </a:ext>
            </a:extLst>
          </p:cNvPr>
          <p:cNvSpPr txBox="1"/>
          <p:nvPr/>
        </p:nvSpPr>
        <p:spPr>
          <a:xfrm>
            <a:off x="683567" y="490602"/>
            <a:ext cx="7776865" cy="5170646"/>
          </a:xfrm>
          <a:prstGeom prst="rect">
            <a:avLst/>
          </a:prstGeom>
          <a:noFill/>
          <a:ln w="57150">
            <a:noFill/>
            <a:prstDash val="dashDot"/>
          </a:ln>
        </p:spPr>
        <p:txBody>
          <a:bodyPr wrap="square" rtlCol="0">
            <a:spAutoFit/>
          </a:bodyPr>
          <a:lstStyle/>
          <a:p>
            <a:pPr algn="ctr"/>
            <a:r>
              <a:rPr lang="ar-EG" sz="3000" b="1" dirty="0"/>
              <a:t>ودفع أبنائها إلى الاتجاه الإيجابي في التفاعل الحضاري والتأثير الواعي بما يضمن القوة والمتعة من حماية المكون الداخلي للوطن ويبعد عنها تأثيراتها الدخيلة.</a:t>
            </a:r>
          </a:p>
          <a:p>
            <a:pPr algn="ctr"/>
            <a:r>
              <a:rPr lang="ar-EG" sz="3000" b="1" dirty="0"/>
              <a:t>وتتكون الهوية الثقافية الوطنية لمجتمعنا السعودي من مجموعة من المقومات التي تشكله ويتفق على ضرورة المحافظة عليها وهي:</a:t>
            </a:r>
            <a:endParaRPr lang="en-US" sz="3000" dirty="0"/>
          </a:p>
          <a:p>
            <a:pPr algn="ctr"/>
            <a:r>
              <a:rPr lang="ar-EG" sz="3000" b="1" dirty="0"/>
              <a:t>الدين والعقيدة السمحة، واللغة، والحقائق التاريخية والجغرافية الوطنية، والنظام السياسي للحكم، والعادات والتقاليد والأعراف، والقيم العربية الأصلية، والهوية الحضارية المشتركة وذلك في ضوء التنوع الثقافي الثري بين مناطق المملكة.</a:t>
            </a:r>
            <a:endParaRPr lang="en-US" sz="3000" dirty="0"/>
          </a:p>
        </p:txBody>
      </p:sp>
      <p:sp>
        <p:nvSpPr>
          <p:cNvPr id="4" name="مستطيل: زوايا مستديرة 3">
            <a:extLst>
              <a:ext uri="{FF2B5EF4-FFF2-40B4-BE49-F238E27FC236}">
                <a16:creationId xmlns:a16="http://schemas.microsoft.com/office/drawing/2014/main" id="{D9DAA129-FCD7-4288-ADD9-B454A72B7107}"/>
              </a:ext>
            </a:extLst>
          </p:cNvPr>
          <p:cNvSpPr/>
          <p:nvPr/>
        </p:nvSpPr>
        <p:spPr>
          <a:xfrm>
            <a:off x="1313637" y="5589240"/>
            <a:ext cx="6516724" cy="720080"/>
          </a:xfrm>
          <a:prstGeom prst="roundRect">
            <a:avLst/>
          </a:prstGeom>
          <a:solidFill>
            <a:schemeClr val="bg2">
              <a:lumMod val="9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EG" sz="2000" b="1" dirty="0">
                <a:solidFill>
                  <a:schemeClr val="tx1"/>
                </a:solidFill>
              </a:rPr>
              <a:t>المصدر: المجلة الدولية للدراسات التربوية والنفسية، الدور التربوي للأسرة في الحفاظ علي الهوية الإسلامية، عبدالله بارشيد2018م (بتصرف)</a:t>
            </a:r>
          </a:p>
        </p:txBody>
      </p:sp>
    </p:spTree>
    <p:extLst>
      <p:ext uri="{BB962C8B-B14F-4D97-AF65-F5344CB8AC3E}">
        <p14:creationId xmlns:p14="http://schemas.microsoft.com/office/powerpoint/2010/main" val="49953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E9D67F7F-1381-429B-994E-A706DAE55D57}"/>
              </a:ext>
            </a:extLst>
          </p:cNvPr>
          <p:cNvGrpSpPr/>
          <p:nvPr/>
        </p:nvGrpSpPr>
        <p:grpSpPr>
          <a:xfrm>
            <a:off x="2036503" y="1052736"/>
            <a:ext cx="5070994" cy="4235698"/>
            <a:chOff x="2123728" y="620688"/>
            <a:chExt cx="5070994" cy="4235698"/>
          </a:xfrm>
        </p:grpSpPr>
        <p:pic>
          <p:nvPicPr>
            <p:cNvPr id="5" name="صورة 4">
              <a:extLst>
                <a:ext uri="{FF2B5EF4-FFF2-40B4-BE49-F238E27FC236}">
                  <a16:creationId xmlns:a16="http://schemas.microsoft.com/office/drawing/2014/main" id="{3844A8CE-3E7E-4904-9C42-BE877AFBE14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131839" y="620688"/>
              <a:ext cx="4062883" cy="4062883"/>
            </a:xfrm>
            <a:prstGeom prst="rect">
              <a:avLst/>
            </a:prstGeom>
          </p:spPr>
        </p:pic>
        <p:sp>
          <p:nvSpPr>
            <p:cNvPr id="7" name="عنوان 1">
              <a:extLst>
                <a:ext uri="{FF2B5EF4-FFF2-40B4-BE49-F238E27FC236}">
                  <a16:creationId xmlns:a16="http://schemas.microsoft.com/office/drawing/2014/main" id="{B0A0A044-5B07-4061-8FD6-BC7548CE9DA0}"/>
                </a:ext>
              </a:extLst>
            </p:cNvPr>
            <p:cNvSpPr txBox="1">
              <a:spLocks/>
            </p:cNvSpPr>
            <p:nvPr/>
          </p:nvSpPr>
          <p:spPr>
            <a:xfrm>
              <a:off x="2123728" y="3933056"/>
              <a:ext cx="3959464" cy="923330"/>
            </a:xfrm>
            <a:prstGeom prst="rect">
              <a:avLst/>
            </a:prstGeom>
            <a:solidFill>
              <a:schemeClr val="accent5">
                <a:lumMod val="75000"/>
              </a:schemeClr>
            </a:solidFill>
            <a:ln>
              <a:noFill/>
            </a:ln>
            <a:effectLst>
              <a:outerShdw blurRad="292100" dist="76200" dir="4080000" algn="l" rotWithShape="0">
                <a:schemeClr val="bg1">
                  <a:lumMod val="65000"/>
                  <a:alpha val="67000"/>
                </a:schemeClr>
              </a:outerShdw>
            </a:effectLst>
            <a:scene3d>
              <a:camera prst="perspectiveLeft"/>
              <a:lightRig rig="threePt" dir="t"/>
            </a:scene3d>
            <a:sp3d>
              <a:bevelT prst="relaxedInset"/>
            </a:sp3d>
          </p:spPr>
          <p:txBody>
            <a:bodyPr wrap="square" rtlCol="1">
              <a:spAutoFit/>
            </a:bodyPr>
            <a:lstStyle>
              <a:defPPr>
                <a:defRPr lang="ar-EG"/>
              </a:defPPr>
              <a:lvl1pPr>
                <a:defRPr sz="4400" b="1">
                  <a:solidFill>
                    <a:schemeClr val="bg1"/>
                  </a:solidFill>
                  <a:latin typeface="Calibri" pitchFamily="34" charset="0"/>
                </a:defRPr>
              </a:lvl1pPr>
            </a:lstStyle>
            <a:p>
              <a:pPr algn="ctr"/>
              <a:r>
                <a:rPr lang="ar-EG" sz="5400" dirty="0"/>
                <a:t>أفهم وأحلل (3)</a:t>
              </a:r>
            </a:p>
          </p:txBody>
        </p:sp>
      </p:grpSp>
    </p:spTree>
    <p:extLst>
      <p:ext uri="{BB962C8B-B14F-4D97-AF65-F5344CB8AC3E}">
        <p14:creationId xmlns:p14="http://schemas.microsoft.com/office/powerpoint/2010/main" val="2865421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836712"/>
            <a:ext cx="7776865" cy="3222188"/>
          </a:xfrm>
          <a:prstGeom prst="foldedCorner">
            <a:avLst>
              <a:gd name="adj" fmla="val 11925"/>
            </a:avLst>
          </a:prstGeom>
          <a:solidFill>
            <a:schemeClr val="accent1">
              <a:lumMod val="20000"/>
              <a:lumOff val="80000"/>
            </a:schemeClr>
          </a:solidFill>
          <a:ln w="57150">
            <a:noFill/>
            <a:prstDash val="dashDot"/>
          </a:ln>
        </p:spPr>
        <p:txBody>
          <a:bodyPr wrap="square" rtlCol="0" anchor="ctr">
            <a:spAutoFit/>
          </a:bodyPr>
          <a:lstStyle/>
          <a:p>
            <a:pPr algn="ctr"/>
            <a:r>
              <a:rPr lang="ar-EG" sz="3600" b="1" dirty="0"/>
              <a:t>أناقش مع مجموعتي العبارات التالية ومدى اتفاقنا عليها: نبدأ عبارتنا بالقول: (أتفق مع العبارة السابقة) أو (لا أتفق مع العبارة السابقة) لأن:</a:t>
            </a:r>
            <a:endParaRPr lang="en-US" sz="3600" dirty="0"/>
          </a:p>
          <a:p>
            <a:pPr algn="ctr"/>
            <a:r>
              <a:rPr lang="ar-EG" sz="3600" b="1" dirty="0"/>
              <a:t>"الشعوب التي تحافظ على هويتها الثقافية الوطنية لا تموت" </a:t>
            </a:r>
            <a:endParaRPr lang="en-US" sz="3600" dirty="0"/>
          </a:p>
        </p:txBody>
      </p:sp>
      <p:sp>
        <p:nvSpPr>
          <p:cNvPr id="3" name="TextBox 2">
            <a:extLst>
              <a:ext uri="{FF2B5EF4-FFF2-40B4-BE49-F238E27FC236}">
                <a16:creationId xmlns:a16="http://schemas.microsoft.com/office/drawing/2014/main" id="{3E1F4914-2904-4531-80C0-0E0D03727EE2}"/>
              </a:ext>
            </a:extLst>
          </p:cNvPr>
          <p:cNvSpPr txBox="1"/>
          <p:nvPr/>
        </p:nvSpPr>
        <p:spPr>
          <a:xfrm>
            <a:off x="1187624" y="4437112"/>
            <a:ext cx="7056784" cy="1754326"/>
          </a:xfrm>
          <a:prstGeom prst="rect">
            <a:avLst/>
          </a:prstGeom>
          <a:noFill/>
          <a:ln w="57150">
            <a:noFill/>
            <a:prstDash val="dashDot"/>
          </a:ln>
        </p:spPr>
        <p:txBody>
          <a:bodyPr wrap="square" rtlCol="0">
            <a:spAutoFit/>
          </a:bodyPr>
          <a:lstStyle/>
          <a:p>
            <a:pPr algn="ctr"/>
            <a:r>
              <a:rPr lang="ar-EG" sz="3600" b="1" dirty="0">
                <a:solidFill>
                  <a:srgbClr val="0000CC"/>
                </a:solidFill>
              </a:rPr>
              <a:t>أتفق مع العبارة السابقة لأن الثقافة تمثل أساس هوية الشعوب، والحفاظ عليها هو بمثابة الحفاظ على كيان هذا الشعب</a:t>
            </a:r>
          </a:p>
        </p:txBody>
      </p:sp>
    </p:spTree>
    <p:extLst>
      <p:ext uri="{BB962C8B-B14F-4D97-AF65-F5344CB8AC3E}">
        <p14:creationId xmlns:p14="http://schemas.microsoft.com/office/powerpoint/2010/main" val="2314372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EC673858-9A35-4F88-AA6F-E684710A5D5B}"/>
              </a:ext>
            </a:extLst>
          </p:cNvPr>
          <p:cNvGrpSpPr/>
          <p:nvPr/>
        </p:nvGrpSpPr>
        <p:grpSpPr>
          <a:xfrm>
            <a:off x="2592268" y="1065510"/>
            <a:ext cx="4078414" cy="5001744"/>
            <a:chOff x="2592268" y="1065510"/>
            <a:chExt cx="4078414" cy="5001744"/>
          </a:xfrm>
        </p:grpSpPr>
        <p:pic>
          <p:nvPicPr>
            <p:cNvPr id="5" name="صورة 4">
              <a:extLst>
                <a:ext uri="{FF2B5EF4-FFF2-40B4-BE49-F238E27FC236}">
                  <a16:creationId xmlns:a16="http://schemas.microsoft.com/office/drawing/2014/main" id="{01965C86-5380-46F9-B363-C3E330F01D4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592268" y="1065510"/>
              <a:ext cx="4078414" cy="4078414"/>
            </a:xfrm>
            <a:prstGeom prst="rect">
              <a:avLst/>
            </a:prstGeom>
          </p:spPr>
        </p:pic>
        <p:sp>
          <p:nvSpPr>
            <p:cNvPr id="6" name="عنوان 1">
              <a:extLst>
                <a:ext uri="{FF2B5EF4-FFF2-40B4-BE49-F238E27FC236}">
                  <a16:creationId xmlns:a16="http://schemas.microsoft.com/office/drawing/2014/main" id="{32D4F926-AE90-4926-9230-7A07D745355D}"/>
                </a:ext>
              </a:extLst>
            </p:cNvPr>
            <p:cNvSpPr txBox="1">
              <a:spLocks/>
            </p:cNvSpPr>
            <p:nvPr/>
          </p:nvSpPr>
          <p:spPr>
            <a:xfrm>
              <a:off x="2592268" y="5143924"/>
              <a:ext cx="3959464" cy="923330"/>
            </a:xfrm>
            <a:prstGeom prst="rect">
              <a:avLst/>
            </a:prstGeom>
            <a:solidFill>
              <a:srgbClr val="002060"/>
            </a:solidFill>
            <a:ln>
              <a:noFill/>
            </a:ln>
            <a:effectLst>
              <a:outerShdw blurRad="292100" dist="76200" dir="4080000" algn="l" rotWithShape="0">
                <a:schemeClr val="bg1">
                  <a:lumMod val="65000"/>
                  <a:alpha val="67000"/>
                </a:schemeClr>
              </a:outerShdw>
            </a:effectLst>
            <a:scene3d>
              <a:camera prst="perspectiveLeft"/>
              <a:lightRig rig="threePt" dir="t"/>
            </a:scene3d>
            <a:sp3d>
              <a:bevelT prst="relaxedInset"/>
            </a:sp3d>
          </p:spPr>
          <p:txBody>
            <a:bodyPr wrap="square" rtlCol="1">
              <a:spAutoFit/>
            </a:bodyPr>
            <a:lstStyle>
              <a:defPPr>
                <a:defRPr lang="ar-EG"/>
              </a:defPPr>
              <a:lvl1pPr>
                <a:defRPr sz="4400" b="1">
                  <a:solidFill>
                    <a:schemeClr val="bg1"/>
                  </a:solidFill>
                  <a:latin typeface="Calibri" pitchFamily="34" charset="0"/>
                </a:defRPr>
              </a:lvl1pPr>
            </a:lstStyle>
            <a:p>
              <a:pPr algn="ctr"/>
              <a:r>
                <a:rPr lang="ar-EG" sz="5400" dirty="0">
                  <a:solidFill>
                    <a:schemeClr val="accent3">
                      <a:lumMod val="60000"/>
                      <a:lumOff val="40000"/>
                    </a:schemeClr>
                  </a:solidFill>
                </a:rPr>
                <a:t>أفكر وأتدبر (2)</a:t>
              </a:r>
            </a:p>
          </p:txBody>
        </p:sp>
      </p:grpSp>
    </p:spTree>
    <p:extLst>
      <p:ext uri="{BB962C8B-B14F-4D97-AF65-F5344CB8AC3E}">
        <p14:creationId xmlns:p14="http://schemas.microsoft.com/office/powerpoint/2010/main" val="310857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2961262"/>
            <a:ext cx="7776865" cy="935474"/>
          </a:xfrm>
          <a:prstGeom prst="foldedCorner">
            <a:avLst>
              <a:gd name="adj" fmla="val 11925"/>
            </a:avLst>
          </a:prstGeom>
          <a:solidFill>
            <a:schemeClr val="accent1">
              <a:lumMod val="20000"/>
              <a:lumOff val="80000"/>
            </a:schemeClr>
          </a:solidFill>
          <a:ln w="57150">
            <a:noFill/>
            <a:prstDash val="dashDot"/>
          </a:ln>
        </p:spPr>
        <p:txBody>
          <a:bodyPr wrap="square" rtlCol="0" anchor="ctr">
            <a:spAutoFit/>
          </a:bodyPr>
          <a:lstStyle/>
          <a:p>
            <a:pPr algn="ctr"/>
            <a:r>
              <a:rPr lang="ar-EG" sz="4800" b="1" dirty="0"/>
              <a:t>حرية التعبير والصدام الثقافي </a:t>
            </a:r>
            <a:endParaRPr lang="en-US" sz="4800" dirty="0"/>
          </a:p>
        </p:txBody>
      </p:sp>
    </p:spTree>
    <p:extLst>
      <p:ext uri="{BB962C8B-B14F-4D97-AF65-F5344CB8AC3E}">
        <p14:creationId xmlns:p14="http://schemas.microsoft.com/office/powerpoint/2010/main" val="2437210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882431"/>
            <a:ext cx="7776865" cy="5093137"/>
          </a:xfrm>
          <a:prstGeom prst="foldedCorner">
            <a:avLst>
              <a:gd name="adj" fmla="val 11925"/>
            </a:avLst>
          </a:prstGeom>
          <a:solidFill>
            <a:schemeClr val="accent6">
              <a:lumMod val="20000"/>
              <a:lumOff val="80000"/>
            </a:schemeClr>
          </a:solidFill>
          <a:ln w="57150">
            <a:noFill/>
            <a:prstDash val="dashDot"/>
          </a:ln>
        </p:spPr>
        <p:txBody>
          <a:bodyPr wrap="square" rtlCol="0" anchor="ctr">
            <a:spAutoFit/>
          </a:bodyPr>
          <a:lstStyle/>
          <a:p>
            <a:r>
              <a:rPr lang="ar-EG" sz="3600" b="1" dirty="0"/>
              <a:t>أدي تجرؤ بعض الصحف العالمية- باسم حرية التعبير على نشر رسوم مسيئة للنبي صلى الله عليه وسلم – إلى حدوث ردود فعل عنيفة ومزايدات من جماعات متطرفة وترتب على ذلك إزهاق الأرواح وهيمنة جو من الكراهية والتباغض بين الشعوب والأفراد. ولعلنا نفكر مليًا في الكيفية التي يجب أن نعبر فيها عن رفضنا كل أشكال الانتهاك للمقدسات باسم حرية التعبير.</a:t>
            </a:r>
            <a:endParaRPr lang="en-US" sz="3600" dirty="0"/>
          </a:p>
        </p:txBody>
      </p:sp>
    </p:spTree>
    <p:extLst>
      <p:ext uri="{BB962C8B-B14F-4D97-AF65-F5344CB8AC3E}">
        <p14:creationId xmlns:p14="http://schemas.microsoft.com/office/powerpoint/2010/main" val="3759832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1298197"/>
            <a:ext cx="7776865" cy="4261604"/>
          </a:xfrm>
          <a:prstGeom prst="foldedCorner">
            <a:avLst>
              <a:gd name="adj" fmla="val 11925"/>
            </a:avLst>
          </a:prstGeom>
          <a:noFill/>
          <a:ln w="57150">
            <a:noFill/>
            <a:prstDash val="dashDot"/>
          </a:ln>
        </p:spPr>
        <p:txBody>
          <a:bodyPr wrap="square" rtlCol="0" anchor="ctr">
            <a:spAutoFit/>
          </a:bodyPr>
          <a:lstStyle>
            <a:defPPr>
              <a:defRPr lang="ar-EG"/>
            </a:defPPr>
            <a:lvl1pPr algn="ctr">
              <a:defRPr sz="3600" b="1"/>
            </a:lvl1pPr>
          </a:lstStyle>
          <a:p>
            <a:r>
              <a:rPr lang="ar-EG" dirty="0"/>
              <a:t>1- كيف تفسر إصرار الصحف على إعادة نشر الصور المسيئة رغم ردود الفعل الإرهابية التي سببتها؟ وهل ترى أن العنف يمكن أن يكون وسيلة لتصحيح ومراجعة سوء فهم معنى حرية النشر والتعبير؟ وما هو الحل الذي ترتئيه بصفتك مفكرًا </a:t>
            </a:r>
            <a:r>
              <a:rPr lang="ar-EG"/>
              <a:t>ناقدًا؟</a:t>
            </a:r>
            <a:endParaRPr lang="en-US" dirty="0"/>
          </a:p>
        </p:txBody>
      </p:sp>
    </p:spTree>
    <p:extLst>
      <p:ext uri="{BB962C8B-B14F-4D97-AF65-F5344CB8AC3E}">
        <p14:creationId xmlns:p14="http://schemas.microsoft.com/office/powerpoint/2010/main" val="1661992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6" y="628804"/>
            <a:ext cx="7776865" cy="5301020"/>
          </a:xfrm>
          <a:prstGeom prst="foldedCorner">
            <a:avLst>
              <a:gd name="adj" fmla="val 11925"/>
            </a:avLst>
          </a:prstGeom>
          <a:solidFill>
            <a:schemeClr val="accent6">
              <a:lumMod val="20000"/>
              <a:lumOff val="80000"/>
            </a:schemeClr>
          </a:solidFill>
          <a:ln w="57150">
            <a:noFill/>
            <a:prstDash val="dashDot"/>
          </a:ln>
        </p:spPr>
        <p:txBody>
          <a:bodyPr wrap="square" rtlCol="0" anchor="ctr">
            <a:spAutoFit/>
          </a:bodyPr>
          <a:lstStyle/>
          <a:p>
            <a:r>
              <a:rPr lang="ar-EG" sz="3000" b="1" dirty="0"/>
              <a:t>أكد خادم الحرمين الشريفين الملك سلمان بن عبد العزيز حفظه الله أن (المملكة تدين وتستنكر بشدة العمليات الإرهابية التي تم ارتكابها مؤخرًا في فرنسا والنمسا، كما أكد -حفظه الله – على موقف المملكة الذي يدين بقوة الرسوم المسيئة للرسول صلى الله عليه وسلم، وعلى أن تكون حرية التعبير قيمة أخلاقية تنشر الاحترام والتعايش بين الشعوب لا أداة لإشاعة الكراهية والصدام الثقافي والحضاري. وأشار خادم الحرمين إلى أهمية تعزيز التقارب بين أتباع الأديان والحضارات، ونشر قيم التسامح والاعتدال، ونبذ كافة أشكال الممارسات التي تولد الكراهية والعنف والتطرف.</a:t>
            </a:r>
            <a:endParaRPr lang="en-US" sz="3000" dirty="0"/>
          </a:p>
        </p:txBody>
      </p:sp>
      <p:sp>
        <p:nvSpPr>
          <p:cNvPr id="3" name="مستطيل: زوايا مستديرة 2">
            <a:extLst>
              <a:ext uri="{FF2B5EF4-FFF2-40B4-BE49-F238E27FC236}">
                <a16:creationId xmlns:a16="http://schemas.microsoft.com/office/drawing/2014/main" id="{EBFBDFD3-288D-41F6-B045-F7B3CC37D0F4}"/>
              </a:ext>
            </a:extLst>
          </p:cNvPr>
          <p:cNvSpPr/>
          <p:nvPr/>
        </p:nvSpPr>
        <p:spPr>
          <a:xfrm>
            <a:off x="683566" y="5666084"/>
            <a:ext cx="6516724" cy="512996"/>
          </a:xfrm>
          <a:prstGeom prst="roundRect">
            <a:avLst/>
          </a:prstGeom>
          <a:solidFill>
            <a:schemeClr val="bg2">
              <a:lumMod val="9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EG" sz="2000" b="1" dirty="0">
                <a:solidFill>
                  <a:schemeClr val="tx1"/>
                </a:solidFill>
              </a:rPr>
              <a:t>المصدر: واس 9 نوفمبر2020م</a:t>
            </a:r>
          </a:p>
        </p:txBody>
      </p:sp>
    </p:spTree>
    <p:extLst>
      <p:ext uri="{BB962C8B-B14F-4D97-AF65-F5344CB8AC3E}">
        <p14:creationId xmlns:p14="http://schemas.microsoft.com/office/powerpoint/2010/main" val="3897556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1628800"/>
            <a:ext cx="7776865" cy="3222188"/>
          </a:xfrm>
          <a:prstGeom prst="foldedCorner">
            <a:avLst>
              <a:gd name="adj" fmla="val 11925"/>
            </a:avLst>
          </a:prstGeom>
          <a:noFill/>
          <a:ln w="57150">
            <a:noFill/>
            <a:prstDash val="dashDot"/>
          </a:ln>
        </p:spPr>
        <p:txBody>
          <a:bodyPr wrap="square" rtlCol="0" anchor="ctr">
            <a:spAutoFit/>
          </a:bodyPr>
          <a:lstStyle/>
          <a:p>
            <a:pPr algn="ctr"/>
            <a:r>
              <a:rPr lang="ar-EG" sz="3600" b="1" dirty="0"/>
              <a:t>2- أبين من خلال موقف خادم الحرمين الشريفين الملك سلمان بن عبد العزيز حفظه الله أخلاقيات المفكر الناقد الذي يرفض عدم احترام ضوابط حرية النشر والتعبير من ناحية كما يدين ردود الفعل العنيفة والإرهابية من ناحية أخرى.</a:t>
            </a:r>
            <a:endParaRPr lang="en-US" sz="3600" dirty="0"/>
          </a:p>
        </p:txBody>
      </p:sp>
    </p:spTree>
    <p:extLst>
      <p:ext uri="{BB962C8B-B14F-4D97-AF65-F5344CB8AC3E}">
        <p14:creationId xmlns:p14="http://schemas.microsoft.com/office/powerpoint/2010/main" val="2830524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1194256"/>
            <a:ext cx="7776865" cy="4469487"/>
          </a:xfrm>
          <a:prstGeom prst="foldedCorner">
            <a:avLst>
              <a:gd name="adj" fmla="val 11925"/>
            </a:avLst>
          </a:prstGeom>
          <a:noFill/>
          <a:ln w="57150">
            <a:noFill/>
            <a:prstDash val="dashDot"/>
          </a:ln>
        </p:spPr>
        <p:txBody>
          <a:bodyPr wrap="square" rtlCol="0" anchor="ctr">
            <a:spAutoFit/>
          </a:bodyPr>
          <a:lstStyle>
            <a:defPPr>
              <a:defRPr lang="ar-EG"/>
            </a:defPPr>
            <a:lvl1pPr algn="ctr">
              <a:defRPr sz="3600" b="1"/>
            </a:lvl1pPr>
          </a:lstStyle>
          <a:p>
            <a:r>
              <a:rPr lang="ar-EG" dirty="0"/>
              <a:t>3- أكتب رسالتين: الأولى للصحفي الذي تجرأ على رسول الله صلى الله عليه وسلم لتبين له بواسطة حجج منطقية أن لحرية التعبير والنشر حدودًا لا سيما في العلاقة بمقدسات الآخرين، والرسالة الثانية لمن يسلك طريق العنف لمواجهة التجاوزات في التعبير في حق المقدسات، لتقنعه بواسطة المنطق والعقل بأن العنف ليس الحل المناسب.</a:t>
            </a:r>
            <a:endParaRPr lang="en-US" dirty="0"/>
          </a:p>
        </p:txBody>
      </p:sp>
    </p:spTree>
    <p:extLst>
      <p:ext uri="{BB962C8B-B14F-4D97-AF65-F5344CB8AC3E}">
        <p14:creationId xmlns:p14="http://schemas.microsoft.com/office/powerpoint/2010/main" val="1646630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2251819"/>
            <a:ext cx="7776865" cy="1351240"/>
          </a:xfrm>
          <a:prstGeom prst="foldedCorner">
            <a:avLst>
              <a:gd name="adj" fmla="val 11925"/>
            </a:avLst>
          </a:prstGeom>
          <a:solidFill>
            <a:schemeClr val="accent1">
              <a:lumMod val="20000"/>
              <a:lumOff val="80000"/>
            </a:schemeClr>
          </a:solidFill>
          <a:ln w="57150">
            <a:noFill/>
            <a:prstDash val="dashDot"/>
          </a:ln>
        </p:spPr>
        <p:txBody>
          <a:bodyPr wrap="square" rtlCol="0" anchor="ctr">
            <a:spAutoFit/>
          </a:bodyPr>
          <a:lstStyle/>
          <a:p>
            <a:r>
              <a:rPr lang="ar-EG" sz="3600" b="1" dirty="0"/>
              <a:t>أ- إلى الصحفي الذي يمس مقدسات الآخرين تحت مظلة الفهم الخاطئ لمفهوم (حرية التعبير):</a:t>
            </a:r>
            <a:endParaRPr lang="en-US" sz="3600" dirty="0"/>
          </a:p>
        </p:txBody>
      </p:sp>
    </p:spTree>
    <p:extLst>
      <p:ext uri="{BB962C8B-B14F-4D97-AF65-F5344CB8AC3E}">
        <p14:creationId xmlns:p14="http://schemas.microsoft.com/office/powerpoint/2010/main" val="3880113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2182524"/>
            <a:ext cx="7776865" cy="1489829"/>
          </a:xfrm>
          <a:prstGeom prst="foldedCorner">
            <a:avLst>
              <a:gd name="adj" fmla="val 11925"/>
            </a:avLst>
          </a:prstGeom>
          <a:solidFill>
            <a:schemeClr val="accent1">
              <a:lumMod val="20000"/>
              <a:lumOff val="80000"/>
            </a:schemeClr>
          </a:solidFill>
          <a:ln w="57150">
            <a:noFill/>
            <a:prstDash val="dashDot"/>
          </a:ln>
        </p:spPr>
        <p:txBody>
          <a:bodyPr wrap="square" rtlCol="0" anchor="ctr">
            <a:spAutoFit/>
          </a:bodyPr>
          <a:lstStyle/>
          <a:p>
            <a:r>
              <a:rPr lang="ar-EG" sz="4000" b="1" dirty="0"/>
              <a:t>ب- إلى من يرد بالعنف والإرهاب على ازدراء الأديان:</a:t>
            </a:r>
            <a:endParaRPr lang="en-US" sz="4000" dirty="0"/>
          </a:p>
        </p:txBody>
      </p:sp>
    </p:spTree>
    <p:extLst>
      <p:ext uri="{BB962C8B-B14F-4D97-AF65-F5344CB8AC3E}">
        <p14:creationId xmlns:p14="http://schemas.microsoft.com/office/powerpoint/2010/main" val="3252679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DE277B65-332F-4FB0-B932-DE53F43F8D31}"/>
              </a:ext>
            </a:extLst>
          </p:cNvPr>
          <p:cNvGrpSpPr/>
          <p:nvPr/>
        </p:nvGrpSpPr>
        <p:grpSpPr>
          <a:xfrm>
            <a:off x="1066178" y="836712"/>
            <a:ext cx="6098110" cy="4758918"/>
            <a:chOff x="1066178" y="836712"/>
            <a:chExt cx="6098110" cy="4758918"/>
          </a:xfrm>
        </p:grpSpPr>
        <p:pic>
          <p:nvPicPr>
            <p:cNvPr id="5" name="صورة 4">
              <a:extLst>
                <a:ext uri="{FF2B5EF4-FFF2-40B4-BE49-F238E27FC236}">
                  <a16:creationId xmlns:a16="http://schemas.microsoft.com/office/drawing/2014/main" id="{01965C86-5380-46F9-B363-C3E330F01D4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66178" y="836712"/>
              <a:ext cx="3505822" cy="3744416"/>
            </a:xfrm>
            <a:prstGeom prst="rect">
              <a:avLst/>
            </a:prstGeom>
          </p:spPr>
        </p:pic>
        <p:sp>
          <p:nvSpPr>
            <p:cNvPr id="6" name="عنوان 1">
              <a:extLst>
                <a:ext uri="{FF2B5EF4-FFF2-40B4-BE49-F238E27FC236}">
                  <a16:creationId xmlns:a16="http://schemas.microsoft.com/office/drawing/2014/main" id="{32D4F926-AE90-4926-9230-7A07D745355D}"/>
                </a:ext>
              </a:extLst>
            </p:cNvPr>
            <p:cNvSpPr txBox="1">
              <a:spLocks/>
            </p:cNvSpPr>
            <p:nvPr/>
          </p:nvSpPr>
          <p:spPr>
            <a:xfrm>
              <a:off x="3203848" y="4149080"/>
              <a:ext cx="3960440" cy="1446550"/>
            </a:xfrm>
            <a:prstGeom prst="rect">
              <a:avLst/>
            </a:prstGeom>
            <a:solidFill>
              <a:schemeClr val="accent6">
                <a:lumMod val="75000"/>
              </a:schemeClr>
            </a:solidFill>
            <a:ln>
              <a:noFill/>
            </a:ln>
            <a:effectLst>
              <a:outerShdw blurRad="292100" dist="76200" dir="4080000" algn="l" rotWithShape="0">
                <a:schemeClr val="bg1">
                  <a:lumMod val="65000"/>
                  <a:alpha val="67000"/>
                </a:schemeClr>
              </a:outerShdw>
            </a:effectLst>
            <a:scene3d>
              <a:camera prst="perspectiveLeft"/>
              <a:lightRig rig="threePt" dir="t"/>
            </a:scene3d>
            <a:sp3d>
              <a:bevelT prst="relaxedInset"/>
            </a:sp3d>
          </p:spPr>
          <p:txBody>
            <a:bodyPr wrap="square" rtlCol="1">
              <a:spAutoFit/>
            </a:bodyPr>
            <a:lstStyle>
              <a:defPPr>
                <a:defRPr lang="ar-EG"/>
              </a:defPPr>
              <a:lvl1pPr>
                <a:defRPr sz="4400" b="1">
                  <a:solidFill>
                    <a:schemeClr val="bg1"/>
                  </a:solidFill>
                  <a:latin typeface="Calibri" pitchFamily="34" charset="0"/>
                </a:defRPr>
              </a:lvl1pPr>
            </a:lstStyle>
            <a:p>
              <a:pPr algn="ctr"/>
              <a:r>
                <a:rPr lang="ar-EG" dirty="0">
                  <a:solidFill>
                    <a:schemeClr val="tx1"/>
                  </a:solidFill>
                </a:rPr>
                <a:t>أتدرب وأتفاعل مع عائلتي</a:t>
              </a:r>
            </a:p>
          </p:txBody>
        </p:sp>
      </p:grpSp>
    </p:spTree>
    <p:extLst>
      <p:ext uri="{BB962C8B-B14F-4D97-AF65-F5344CB8AC3E}">
        <p14:creationId xmlns:p14="http://schemas.microsoft.com/office/powerpoint/2010/main" val="1834509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518636"/>
            <a:ext cx="7776865" cy="5820728"/>
          </a:xfrm>
          <a:prstGeom prst="foldedCorner">
            <a:avLst>
              <a:gd name="adj" fmla="val 11925"/>
            </a:avLst>
          </a:prstGeom>
          <a:solidFill>
            <a:schemeClr val="accent6">
              <a:lumMod val="20000"/>
              <a:lumOff val="80000"/>
            </a:schemeClr>
          </a:solidFill>
          <a:ln w="57150">
            <a:noFill/>
            <a:prstDash val="dashDot"/>
          </a:ln>
        </p:spPr>
        <p:txBody>
          <a:bodyPr wrap="square" rtlCol="0" anchor="ctr">
            <a:spAutoFit/>
          </a:bodyPr>
          <a:lstStyle/>
          <a:p>
            <a:r>
              <a:rPr lang="ar-EG" sz="3000" b="1" dirty="0"/>
              <a:t>إن ثقافة حرية التعبير عن الرأي في مجتمعاتنا يجب أن تتم إعادة النظر فيها مرة أخرى وكل فرد مسؤول عنها في مجتمعه، والأسر التي تربي أبناءها على ممارسة هذا الحق تستطيع أن تنشئ جيلاً واعيًا مثقفًا يشعر بالاحترام ويستطيع أن يفهم الآخرين وما يحيط بالعالم ويتبادل الخبرات والأفكار بكل أريحية مما يوسع مداركه ومعتقداته وتكوين حياته وهذا بلا شك ينعكس على تقدم المجتمع. ولا نغفل أن المؤسسات التعليمية تدعم دور الأسرة. فينبغي أن تعزز هذه الثقافة وأن تعطي فرصة للجميع لإبداء آرائهم وإيجاد بيئة مناسبة للنقاش والنقد والتحاور بين الطلاب والمعلمين.</a:t>
            </a:r>
            <a:endParaRPr lang="en-US" sz="3000" dirty="0"/>
          </a:p>
          <a:p>
            <a:endParaRPr lang="en-US" sz="3000" dirty="0"/>
          </a:p>
        </p:txBody>
      </p:sp>
      <p:sp>
        <p:nvSpPr>
          <p:cNvPr id="3" name="مستطيل: زوايا مستديرة 2">
            <a:extLst>
              <a:ext uri="{FF2B5EF4-FFF2-40B4-BE49-F238E27FC236}">
                <a16:creationId xmlns:a16="http://schemas.microsoft.com/office/drawing/2014/main" id="{4C54A923-79AC-43D7-B3A9-40240E9567F3}"/>
              </a:ext>
            </a:extLst>
          </p:cNvPr>
          <p:cNvSpPr/>
          <p:nvPr/>
        </p:nvSpPr>
        <p:spPr>
          <a:xfrm>
            <a:off x="741527" y="5445224"/>
            <a:ext cx="6516724" cy="702950"/>
          </a:xfrm>
          <a:prstGeom prst="roundRect">
            <a:avLst/>
          </a:prstGeom>
          <a:solidFill>
            <a:schemeClr val="bg2">
              <a:lumMod val="9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ar-EG" sz="2000" b="1" dirty="0">
                <a:solidFill>
                  <a:schemeClr val="tx1"/>
                </a:solidFill>
              </a:rPr>
              <a:t>المصدر: صحيفة الجزيرة، حرية التعبير عن الرأي17\5\2016م أروى السقاف</a:t>
            </a:r>
          </a:p>
        </p:txBody>
      </p:sp>
    </p:spTree>
    <p:extLst>
      <p:ext uri="{BB962C8B-B14F-4D97-AF65-F5344CB8AC3E}">
        <p14:creationId xmlns:p14="http://schemas.microsoft.com/office/powerpoint/2010/main" val="3214100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1817906"/>
            <a:ext cx="7776865" cy="3222188"/>
          </a:xfrm>
          <a:prstGeom prst="foldedCorner">
            <a:avLst>
              <a:gd name="adj" fmla="val 11925"/>
            </a:avLst>
          </a:prstGeom>
          <a:noFill/>
          <a:ln w="57150">
            <a:noFill/>
            <a:prstDash val="dashDot"/>
          </a:ln>
        </p:spPr>
        <p:txBody>
          <a:bodyPr wrap="square" rtlCol="0" anchor="ctr">
            <a:spAutoFit/>
          </a:bodyPr>
          <a:lstStyle/>
          <a:p>
            <a:pPr algn="ctr"/>
            <a:r>
              <a:rPr lang="ar-EG" sz="3600" b="1" dirty="0"/>
              <a:t>أحاول مع عائلتي مناقشة دور الأسرة في زيادة الوعي تجاه حرية التعبير وضوابط التعبير عن الرأي وأدون أبرز الأدوار التي من الممكن أن تؤديها الأسرة في هذا الجانب وكيفية تطبيقها في محيط الأسرة والأصدقاء.</a:t>
            </a:r>
            <a:endParaRPr lang="en-US" sz="3600" dirty="0"/>
          </a:p>
        </p:txBody>
      </p:sp>
    </p:spTree>
    <p:extLst>
      <p:ext uri="{BB962C8B-B14F-4D97-AF65-F5344CB8AC3E}">
        <p14:creationId xmlns:p14="http://schemas.microsoft.com/office/powerpoint/2010/main" val="1145405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grpSp>
        <p:nvGrpSpPr>
          <p:cNvPr id="2" name="مجموعة 1">
            <a:extLst>
              <a:ext uri="{FF2B5EF4-FFF2-40B4-BE49-F238E27FC236}">
                <a16:creationId xmlns:a16="http://schemas.microsoft.com/office/drawing/2014/main" id="{7D3A01E3-76E2-4F12-99BB-C15F21096E29}"/>
              </a:ext>
            </a:extLst>
          </p:cNvPr>
          <p:cNvGrpSpPr/>
          <p:nvPr/>
        </p:nvGrpSpPr>
        <p:grpSpPr>
          <a:xfrm>
            <a:off x="2776592" y="1484784"/>
            <a:ext cx="3590815" cy="3505822"/>
            <a:chOff x="2776592" y="1196752"/>
            <a:chExt cx="3590815" cy="3505822"/>
          </a:xfrm>
        </p:grpSpPr>
        <p:pic>
          <p:nvPicPr>
            <p:cNvPr id="5" name="صورة 4">
              <a:extLst>
                <a:ext uri="{FF2B5EF4-FFF2-40B4-BE49-F238E27FC236}">
                  <a16:creationId xmlns:a16="http://schemas.microsoft.com/office/drawing/2014/main" id="{01965C86-5380-46F9-B363-C3E330F01D4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776592" y="1196752"/>
              <a:ext cx="3590815" cy="3505822"/>
            </a:xfrm>
            <a:prstGeom prst="rect">
              <a:avLst/>
            </a:prstGeom>
          </p:spPr>
        </p:pic>
        <p:sp>
          <p:nvSpPr>
            <p:cNvPr id="6" name="عنوان 1">
              <a:extLst>
                <a:ext uri="{FF2B5EF4-FFF2-40B4-BE49-F238E27FC236}">
                  <a16:creationId xmlns:a16="http://schemas.microsoft.com/office/drawing/2014/main" id="{32D4F926-AE90-4926-9230-7A07D745355D}"/>
                </a:ext>
              </a:extLst>
            </p:cNvPr>
            <p:cNvSpPr txBox="1">
              <a:spLocks/>
            </p:cNvSpPr>
            <p:nvPr/>
          </p:nvSpPr>
          <p:spPr>
            <a:xfrm>
              <a:off x="2987824" y="1196752"/>
              <a:ext cx="2977048" cy="1464231"/>
            </a:xfrm>
            <a:prstGeom prst="roundRect">
              <a:avLst/>
            </a:prstGeom>
            <a:solidFill>
              <a:schemeClr val="tx1"/>
            </a:solidFill>
            <a:ln>
              <a:noFill/>
            </a:ln>
            <a:effectLst>
              <a:outerShdw blurRad="292100" dist="76200" dir="4080000" algn="l" rotWithShape="0">
                <a:schemeClr val="bg1">
                  <a:lumMod val="65000"/>
                  <a:alpha val="67000"/>
                </a:schemeClr>
              </a:outerShdw>
            </a:effectLst>
            <a:scene3d>
              <a:camera prst="perspectiveLeft"/>
              <a:lightRig rig="threePt" dir="t"/>
            </a:scene3d>
            <a:sp3d>
              <a:bevelT prst="relaxedInset"/>
            </a:sp3d>
          </p:spPr>
          <p:txBody>
            <a:bodyPr wrap="square" rtlCol="1">
              <a:spAutoFit/>
            </a:bodyPr>
            <a:lstStyle>
              <a:defPPr>
                <a:defRPr lang="ar-EG"/>
              </a:defPPr>
              <a:lvl1pPr>
                <a:defRPr sz="4400" b="1">
                  <a:solidFill>
                    <a:schemeClr val="bg1"/>
                  </a:solidFill>
                  <a:latin typeface="Calibri" pitchFamily="34" charset="0"/>
                </a:defRPr>
              </a:lvl1pPr>
            </a:lstStyle>
            <a:p>
              <a:pPr algn="ctr"/>
              <a:r>
                <a:rPr lang="ar-EG" sz="4000" dirty="0"/>
                <a:t>أتدرب وأقيم مكتسباتي</a:t>
              </a:r>
            </a:p>
          </p:txBody>
        </p:sp>
      </p:grpSp>
    </p:spTree>
    <p:extLst>
      <p:ext uri="{BB962C8B-B14F-4D97-AF65-F5344CB8AC3E}">
        <p14:creationId xmlns:p14="http://schemas.microsoft.com/office/powerpoint/2010/main" val="2774380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1007603" y="1196752"/>
            <a:ext cx="7128793" cy="584775"/>
          </a:xfrm>
          <a:prstGeom prst="rect">
            <a:avLst/>
          </a:prstGeom>
          <a:solidFill>
            <a:schemeClr val="accent4">
              <a:lumMod val="20000"/>
              <a:lumOff val="80000"/>
            </a:schemeClr>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EG"/>
            </a:defPPr>
            <a:lvl1pPr algn="ctr">
              <a:defRPr sz="3200" b="1">
                <a:effectLst>
                  <a:outerShdw blurRad="38100" dist="38100" dir="2700000" algn="tl">
                    <a:srgbClr val="000000">
                      <a:alpha val="43137"/>
                    </a:srgb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EG" dirty="0">
                <a:solidFill>
                  <a:srgbClr val="002060"/>
                </a:solidFill>
                <a:effectLst/>
              </a:rPr>
              <a:t>1- شيء أريد أن أعرف المزيد عنه هو:</a:t>
            </a:r>
            <a:endParaRPr lang="en-US" dirty="0">
              <a:solidFill>
                <a:srgbClr val="002060"/>
              </a:solidFill>
              <a:effectLst/>
            </a:endParaRPr>
          </a:p>
        </p:txBody>
      </p:sp>
      <p:sp>
        <p:nvSpPr>
          <p:cNvPr id="3" name="TextBox 2">
            <a:extLst>
              <a:ext uri="{FF2B5EF4-FFF2-40B4-BE49-F238E27FC236}">
                <a16:creationId xmlns:a16="http://schemas.microsoft.com/office/drawing/2014/main" id="{EA0FABD1-5F23-4E4B-B4D4-1D7EF7922473}"/>
              </a:ext>
            </a:extLst>
          </p:cNvPr>
          <p:cNvSpPr txBox="1"/>
          <p:nvPr/>
        </p:nvSpPr>
        <p:spPr>
          <a:xfrm>
            <a:off x="2015715" y="3248979"/>
            <a:ext cx="5472609" cy="707886"/>
          </a:xfrm>
          <a:prstGeom prst="rect">
            <a:avLst/>
          </a:prstGeom>
          <a:noFill/>
          <a:ln w="57150">
            <a:noFill/>
            <a:prstDash val="dashDot"/>
          </a:ln>
        </p:spPr>
        <p:txBody>
          <a:bodyPr wrap="square" rtlCol="0">
            <a:spAutoFit/>
          </a:bodyPr>
          <a:lstStyle/>
          <a:p>
            <a:pPr algn="ctr"/>
            <a:r>
              <a:rPr lang="ar-EG" sz="4000" b="1" dirty="0">
                <a:solidFill>
                  <a:srgbClr val="0000CC"/>
                </a:solidFill>
              </a:rPr>
              <a:t>عواقب خطاب الكراهية</a:t>
            </a:r>
          </a:p>
        </p:txBody>
      </p:sp>
    </p:spTree>
    <p:extLst>
      <p:ext uri="{BB962C8B-B14F-4D97-AF65-F5344CB8AC3E}">
        <p14:creationId xmlns:p14="http://schemas.microsoft.com/office/powerpoint/2010/main" val="80144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p:bld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1844824"/>
            <a:ext cx="7776865" cy="1200329"/>
          </a:xfrm>
          <a:prstGeom prst="rect">
            <a:avLst/>
          </a:prstGeom>
          <a:solidFill>
            <a:schemeClr val="accent4">
              <a:lumMod val="20000"/>
              <a:lumOff val="80000"/>
            </a:schemeClr>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EG"/>
            </a:defPPr>
            <a:lvl1pPr algn="ctr">
              <a:defRPr sz="3200" b="1">
                <a:solidFill>
                  <a:srgbClr val="002060"/>
                </a:solidFill>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EG" dirty="0"/>
              <a:t>2- فكرة وجدت أنها مثيرة للاهتمام على نحو خاص هي:</a:t>
            </a:r>
            <a:endParaRPr lang="en-US" dirty="0"/>
          </a:p>
        </p:txBody>
      </p:sp>
      <p:sp>
        <p:nvSpPr>
          <p:cNvPr id="3" name="TextBox 2">
            <a:extLst>
              <a:ext uri="{FF2B5EF4-FFF2-40B4-BE49-F238E27FC236}">
                <a16:creationId xmlns:a16="http://schemas.microsoft.com/office/drawing/2014/main" id="{994206D6-3E11-4EDB-BDAD-9C39E6F3A7F3}"/>
              </a:ext>
            </a:extLst>
          </p:cNvPr>
          <p:cNvSpPr txBox="1"/>
          <p:nvPr/>
        </p:nvSpPr>
        <p:spPr>
          <a:xfrm>
            <a:off x="1835694" y="3284984"/>
            <a:ext cx="5472609" cy="1323439"/>
          </a:xfrm>
          <a:prstGeom prst="rect">
            <a:avLst/>
          </a:prstGeom>
          <a:noFill/>
          <a:ln w="57150">
            <a:noFill/>
            <a:prstDash val="dashDot"/>
          </a:ln>
        </p:spPr>
        <p:txBody>
          <a:bodyPr wrap="square" rtlCol="0">
            <a:spAutoFit/>
          </a:bodyPr>
          <a:lstStyle/>
          <a:p>
            <a:pPr algn="ctr"/>
            <a:r>
              <a:rPr lang="ar-EG" sz="4000" b="1" dirty="0">
                <a:solidFill>
                  <a:srgbClr val="0000CC"/>
                </a:solidFill>
              </a:rPr>
              <a:t>الفرق بين حرية التعبير البناءة وحرية التعبير الهدامة</a:t>
            </a:r>
          </a:p>
        </p:txBody>
      </p:sp>
    </p:spTree>
    <p:extLst>
      <p:ext uri="{BB962C8B-B14F-4D97-AF65-F5344CB8AC3E}">
        <p14:creationId xmlns:p14="http://schemas.microsoft.com/office/powerpoint/2010/main" val="2524768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1844824"/>
            <a:ext cx="7776865" cy="646331"/>
          </a:xfrm>
          <a:prstGeom prst="rect">
            <a:avLst/>
          </a:prstGeom>
          <a:solidFill>
            <a:schemeClr val="accent4">
              <a:lumMod val="20000"/>
              <a:lumOff val="80000"/>
            </a:schemeClr>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EG"/>
            </a:defPPr>
            <a:lvl1pPr algn="ctr">
              <a:defRPr sz="3200" b="1">
                <a:solidFill>
                  <a:srgbClr val="002060"/>
                </a:solidFill>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EG" dirty="0"/>
              <a:t>3- اليوم تعلمت:</a:t>
            </a:r>
            <a:endParaRPr lang="en-US" dirty="0"/>
          </a:p>
        </p:txBody>
      </p:sp>
      <p:sp>
        <p:nvSpPr>
          <p:cNvPr id="3" name="TextBox 2">
            <a:extLst>
              <a:ext uri="{FF2B5EF4-FFF2-40B4-BE49-F238E27FC236}">
                <a16:creationId xmlns:a16="http://schemas.microsoft.com/office/drawing/2014/main" id="{5F40F76C-39CB-4423-B7D7-7528C92F9057}"/>
              </a:ext>
            </a:extLst>
          </p:cNvPr>
          <p:cNvSpPr txBox="1"/>
          <p:nvPr/>
        </p:nvSpPr>
        <p:spPr>
          <a:xfrm>
            <a:off x="1835694" y="3284984"/>
            <a:ext cx="5472609" cy="2554545"/>
          </a:xfrm>
          <a:prstGeom prst="rect">
            <a:avLst/>
          </a:prstGeom>
          <a:noFill/>
          <a:ln w="57150">
            <a:noFill/>
            <a:prstDash val="dashDot"/>
          </a:ln>
        </p:spPr>
        <p:txBody>
          <a:bodyPr wrap="square" rtlCol="0">
            <a:spAutoFit/>
          </a:bodyPr>
          <a:lstStyle/>
          <a:p>
            <a:pPr algn="ctr"/>
            <a:r>
              <a:rPr lang="ar-EG" sz="4000" b="1" dirty="0">
                <a:solidFill>
                  <a:srgbClr val="0000CC"/>
                </a:solidFill>
              </a:rPr>
              <a:t>دور المفكر الناقد في المحافظة على الوحدة الوطنية والأمن الاجتماعي وقيم المجتمع الأصلية.</a:t>
            </a:r>
          </a:p>
        </p:txBody>
      </p:sp>
    </p:spTree>
    <p:extLst>
      <p:ext uri="{BB962C8B-B14F-4D97-AF65-F5344CB8AC3E}">
        <p14:creationId xmlns:p14="http://schemas.microsoft.com/office/powerpoint/2010/main" val="3847227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1844824"/>
            <a:ext cx="7776865" cy="646331"/>
          </a:xfrm>
          <a:prstGeom prst="rect">
            <a:avLst/>
          </a:prstGeom>
          <a:solidFill>
            <a:schemeClr val="accent4">
              <a:lumMod val="20000"/>
              <a:lumOff val="80000"/>
            </a:schemeClr>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EG"/>
            </a:defPPr>
            <a:lvl1pPr algn="ctr">
              <a:defRPr sz="3200" b="1">
                <a:solidFill>
                  <a:srgbClr val="002060"/>
                </a:solidFill>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EG" dirty="0"/>
              <a:t>4- الشيء المميز جدًا مما تعلمته اليوم هو:</a:t>
            </a:r>
            <a:endParaRPr lang="en-US" dirty="0"/>
          </a:p>
        </p:txBody>
      </p:sp>
      <p:sp>
        <p:nvSpPr>
          <p:cNvPr id="3" name="TextBox 2">
            <a:extLst>
              <a:ext uri="{FF2B5EF4-FFF2-40B4-BE49-F238E27FC236}">
                <a16:creationId xmlns:a16="http://schemas.microsoft.com/office/drawing/2014/main" id="{91CBB5B4-24DC-4235-AED2-C5A6F76BD3BC}"/>
              </a:ext>
            </a:extLst>
          </p:cNvPr>
          <p:cNvSpPr txBox="1"/>
          <p:nvPr/>
        </p:nvSpPr>
        <p:spPr>
          <a:xfrm>
            <a:off x="1835694" y="3284984"/>
            <a:ext cx="5472609" cy="1938992"/>
          </a:xfrm>
          <a:prstGeom prst="rect">
            <a:avLst/>
          </a:prstGeom>
          <a:noFill/>
          <a:ln w="57150">
            <a:noFill/>
            <a:prstDash val="dashDot"/>
          </a:ln>
        </p:spPr>
        <p:txBody>
          <a:bodyPr wrap="square" rtlCol="0">
            <a:spAutoFit/>
          </a:bodyPr>
          <a:lstStyle/>
          <a:p>
            <a:pPr algn="ctr"/>
            <a:r>
              <a:rPr lang="ar-EG" sz="4000" b="1" dirty="0">
                <a:solidFill>
                  <a:srgbClr val="0000CC"/>
                </a:solidFill>
              </a:rPr>
              <a:t>أهمية توجيه التفكير الناقد دون المساس بالثوابت الدينية والوطنية والمجتمعية</a:t>
            </a:r>
          </a:p>
        </p:txBody>
      </p:sp>
    </p:spTree>
    <p:extLst>
      <p:ext uri="{BB962C8B-B14F-4D97-AF65-F5344CB8AC3E}">
        <p14:creationId xmlns:p14="http://schemas.microsoft.com/office/powerpoint/2010/main" val="23677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1844824"/>
            <a:ext cx="7776865" cy="707886"/>
          </a:xfrm>
          <a:prstGeom prst="rect">
            <a:avLst/>
          </a:prstGeom>
          <a:solidFill>
            <a:schemeClr val="accent4">
              <a:lumMod val="20000"/>
              <a:lumOff val="80000"/>
            </a:schemeClr>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EG"/>
            </a:defPPr>
            <a:lvl1pPr algn="ctr">
              <a:defRPr sz="3200" b="1">
                <a:solidFill>
                  <a:srgbClr val="002060"/>
                </a:solidFill>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EG" dirty="0"/>
              <a:t>5- شيء لم أكن متأكدًا منه تمامًا هو:</a:t>
            </a:r>
            <a:endParaRPr lang="en-US" dirty="0"/>
          </a:p>
        </p:txBody>
      </p:sp>
      <p:sp>
        <p:nvSpPr>
          <p:cNvPr id="3" name="TextBox 2">
            <a:extLst>
              <a:ext uri="{FF2B5EF4-FFF2-40B4-BE49-F238E27FC236}">
                <a16:creationId xmlns:a16="http://schemas.microsoft.com/office/drawing/2014/main" id="{1B10C680-FFC2-481B-B160-3F197FDF0CDD}"/>
              </a:ext>
            </a:extLst>
          </p:cNvPr>
          <p:cNvSpPr txBox="1"/>
          <p:nvPr/>
        </p:nvSpPr>
        <p:spPr>
          <a:xfrm>
            <a:off x="1835694" y="3284984"/>
            <a:ext cx="5472609" cy="1323439"/>
          </a:xfrm>
          <a:prstGeom prst="rect">
            <a:avLst/>
          </a:prstGeom>
          <a:noFill/>
          <a:ln w="57150">
            <a:noFill/>
            <a:prstDash val="dashDot"/>
          </a:ln>
        </p:spPr>
        <p:txBody>
          <a:bodyPr wrap="square" rtlCol="0">
            <a:spAutoFit/>
          </a:bodyPr>
          <a:lstStyle/>
          <a:p>
            <a:pPr algn="ctr"/>
            <a:r>
              <a:rPr lang="ar-EG" sz="4000" b="1" dirty="0">
                <a:solidFill>
                  <a:srgbClr val="0000CC"/>
                </a:solidFill>
              </a:rPr>
              <a:t>حدود وضوابط النقد وحرية التعبير</a:t>
            </a:r>
          </a:p>
        </p:txBody>
      </p:sp>
    </p:spTree>
    <p:extLst>
      <p:ext uri="{BB962C8B-B14F-4D97-AF65-F5344CB8AC3E}">
        <p14:creationId xmlns:p14="http://schemas.microsoft.com/office/powerpoint/2010/main" val="1818295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1844824"/>
            <a:ext cx="7776865" cy="523220"/>
          </a:xfrm>
          <a:prstGeom prst="rect">
            <a:avLst/>
          </a:prstGeom>
          <a:solidFill>
            <a:schemeClr val="accent4">
              <a:lumMod val="20000"/>
              <a:lumOff val="80000"/>
            </a:schemeClr>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EG"/>
            </a:defPPr>
            <a:lvl1pPr algn="ctr">
              <a:defRPr sz="3200" b="1">
                <a:solidFill>
                  <a:srgbClr val="002060"/>
                </a:solidFill>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EG" dirty="0"/>
              <a:t>6- السؤال الكبير المتبقي لدي هو:</a:t>
            </a:r>
            <a:endParaRPr lang="en-US" dirty="0"/>
          </a:p>
        </p:txBody>
      </p:sp>
      <p:sp>
        <p:nvSpPr>
          <p:cNvPr id="3" name="TextBox 2">
            <a:extLst>
              <a:ext uri="{FF2B5EF4-FFF2-40B4-BE49-F238E27FC236}">
                <a16:creationId xmlns:a16="http://schemas.microsoft.com/office/drawing/2014/main" id="{3C16F55B-7356-4652-85C1-4A6669B8BE98}"/>
              </a:ext>
            </a:extLst>
          </p:cNvPr>
          <p:cNvSpPr txBox="1"/>
          <p:nvPr/>
        </p:nvSpPr>
        <p:spPr>
          <a:xfrm>
            <a:off x="1835694" y="3284984"/>
            <a:ext cx="5472609" cy="1323439"/>
          </a:xfrm>
          <a:prstGeom prst="rect">
            <a:avLst/>
          </a:prstGeom>
          <a:noFill/>
          <a:ln w="57150">
            <a:noFill/>
            <a:prstDash val="dashDot"/>
          </a:ln>
        </p:spPr>
        <p:txBody>
          <a:bodyPr wrap="square" rtlCol="0">
            <a:spAutoFit/>
          </a:bodyPr>
          <a:lstStyle/>
          <a:p>
            <a:pPr algn="ctr"/>
            <a:r>
              <a:rPr lang="ar-EG" sz="4000" b="1" dirty="0">
                <a:solidFill>
                  <a:srgbClr val="0000CC"/>
                </a:solidFill>
              </a:rPr>
              <a:t>ما أهمية حدود وضوابط حرية التعبير بالنسبة لكرامة الفرد؟</a:t>
            </a:r>
          </a:p>
        </p:txBody>
      </p:sp>
    </p:spTree>
    <p:extLst>
      <p:ext uri="{BB962C8B-B14F-4D97-AF65-F5344CB8AC3E}">
        <p14:creationId xmlns:p14="http://schemas.microsoft.com/office/powerpoint/2010/main" val="807766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1844824"/>
            <a:ext cx="7776865" cy="707886"/>
          </a:xfrm>
          <a:prstGeom prst="rect">
            <a:avLst/>
          </a:prstGeom>
          <a:solidFill>
            <a:schemeClr val="accent4">
              <a:lumMod val="20000"/>
              <a:lumOff val="80000"/>
            </a:schemeClr>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EG"/>
            </a:defPPr>
            <a:lvl1pPr algn="ctr">
              <a:defRPr sz="3200" b="1">
                <a:solidFill>
                  <a:srgbClr val="002060"/>
                </a:solidFill>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EG" dirty="0"/>
              <a:t>7- أحد المفاهيم الأساسية التي تعلمتها اليوم هو:</a:t>
            </a:r>
            <a:endParaRPr lang="en-US" dirty="0"/>
          </a:p>
        </p:txBody>
      </p:sp>
      <p:sp>
        <p:nvSpPr>
          <p:cNvPr id="3" name="TextBox 2">
            <a:extLst>
              <a:ext uri="{FF2B5EF4-FFF2-40B4-BE49-F238E27FC236}">
                <a16:creationId xmlns:a16="http://schemas.microsoft.com/office/drawing/2014/main" id="{002138FF-C17D-41BF-98F4-C433874D9DB0}"/>
              </a:ext>
            </a:extLst>
          </p:cNvPr>
          <p:cNvSpPr txBox="1"/>
          <p:nvPr/>
        </p:nvSpPr>
        <p:spPr>
          <a:xfrm>
            <a:off x="1835694" y="3284984"/>
            <a:ext cx="5472609" cy="1323439"/>
          </a:xfrm>
          <a:prstGeom prst="rect">
            <a:avLst/>
          </a:prstGeom>
          <a:noFill/>
          <a:ln w="57150">
            <a:noFill/>
            <a:prstDash val="dashDot"/>
          </a:ln>
        </p:spPr>
        <p:txBody>
          <a:bodyPr wrap="square" rtlCol="0">
            <a:spAutoFit/>
          </a:bodyPr>
          <a:lstStyle/>
          <a:p>
            <a:pPr marL="571500" indent="-571500">
              <a:buFont typeface="Arial" panose="020B0604020202020204" pitchFamily="34" charset="0"/>
              <a:buChar char="•"/>
            </a:pPr>
            <a:r>
              <a:rPr lang="ar-EG" sz="4000" b="1" dirty="0">
                <a:solidFill>
                  <a:srgbClr val="0000CC"/>
                </a:solidFill>
              </a:rPr>
              <a:t>الحقيقة</a:t>
            </a:r>
          </a:p>
          <a:p>
            <a:pPr marL="571500" indent="-571500">
              <a:buFont typeface="Arial" panose="020B0604020202020204" pitchFamily="34" charset="0"/>
              <a:buChar char="•"/>
            </a:pPr>
            <a:r>
              <a:rPr lang="ar-EG" sz="4000" b="1" dirty="0">
                <a:solidFill>
                  <a:srgbClr val="0000CC"/>
                </a:solidFill>
              </a:rPr>
              <a:t>الرأي</a:t>
            </a:r>
          </a:p>
        </p:txBody>
      </p:sp>
    </p:spTree>
    <p:extLst>
      <p:ext uri="{BB962C8B-B14F-4D97-AF65-F5344CB8AC3E}">
        <p14:creationId xmlns:p14="http://schemas.microsoft.com/office/powerpoint/2010/main" val="1673615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1844824"/>
            <a:ext cx="7776865" cy="707886"/>
          </a:xfrm>
          <a:prstGeom prst="rect">
            <a:avLst/>
          </a:prstGeom>
          <a:solidFill>
            <a:schemeClr val="accent4">
              <a:lumMod val="20000"/>
              <a:lumOff val="80000"/>
            </a:schemeClr>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EG"/>
            </a:defPPr>
            <a:lvl1pPr algn="ctr">
              <a:defRPr sz="3200" b="1">
                <a:solidFill>
                  <a:srgbClr val="002060"/>
                </a:solidFill>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EG" dirty="0"/>
              <a:t>8- شيء واحد من درس اليوم جعلني أفكر هو:</a:t>
            </a:r>
            <a:endParaRPr lang="en-US" dirty="0"/>
          </a:p>
        </p:txBody>
      </p:sp>
      <p:sp>
        <p:nvSpPr>
          <p:cNvPr id="3" name="TextBox 2">
            <a:extLst>
              <a:ext uri="{FF2B5EF4-FFF2-40B4-BE49-F238E27FC236}">
                <a16:creationId xmlns:a16="http://schemas.microsoft.com/office/drawing/2014/main" id="{22EEA33C-4395-49FE-94E2-AA0A7236E985}"/>
              </a:ext>
            </a:extLst>
          </p:cNvPr>
          <p:cNvSpPr txBox="1"/>
          <p:nvPr/>
        </p:nvSpPr>
        <p:spPr>
          <a:xfrm>
            <a:off x="1835694" y="3284984"/>
            <a:ext cx="5472609" cy="2554545"/>
          </a:xfrm>
          <a:prstGeom prst="rect">
            <a:avLst/>
          </a:prstGeom>
          <a:noFill/>
          <a:ln w="57150">
            <a:noFill/>
            <a:prstDash val="dashDot"/>
          </a:ln>
        </p:spPr>
        <p:txBody>
          <a:bodyPr wrap="square" rtlCol="0">
            <a:spAutoFit/>
          </a:bodyPr>
          <a:lstStyle/>
          <a:p>
            <a:pPr algn="ctr"/>
            <a:r>
              <a:rPr lang="ar-EG" sz="4000" b="1" dirty="0">
                <a:solidFill>
                  <a:srgbClr val="0000CC"/>
                </a:solidFill>
              </a:rPr>
              <a:t>المعيار الداخلي الذي يجب توظيفه حتى لا نقع في التشدد أو التعصب عند طرح الأفكار والآراء.</a:t>
            </a:r>
          </a:p>
        </p:txBody>
      </p:sp>
    </p:spTree>
    <p:extLst>
      <p:ext uri="{BB962C8B-B14F-4D97-AF65-F5344CB8AC3E}">
        <p14:creationId xmlns:p14="http://schemas.microsoft.com/office/powerpoint/2010/main" val="1997951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1556792"/>
            <a:ext cx="7776865" cy="1077218"/>
          </a:xfrm>
          <a:prstGeom prst="rect">
            <a:avLst/>
          </a:prstGeom>
          <a:solidFill>
            <a:schemeClr val="accent4">
              <a:lumMod val="20000"/>
              <a:lumOff val="80000"/>
            </a:schemeClr>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EG"/>
            </a:defPPr>
            <a:lvl1pPr algn="ctr">
              <a:defRPr sz="3200" b="1">
                <a:solidFill>
                  <a:srgbClr val="002060"/>
                </a:solidFill>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EG" dirty="0"/>
              <a:t>9- إن كان بوسعي تلخيص تعلمي في مجموعة محددة من العبارات فهي:</a:t>
            </a:r>
            <a:endParaRPr lang="en-US" dirty="0"/>
          </a:p>
        </p:txBody>
      </p:sp>
      <p:sp>
        <p:nvSpPr>
          <p:cNvPr id="3" name="TextBox 2">
            <a:extLst>
              <a:ext uri="{FF2B5EF4-FFF2-40B4-BE49-F238E27FC236}">
                <a16:creationId xmlns:a16="http://schemas.microsoft.com/office/drawing/2014/main" id="{E091CCE7-E7BE-4ED5-B6FF-E8E6AEF7B723}"/>
              </a:ext>
            </a:extLst>
          </p:cNvPr>
          <p:cNvSpPr txBox="1"/>
          <p:nvPr/>
        </p:nvSpPr>
        <p:spPr>
          <a:xfrm>
            <a:off x="1547664" y="3284984"/>
            <a:ext cx="6336704" cy="2554545"/>
          </a:xfrm>
          <a:prstGeom prst="rect">
            <a:avLst/>
          </a:prstGeom>
          <a:noFill/>
          <a:ln w="57150">
            <a:noFill/>
            <a:prstDash val="dashDot"/>
          </a:ln>
        </p:spPr>
        <p:txBody>
          <a:bodyPr wrap="square" rtlCol="0">
            <a:spAutoFit/>
          </a:bodyPr>
          <a:lstStyle/>
          <a:p>
            <a:pPr algn="ctr"/>
            <a:r>
              <a:rPr lang="ar-EG" sz="4000" b="1" dirty="0">
                <a:solidFill>
                  <a:srgbClr val="0000CC"/>
                </a:solidFill>
              </a:rPr>
              <a:t>ينبغي للمفكر الناقد عدم إساءة فهم حرية التعبير والنقد والحرية الفكرية، بل يجب مراعاة ضوابط وحدود حرية التعبير والنقد والمصالح العامة.</a:t>
            </a:r>
          </a:p>
        </p:txBody>
      </p:sp>
    </p:spTree>
    <p:extLst>
      <p:ext uri="{BB962C8B-B14F-4D97-AF65-F5344CB8AC3E}">
        <p14:creationId xmlns:p14="http://schemas.microsoft.com/office/powerpoint/2010/main" val="3176409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2000" r="-2000" b="-2000"/>
          </a:stretch>
        </a:blip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AF7610CA-AC5A-492B-AB67-45CCDF89CBF0}"/>
              </a:ext>
            </a:extLst>
          </p:cNvPr>
          <p:cNvSpPr txBox="1"/>
          <p:nvPr/>
        </p:nvSpPr>
        <p:spPr>
          <a:xfrm>
            <a:off x="683567" y="1844824"/>
            <a:ext cx="7776865" cy="1446550"/>
          </a:xfrm>
          <a:prstGeom prst="rect">
            <a:avLst/>
          </a:prstGeom>
          <a:solidFill>
            <a:schemeClr val="accent4">
              <a:lumMod val="20000"/>
              <a:lumOff val="80000"/>
            </a:schemeClr>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defPPr>
              <a:defRPr lang="ar-EG"/>
            </a:defPPr>
            <a:lvl1pPr algn="ctr">
              <a:defRPr sz="3200" b="1">
                <a:solidFill>
                  <a:srgbClr val="002060"/>
                </a:solidFill>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EG" dirty="0"/>
              <a:t>10- أهم شيء يجب أن أتذكره في درس اليوم هو:</a:t>
            </a:r>
            <a:endParaRPr lang="en-US" dirty="0"/>
          </a:p>
        </p:txBody>
      </p:sp>
      <p:sp>
        <p:nvSpPr>
          <p:cNvPr id="3" name="TextBox 2">
            <a:extLst>
              <a:ext uri="{FF2B5EF4-FFF2-40B4-BE49-F238E27FC236}">
                <a16:creationId xmlns:a16="http://schemas.microsoft.com/office/drawing/2014/main" id="{7BF1BA8D-861E-4662-8CC6-1711AD7FC818}"/>
              </a:ext>
            </a:extLst>
          </p:cNvPr>
          <p:cNvSpPr txBox="1"/>
          <p:nvPr/>
        </p:nvSpPr>
        <p:spPr>
          <a:xfrm>
            <a:off x="1835694" y="3284984"/>
            <a:ext cx="5472609" cy="1938992"/>
          </a:xfrm>
          <a:prstGeom prst="rect">
            <a:avLst/>
          </a:prstGeom>
          <a:noFill/>
          <a:ln w="57150">
            <a:noFill/>
            <a:prstDash val="dashDot"/>
          </a:ln>
        </p:spPr>
        <p:txBody>
          <a:bodyPr wrap="square" rtlCol="0">
            <a:spAutoFit/>
          </a:bodyPr>
          <a:lstStyle/>
          <a:p>
            <a:pPr algn="ctr"/>
            <a:r>
              <a:rPr lang="ar-EG" sz="4000" b="1" dirty="0">
                <a:solidFill>
                  <a:srgbClr val="0000CC"/>
                </a:solidFill>
              </a:rPr>
              <a:t>أنه كلما زادت جرعتك من الحرية زادت معها جرعتك من المسؤولية</a:t>
            </a:r>
          </a:p>
        </p:txBody>
      </p:sp>
    </p:spTree>
    <p:extLst>
      <p:ext uri="{BB962C8B-B14F-4D97-AF65-F5344CB8AC3E}">
        <p14:creationId xmlns:p14="http://schemas.microsoft.com/office/powerpoint/2010/main" val="1139840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730</TotalTime>
  <Words>3229</Words>
  <Application>Microsoft Office PowerPoint</Application>
  <PresentationFormat>عرض على الشاشة (4:3)</PresentationFormat>
  <Paragraphs>203</Paragraphs>
  <Slides>77</Slides>
  <Notes>0</Notes>
  <HiddenSlides>0</HiddenSlides>
  <MMClips>0</MMClips>
  <ScaleCrop>false</ScaleCrop>
  <HeadingPairs>
    <vt:vector size="6" baseType="variant">
      <vt:variant>
        <vt:lpstr>الخطوط المستخدمة</vt:lpstr>
      </vt:variant>
      <vt:variant>
        <vt:i4>2</vt:i4>
      </vt:variant>
      <vt:variant>
        <vt:lpstr>نسق</vt:lpstr>
      </vt:variant>
      <vt:variant>
        <vt:i4>1</vt:i4>
      </vt:variant>
      <vt:variant>
        <vt:lpstr>عناوين الشرائح</vt:lpstr>
      </vt:variant>
      <vt:variant>
        <vt:i4>77</vt:i4>
      </vt:variant>
    </vt:vector>
  </HeadingPairs>
  <TitlesOfParts>
    <vt:vector size="80" baseType="lpstr">
      <vt:lpstr>Arial</vt:lpstr>
      <vt:lpstr>Calibri</vt:lpstr>
      <vt:lpstr>نسق Office</vt:lpstr>
      <vt:lpstr>الدرس السابع</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 www.ien.edu.sa ٨ </dc:title>
  <dc:creator>Eman Adel</dc:creator>
  <cp:lastModifiedBy>Eman Adel</cp:lastModifiedBy>
  <cp:revision>134</cp:revision>
  <dcterms:created xsi:type="dcterms:W3CDTF">2020-12-01T14:21:27Z</dcterms:created>
  <dcterms:modified xsi:type="dcterms:W3CDTF">2021-08-22T23:11:40Z</dcterms:modified>
</cp:coreProperties>
</file>