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61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761163" cy="99425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333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114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5340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096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203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251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27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125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071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609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648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162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755A09-840F-40AF-B050-9B89F59218A4}" type="datetimeFigureOut">
              <a:rPr lang="ar-SA" smtClean="0"/>
              <a:t>17/03/42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C50782-41D1-4EB8-AECB-21D60099D7CE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8964489" y="4430444"/>
            <a:ext cx="176516" cy="2427555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" name="Group 2"/>
          <p:cNvGrpSpPr/>
          <p:nvPr/>
        </p:nvGrpSpPr>
        <p:grpSpPr>
          <a:xfrm>
            <a:off x="3491880" y="1017038"/>
            <a:ext cx="5634372" cy="3405558"/>
            <a:chOff x="3491879" y="728699"/>
            <a:chExt cx="5634372" cy="3405557"/>
          </a:xfrm>
        </p:grpSpPr>
        <p:sp>
          <p:nvSpPr>
            <p:cNvPr id="31" name="Rectangle 30"/>
            <p:cNvSpPr/>
            <p:nvPr/>
          </p:nvSpPr>
          <p:spPr>
            <a:xfrm>
              <a:off x="3491879" y="2564596"/>
              <a:ext cx="5634372" cy="1569660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lnSpc>
                  <a:spcPct val="150000"/>
                </a:lnSpc>
              </a:pPr>
              <a:r>
                <a:rPr lang="ar-SA" sz="3200" b="1" spc="150" dirty="0" smtClean="0">
                  <a:ln w="11430"/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cs typeface="PT Bold Heading" panose="02010400000000000000" pitchFamily="2" charset="-78"/>
                </a:rPr>
                <a:t>الكفايات اللغوية 3</a:t>
              </a:r>
              <a:endParaRPr lang="ar-SA" sz="3200" b="1" spc="150" dirty="0" smtClean="0">
                <a:ln w="1143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PT Bold Heading" panose="02010400000000000000" pitchFamily="2" charset="-78"/>
              </a:endParaRPr>
            </a:p>
            <a:p>
              <a:pPr algn="ctr">
                <a:lnSpc>
                  <a:spcPct val="150000"/>
                </a:lnSpc>
              </a:pPr>
              <a:r>
                <a:rPr lang="ar-SA" sz="3200" b="1" spc="150" dirty="0" smtClean="0">
                  <a:ln w="11430"/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cs typeface="PT Bold Heading" panose="02010400000000000000" pitchFamily="2" charset="-78"/>
                </a:rPr>
                <a:t>الأستاذ / عبدالله الزهراني</a:t>
              </a:r>
              <a:endParaRPr lang="ar-SA" sz="3200" b="1" spc="150" dirty="0">
                <a:ln w="1143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PT Bold Heading" panose="02010400000000000000" pitchFamily="2" charset="-78"/>
              </a:endParaRPr>
            </a:p>
          </p:txBody>
        </p:sp>
        <p:pic>
          <p:nvPicPr>
            <p:cNvPr id="32" name="Picture 2" descr="C:\Users\TOSHIBA\Desktop\تأصيل العربية\شعار تأصيل العربية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4386" y="728699"/>
              <a:ext cx="2077472" cy="152981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Rounded Rectangle 32"/>
          <p:cNvSpPr/>
          <p:nvPr/>
        </p:nvSpPr>
        <p:spPr>
          <a:xfrm>
            <a:off x="8964489" y="3132878"/>
            <a:ext cx="176516" cy="1232226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Rounded Rectangle 35"/>
          <p:cNvSpPr/>
          <p:nvPr/>
        </p:nvSpPr>
        <p:spPr>
          <a:xfrm>
            <a:off x="8964488" y="2452847"/>
            <a:ext cx="179512" cy="616113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4" name="Group 33"/>
          <p:cNvGrpSpPr/>
          <p:nvPr/>
        </p:nvGrpSpPr>
        <p:grpSpPr>
          <a:xfrm>
            <a:off x="49736" y="260649"/>
            <a:ext cx="5098328" cy="6336704"/>
            <a:chOff x="107504" y="116632"/>
            <a:chExt cx="5616624" cy="6336704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/>
        </p:grpSpPr>
        <p:sp>
          <p:nvSpPr>
            <p:cNvPr id="35" name="Rounded Rectangle 34"/>
            <p:cNvSpPr/>
            <p:nvPr/>
          </p:nvSpPr>
          <p:spPr>
            <a:xfrm>
              <a:off x="2411760" y="1166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16014" y="1261530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07504" y="227687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07504" y="335699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07504" y="116632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07504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259632" y="119675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259632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259632" y="227687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563888" y="1166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259632" y="443711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411760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411760" y="2276872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411760" y="335699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411760" y="443711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716015" y="443711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563888" y="443711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3563888" y="55172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411760" y="119675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716012" y="55172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3563888" y="12397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56045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 Brace 4"/>
          <p:cNvSpPr/>
          <p:nvPr/>
        </p:nvSpPr>
        <p:spPr>
          <a:xfrm rot="5400000">
            <a:off x="4507396" y="-2390861"/>
            <a:ext cx="633264" cy="7416824"/>
          </a:xfrm>
          <a:prstGeom prst="leftBrace">
            <a:avLst>
              <a:gd name="adj1" fmla="val 188356"/>
              <a:gd name="adj2" fmla="val 5000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Oval 35"/>
          <p:cNvSpPr/>
          <p:nvPr/>
        </p:nvSpPr>
        <p:spPr>
          <a:xfrm>
            <a:off x="7668344" y="1357908"/>
            <a:ext cx="1388178" cy="662881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58679" y="1357908"/>
            <a:ext cx="1316977" cy="59087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ى</a:t>
            </a:r>
            <a:endParaRPr lang="ar-SA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372200" y="-27384"/>
            <a:ext cx="2777591" cy="576064"/>
          </a:xfrm>
          <a:prstGeom prst="round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0"/>
              </a:spcBef>
            </a:pPr>
            <a:r>
              <a:rPr lang="ar-SA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الألف المتطرفة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067944" y="1557164"/>
            <a:ext cx="4988579" cy="54968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endParaRPr lang="ar-SA" sz="1400" dirty="0"/>
          </a:p>
          <a:p>
            <a:pPr>
              <a:lnSpc>
                <a:spcPct val="150000"/>
              </a:lnSpc>
            </a:pPr>
            <a:r>
              <a:rPr lang="ar-SA" sz="2000" dirty="0" smtClean="0"/>
              <a:t>1-</a:t>
            </a:r>
            <a:r>
              <a:rPr lang="ar-SA" sz="2000" dirty="0" smtClean="0"/>
              <a:t> </a:t>
            </a:r>
            <a:r>
              <a:rPr lang="ar-SA" sz="2000" dirty="0" smtClean="0"/>
              <a:t>الأفعال :</a:t>
            </a:r>
          </a:p>
          <a:p>
            <a:pPr>
              <a:lnSpc>
                <a:spcPct val="130000"/>
              </a:lnSpc>
            </a:pPr>
            <a:r>
              <a:rPr lang="ar-SA" sz="2000" dirty="0" smtClean="0"/>
              <a:t>أ)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كل فعل ثلاثي </a:t>
            </a:r>
            <a:r>
              <a:rPr lang="ar-SA" sz="2000" dirty="0" smtClean="0"/>
              <a:t>أصل الألف </a:t>
            </a:r>
            <a:r>
              <a:rPr lang="ar-SA" sz="2000" dirty="0" smtClean="0">
                <a:hlinkClick r:id="rId2" action="ppaction://hlinksldjump"/>
              </a:rPr>
              <a:t>(واو)</a:t>
            </a:r>
            <a:r>
              <a:rPr lang="ar-SA" sz="2000" dirty="0" smtClean="0"/>
              <a:t> دعا ، لها ، نجا ،</a:t>
            </a:r>
          </a:p>
          <a:p>
            <a:pPr>
              <a:lnSpc>
                <a:spcPct val="130000"/>
              </a:lnSpc>
            </a:pPr>
            <a:r>
              <a:rPr lang="ar-SA" sz="2000" dirty="0" smtClean="0"/>
              <a:t>ب-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الألف </a:t>
            </a:r>
            <a:r>
              <a:rPr lang="ar-SA" sz="2000" dirty="0">
                <a:solidFill>
                  <a:schemeClr val="accent2">
                    <a:lumMod val="75000"/>
                  </a:schemeClr>
                </a:solidFill>
              </a:rPr>
              <a:t>إذا قبلها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ياء</a:t>
            </a:r>
            <a:r>
              <a:rPr lang="ar-SA" sz="2000" dirty="0" smtClean="0"/>
              <a:t>(استحيا – استعيا – أحيا)</a:t>
            </a:r>
          </a:p>
          <a:p>
            <a:pPr>
              <a:lnSpc>
                <a:spcPct val="130000"/>
              </a:lnSpc>
            </a:pPr>
            <a:r>
              <a:rPr lang="ar-SA" dirty="0" smtClean="0"/>
              <a:t>2-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جميع الحروف ألفها قائمة </a:t>
            </a:r>
            <a:r>
              <a:rPr lang="ar-SA" dirty="0" smtClean="0"/>
              <a:t>(لا، ما، يا، إلّا، ألا، أمّا</a:t>
            </a:r>
            <a:r>
              <a:rPr lang="ar-SA" dirty="0" smtClean="0"/>
              <a:t>) </a:t>
            </a:r>
          </a:p>
          <a:p>
            <a:pPr>
              <a:lnSpc>
                <a:spcPct val="130000"/>
              </a:lnSpc>
            </a:pPr>
            <a:r>
              <a:rPr lang="ar-SA" dirty="0" smtClean="0"/>
              <a:t>عدا أربعة أحرف مستثناة</a:t>
            </a:r>
            <a:endParaRPr lang="ar-SA" dirty="0" smtClean="0"/>
          </a:p>
          <a:p>
            <a:pPr>
              <a:lnSpc>
                <a:spcPct val="130000"/>
              </a:lnSpc>
            </a:pPr>
            <a:r>
              <a:rPr lang="ar-SA" sz="2400" b="1" dirty="0" smtClean="0"/>
              <a:t>3-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الأسماء</a:t>
            </a:r>
          </a:p>
          <a:p>
            <a:pPr>
              <a:lnSpc>
                <a:spcPct val="130000"/>
              </a:lnSpc>
            </a:pPr>
            <a:r>
              <a:rPr lang="ar-SA" sz="2400" dirty="0" smtClean="0"/>
              <a:t>أ-</a:t>
            </a:r>
            <a:r>
              <a:rPr lang="ar-SA" sz="2400" dirty="0" smtClean="0">
                <a:solidFill>
                  <a:schemeClr val="accent2">
                    <a:lumMod val="75000"/>
                  </a:schemeClr>
                </a:solidFill>
              </a:rPr>
              <a:t>إذا كانت الألف ثالثة وأصلها </a:t>
            </a:r>
            <a:r>
              <a:rPr lang="ar-SA" sz="2400" dirty="0" smtClean="0">
                <a:solidFill>
                  <a:schemeClr val="accent2">
                    <a:lumMod val="75000"/>
                  </a:schemeClr>
                </a:solidFill>
                <a:hlinkClick r:id="rId3" action="ppaction://hlinksldjump"/>
              </a:rPr>
              <a:t>واو</a:t>
            </a:r>
            <a:r>
              <a:rPr lang="ar-SA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sz="2400" dirty="0" smtClean="0"/>
              <a:t>(عصا)</a:t>
            </a:r>
          </a:p>
          <a:p>
            <a:pPr>
              <a:lnSpc>
                <a:spcPct val="130000"/>
              </a:lnSpc>
            </a:pPr>
            <a:r>
              <a:rPr lang="ar-SA" sz="2000" dirty="0" smtClean="0"/>
              <a:t>ب-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الألف في الاسم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الأعجمي كلها قائمة </a:t>
            </a:r>
            <a:r>
              <a:rPr lang="ar-SA" sz="2000" dirty="0" smtClean="0"/>
              <a:t>(أمريكا-طنطا-موسيقا</a:t>
            </a:r>
            <a:r>
              <a:rPr lang="ar-SA" sz="2000" dirty="0" smtClean="0"/>
              <a:t>) عدا أربعة أسماء أعجمية مستثناة</a:t>
            </a:r>
            <a:endParaRPr lang="ar-SA" sz="2000" dirty="0" smtClean="0"/>
          </a:p>
          <a:p>
            <a:pPr>
              <a:lnSpc>
                <a:spcPct val="130000"/>
              </a:lnSpc>
            </a:pPr>
            <a:r>
              <a:rPr lang="ar-SA" dirty="0" smtClean="0"/>
              <a:t>ج-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الألف في الأسماء المبنية </a:t>
            </a:r>
            <a:r>
              <a:rPr lang="ar-SA" dirty="0" smtClean="0"/>
              <a:t>(أنا-هذا-مهما-هنا-ماذا-إذا</a:t>
            </a:r>
            <a:r>
              <a:rPr lang="ar-SA" dirty="0" smtClean="0"/>
              <a:t>)</a:t>
            </a:r>
          </a:p>
          <a:p>
            <a:pPr>
              <a:lnSpc>
                <a:spcPct val="130000"/>
              </a:lnSpc>
            </a:pPr>
            <a:r>
              <a:rPr lang="ar-SA" dirty="0" smtClean="0"/>
              <a:t>عدا أربعة أسماء أعجمية مستثناة</a:t>
            </a:r>
            <a:endParaRPr lang="ar-SA" dirty="0" smtClean="0"/>
          </a:p>
          <a:p>
            <a:pPr>
              <a:lnSpc>
                <a:spcPct val="130000"/>
              </a:lnSpc>
            </a:pPr>
            <a:r>
              <a:rPr lang="ar-SA" sz="2400" dirty="0" smtClean="0"/>
              <a:t>د-</a:t>
            </a:r>
            <a:r>
              <a:rPr lang="ar-SA" sz="2400" dirty="0" smtClean="0">
                <a:solidFill>
                  <a:schemeClr val="accent2">
                    <a:lumMod val="75000"/>
                  </a:schemeClr>
                </a:solidFill>
              </a:rPr>
              <a:t>الألف إذا قبلها ياء </a:t>
            </a:r>
            <a:r>
              <a:rPr lang="ar-SA" sz="2400" dirty="0" smtClean="0"/>
              <a:t>(دنيا-مرايا-هدايا-خبايا)</a:t>
            </a:r>
            <a:endParaRPr lang="ar-SA" sz="2400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611561" y="582588"/>
            <a:ext cx="8280920" cy="5232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تكتب الألف في الأفعال والأسماء والحروف بهذه الصورة (ا) أو بهذه الصورة (ى)</a:t>
            </a:r>
            <a:endParaRPr lang="ar-SA" sz="24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-540568" y="1947689"/>
            <a:ext cx="4988579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000" dirty="0" smtClean="0"/>
              <a:t>1--</a:t>
            </a:r>
            <a:r>
              <a:rPr lang="ar-SA" sz="2000" b="1" dirty="0" smtClean="0">
                <a:solidFill>
                  <a:schemeClr val="accent2">
                    <a:lumMod val="50000"/>
                  </a:schemeClr>
                </a:solidFill>
              </a:rPr>
              <a:t>الأفعال </a:t>
            </a:r>
          </a:p>
          <a:p>
            <a:pPr>
              <a:lnSpc>
                <a:spcPct val="150000"/>
              </a:lnSpc>
            </a:pPr>
            <a:r>
              <a:rPr lang="ar-SA" sz="2000" dirty="0" smtClean="0"/>
              <a:t>أ-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كل فعل ثلاثي </a:t>
            </a:r>
            <a:r>
              <a:rPr lang="ar-SA" sz="2000" dirty="0" smtClean="0"/>
              <a:t>أصل الألف </a:t>
            </a:r>
            <a:r>
              <a:rPr lang="ar-SA" sz="2000" dirty="0" smtClean="0">
                <a:hlinkClick r:id="rId4" action="ppaction://hlinksldjump"/>
              </a:rPr>
              <a:t>(ياء) </a:t>
            </a:r>
            <a:r>
              <a:rPr lang="ar-SA" sz="2000" dirty="0" smtClean="0"/>
              <a:t>رمى ، </a:t>
            </a:r>
            <a:r>
              <a:rPr lang="ar-SA" sz="2000" dirty="0" err="1" smtClean="0"/>
              <a:t>مشى،سعى</a:t>
            </a:r>
            <a:r>
              <a:rPr lang="ar-SA" sz="2000" dirty="0" smtClean="0"/>
              <a:t>،</a:t>
            </a:r>
          </a:p>
          <a:p>
            <a:pPr>
              <a:lnSpc>
                <a:spcPct val="150000"/>
              </a:lnSpc>
            </a:pPr>
            <a:r>
              <a:rPr lang="ar-SA" sz="2200" dirty="0" smtClean="0"/>
              <a:t>ب-</a:t>
            </a:r>
            <a:r>
              <a:rPr lang="ar-SA" sz="2200" dirty="0" smtClean="0">
                <a:solidFill>
                  <a:schemeClr val="accent2">
                    <a:lumMod val="75000"/>
                  </a:schemeClr>
                </a:solidFill>
              </a:rPr>
              <a:t>الألف رابعة فأكثر </a:t>
            </a:r>
            <a:r>
              <a:rPr lang="ar-SA" sz="2200" dirty="0" smtClean="0"/>
              <a:t>(أعطى ، استوى ، استعلى</a:t>
            </a:r>
          </a:p>
          <a:p>
            <a:pPr>
              <a:lnSpc>
                <a:spcPct val="150000"/>
              </a:lnSpc>
            </a:pPr>
            <a:r>
              <a:rPr lang="ar-SA" sz="2400" dirty="0" smtClean="0"/>
              <a:t>2-</a:t>
            </a:r>
            <a:r>
              <a:rPr lang="ar-SA" sz="2400" dirty="0" smtClean="0">
                <a:solidFill>
                  <a:schemeClr val="accent2">
                    <a:lumMod val="75000"/>
                  </a:schemeClr>
                </a:solidFill>
              </a:rPr>
              <a:t> حرف مستثناة </a:t>
            </a:r>
            <a:r>
              <a:rPr lang="ar-SA" sz="2400" dirty="0" smtClean="0"/>
              <a:t>(إلى، على، بلى، حتى)</a:t>
            </a:r>
          </a:p>
          <a:p>
            <a:pPr>
              <a:lnSpc>
                <a:spcPct val="150000"/>
              </a:lnSpc>
            </a:pPr>
            <a:r>
              <a:rPr lang="ar-SA" sz="2400" b="1" dirty="0" smtClean="0"/>
              <a:t>3-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الأسماء</a:t>
            </a:r>
          </a:p>
          <a:p>
            <a:pPr>
              <a:lnSpc>
                <a:spcPct val="150000"/>
              </a:lnSpc>
            </a:pPr>
            <a:r>
              <a:rPr lang="ar-SA" sz="2400" dirty="0" smtClean="0"/>
              <a:t>أ-</a:t>
            </a:r>
            <a:r>
              <a:rPr lang="ar-SA" sz="2400" dirty="0" smtClean="0">
                <a:solidFill>
                  <a:schemeClr val="accent2">
                    <a:lumMod val="75000"/>
                  </a:schemeClr>
                </a:solidFill>
              </a:rPr>
              <a:t>إذا كانت الألف ثالثة وأصلها </a:t>
            </a:r>
            <a:r>
              <a:rPr lang="ar-SA" sz="2400" dirty="0" smtClean="0">
                <a:solidFill>
                  <a:schemeClr val="accent2">
                    <a:lumMod val="75000"/>
                  </a:schemeClr>
                </a:solidFill>
                <a:hlinkClick r:id="rId5" action="ppaction://hlinksldjump"/>
              </a:rPr>
              <a:t>ياء</a:t>
            </a:r>
            <a:r>
              <a:rPr lang="ar-SA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sz="2400" dirty="0" smtClean="0"/>
              <a:t>(فتى)</a:t>
            </a:r>
          </a:p>
          <a:p>
            <a:pPr>
              <a:lnSpc>
                <a:spcPct val="150000"/>
              </a:lnSpc>
            </a:pPr>
            <a:r>
              <a:rPr lang="ar-SA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ب-</a:t>
            </a:r>
            <a:r>
              <a:rPr lang="ar-SA" sz="2200" dirty="0" smtClean="0">
                <a:solidFill>
                  <a:schemeClr val="accent2">
                    <a:lumMod val="50000"/>
                  </a:schemeClr>
                </a:solidFill>
              </a:rPr>
              <a:t>إذا كانت ألف رابعة فأكثر</a:t>
            </a:r>
            <a:r>
              <a:rPr lang="ar-SA" sz="2200" dirty="0" smtClean="0"/>
              <a:t>(</a:t>
            </a:r>
            <a:r>
              <a:rPr lang="ar-SA" sz="2200" dirty="0" err="1" smtClean="0"/>
              <a:t>مستشفى،أقوى،مبنى</a:t>
            </a:r>
            <a:endParaRPr lang="ar-SA" sz="2200" dirty="0" smtClean="0"/>
          </a:p>
          <a:p>
            <a:pPr>
              <a:lnSpc>
                <a:spcPct val="150000"/>
              </a:lnSpc>
            </a:pPr>
            <a:r>
              <a:rPr lang="ar-S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ج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-أسماء أعجمية مستثناة</a:t>
            </a:r>
            <a:r>
              <a:rPr lang="ar-SA" sz="2000" dirty="0" smtClean="0"/>
              <a:t>(كسرى-</a:t>
            </a:r>
            <a:r>
              <a:rPr lang="ar-SA" sz="2000" dirty="0" err="1" smtClean="0"/>
              <a:t>بخارى</a:t>
            </a:r>
            <a:r>
              <a:rPr lang="ar-SA" sz="2000" dirty="0" smtClean="0"/>
              <a:t>-موسى-عيسى)</a:t>
            </a:r>
          </a:p>
          <a:p>
            <a:pPr>
              <a:lnSpc>
                <a:spcPct val="150000"/>
              </a:lnSpc>
            </a:pPr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د-</a:t>
            </a:r>
            <a:r>
              <a:rPr lang="ar-SA" sz="2400" dirty="0" smtClean="0">
                <a:solidFill>
                  <a:schemeClr val="accent2">
                    <a:lumMod val="75000"/>
                  </a:schemeClr>
                </a:solidFill>
              </a:rPr>
              <a:t>أسماء مبنية مستثناة</a:t>
            </a:r>
            <a:r>
              <a:rPr lang="ar-SA" sz="2400" dirty="0" smtClean="0"/>
              <a:t>(متى-أنّى-الألى-لدى)</a:t>
            </a:r>
          </a:p>
        </p:txBody>
      </p:sp>
      <p:cxnSp>
        <p:nvCxnSpPr>
          <p:cNvPr id="8" name="رابط مستقيم 7"/>
          <p:cNvCxnSpPr/>
          <p:nvPr/>
        </p:nvCxnSpPr>
        <p:spPr>
          <a:xfrm>
            <a:off x="4448764" y="2206988"/>
            <a:ext cx="0" cy="42051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53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4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6" dur="20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6" grpId="0" animBg="1"/>
      <p:bldP spid="37" grpId="0" animBg="1"/>
      <p:bldP spid="2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3542" y="908720"/>
            <a:ext cx="9036496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600" dirty="0" smtClean="0"/>
              <a:t>لمعرفة أصل الألف في الفعل الثلاثي هل هي (واو) أو (ي)</a:t>
            </a:r>
          </a:p>
          <a:p>
            <a:pPr>
              <a:lnSpc>
                <a:spcPct val="150000"/>
              </a:lnSpc>
            </a:pPr>
            <a:r>
              <a:rPr lang="ar-SA" sz="4000" dirty="0" smtClean="0">
                <a:solidFill>
                  <a:schemeClr val="accent6">
                    <a:lumMod val="50000"/>
                  </a:schemeClr>
                </a:solidFill>
              </a:rPr>
              <a:t>أتكلم عن نفسي </a:t>
            </a:r>
            <a:r>
              <a:rPr lang="ar-SA" sz="4000" dirty="0" smtClean="0"/>
              <a:t>أو </a:t>
            </a:r>
            <a:r>
              <a:rPr lang="ar-SA" sz="4000" dirty="0" smtClean="0">
                <a:solidFill>
                  <a:srgbClr val="00B050"/>
                </a:solidFill>
              </a:rPr>
              <a:t>آتي بالمصدر </a:t>
            </a:r>
            <a:r>
              <a:rPr lang="ar-SA" sz="4000" dirty="0" smtClean="0"/>
              <a:t>أو </a:t>
            </a:r>
            <a:r>
              <a:rPr lang="ar-SA" sz="4000" dirty="0" smtClean="0">
                <a:solidFill>
                  <a:srgbClr val="0070C0"/>
                </a:solidFill>
              </a:rPr>
              <a:t>أجعله فعلاً مضارعاً </a:t>
            </a:r>
            <a:r>
              <a:rPr lang="ar-SA" sz="3600" dirty="0" smtClean="0"/>
              <a:t>فإن انقلبت الألف واو فتكتب (ا) وإن انقلبت ياء فتكتب (ى)</a:t>
            </a:r>
          </a:p>
          <a:p>
            <a:r>
              <a:rPr lang="ar-SA" sz="4000" dirty="0" smtClean="0"/>
              <a:t>مثال / دع</a:t>
            </a:r>
            <a:r>
              <a:rPr lang="ar-SA" sz="4000" dirty="0" smtClean="0">
                <a:solidFill>
                  <a:srgbClr val="FF0000"/>
                </a:solidFill>
              </a:rPr>
              <a:t>ا</a:t>
            </a:r>
            <a:r>
              <a:rPr lang="ar-SA" sz="4000" dirty="0" smtClean="0"/>
              <a:t>              دع</a:t>
            </a:r>
            <a:r>
              <a:rPr lang="ar-SA" sz="4000" dirty="0" smtClean="0">
                <a:solidFill>
                  <a:srgbClr val="FF0000"/>
                </a:solidFill>
              </a:rPr>
              <a:t>و</a:t>
            </a:r>
            <a:r>
              <a:rPr lang="ar-SA" sz="4000" dirty="0" smtClean="0"/>
              <a:t>ت      عن نفسي</a:t>
            </a:r>
          </a:p>
          <a:p>
            <a:r>
              <a:rPr lang="ar-SA" sz="4000" dirty="0" smtClean="0"/>
              <a:t>       دع</a:t>
            </a:r>
            <a:r>
              <a:rPr lang="ar-SA" sz="4000" dirty="0" smtClean="0">
                <a:solidFill>
                  <a:srgbClr val="FF0000"/>
                </a:solidFill>
              </a:rPr>
              <a:t>ا</a:t>
            </a:r>
            <a:r>
              <a:rPr lang="ar-SA" sz="4000" dirty="0" smtClean="0"/>
              <a:t>               دع</a:t>
            </a:r>
            <a:r>
              <a:rPr lang="ar-SA" sz="4000" dirty="0" smtClean="0">
                <a:solidFill>
                  <a:srgbClr val="FF0000"/>
                </a:solidFill>
              </a:rPr>
              <a:t>و</a:t>
            </a:r>
            <a:r>
              <a:rPr lang="ar-SA" sz="4000" dirty="0" smtClean="0"/>
              <a:t>ة        مصدر</a:t>
            </a:r>
          </a:p>
          <a:p>
            <a:r>
              <a:rPr lang="ar-SA" sz="4000" dirty="0"/>
              <a:t> </a:t>
            </a:r>
            <a:r>
              <a:rPr lang="ar-SA" sz="4000" dirty="0" smtClean="0"/>
              <a:t>      دع</a:t>
            </a:r>
            <a:r>
              <a:rPr lang="ar-SA" sz="4000" dirty="0" smtClean="0">
                <a:solidFill>
                  <a:srgbClr val="FF0000"/>
                </a:solidFill>
              </a:rPr>
              <a:t>ا</a:t>
            </a:r>
            <a:r>
              <a:rPr lang="ar-SA" sz="4000" dirty="0" smtClean="0"/>
              <a:t>               يدع</a:t>
            </a:r>
            <a:r>
              <a:rPr lang="ar-SA" sz="4000" dirty="0" smtClean="0">
                <a:solidFill>
                  <a:srgbClr val="FF0000"/>
                </a:solidFill>
              </a:rPr>
              <a:t>و        </a:t>
            </a:r>
            <a:r>
              <a:rPr lang="ar-SA" sz="4000" dirty="0" smtClean="0"/>
              <a:t>فعل مضارع</a:t>
            </a:r>
          </a:p>
          <a:p>
            <a:endParaRPr lang="ar-SA" sz="1600" dirty="0" smtClean="0"/>
          </a:p>
          <a:p>
            <a:r>
              <a:rPr lang="ar-SA" sz="3600" dirty="0" smtClean="0">
                <a:solidFill>
                  <a:srgbClr val="FF0000"/>
                </a:solidFill>
              </a:rPr>
              <a:t>إذن أصل الألف في دعا (واو) لذلك كتبت ألف (قائمة) </a:t>
            </a:r>
            <a:r>
              <a:rPr lang="ar-SA" sz="3600" dirty="0" smtClean="0">
                <a:solidFill>
                  <a:srgbClr val="FF0000"/>
                </a:solidFill>
                <a:hlinkClick r:id="rId2" action="ppaction://hlinksldjump"/>
              </a:rPr>
              <a:t>(ا)</a:t>
            </a:r>
            <a:endParaRPr lang="ar-SA" sz="3600" dirty="0">
              <a:solidFill>
                <a:srgbClr val="FF0000"/>
              </a:solidFill>
            </a:endParaRPr>
          </a:p>
        </p:txBody>
      </p:sp>
      <p:sp>
        <p:nvSpPr>
          <p:cNvPr id="7" name="سهم إلى اليسار 6"/>
          <p:cNvSpPr/>
          <p:nvPr/>
        </p:nvSpPr>
        <p:spPr>
          <a:xfrm flipV="1">
            <a:off x="5436096" y="3789040"/>
            <a:ext cx="17281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سهم إلى اليسار 7"/>
          <p:cNvSpPr/>
          <p:nvPr/>
        </p:nvSpPr>
        <p:spPr>
          <a:xfrm flipV="1">
            <a:off x="5436096" y="4350027"/>
            <a:ext cx="17281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سهم إلى اليسار 8"/>
          <p:cNvSpPr/>
          <p:nvPr/>
        </p:nvSpPr>
        <p:spPr>
          <a:xfrm flipV="1">
            <a:off x="5436096" y="4926091"/>
            <a:ext cx="17281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194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3542" y="404664"/>
            <a:ext cx="9036496" cy="61863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600" dirty="0" smtClean="0"/>
              <a:t>لمعرفة أصل الألف في الأسماء الثلاثية هل هي (واو) أو (ي)</a:t>
            </a:r>
          </a:p>
          <a:p>
            <a:pPr>
              <a:lnSpc>
                <a:spcPct val="150000"/>
              </a:lnSpc>
            </a:pPr>
            <a:r>
              <a:rPr lang="ar-SA" sz="4000" dirty="0" smtClean="0">
                <a:solidFill>
                  <a:schemeClr val="accent6">
                    <a:lumMod val="50000"/>
                  </a:schemeClr>
                </a:solidFill>
              </a:rPr>
              <a:t>أجعل الكلمة مثنى أو جمعاً </a:t>
            </a:r>
            <a:r>
              <a:rPr lang="ar-SA" sz="3600" dirty="0" smtClean="0"/>
              <a:t>فإن انقلبت الألف إلى واو فتكتب (ا) وإن انقلبت إلى ياء فتكتب (ى)</a:t>
            </a:r>
          </a:p>
          <a:p>
            <a:r>
              <a:rPr lang="ar-SA" sz="4000" dirty="0" smtClean="0"/>
              <a:t>مثال /عص</a:t>
            </a:r>
            <a:r>
              <a:rPr lang="ar-SA" sz="4000" dirty="0" smtClean="0">
                <a:solidFill>
                  <a:srgbClr val="FF0000"/>
                </a:solidFill>
              </a:rPr>
              <a:t>ا</a:t>
            </a:r>
            <a:r>
              <a:rPr lang="ar-SA" sz="4000" dirty="0" smtClean="0"/>
              <a:t>              عص</a:t>
            </a:r>
            <a:r>
              <a:rPr lang="ar-SA" sz="4000" dirty="0" smtClean="0">
                <a:solidFill>
                  <a:srgbClr val="FF0000"/>
                </a:solidFill>
              </a:rPr>
              <a:t>و</a:t>
            </a:r>
            <a:r>
              <a:rPr lang="ar-SA" sz="4000" dirty="0" smtClean="0"/>
              <a:t>ان       أصل الألف واو</a:t>
            </a:r>
          </a:p>
          <a:p>
            <a:r>
              <a:rPr lang="ar-SA" sz="4000" dirty="0" smtClean="0"/>
              <a:t>مثال / قف</a:t>
            </a:r>
            <a:r>
              <a:rPr lang="ar-SA" sz="4000" dirty="0" smtClean="0">
                <a:solidFill>
                  <a:srgbClr val="FF0000"/>
                </a:solidFill>
              </a:rPr>
              <a:t>ا                 </a:t>
            </a:r>
            <a:r>
              <a:rPr lang="ar-SA" sz="4000" dirty="0" smtClean="0"/>
              <a:t>قف</a:t>
            </a:r>
            <a:r>
              <a:rPr lang="ar-SA" sz="4000" dirty="0" smtClean="0">
                <a:solidFill>
                  <a:srgbClr val="FF0000"/>
                </a:solidFill>
              </a:rPr>
              <a:t>و</a:t>
            </a:r>
            <a:r>
              <a:rPr lang="ar-SA" sz="4000" dirty="0" smtClean="0"/>
              <a:t>ان         </a:t>
            </a:r>
            <a:r>
              <a:rPr lang="ar-SA" sz="4000" dirty="0"/>
              <a:t>أصل الألف واو</a:t>
            </a:r>
          </a:p>
          <a:p>
            <a:r>
              <a:rPr lang="ar-SA" sz="4000" dirty="0" smtClean="0"/>
              <a:t>مثال / شذ</a:t>
            </a:r>
            <a:r>
              <a:rPr lang="ar-SA" sz="4000" dirty="0" smtClean="0">
                <a:solidFill>
                  <a:srgbClr val="FF0000"/>
                </a:solidFill>
              </a:rPr>
              <a:t>ا                 </a:t>
            </a:r>
            <a:r>
              <a:rPr lang="ar-SA" sz="4000" dirty="0" smtClean="0"/>
              <a:t>شذ</a:t>
            </a:r>
            <a:r>
              <a:rPr lang="ar-SA" sz="4000" dirty="0" smtClean="0">
                <a:solidFill>
                  <a:srgbClr val="FF0000"/>
                </a:solidFill>
              </a:rPr>
              <a:t>و</a:t>
            </a:r>
            <a:r>
              <a:rPr lang="ar-SA" sz="4000" dirty="0"/>
              <a:t>ان      أصل الألف واو</a:t>
            </a:r>
          </a:p>
          <a:p>
            <a:r>
              <a:rPr lang="ar-SA" sz="3200" dirty="0" smtClean="0">
                <a:solidFill>
                  <a:srgbClr val="FF0000"/>
                </a:solidFill>
              </a:rPr>
              <a:t>إذن </a:t>
            </a:r>
            <a:r>
              <a:rPr lang="ar-SA" sz="3200" dirty="0">
                <a:solidFill>
                  <a:srgbClr val="FF0000"/>
                </a:solidFill>
              </a:rPr>
              <a:t>أصل الألف في </a:t>
            </a:r>
            <a:r>
              <a:rPr lang="ar-SA" sz="3200" dirty="0" smtClean="0">
                <a:solidFill>
                  <a:srgbClr val="FF0000"/>
                </a:solidFill>
              </a:rPr>
              <a:t>عصا وقفا وشذا(واو</a:t>
            </a:r>
            <a:r>
              <a:rPr lang="ar-SA" sz="3200" dirty="0">
                <a:solidFill>
                  <a:srgbClr val="FF0000"/>
                </a:solidFill>
              </a:rPr>
              <a:t>) لذلك كتبت ألف (قائمة) </a:t>
            </a:r>
            <a:r>
              <a:rPr lang="ar-SA" sz="3200" dirty="0">
                <a:solidFill>
                  <a:srgbClr val="FF0000"/>
                </a:solidFill>
                <a:hlinkClick r:id="rId2" action="ppaction://hlinksldjump"/>
              </a:rPr>
              <a:t>(ا</a:t>
            </a:r>
            <a:r>
              <a:rPr lang="ar-SA" sz="3200" dirty="0" smtClean="0">
                <a:solidFill>
                  <a:srgbClr val="FF0000"/>
                </a:solidFill>
                <a:hlinkClick r:id="rId2" action="ppaction://hlinksldjump"/>
              </a:rPr>
              <a:t>)</a:t>
            </a:r>
            <a:endParaRPr lang="ar-SA" sz="3600" dirty="0" smtClean="0"/>
          </a:p>
          <a:p>
            <a:r>
              <a:rPr lang="ar-SA" sz="4000" dirty="0"/>
              <a:t>مثال / فت</a:t>
            </a:r>
            <a:r>
              <a:rPr lang="ar-SA" sz="4000" dirty="0">
                <a:solidFill>
                  <a:srgbClr val="FF0000"/>
                </a:solidFill>
              </a:rPr>
              <a:t>ى</a:t>
            </a:r>
            <a:r>
              <a:rPr lang="ar-SA" sz="4000" dirty="0"/>
              <a:t>                فت</a:t>
            </a:r>
            <a:r>
              <a:rPr lang="ar-SA" sz="4000" dirty="0">
                <a:solidFill>
                  <a:srgbClr val="FF0000"/>
                </a:solidFill>
              </a:rPr>
              <a:t>ي</a:t>
            </a:r>
            <a:r>
              <a:rPr lang="ar-SA" sz="4000" dirty="0"/>
              <a:t>ان      </a:t>
            </a:r>
            <a:r>
              <a:rPr lang="ar-SA" sz="4000" dirty="0" smtClean="0"/>
              <a:t>مثنى</a:t>
            </a:r>
            <a:endParaRPr lang="ar-SA" sz="1600" dirty="0" smtClean="0"/>
          </a:p>
          <a:p>
            <a:r>
              <a:rPr lang="ar-SA" sz="3600" dirty="0" smtClean="0">
                <a:solidFill>
                  <a:srgbClr val="FF0000"/>
                </a:solidFill>
              </a:rPr>
              <a:t>إذن أصل الألف في فتى(ي) لذلك كتبت ألف (مقصورة) </a:t>
            </a:r>
            <a:r>
              <a:rPr lang="ar-SA" sz="3600" dirty="0" smtClean="0">
                <a:solidFill>
                  <a:srgbClr val="FF0000"/>
                </a:solidFill>
                <a:hlinkClick r:id="rId2" action="ppaction://hlinksldjump"/>
              </a:rPr>
              <a:t>(ى)</a:t>
            </a:r>
            <a:endParaRPr lang="ar-SA" sz="3600" dirty="0">
              <a:solidFill>
                <a:srgbClr val="FF0000"/>
              </a:solidFill>
            </a:endParaRPr>
          </a:p>
        </p:txBody>
      </p:sp>
      <p:sp>
        <p:nvSpPr>
          <p:cNvPr id="7" name="سهم إلى اليسار 6"/>
          <p:cNvSpPr/>
          <p:nvPr/>
        </p:nvSpPr>
        <p:spPr>
          <a:xfrm flipV="1">
            <a:off x="5220072" y="3281756"/>
            <a:ext cx="17281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سهم إلى اليسار 4"/>
          <p:cNvSpPr/>
          <p:nvPr/>
        </p:nvSpPr>
        <p:spPr>
          <a:xfrm flipV="1">
            <a:off x="5364088" y="5589240"/>
            <a:ext cx="17281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سهم إلى اليسار 5"/>
          <p:cNvSpPr/>
          <p:nvPr/>
        </p:nvSpPr>
        <p:spPr>
          <a:xfrm flipV="1">
            <a:off x="5220072" y="3933056"/>
            <a:ext cx="17281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سهم إلى اليسار 7"/>
          <p:cNvSpPr/>
          <p:nvPr/>
        </p:nvSpPr>
        <p:spPr>
          <a:xfrm flipV="1">
            <a:off x="5204859" y="4509120"/>
            <a:ext cx="17281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سهم بشكل U 11"/>
          <p:cNvSpPr/>
          <p:nvPr/>
        </p:nvSpPr>
        <p:spPr>
          <a:xfrm rot="10800000" flipV="1">
            <a:off x="4340900" y="2895917"/>
            <a:ext cx="2837902" cy="432048"/>
          </a:xfrm>
          <a:prstGeom prst="utur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3" name="سهم بشكل U 12"/>
          <p:cNvSpPr/>
          <p:nvPr/>
        </p:nvSpPr>
        <p:spPr>
          <a:xfrm rot="10800000" flipV="1">
            <a:off x="4688113" y="3512332"/>
            <a:ext cx="2764207" cy="432048"/>
          </a:xfrm>
          <a:prstGeom prst="utur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4" name="سهم بشكل U 13"/>
          <p:cNvSpPr/>
          <p:nvPr/>
        </p:nvSpPr>
        <p:spPr>
          <a:xfrm rot="10800000" flipV="1">
            <a:off x="4340899" y="4136505"/>
            <a:ext cx="2970583" cy="432048"/>
          </a:xfrm>
          <a:prstGeom prst="utur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3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3542" y="908720"/>
            <a:ext cx="9036496" cy="53553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4000" dirty="0" smtClean="0"/>
              <a:t>لمعرفة أصل الألف هل هي (واو) أو (ي)</a:t>
            </a:r>
          </a:p>
          <a:p>
            <a:pPr>
              <a:lnSpc>
                <a:spcPct val="150000"/>
              </a:lnSpc>
            </a:pPr>
            <a:r>
              <a:rPr lang="ar-SA" sz="4000" dirty="0" smtClean="0">
                <a:solidFill>
                  <a:schemeClr val="accent6">
                    <a:lumMod val="50000"/>
                  </a:schemeClr>
                </a:solidFill>
              </a:rPr>
              <a:t>أتكلم عن نفسي </a:t>
            </a:r>
            <a:r>
              <a:rPr lang="ar-SA" sz="4000" dirty="0" smtClean="0"/>
              <a:t>أو </a:t>
            </a:r>
            <a:r>
              <a:rPr lang="ar-SA" sz="4000" dirty="0" smtClean="0">
                <a:solidFill>
                  <a:srgbClr val="00B050"/>
                </a:solidFill>
              </a:rPr>
              <a:t>آتي بالمصدر </a:t>
            </a:r>
            <a:r>
              <a:rPr lang="ar-SA" sz="4000" dirty="0" smtClean="0"/>
              <a:t>أو </a:t>
            </a:r>
            <a:r>
              <a:rPr lang="ar-SA" sz="4000" dirty="0" smtClean="0">
                <a:solidFill>
                  <a:srgbClr val="0070C0"/>
                </a:solidFill>
              </a:rPr>
              <a:t>أجعله فعلاً مضارعاً </a:t>
            </a:r>
            <a:r>
              <a:rPr lang="ar-SA" sz="3600" dirty="0" smtClean="0"/>
              <a:t>فإن انقلبت الألف ياء فتكتب (ى) وإن انقلبت واو فتكتب (ا)</a:t>
            </a:r>
          </a:p>
          <a:p>
            <a:r>
              <a:rPr lang="ar-SA" sz="4000" dirty="0" smtClean="0"/>
              <a:t>مثال / مش</a:t>
            </a:r>
            <a:r>
              <a:rPr lang="ar-SA" sz="4000" dirty="0" smtClean="0">
                <a:solidFill>
                  <a:srgbClr val="FF0000"/>
                </a:solidFill>
              </a:rPr>
              <a:t>ى</a:t>
            </a:r>
            <a:r>
              <a:rPr lang="ar-SA" sz="4000" dirty="0" smtClean="0"/>
              <a:t>              مش</a:t>
            </a:r>
            <a:r>
              <a:rPr lang="ar-SA" sz="4000" dirty="0" smtClean="0">
                <a:solidFill>
                  <a:srgbClr val="FF0000"/>
                </a:solidFill>
              </a:rPr>
              <a:t>ي</a:t>
            </a:r>
            <a:r>
              <a:rPr lang="ar-SA" sz="4000" dirty="0" smtClean="0"/>
              <a:t>ت      عن نفسي</a:t>
            </a:r>
          </a:p>
          <a:p>
            <a:r>
              <a:rPr lang="ar-SA" sz="4000" dirty="0" smtClean="0"/>
              <a:t>       مش</a:t>
            </a:r>
            <a:r>
              <a:rPr lang="ar-SA" sz="4000" dirty="0" smtClean="0">
                <a:solidFill>
                  <a:srgbClr val="FF0000"/>
                </a:solidFill>
              </a:rPr>
              <a:t>ى</a:t>
            </a:r>
            <a:r>
              <a:rPr lang="ar-SA" sz="4000" dirty="0" smtClean="0"/>
              <a:t>               مش</a:t>
            </a:r>
            <a:r>
              <a:rPr lang="ar-SA" sz="4000" dirty="0" smtClean="0">
                <a:solidFill>
                  <a:srgbClr val="FF0000"/>
                </a:solidFill>
              </a:rPr>
              <a:t>ي</a:t>
            </a:r>
            <a:r>
              <a:rPr lang="ar-SA" sz="4000" dirty="0" smtClean="0"/>
              <a:t>اً        مصدر</a:t>
            </a:r>
          </a:p>
          <a:p>
            <a:r>
              <a:rPr lang="ar-SA" sz="4000" dirty="0"/>
              <a:t> </a:t>
            </a:r>
            <a:r>
              <a:rPr lang="ar-SA" sz="4000" dirty="0" smtClean="0"/>
              <a:t>      مش</a:t>
            </a:r>
            <a:r>
              <a:rPr lang="ar-SA" sz="4000" dirty="0" smtClean="0">
                <a:solidFill>
                  <a:srgbClr val="FF0000"/>
                </a:solidFill>
              </a:rPr>
              <a:t>ى</a:t>
            </a:r>
            <a:r>
              <a:rPr lang="ar-SA" sz="4000" dirty="0" smtClean="0"/>
              <a:t>               يمش</a:t>
            </a:r>
            <a:r>
              <a:rPr lang="ar-SA" sz="4000" dirty="0" smtClean="0">
                <a:solidFill>
                  <a:srgbClr val="FF0000"/>
                </a:solidFill>
              </a:rPr>
              <a:t>ي       </a:t>
            </a:r>
            <a:r>
              <a:rPr lang="ar-SA" sz="4000" dirty="0" smtClean="0"/>
              <a:t>فعل مضارع</a:t>
            </a:r>
          </a:p>
          <a:p>
            <a:endParaRPr lang="ar-SA" sz="1600" dirty="0" smtClean="0"/>
          </a:p>
          <a:p>
            <a:r>
              <a:rPr lang="ar-SA" sz="3200" dirty="0" smtClean="0">
                <a:solidFill>
                  <a:srgbClr val="FF0000"/>
                </a:solidFill>
              </a:rPr>
              <a:t>إذن أصل الألف في مشى (ياء) لذلك كتبت ألف (مقصورة) </a:t>
            </a:r>
            <a:r>
              <a:rPr lang="ar-SA" sz="3200" dirty="0" smtClean="0">
                <a:solidFill>
                  <a:srgbClr val="FF0000"/>
                </a:solidFill>
                <a:hlinkClick r:id="rId2" action="ppaction://hlinksldjump"/>
              </a:rPr>
              <a:t>(ى)</a:t>
            </a: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7" name="سهم إلى اليسار 6"/>
          <p:cNvSpPr/>
          <p:nvPr/>
        </p:nvSpPr>
        <p:spPr>
          <a:xfrm flipV="1">
            <a:off x="5292080" y="3977161"/>
            <a:ext cx="17281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سهم إلى اليسار 7"/>
          <p:cNvSpPr/>
          <p:nvPr/>
        </p:nvSpPr>
        <p:spPr>
          <a:xfrm flipV="1">
            <a:off x="5436096" y="4567176"/>
            <a:ext cx="17281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سهم إلى اليسار 8"/>
          <p:cNvSpPr/>
          <p:nvPr/>
        </p:nvSpPr>
        <p:spPr>
          <a:xfrm flipV="1">
            <a:off x="5436096" y="5143240"/>
            <a:ext cx="17281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103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3542" y="908720"/>
            <a:ext cx="9036496" cy="51090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4000" dirty="0" smtClean="0"/>
              <a:t>لمعرفة أصل الألف هل هي (واو) أو (ي)</a:t>
            </a:r>
          </a:p>
          <a:p>
            <a:pPr>
              <a:lnSpc>
                <a:spcPct val="150000"/>
              </a:lnSpc>
            </a:pPr>
            <a:r>
              <a:rPr lang="ar-SA" sz="4000" dirty="0" smtClean="0">
                <a:solidFill>
                  <a:schemeClr val="accent6">
                    <a:lumMod val="50000"/>
                  </a:schemeClr>
                </a:solidFill>
              </a:rPr>
              <a:t>أجعل الكلمة مثنى أو جمعاً </a:t>
            </a:r>
            <a:r>
              <a:rPr lang="ar-SA" sz="3600" dirty="0" smtClean="0"/>
              <a:t>فإن انقلبت الألف إلى ياء فتكتب (ى) وإن انقلبت إلى واو فتكتب (ا)</a:t>
            </a:r>
          </a:p>
          <a:p>
            <a:r>
              <a:rPr lang="ar-SA" sz="4000" dirty="0" smtClean="0"/>
              <a:t>مثال / فت</a:t>
            </a:r>
            <a:r>
              <a:rPr lang="ar-SA" sz="4000" dirty="0" smtClean="0">
                <a:solidFill>
                  <a:srgbClr val="FF0000"/>
                </a:solidFill>
              </a:rPr>
              <a:t>ى</a:t>
            </a:r>
            <a:r>
              <a:rPr lang="ar-SA" sz="4000" dirty="0" smtClean="0"/>
              <a:t>                فت</a:t>
            </a:r>
            <a:r>
              <a:rPr lang="ar-SA" sz="4000" dirty="0" smtClean="0">
                <a:solidFill>
                  <a:srgbClr val="FF0000"/>
                </a:solidFill>
              </a:rPr>
              <a:t>ي</a:t>
            </a:r>
            <a:r>
              <a:rPr lang="ar-SA" sz="4000" dirty="0" smtClean="0"/>
              <a:t>ان      </a:t>
            </a:r>
            <a:r>
              <a:rPr lang="ar-SA" sz="4000" dirty="0" smtClean="0"/>
              <a:t>مثنى</a:t>
            </a:r>
          </a:p>
          <a:p>
            <a:r>
              <a:rPr lang="ar-SA" sz="4000" dirty="0"/>
              <a:t>مثال / فت</a:t>
            </a:r>
            <a:r>
              <a:rPr lang="ar-SA" sz="4000" dirty="0">
                <a:solidFill>
                  <a:srgbClr val="FF0000"/>
                </a:solidFill>
              </a:rPr>
              <a:t>ى</a:t>
            </a:r>
            <a:r>
              <a:rPr lang="ar-SA" sz="4000" dirty="0"/>
              <a:t>                </a:t>
            </a:r>
            <a:r>
              <a:rPr lang="ar-SA" sz="4000" dirty="0" smtClean="0"/>
              <a:t>فت</a:t>
            </a:r>
            <a:r>
              <a:rPr lang="ar-SA" sz="4000" dirty="0" smtClean="0">
                <a:solidFill>
                  <a:srgbClr val="FF0000"/>
                </a:solidFill>
              </a:rPr>
              <a:t>ي</a:t>
            </a:r>
            <a:r>
              <a:rPr lang="ar-SA" sz="4000" dirty="0" smtClean="0"/>
              <a:t>ة       جمع</a:t>
            </a:r>
            <a:endParaRPr lang="ar-SA" sz="4000" dirty="0" smtClean="0"/>
          </a:p>
          <a:p>
            <a:r>
              <a:rPr lang="ar-SA" sz="4000" dirty="0"/>
              <a:t> </a:t>
            </a:r>
            <a:r>
              <a:rPr lang="ar-SA" sz="4000" dirty="0" smtClean="0"/>
              <a:t>     </a:t>
            </a:r>
            <a:endParaRPr lang="ar-SA" sz="1600" dirty="0" smtClean="0"/>
          </a:p>
          <a:p>
            <a:r>
              <a:rPr lang="ar-SA" sz="3200" dirty="0" smtClean="0">
                <a:solidFill>
                  <a:srgbClr val="FF0000"/>
                </a:solidFill>
              </a:rPr>
              <a:t>إذن أصل الألف في فتى (ياء) لذلك كتبت ألف (مقصورة) </a:t>
            </a:r>
            <a:r>
              <a:rPr lang="ar-SA" sz="3200" dirty="0" smtClean="0">
                <a:solidFill>
                  <a:srgbClr val="FF0000"/>
                </a:solidFill>
                <a:hlinkClick r:id="rId2" action="ppaction://hlinksldjump"/>
              </a:rPr>
              <a:t>(ى)</a:t>
            </a: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7" name="سهم إلى اليسار 6"/>
          <p:cNvSpPr/>
          <p:nvPr/>
        </p:nvSpPr>
        <p:spPr>
          <a:xfrm flipV="1">
            <a:off x="5220072" y="3861048"/>
            <a:ext cx="17281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سهم إلى اليسار 4"/>
          <p:cNvSpPr/>
          <p:nvPr/>
        </p:nvSpPr>
        <p:spPr>
          <a:xfrm flipV="1">
            <a:off x="5220072" y="4509120"/>
            <a:ext cx="17281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525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9214</TotalTime>
  <Words>477</Words>
  <Application>Microsoft Office PowerPoint</Application>
  <PresentationFormat>عرض على الشاشة (3:4)‏</PresentationFormat>
  <Paragraphs>55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6</vt:i4>
      </vt:variant>
    </vt:vector>
  </HeadingPairs>
  <TitlesOfParts>
    <vt:vector size="8" baseType="lpstr">
      <vt:lpstr>نسق Office</vt:lpstr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Q</dc:creator>
  <cp:lastModifiedBy>Q</cp:lastModifiedBy>
  <cp:revision>23</cp:revision>
  <cp:lastPrinted>2019-10-31T05:11:24Z</cp:lastPrinted>
  <dcterms:created xsi:type="dcterms:W3CDTF">2019-10-27T04:13:48Z</dcterms:created>
  <dcterms:modified xsi:type="dcterms:W3CDTF">2020-11-02T09:57:55Z</dcterms:modified>
</cp:coreProperties>
</file>