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62" r:id="rId3"/>
    <p:sldId id="263" r:id="rId4"/>
    <p:sldId id="265" r:id="rId5"/>
    <p:sldId id="261" r:id="rId6"/>
    <p:sldId id="264" r:id="rId7"/>
    <p:sldId id="266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6625" autoAdjust="0"/>
  </p:normalViewPr>
  <p:slideViewPr>
    <p:cSldViewPr>
      <p:cViewPr>
        <p:scale>
          <a:sx n="66" d="100"/>
          <a:sy n="66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10E8D1-E9C2-414D-BD57-B7498911A8CC}" type="doc">
      <dgm:prSet loTypeId="urn:microsoft.com/office/officeart/2005/8/layout/radial3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C302F314-5476-46FD-83A4-CB60D91A1BFD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pPr rtl="1"/>
          <a:endParaRPr lang="ar-SA" sz="8000" b="1" cap="none" spc="0" dirty="0">
            <a:ln w="6600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A8A28A7F-4A08-4431-B80C-B2FF392F02EC}" type="parTrans" cxnId="{CAC4D17A-5AFC-43B3-9BC1-83534E8AE609}">
      <dgm:prSet/>
      <dgm:spPr/>
      <dgm:t>
        <a:bodyPr/>
        <a:lstStyle/>
        <a:p>
          <a:pPr rtl="1"/>
          <a:endParaRPr lang="ar-SA" b="1" cap="none" spc="0">
            <a:ln w="660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083B0512-24A5-4E7D-B4E3-C2D732C00897}" type="sibTrans" cxnId="{CAC4D17A-5AFC-43B3-9BC1-83534E8AE609}">
      <dgm:prSet/>
      <dgm:spPr/>
      <dgm:t>
        <a:bodyPr/>
        <a:lstStyle/>
        <a:p>
          <a:pPr rtl="1"/>
          <a:endParaRPr lang="ar-SA" b="1" cap="none" spc="0">
            <a:ln w="660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DC871BA8-DE4D-4E59-B316-810D15B76A83}">
      <dgm:prSet phldrT="[Text]" custT="1"/>
      <dgm:spPr/>
      <dgm:t>
        <a:bodyPr/>
        <a:lstStyle/>
        <a:p>
          <a:pPr rtl="1"/>
          <a:r>
            <a:rPr lang="ar-SA" sz="2400" b="1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المفردة</a:t>
          </a:r>
        </a:p>
        <a:p>
          <a:pPr rtl="1"/>
          <a:r>
            <a:rPr lang="ar-SA" sz="2400" b="1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1-1</a:t>
          </a:r>
          <a:r>
            <a:rPr lang="ar-SA" sz="2000" b="1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0</a:t>
          </a:r>
          <a:endParaRPr lang="ar-SA" sz="2000" b="1" cap="none" spc="0" dirty="0">
            <a:ln w="6600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21B0D3DC-A551-4680-9BD9-BAFA71814D44}" type="parTrans" cxnId="{C94BCCE7-9878-4ACE-A247-090ACC4446C9}">
      <dgm:prSet/>
      <dgm:spPr/>
      <dgm:t>
        <a:bodyPr/>
        <a:lstStyle/>
        <a:p>
          <a:pPr rtl="1"/>
          <a:endParaRPr lang="ar-SA" b="1" cap="none" spc="0">
            <a:ln w="660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8AF2B4B1-E74D-4C7C-8717-515F2DB6C3C6}" type="sibTrans" cxnId="{C94BCCE7-9878-4ACE-A247-090ACC4446C9}">
      <dgm:prSet/>
      <dgm:spPr/>
      <dgm:t>
        <a:bodyPr/>
        <a:lstStyle/>
        <a:p>
          <a:pPr rtl="1"/>
          <a:endParaRPr lang="ar-SA" b="1" cap="none" spc="0">
            <a:ln w="660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6D94702B-BD9E-4134-ABB7-CCA818A93CF6}">
      <dgm:prSet phldrT="[Text]" custT="1"/>
      <dgm:spPr/>
      <dgm:t>
        <a:bodyPr/>
        <a:lstStyle/>
        <a:p>
          <a:pPr rtl="1"/>
          <a:r>
            <a:rPr lang="ar-SA" sz="2000" b="1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المركبة</a:t>
          </a:r>
        </a:p>
        <a:p>
          <a:pPr rtl="1"/>
          <a:r>
            <a:rPr lang="ar-SA" sz="2000" b="1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11-19</a:t>
          </a:r>
          <a:endParaRPr lang="ar-SA" sz="2000" b="1" cap="none" spc="0" dirty="0">
            <a:ln w="6600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2CF8DB1A-AB11-4D2E-B4A2-8121103060B2}" type="parTrans" cxnId="{D397A60B-6693-4409-904A-3E59E0A628CC}">
      <dgm:prSet/>
      <dgm:spPr/>
      <dgm:t>
        <a:bodyPr/>
        <a:lstStyle/>
        <a:p>
          <a:pPr rtl="1"/>
          <a:endParaRPr lang="ar-SA" b="1" cap="none" spc="0">
            <a:ln w="660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C2A545C8-CEB9-40BD-A2EE-462D71D810B0}" type="sibTrans" cxnId="{D397A60B-6693-4409-904A-3E59E0A628CC}">
      <dgm:prSet/>
      <dgm:spPr/>
      <dgm:t>
        <a:bodyPr/>
        <a:lstStyle/>
        <a:p>
          <a:pPr rtl="1"/>
          <a:endParaRPr lang="ar-SA" b="1" cap="none" spc="0">
            <a:ln w="660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5361E5D6-997B-47B2-B601-E6E52B08EA18}">
      <dgm:prSet phldrT="[Text]" custT="1"/>
      <dgm:spPr/>
      <dgm:t>
        <a:bodyPr/>
        <a:lstStyle/>
        <a:p>
          <a:pPr rtl="1"/>
          <a:r>
            <a:rPr lang="ar-SA" sz="2000" b="1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المعطوفة</a:t>
          </a:r>
        </a:p>
        <a:p>
          <a:pPr rtl="1"/>
          <a:r>
            <a:rPr lang="ar-SA" sz="2000" b="1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21-99</a:t>
          </a:r>
          <a:endParaRPr lang="ar-SA" sz="2000" b="1" cap="none" spc="0" dirty="0">
            <a:ln w="6600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45B4F04A-F2AB-44CF-B20B-B5274EF932CB}" type="parTrans" cxnId="{A3EE76FC-EF6D-43F8-A711-C48E301B58E1}">
      <dgm:prSet/>
      <dgm:spPr/>
      <dgm:t>
        <a:bodyPr/>
        <a:lstStyle/>
        <a:p>
          <a:pPr rtl="1"/>
          <a:endParaRPr lang="ar-SA" b="1" cap="none" spc="0">
            <a:ln w="660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04D6E49E-2A0F-42B9-890A-DDDAFA412306}" type="sibTrans" cxnId="{A3EE76FC-EF6D-43F8-A711-C48E301B58E1}">
      <dgm:prSet/>
      <dgm:spPr/>
      <dgm:t>
        <a:bodyPr/>
        <a:lstStyle/>
        <a:p>
          <a:pPr rtl="1"/>
          <a:endParaRPr lang="ar-SA" b="1" cap="none" spc="0">
            <a:ln w="660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4453F1DD-60D4-4FE1-B97A-2B3DC44C701B}">
      <dgm:prSet phldrT="[Text]" custT="1"/>
      <dgm:spPr/>
      <dgm:t>
        <a:bodyPr/>
        <a:lstStyle/>
        <a:p>
          <a:pPr rtl="1"/>
          <a:r>
            <a:rPr lang="ar-SA" sz="1200" b="1" cap="none" spc="0" dirty="0" smtClean="0">
              <a:ln w="6600">
                <a:prstDash val="solid"/>
              </a:ln>
              <a:effectLst/>
              <a:latin typeface="Monotype Koufi" pitchFamily="2" charset="-78"/>
              <a:ea typeface="Monotype Koufi" pitchFamily="2" charset="-78"/>
              <a:cs typeface="Monotype Koufi" pitchFamily="2" charset="-78"/>
            </a:rPr>
            <a:t>ألفاظ العقود</a:t>
          </a:r>
        </a:p>
        <a:p>
          <a:pPr rtl="1"/>
          <a:r>
            <a:rPr lang="ar-SA" sz="1200" b="1" cap="none" spc="0" dirty="0" smtClean="0">
              <a:ln w="6600">
                <a:prstDash val="solid"/>
              </a:ln>
              <a:effectLst/>
              <a:latin typeface="Monotype Koufi" pitchFamily="2" charset="-78"/>
              <a:ea typeface="Monotype Koufi" pitchFamily="2" charset="-78"/>
              <a:cs typeface="Monotype Koufi" pitchFamily="2" charset="-78"/>
            </a:rPr>
            <a:t>20-30-40-50-60-70-80-9</a:t>
          </a:r>
          <a:r>
            <a:rPr lang="ar-SA" sz="1200" b="1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0</a:t>
          </a:r>
          <a:endParaRPr lang="ar-SA" sz="1200" b="1" cap="none" spc="0" dirty="0">
            <a:ln w="6600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421868B4-382D-46C9-948A-E2169791B838}" type="parTrans" cxnId="{854FC2FA-DBBB-4D44-9AA9-42187EC4D05B}">
      <dgm:prSet/>
      <dgm:spPr/>
      <dgm:t>
        <a:bodyPr/>
        <a:lstStyle/>
        <a:p>
          <a:pPr rtl="1"/>
          <a:endParaRPr lang="ar-SA" b="1" cap="none" spc="0">
            <a:ln w="660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656DFC83-6BEC-42E2-8A33-4EACEF9453BF}" type="sibTrans" cxnId="{854FC2FA-DBBB-4D44-9AA9-42187EC4D05B}">
      <dgm:prSet/>
      <dgm:spPr/>
      <dgm:t>
        <a:bodyPr/>
        <a:lstStyle/>
        <a:p>
          <a:pPr rtl="1"/>
          <a:endParaRPr lang="ar-SA" b="1" cap="none" spc="0">
            <a:ln w="660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8214C59E-6614-49DA-94B1-B2C5DAD12E80}">
      <dgm:prSet phldrT="[Text]" custRadScaleRad="124825"/>
      <dgm:spPr/>
      <dgm:t>
        <a:bodyPr/>
        <a:lstStyle/>
        <a:p>
          <a:pPr rtl="1"/>
          <a:endParaRPr lang="ar-SA"/>
        </a:p>
      </dgm:t>
    </dgm:pt>
    <dgm:pt modelId="{39EDC5F8-383C-4A4C-87A4-FF367F1C6755}" type="parTrans" cxnId="{A56E275D-A877-453F-9DCF-EDE723CC4EF1}">
      <dgm:prSet/>
      <dgm:spPr/>
      <dgm:t>
        <a:bodyPr/>
        <a:lstStyle/>
        <a:p>
          <a:pPr rtl="1"/>
          <a:endParaRPr lang="ar-SA"/>
        </a:p>
      </dgm:t>
    </dgm:pt>
    <dgm:pt modelId="{D920491B-31B9-415C-9B42-68DBFFF4E18A}" type="sibTrans" cxnId="{A56E275D-A877-453F-9DCF-EDE723CC4EF1}">
      <dgm:prSet/>
      <dgm:spPr/>
      <dgm:t>
        <a:bodyPr/>
        <a:lstStyle/>
        <a:p>
          <a:pPr rtl="1"/>
          <a:endParaRPr lang="ar-SA"/>
        </a:p>
      </dgm:t>
    </dgm:pt>
    <dgm:pt modelId="{1488EA87-8652-4688-846F-0931560912BB}" type="pres">
      <dgm:prSet presAssocID="{B210E8D1-E9C2-414D-BD57-B7498911A8C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6CB1975-6342-4F7F-ADEA-67642168F4F7}" type="pres">
      <dgm:prSet presAssocID="{B210E8D1-E9C2-414D-BD57-B7498911A8CC}" presName="radial" presStyleCnt="0">
        <dgm:presLayoutVars>
          <dgm:animLvl val="ctr"/>
        </dgm:presLayoutVars>
      </dgm:prSet>
      <dgm:spPr/>
    </dgm:pt>
    <dgm:pt modelId="{6DE169F8-72C3-4833-8D03-275E530E0D4F}" type="pres">
      <dgm:prSet presAssocID="{C302F314-5476-46FD-83A4-CB60D91A1BFD}" presName="centerShape" presStyleLbl="vennNode1" presStyleIdx="0" presStyleCnt="5" custScaleX="149974" custScaleY="140126"/>
      <dgm:spPr/>
      <dgm:t>
        <a:bodyPr/>
        <a:lstStyle/>
        <a:p>
          <a:pPr rtl="1"/>
          <a:endParaRPr lang="ar-SA"/>
        </a:p>
      </dgm:t>
    </dgm:pt>
    <dgm:pt modelId="{C5C80152-E2DE-4DDB-A09B-D21818620660}" type="pres">
      <dgm:prSet presAssocID="{DC871BA8-DE4D-4E59-B316-810D15B76A83}" presName="node" presStyleLbl="vennNode1" presStyleIdx="1" presStyleCnt="5" custRadScaleRad="10415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F168A48-DB49-40F3-832D-2ED56917EC05}" type="pres">
      <dgm:prSet presAssocID="{6D94702B-BD9E-4134-ABB7-CCA818A93CF6}" presName="node" presStyleLbl="vennNode1" presStyleIdx="2" presStyleCnt="5" custRadScaleRad="12482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7B0CCEC-C33C-4744-B251-3D2AB770E346}" type="pres">
      <dgm:prSet presAssocID="{5361E5D6-997B-47B2-B601-E6E52B08EA18}" presName="node" presStyleLbl="vennNode1" presStyleIdx="3" presStyleCnt="5" custRadScaleRad="10398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070443A-6AA9-42A3-B2DC-3B65046CBA28}" type="pres">
      <dgm:prSet presAssocID="{4453F1DD-60D4-4FE1-B97A-2B3DC44C701B}" presName="node" presStyleLbl="vennNode1" presStyleIdx="4" presStyleCnt="5" custRadScaleRad="125968" custRadScaleInc="-64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C7E4F83-E812-4FA1-9E01-6993DB26FC4D}" type="presOf" srcId="{B210E8D1-E9C2-414D-BD57-B7498911A8CC}" destId="{1488EA87-8652-4688-846F-0931560912BB}" srcOrd="0" destOrd="0" presId="urn:microsoft.com/office/officeart/2005/8/layout/radial3"/>
    <dgm:cxn modelId="{A3EE76FC-EF6D-43F8-A711-C48E301B58E1}" srcId="{C302F314-5476-46FD-83A4-CB60D91A1BFD}" destId="{5361E5D6-997B-47B2-B601-E6E52B08EA18}" srcOrd="2" destOrd="0" parTransId="{45B4F04A-F2AB-44CF-B20B-B5274EF932CB}" sibTransId="{04D6E49E-2A0F-42B9-890A-DDDAFA412306}"/>
    <dgm:cxn modelId="{72A1DC9E-8A4F-4093-9DAB-4D6C26EF7B6C}" type="presOf" srcId="{DC871BA8-DE4D-4E59-B316-810D15B76A83}" destId="{C5C80152-E2DE-4DDB-A09B-D21818620660}" srcOrd="0" destOrd="0" presId="urn:microsoft.com/office/officeart/2005/8/layout/radial3"/>
    <dgm:cxn modelId="{3770DD66-E945-4090-84F8-4BF7D6891D42}" type="presOf" srcId="{6D94702B-BD9E-4134-ABB7-CCA818A93CF6}" destId="{EF168A48-DB49-40F3-832D-2ED56917EC05}" srcOrd="0" destOrd="0" presId="urn:microsoft.com/office/officeart/2005/8/layout/radial3"/>
    <dgm:cxn modelId="{D397A60B-6693-4409-904A-3E59E0A628CC}" srcId="{C302F314-5476-46FD-83A4-CB60D91A1BFD}" destId="{6D94702B-BD9E-4134-ABB7-CCA818A93CF6}" srcOrd="1" destOrd="0" parTransId="{2CF8DB1A-AB11-4D2E-B4A2-8121103060B2}" sibTransId="{C2A545C8-CEB9-40BD-A2EE-462D71D810B0}"/>
    <dgm:cxn modelId="{854FC2FA-DBBB-4D44-9AA9-42187EC4D05B}" srcId="{C302F314-5476-46FD-83A4-CB60D91A1BFD}" destId="{4453F1DD-60D4-4FE1-B97A-2B3DC44C701B}" srcOrd="3" destOrd="0" parTransId="{421868B4-382D-46C9-948A-E2169791B838}" sibTransId="{656DFC83-6BEC-42E2-8A33-4EACEF9453BF}"/>
    <dgm:cxn modelId="{C94BCCE7-9878-4ACE-A247-090ACC4446C9}" srcId="{C302F314-5476-46FD-83A4-CB60D91A1BFD}" destId="{DC871BA8-DE4D-4E59-B316-810D15B76A83}" srcOrd="0" destOrd="0" parTransId="{21B0D3DC-A551-4680-9BD9-BAFA71814D44}" sibTransId="{8AF2B4B1-E74D-4C7C-8717-515F2DB6C3C6}"/>
    <dgm:cxn modelId="{FCFA5A68-4FE0-454E-8BB0-D878FBBD5123}" type="presOf" srcId="{4453F1DD-60D4-4FE1-B97A-2B3DC44C701B}" destId="{3070443A-6AA9-42A3-B2DC-3B65046CBA28}" srcOrd="0" destOrd="0" presId="urn:microsoft.com/office/officeart/2005/8/layout/radial3"/>
    <dgm:cxn modelId="{B21F40FD-3547-415B-9E6F-0D602566C869}" type="presOf" srcId="{C302F314-5476-46FD-83A4-CB60D91A1BFD}" destId="{6DE169F8-72C3-4833-8D03-275E530E0D4F}" srcOrd="0" destOrd="0" presId="urn:microsoft.com/office/officeart/2005/8/layout/radial3"/>
    <dgm:cxn modelId="{858783D9-66DE-4DBE-A783-9D75DBFD6DFD}" type="presOf" srcId="{5361E5D6-997B-47B2-B601-E6E52B08EA18}" destId="{87B0CCEC-C33C-4744-B251-3D2AB770E346}" srcOrd="0" destOrd="0" presId="urn:microsoft.com/office/officeart/2005/8/layout/radial3"/>
    <dgm:cxn modelId="{CAC4D17A-5AFC-43B3-9BC1-83534E8AE609}" srcId="{B210E8D1-E9C2-414D-BD57-B7498911A8CC}" destId="{C302F314-5476-46FD-83A4-CB60D91A1BFD}" srcOrd="0" destOrd="0" parTransId="{A8A28A7F-4A08-4431-B80C-B2FF392F02EC}" sibTransId="{083B0512-24A5-4E7D-B4E3-C2D732C00897}"/>
    <dgm:cxn modelId="{A56E275D-A877-453F-9DCF-EDE723CC4EF1}" srcId="{B210E8D1-E9C2-414D-BD57-B7498911A8CC}" destId="{8214C59E-6614-49DA-94B1-B2C5DAD12E80}" srcOrd="1" destOrd="0" parTransId="{39EDC5F8-383C-4A4C-87A4-FF367F1C6755}" sibTransId="{D920491B-31B9-415C-9B42-68DBFFF4E18A}"/>
    <dgm:cxn modelId="{DDEA1A73-6AB8-4AA0-A197-5B91EEA453E5}" type="presParOf" srcId="{1488EA87-8652-4688-846F-0931560912BB}" destId="{66CB1975-6342-4F7F-ADEA-67642168F4F7}" srcOrd="0" destOrd="0" presId="urn:microsoft.com/office/officeart/2005/8/layout/radial3"/>
    <dgm:cxn modelId="{FAE7504D-D123-4B17-A73E-C787E9B9E231}" type="presParOf" srcId="{66CB1975-6342-4F7F-ADEA-67642168F4F7}" destId="{6DE169F8-72C3-4833-8D03-275E530E0D4F}" srcOrd="0" destOrd="0" presId="urn:microsoft.com/office/officeart/2005/8/layout/radial3"/>
    <dgm:cxn modelId="{A35C5E70-C2DD-4F2A-B1A1-44CC8E227A26}" type="presParOf" srcId="{66CB1975-6342-4F7F-ADEA-67642168F4F7}" destId="{C5C80152-E2DE-4DDB-A09B-D21818620660}" srcOrd="1" destOrd="0" presId="urn:microsoft.com/office/officeart/2005/8/layout/radial3"/>
    <dgm:cxn modelId="{5EC50CBE-D3A4-403E-AFAD-5850C52F3E6C}" type="presParOf" srcId="{66CB1975-6342-4F7F-ADEA-67642168F4F7}" destId="{EF168A48-DB49-40F3-832D-2ED56917EC05}" srcOrd="2" destOrd="0" presId="urn:microsoft.com/office/officeart/2005/8/layout/radial3"/>
    <dgm:cxn modelId="{E06C2FAF-59EC-4840-94F5-F13668B57D4B}" type="presParOf" srcId="{66CB1975-6342-4F7F-ADEA-67642168F4F7}" destId="{87B0CCEC-C33C-4744-B251-3D2AB770E346}" srcOrd="3" destOrd="0" presId="urn:microsoft.com/office/officeart/2005/8/layout/radial3"/>
    <dgm:cxn modelId="{0BD4F374-3F23-445E-B8D7-CE4B90BB9DC1}" type="presParOf" srcId="{66CB1975-6342-4F7F-ADEA-67642168F4F7}" destId="{3070443A-6AA9-42A3-B2DC-3B65046CBA28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E169F8-72C3-4833-8D03-275E530E0D4F}">
      <dsp:nvSpPr>
        <dsp:cNvPr id="0" name=""/>
        <dsp:cNvSpPr/>
      </dsp:nvSpPr>
      <dsp:spPr>
        <a:xfrm>
          <a:off x="2018211" y="561363"/>
          <a:ext cx="4193176" cy="3917832"/>
        </a:xfrm>
        <a:prstGeom prst="ellipse">
          <a:avLst/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3556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8000" b="1" kern="1200" cap="none" spc="0" dirty="0">
            <a:ln w="6600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sp:txBody>
      <dsp:txXfrm>
        <a:off x="2632287" y="1135116"/>
        <a:ext cx="2965024" cy="2770326"/>
      </dsp:txXfrm>
    </dsp:sp>
    <dsp:sp modelId="{C5C80152-E2DE-4DDB-A09B-D21818620660}">
      <dsp:nvSpPr>
        <dsp:cNvPr id="0" name=""/>
        <dsp:cNvSpPr/>
      </dsp:nvSpPr>
      <dsp:spPr>
        <a:xfrm>
          <a:off x="3415816" y="0"/>
          <a:ext cx="1397967" cy="139796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المفردة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1-1</a:t>
          </a:r>
          <a:r>
            <a:rPr lang="ar-SA" sz="2000" b="1" kern="1200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0</a:t>
          </a:r>
          <a:endParaRPr lang="ar-SA" sz="2000" b="1" kern="1200" cap="none" spc="0" dirty="0">
            <a:ln w="6600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sp:txBody>
      <dsp:txXfrm>
        <a:off x="3620544" y="204728"/>
        <a:ext cx="988511" cy="988511"/>
      </dsp:txXfrm>
    </dsp:sp>
    <dsp:sp modelId="{EF168A48-DB49-40F3-832D-2ED56917EC05}">
      <dsp:nvSpPr>
        <dsp:cNvPr id="0" name=""/>
        <dsp:cNvSpPr/>
      </dsp:nvSpPr>
      <dsp:spPr>
        <a:xfrm>
          <a:off x="5688625" y="1821296"/>
          <a:ext cx="1397967" cy="1397967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المركبة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11-19</a:t>
          </a:r>
          <a:endParaRPr lang="ar-SA" sz="2000" b="1" kern="1200" cap="none" spc="0" dirty="0">
            <a:ln w="6600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sp:txBody>
      <dsp:txXfrm>
        <a:off x="5893353" y="2026024"/>
        <a:ext cx="988511" cy="988511"/>
      </dsp:txXfrm>
    </dsp:sp>
    <dsp:sp modelId="{87B0CCEC-C33C-4744-B251-3D2AB770E346}">
      <dsp:nvSpPr>
        <dsp:cNvPr id="0" name=""/>
        <dsp:cNvSpPr/>
      </dsp:nvSpPr>
      <dsp:spPr>
        <a:xfrm>
          <a:off x="3415816" y="3642592"/>
          <a:ext cx="1397967" cy="139796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المعطوفة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21-99</a:t>
          </a:r>
          <a:endParaRPr lang="ar-SA" sz="2000" b="1" kern="1200" cap="none" spc="0" dirty="0">
            <a:ln w="6600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sp:txBody>
      <dsp:txXfrm>
        <a:off x="3620544" y="3847320"/>
        <a:ext cx="988511" cy="988511"/>
      </dsp:txXfrm>
    </dsp:sp>
    <dsp:sp modelId="{3070443A-6AA9-42A3-B2DC-3B65046CBA28}">
      <dsp:nvSpPr>
        <dsp:cNvPr id="0" name=""/>
        <dsp:cNvSpPr/>
      </dsp:nvSpPr>
      <dsp:spPr>
        <a:xfrm>
          <a:off x="1122311" y="1844461"/>
          <a:ext cx="1397967" cy="1397967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cap="none" spc="0" dirty="0" smtClean="0">
              <a:ln w="6600">
                <a:prstDash val="solid"/>
              </a:ln>
              <a:effectLst/>
              <a:latin typeface="Monotype Koufi" pitchFamily="2" charset="-78"/>
              <a:ea typeface="Monotype Koufi" pitchFamily="2" charset="-78"/>
              <a:cs typeface="Monotype Koufi" pitchFamily="2" charset="-78"/>
            </a:rPr>
            <a:t>ألفاظ العقود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cap="none" spc="0" dirty="0" smtClean="0">
              <a:ln w="6600">
                <a:prstDash val="solid"/>
              </a:ln>
              <a:effectLst/>
              <a:latin typeface="Monotype Koufi" pitchFamily="2" charset="-78"/>
              <a:ea typeface="Monotype Koufi" pitchFamily="2" charset="-78"/>
              <a:cs typeface="Monotype Koufi" pitchFamily="2" charset="-78"/>
            </a:rPr>
            <a:t>20-30-40-50-60-70-80-9</a:t>
          </a:r>
          <a:r>
            <a:rPr lang="ar-SA" sz="1200" b="1" kern="1200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0</a:t>
          </a:r>
          <a:endParaRPr lang="ar-SA" sz="1200" b="1" kern="1200" cap="none" spc="0" dirty="0">
            <a:ln w="6600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sp:txBody>
      <dsp:txXfrm>
        <a:off x="1327039" y="2049189"/>
        <a:ext cx="988511" cy="9885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20-10-19T08:23:08.3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8731 7223,'-20'-20,"1"20,19 0,-20 0,0 0,0 0,20 0,-20 0,0 0,0 0,1 0,-1 0,0 0,20 0,-20 0,0 0,0 0,20 0,-19 0,-1 0,0 0,20 20,-40 0,20 0,1-1,19-19,-40 0,20 40,-20-20,20-20,20 20,-19 0,-1-1,20-19,-40 0,40 20,-20 0,20 0,-39-20,39 20,-20 0,0 19,20-39,0 20,-20-20,20 20,0-20,0 40,0-40,0 20,0-20,0 39,-20-39,20 20,0-20,0 40,0-40,0 20,0-20,0 39,0-39,0 20,0-20,0 40,0-40,0 20,20-20,-20 20,20-1,-20-19,20 20,-20-20,20 20,-1 0,1 0,-20-20,20 20,-20-1,20-19,0 20,0-20,-20 0,39 0,-19 0,0 0,-20 20,20-20,0 0,0 0,-20 0,19 0,1 0,0 0,-20 0,20 0,0 0,0 0,-20 0,19-20,-19 20,20-20,-20 1,40 19,-40-20,20 20,0-20,-20 20,19-20,-19 20,20 0,-20-20,0 20,20-20,-20-19,0 39,0-20,20 0,-20 0,0 20,0-20,20 0,-20 20,0-19,0 19,0-20,0 0,0 20,20-20,-20 0,0 0,0 1,20-1,-1-20,-19 40,0-20,20 20,-20-39,0 39,20-20,-20 20,0-40,0 40,20-20,-20 0,0 0,0 20,20-19,-20 19,0-40,0 40,0-20,0 20,0-40,0 21,0 19,0 0,0 0,-20 0,-20-20</inkml:trace>
  <inkml:trace contextRef="#ctx0" brushRef="#br0" timeOffset="7279.4163">6866 7263,'0'-20,"0"20,0-40,0 40,0-20,0 20,-20-20,20 1,-20 19,0-20,20 20,-19 0,19 0,-20-20,0 20,-20 0,20 0,20 20,-19 0,-1-1,20 1,0-20,-20 20,0 0,20 0,-20-20,0 20,20-20,0 39,-20-39,20 20,-19-20,19 20,0-20,-20 20,0 0,20-20,-20 19,20-19,-20 20,20 0,-20-20,20 20,-19 0,19 0,0-20,0 39,0-19,0 20,0-40,0 20,0-20,0 39,0-19,0 0,0 0,19-20,-19 40,20-40,0 19,0 1,-20-20,20 0,-20 0,20 0,-1 0,-19 0,20 0,20 0,-40 0,40-20,-40 20,20 0,-20 0,39 0,-19-19,-20-1,20 20,-20-20,0 0,20 0,-20 20,0-20,20 1,-1-1,-19 0,20-20,0 20,-20 20,0-19,20-1,-20 0,0 20,0-20,0 20,0-20,0 0,0 20,0-20,0 1,0-1,0 20,0-20,0 0,-20 0,20-19,0 39,0-20,0 20,0-40,0 40</inkml:trace>
  <inkml:trace contextRef="#ctx0" brushRef="#br0" timeOffset="9743.5573">5477 7818,'-20'0,"0"0,20 0,-20 0,1 0,-1 0,20 0,-20 0,0 0,-20 20,40-20,-39 0,19 20,0 0</inkml:trace>
  <inkml:trace contextRef="#ctx0" brushRef="#br0" timeOffset="82070.6941">21868 6528,'0'0,"-20"0,0 0,0 0,-39 0,39 20,-40 0,1 0,19-20,0 0,1 40,-21-40,1 0,-1 19,1-19,-1 0,-19 0,19 20,21-20,19 0,-60 20,60 0,1-20,-1 0,20 0,-40 0,20 0,0 0,20 0,-19 0,-1 20,0-20,-20 0,40 0,-20 0,-39 0,-1 20,60-20,-39 0,-21 19,60-19,-40 0,21 0,-21 0,40 0,-20 0,-20 0,20 0,-39 0,39 0,-39 20,39-20,-40 0,1 0,39 0,-20 0,20 0,20 0,-39 20</inkml:trace>
  <inkml:trace contextRef="#ctx0" brushRef="#br0" timeOffset="84998.8616">19764 6231,'0'-20,"0"20,0-40,-19 40,19-20,-20-19,0 19,20 0,-20-20,20 20,0-19,-60-21,41 40,-21-39,0 19,40 20,-20 20,1-20,-21-39,40 39,-60-20,60 40,-19-19,-1-21,0 20,-20 0,40 0,-20 20,0-20,-39-19,39 19,0 0,0 20,1 0,-1 0,20 0,-40-20,20 20,-39-20,19 20,0 0,1-19,-1 19,20-40,-20 40,20 0,20 0,-39 0,39 0,-20 0,-20 0,20 0,1 0,-1 0,0 0,20 0,-20 0,0 0,20 0,-20 0,1 20,19 0,0-20,-20 39,0-19,20 0,0-20,-20 20,20 0,0-1,-20-19,0 40,20-40,-20 20,20 0,-19 0,-1-20,20 20,0-20,-20 19,20 1,0-20,-40 20,40 0,-20 0,20-20,0 20,0-20,-19 19,-1 1,20 0,-20-20,20 20,0 0,-20 0,0-20,20 0,-20 20,20-1,0 1,0-20,0 20,0 0,0 0,0-20,0 20,0 19,0-19,0-20,0 40,0-20,0-20,20 39,-20-39,0 20,0 20,20-20,0 19,-20-19,20 0,0-20,-1 20,1 20,0-40,-20 19,20 1,0-20,-20 20,20-20,-1 20,1-20,0 20,0 0,0-20,-20 0,20 19,0-19,19 20,-39-20,20 20,20-20,-20 20,19-20,-19 0,20 0,-20 20,-1 0,21-20,-20 0,40 0,-60 20,19-20,1 0,0 19,40 1,-41-20,1 20,20-20,-20 0,20 0,-1 0,1 0,19 0,-39 0,40 0,-40 0,39 0,-39 0,0 0,0 0,-20 0,20 0,-1 0,1 0,0 0,0 0,0-40,0 40,-20-19,0-1,19-20,1 20,0 0,0-19,-20 19,40-40,-40 60,20-20,-20 1,0 19,0-20,0 20,0-40,0 40,0-20,0 20,0-39,0 39,0-20,0 20</inkml:trace>
  <inkml:trace contextRef="#ctx0" brushRef="#br0" timeOffset="85078.8662">19745 6231</inkml:trace>
  <inkml:trace contextRef="#ctx0" brushRef="#br0" timeOffset="92583.2954">9465 6727,'0'0,"0"0,-19 0,-1 0,-20 0,0 0,1 0,-41 0,-59 0,40 0,-20 0,0 0,0 0,20 0,59 0,-19 0,19 0,20 0,-39 0,19 0,0 0,20 0,-19 0,-41 0,60 0,-39 0,-20 0,59 0,-20 0,0 0,1 0,19 0,-20 0,20 0,20 0,-39 0,39 0,-20 0,-20 0,20 0,0 0,-19 0,39 0,-20 0,0 0,0 0,20 0,-20 0,0 0,1 0,-1 0,-20 0,20 0,-20 0,21 0,-21 0,20 0,0 0,-19 0,19 0,20 0,-20 0,0 0,0 0,20 0,-20 0,1 0,-1 0,20 0,-20 0,0 0,0 0</inkml:trace>
  <inkml:trace contextRef="#ctx0" brushRef="#br0" timeOffset="92630.2981">6965 6727</inkml:trace>
  <inkml:trace contextRef="#ctx0" brushRef="#br0" timeOffset="95647.4707">6886 6350,'0'-20,"0"0,0 20,0-20,0-19,-20 19,20 0,-20 0,20 0,-20-20,-19 21,39-1,-20 20,20-40,0 40,-40-20,40 0,-20 1,20-1,-20-20,20 20,-19 0,19 20,0-19,-20-1,0 20,20-20,-20-20,0 40,20-40,-20 21,0-1,-19 0,39 0,-40 0,20 0,0 1,-19-1,19 0,-20 20,20 0,0 0,-39-40,39 40,-20-20,21 20,-21 0,0 0,20-20,-39-19,59 39,-40 0,20 0,0 0,1 0,-1-20,0 20,20 0,-20 0,-20 0,40 0,-19 0,-21 0,20 0,20 0,-20 0,-20 0,40 0,-39 0,19 0,-20 0,40 0,-39 0,-1 20,20 0,-20-20,40 0,-39 39,39-39,-20 0,0 20,0-20,20 20,0 0,-20-20,20 20,-20-20,20 20,0-1,0-19,0 20,0 0,0 0,0 0,0 19,0-19,0 0,0 20,0 0,0-21,20 41,-20-60,0 20,0 39,0-39,20 0,-20 20,40-1,-40-19,0 0,0 20,20-20,-20-1,20 21,-1-20,-19 20,20-21,0 21,-20-40,0 20,20-20,0 20,-20 0,20-1,-20-19,19 20,1-20,-20 0,20 20,-20 0,20-20,-20 0,40 20,-1 0,-19 0,20-20,-20 19,19-19,-19 0,-20 0,40 0,-20 0,0 20,19 0,-19-20,40 0,-21 0,1 0,0 0,-40 0,39 0,1 0,-40 0,20 0,20 0,-21 0,21 0,-40 0,20 0,-20 0,40 0,-40 0,20 0,-20 0,19 0,1 0,0 0</inkml:trace>
  <inkml:trace contextRef="#ctx0" brushRef="#br0" timeOffset="97582.5814">9763 8096,'0'-20,"-40"20,-39 0,-40 0,-20 0,-20 40,20-40,-19 0,-21 0,60 0,-60 0,80 0,20 0,39 0,0 0,21 0,-21 0,20 0,-20 0,1 0,-1 0,-19 0,-1 0,-19 0,-1 0,1 0,-1 0,-58 0,98 0,-40 0,41 0,19 0,0 0,0 0,0 0,20 0,-19 0,-1 0,0 0,-20 0,1 0,-1 0,40 0,-40 0,0 0,21 0,-1 0,-20 0,40 0,-40 0,40 0,-19 0,-41 0,60 0,-40 0,21 0,-1 0,0 0,0 0,0-20,0 20,0 0,1 0,-21 0,0-20,20 20</inkml:trace>
  <inkml:trace contextRef="#ctx0" brushRef="#br0" timeOffset="97630.5841">6429 8076</inkml:trace>
  <inkml:trace contextRef="#ctx0" brushRef="#br0" timeOffset="101630.8129">6112 8116,'0'0,"0"0,-20 0,0 0,-20 0,21 20,-1-20,-20 0,20 0,0 0,1 20,19-20,-20 0,0 0,0 0,20 0,-40 0,21 0,-1 0,-20 0,20 0,20 0,-40 0,1 39,19-39,0 0,20 0,-20 0,0 0,1 0,-1 0,0 0,0 0,20 0,-20 0,0 0,1 0,-1-20,-20 20,0-39,1 39,19 0,0-20,0 20,0-20,20 20,-39 0,19-20,0 0,-20 20,40-20,-20 20,20-19,-20-1,1 0,19 0,-20 0,20 20,-20-39,20-1,0 20,0 0,0 20,0-40,0 21,0-1,0 0,0-20,0 40,0-39,0 19,0-20,0 40,0-20,0 0,20-19,-20 39,0-20,20-20,-20 20,19-19,-19 19,0 20,0-20,0-20,0 20,0 20,40-19,-40-1,0 20,20-20,-20 20,0-20,40 20,-40-20,20 20,-20-20,19 20,1 0,20-19,-40-1,20 20,0 0,-1-20,1 20,-20 0,40-20,-40 0,40 20,-40 0,20-20,-20 20,39 0,-39 0,20 0,20-39,-20 39,-20 0,0-20,19 20,1 0,0 0,0 0,-20 0,20 0,0 0,-1 0,-19 0,20 0,0 0,0 0,20 0,-40 0,39 0,-39 0,20 0,-20 0,40 0,-20 0,0 0,-1-20,-19 20,20 0,0 0,0 0,-20 0,20 0,0 0,-1 0,-19 0,40 0,-20 0,-20 0,20 0,0 0</inkml:trace>
  <inkml:trace contextRef="#ctx0" brushRef="#br0" timeOffset="106391.0852">21213 7898,'-40'-20,"40"0,-39 20,39 0,-20 0,20-20,-40 20,40 0,40 0,-20-20,19 20,-19 0,20-20,-20 20,39 0,-39 0,-20 0</inkml:trace>
  <inkml:trace contextRef="#ctx0" brushRef="#br0" timeOffset="108658.2148">19566 8036,'-40'0,"20"0,1 0,-1 0,20 0,0 0,0 0,0 0,20 0,-20 0,19 0,1 0</inkml:trace>
  <inkml:trace contextRef="#ctx0" brushRef="#br0" timeOffset="111054.3519">22106 8076,'0'0,"0"0,-20 0,0 0,-19 0,-21 0,1 0,19 0,-20 0,21 0,-21 0,1 0,19 0,20 0,-40 0,1 0,19 0,-19 0,-21 0,60 0,-19 0,19 0,-40 0,1 0,59 0,-20 0,-20 0,40 0,-19 0,-1 0,0 0,0 0,-20 0,20 0,-39 0,19 0,20 0,1 0,-1 0,0 0,-20 0,1 0,39 0,-20 0,20 0,-40 0,40 0,-20 0,20 0,-40 0,40 0,-19 0,19 0,-40 0,20 0,0 0,-19 0,19 0,0 0,0 0,20 0,-20 0,0 0,0 0,20 0,-19 0,-1 0,0 0,20 0,-20 0,0 0,0 0,20 0,-19 0,-1 0,0 0,20 0,-20 0,0 0,0 0,0 0,1 0,-1 0,20 0,-20 0,0 0,0 0,0 20,1-20,-1 0,0 0,20 0,-20 0,0 0,0 0,20 0,-19 0,-1 0,0 0,20 0,-20 0,0 0,0 0,20 0,-20 0,1 0,-1 20,-20-20,20 0,20 0,-39 0</inkml:trace>
  <inkml:trace contextRef="#ctx0" brushRef="#br0" timeOffset="113262.4782">19248 8136,'0'0,"-19"0,-1 0,20 0,-40 0,40 0,-20 0,20 0,-39 0,19 0,-20 0,20 0,20 0,-20 0,0 0,1 0,19 0,-20 0,0 0,0 0,0 0,0 0,1 0,19 0,-20 0,0 0,-20 0,40 0,-20 0,-19 0,-1 0,20 0,0 20,0-20,1 0,19 0,-40 0,20 0,20 0,-20 0,0 0,1 0,19 0,-20 0,-20 0,20 0,20 0,-40 0,21 0</inkml:trace>
  <inkml:trace contextRef="#ctx0" brushRef="#br0" timeOffset="122951.0323">6112 2004,'-159'0,"20"0,20 0,20 0,0 40,-20-20,0 19,19-39,1 20,0-20,-20 0,39 20,-78 20,78-40,21 19,-1-19,1 0,-1 20,1-20,19 0,-59 0,-40 20,60-20,-21 0,-19 0,20 0,-40 0,0 0,20 0,-20 0,40 0,20 0,-1 0,60 0,-19 0,19 0,0 0,0 0,0 0,20 0,-19 0,-1 0</inkml:trace>
  <inkml:trace contextRef="#ctx0" brushRef="#br0" timeOffset="177830.1713">14962 1667,'0'0,"-40"0,-39 0,-40 0,0 0,-40 0,20 0,20 0,-20 0,-59 0,59 0,-20 0,80 0,-40 0,-20-20,79 20,-19 0,20 0,-1 0,0 0,21 0,-1 0,0 0,1 0,19 0,-40 0,40 0,1 0,-1 0,20 0,-20 0</inkml:trace>
  <inkml:trace contextRef="#ctx0" brushRef="#br0" timeOffset="191189.9354">17859 6608,'0'0,"-19"0,-21 0,-20 0,1 0,-40 20,59-20,-40 19,21-19,-20 0,19 0,1 0,19 0,-20 20,40-20,1 0,-41 20,40 0,0-20,-39 0,19 0,1 0,-1 0,0 0,-19 0,59 0,-20 0,20 0,-40 0,40 0</inkml:trace>
  <inkml:trace contextRef="#ctx0" brushRef="#br0" timeOffset="193943.0929">16490 6667,'-40'20,"21"-20,-21 0,20 0,-20 0,40 0,-19 20,-21-20,40 0,-40 0,0 20,40-20,-19 0,-41 0,1 0,39 0,-60 0,1 39,19-39,60 0,-39 0,19 0,20 0,-20 0,0 0,20 0,-20 0,-39 0,39 0,-20 0,21 0,-1 0,-20 0,20 0,-20 0,1 0,-41 0,21 0,-1 0,40 0,-19 0,118-59</inkml:trace>
  <inkml:trace contextRef="#ctx0" brushRef="#br0" timeOffset="196566.2429">14843 6588,'0'20,"-20"0,-59-1,0-19,-21 20,41-20,-60 40,39-40,1 20,-20 19,-40 1,40-20,19 0,-19 0,-20 0,59-20,-19 19,59-19,-39 0,19 20,0-20,40 0,-20 0</inkml:trace>
  <inkml:trace contextRef="#ctx0" brushRef="#br0" timeOffset="205509.7544">17502 8215,'0'-20,"-20"20,-59 0,39 0,-19 0,-21 0,-19 0,-40 0,20 0,20 0,-20 0,40 0,39 0,-20 0,40 0,1 0</inkml:trace>
  <inkml:trace contextRef="#ctx0" brushRef="#br0" timeOffset="206525.8126">15875 8374,'0'0,"-40"0,-39 0,39 0,-19 0,-1 0,21 0,-1 0,-20 0,21 0,-21 0,1 0,39 0,20 0,-40 0</inkml:trace>
  <inkml:trace contextRef="#ctx0" brushRef="#br0" timeOffset="207357.8601">14367 8314,'-60'0,"-59"0,-20 0,0 0,-39 0,59 0,-40 0,80 0,19 0,20 0,-19 0,59 0,-20 0,0 0,0 0,20 0,-39 0,19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C25-4BEB-4638-91C1-A2F03030CCE6}" type="datetimeFigureOut">
              <a:rPr lang="ar-SA" smtClean="0"/>
              <a:t>03/03/42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B991-F981-48F6-9FFC-341C12CB7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305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C25-4BEB-4638-91C1-A2F03030CCE6}" type="datetimeFigureOut">
              <a:rPr lang="ar-SA" smtClean="0"/>
              <a:t>03/03/42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B991-F981-48F6-9FFC-341C12CB7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2157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C25-4BEB-4638-91C1-A2F03030CCE6}" type="datetimeFigureOut">
              <a:rPr lang="ar-SA" smtClean="0"/>
              <a:t>03/03/42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B991-F981-48F6-9FFC-341C12CB7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3225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C25-4BEB-4638-91C1-A2F03030CCE6}" type="datetimeFigureOut">
              <a:rPr lang="ar-SA" smtClean="0"/>
              <a:t>03/03/42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B991-F981-48F6-9FFC-341C12CB7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863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C25-4BEB-4638-91C1-A2F03030CCE6}" type="datetimeFigureOut">
              <a:rPr lang="ar-SA" smtClean="0"/>
              <a:t>03/03/42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B991-F981-48F6-9FFC-341C12CB7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87288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C25-4BEB-4638-91C1-A2F03030CCE6}" type="datetimeFigureOut">
              <a:rPr lang="ar-SA" smtClean="0"/>
              <a:t>03/03/42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B991-F981-48F6-9FFC-341C12CB7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308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C25-4BEB-4638-91C1-A2F03030CCE6}" type="datetimeFigureOut">
              <a:rPr lang="ar-SA" smtClean="0"/>
              <a:t>03/03/42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B991-F981-48F6-9FFC-341C12CB7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3590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C25-4BEB-4638-91C1-A2F03030CCE6}" type="datetimeFigureOut">
              <a:rPr lang="ar-SA" smtClean="0"/>
              <a:t>03/03/42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B991-F981-48F6-9FFC-341C12CB7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8117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C25-4BEB-4638-91C1-A2F03030CCE6}" type="datetimeFigureOut">
              <a:rPr lang="ar-SA" smtClean="0"/>
              <a:t>03/03/42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B991-F981-48F6-9FFC-341C12CB7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993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C25-4BEB-4638-91C1-A2F03030CCE6}" type="datetimeFigureOut">
              <a:rPr lang="ar-SA" smtClean="0"/>
              <a:t>03/03/42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B991-F981-48F6-9FFC-341C12CB7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081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C25-4BEB-4638-91C1-A2F03030CCE6}" type="datetimeFigureOut">
              <a:rPr lang="ar-SA" smtClean="0"/>
              <a:t>03/03/42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B991-F981-48F6-9FFC-341C12CB7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131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F2C25-4BEB-4638-91C1-A2F03030CCE6}" type="datetimeFigureOut">
              <a:rPr lang="ar-SA" smtClean="0"/>
              <a:t>03/03/42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BB991-F981-48F6-9FFC-341C12CB7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302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8964489" y="4430444"/>
            <a:ext cx="176516" cy="2427555"/>
          </a:xfrm>
          <a:prstGeom prst="roundRect">
            <a:avLst>
              <a:gd name="adj" fmla="val 0"/>
            </a:avLst>
          </a:prstGeom>
          <a:solidFill>
            <a:srgbClr val="5E5E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3" name="Group 2"/>
          <p:cNvGrpSpPr/>
          <p:nvPr/>
        </p:nvGrpSpPr>
        <p:grpSpPr>
          <a:xfrm>
            <a:off x="3491880" y="1017038"/>
            <a:ext cx="5634372" cy="3405557"/>
            <a:chOff x="3491879" y="728699"/>
            <a:chExt cx="5634372" cy="3405556"/>
          </a:xfrm>
        </p:grpSpPr>
        <p:sp>
          <p:nvSpPr>
            <p:cNvPr id="31" name="Rectangle 30"/>
            <p:cNvSpPr/>
            <p:nvPr/>
          </p:nvSpPr>
          <p:spPr>
            <a:xfrm>
              <a:off x="3491879" y="2564596"/>
              <a:ext cx="5634372" cy="156965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lnSpc>
                  <a:spcPct val="150000"/>
                </a:lnSpc>
              </a:pPr>
              <a:r>
                <a:rPr lang="ar-SA" sz="3200" b="1" spc="150" dirty="0" smtClean="0">
                  <a:ln w="11430"/>
                  <a:solidFill>
                    <a:srgbClr val="F8F8F8"/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cs typeface="PT Bold Heading" panose="02010400000000000000" pitchFamily="2" charset="-78"/>
                </a:rPr>
                <a:t>الكفايات اللغوية المستوى </a:t>
              </a:r>
              <a:r>
                <a:rPr lang="ar-SA" sz="3200" b="1" spc="150" dirty="0" smtClean="0">
                  <a:ln w="11430"/>
                  <a:solidFill>
                    <a:srgbClr val="F8F8F8"/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cs typeface="PT Bold Heading" panose="02010400000000000000" pitchFamily="2" charset="-78"/>
                </a:rPr>
                <a:t>الثالث</a:t>
              </a:r>
              <a:endParaRPr lang="ar-SA" sz="32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PT Bold Heading" panose="02010400000000000000" pitchFamily="2" charset="-78"/>
              </a:endParaRPr>
            </a:p>
            <a:p>
              <a:pPr algn="ctr">
                <a:lnSpc>
                  <a:spcPct val="150000"/>
                </a:lnSpc>
              </a:pPr>
              <a:r>
                <a:rPr lang="ar-SA" sz="3200" b="1" spc="150" dirty="0" smtClean="0">
                  <a:ln w="11430"/>
                  <a:solidFill>
                    <a:srgbClr val="F8F8F8"/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cs typeface="PT Bold Heading" panose="02010400000000000000" pitchFamily="2" charset="-78"/>
                </a:rPr>
                <a:t>الأستاذ / عبدالله الزهراني</a:t>
              </a:r>
              <a:endParaRPr lang="ar-SA" sz="3200" b="1" spc="150" dirty="0">
                <a:ln w="11430"/>
                <a:solidFill>
                  <a:srgbClr val="F8F8F8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PT Bold Heading" panose="02010400000000000000" pitchFamily="2" charset="-78"/>
              </a:endParaRPr>
            </a:p>
          </p:txBody>
        </p:sp>
        <p:pic>
          <p:nvPicPr>
            <p:cNvPr id="32" name="Picture 2" descr="C:\Users\TOSHIBA\Desktop\تأصيل العربية\شعار تأصيل العربية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4386" y="728699"/>
              <a:ext cx="2077472" cy="1529819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90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19800000" lon="1200000" rev="20820000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3" name="Rounded Rectangle 32"/>
          <p:cNvSpPr/>
          <p:nvPr/>
        </p:nvSpPr>
        <p:spPr>
          <a:xfrm>
            <a:off x="8964489" y="3132878"/>
            <a:ext cx="176516" cy="1232226"/>
          </a:xfrm>
          <a:prstGeom prst="roundRect">
            <a:avLst>
              <a:gd name="adj" fmla="val 0"/>
            </a:avLst>
          </a:prstGeom>
          <a:solidFill>
            <a:srgbClr val="5E5E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Rounded Rectangle 35"/>
          <p:cNvSpPr/>
          <p:nvPr/>
        </p:nvSpPr>
        <p:spPr>
          <a:xfrm>
            <a:off x="8964488" y="2452847"/>
            <a:ext cx="179512" cy="616113"/>
          </a:xfrm>
          <a:prstGeom prst="roundRect">
            <a:avLst>
              <a:gd name="adj" fmla="val 0"/>
            </a:avLst>
          </a:prstGeom>
          <a:solidFill>
            <a:srgbClr val="5E5E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34" name="Group 33"/>
          <p:cNvGrpSpPr/>
          <p:nvPr/>
        </p:nvGrpSpPr>
        <p:grpSpPr>
          <a:xfrm>
            <a:off x="49736" y="260649"/>
            <a:ext cx="5098328" cy="6336704"/>
            <a:chOff x="107504" y="116632"/>
            <a:chExt cx="5616624" cy="6336704"/>
          </a:xfr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/>
        </p:grpSpPr>
        <p:sp>
          <p:nvSpPr>
            <p:cNvPr id="35" name="Rounded Rectangle 34"/>
            <p:cNvSpPr/>
            <p:nvPr/>
          </p:nvSpPr>
          <p:spPr>
            <a:xfrm>
              <a:off x="2411760" y="11663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16014" y="1261530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107504" y="227687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07504" y="335699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07504" y="116632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107504" y="551723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1259632" y="119675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1259632" y="551723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259632" y="227687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3563888" y="11663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1259632" y="443711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411760" y="551723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411760" y="2276872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2411760" y="335699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2411760" y="443711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4716015" y="4437111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3563888" y="4437111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3563888" y="5517231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2411760" y="119675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4716012" y="5517231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3563888" y="1239731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</p:spTree>
    <p:extLst>
      <p:ext uri="{BB962C8B-B14F-4D97-AF65-F5344CB8AC3E}">
        <p14:creationId xmlns:p14="http://schemas.microsoft.com/office/powerpoint/2010/main" val="76444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3824" y="44624"/>
            <a:ext cx="3106688" cy="114300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ar-S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أقسام العدد</a:t>
            </a:r>
            <a:endParaRPr lang="ar-SA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827618"/>
              </p:ext>
            </p:extLst>
          </p:nvPr>
        </p:nvGraphicFramePr>
        <p:xfrm>
          <a:off x="446856" y="1268760"/>
          <a:ext cx="82296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Rounded Rectangle 14"/>
          <p:cNvSpPr/>
          <p:nvPr/>
        </p:nvSpPr>
        <p:spPr>
          <a:xfrm>
            <a:off x="6372200" y="260649"/>
            <a:ext cx="2520280" cy="720080"/>
          </a:xfrm>
          <a:prstGeom prst="round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spcBef>
                <a:spcPct val="0"/>
              </a:spcBef>
            </a:pPr>
            <a:endParaRPr lang="ar-SA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3779912" y="3068960"/>
            <a:ext cx="1512168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المئة والألف</a:t>
            </a:r>
            <a:endParaRPr lang="ar-SA" sz="3200" b="1" dirty="0"/>
          </a:p>
        </p:txBody>
      </p:sp>
    </p:spTree>
    <p:extLst>
      <p:ext uri="{BB962C8B-B14F-4D97-AF65-F5344CB8AC3E}">
        <p14:creationId xmlns:p14="http://schemas.microsoft.com/office/powerpoint/2010/main" val="174114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E169F8-72C3-4833-8D03-275E530E0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6DE169F8-72C3-4833-8D03-275E530E0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6DE169F8-72C3-4833-8D03-275E530E0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C80152-E2DE-4DDB-A09B-D218186206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C5C80152-E2DE-4DDB-A09B-D218186206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C5C80152-E2DE-4DDB-A09B-D218186206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168A48-DB49-40F3-832D-2ED56917EC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EF168A48-DB49-40F3-832D-2ED56917EC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EF168A48-DB49-40F3-832D-2ED56917EC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B0CCEC-C33C-4744-B251-3D2AB770E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87B0CCEC-C33C-4744-B251-3D2AB770E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87B0CCEC-C33C-4744-B251-3D2AB770E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70443A-6AA9-42A3-B2DC-3B65046CBA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3070443A-6AA9-42A3-B2DC-3B65046CBA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3070443A-6AA9-42A3-B2DC-3B65046CBA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/>
        </p:bldSub>
      </p:bldGraphic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198"/>
            <a:ext cx="8640960" cy="646330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ar-SA" sz="138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ldhabi" panose="01000000000000000000" pitchFamily="2" charset="-78"/>
                <a:ea typeface="+mn-ea"/>
                <a:cs typeface="Aldhabi" panose="01000000000000000000" pitchFamily="2" charset="-78"/>
              </a:rPr>
              <a:t>ثانياً</a:t>
            </a:r>
            <a:br>
              <a:rPr lang="ar-SA" sz="138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ldhabi" panose="01000000000000000000" pitchFamily="2" charset="-78"/>
                <a:ea typeface="+mn-ea"/>
                <a:cs typeface="Aldhabi" panose="01000000000000000000" pitchFamily="2" charset="-78"/>
              </a:rPr>
            </a:br>
            <a:r>
              <a:rPr lang="ar-SA" sz="138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ldhabi" panose="01000000000000000000" pitchFamily="2" charset="-78"/>
                <a:ea typeface="+mn-ea"/>
                <a:cs typeface="Aldhabi" panose="01000000000000000000" pitchFamily="2" charset="-78"/>
              </a:rPr>
              <a:t>الأعداد المركبة</a:t>
            </a:r>
            <a:br>
              <a:rPr lang="ar-SA" sz="138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ldhabi" panose="01000000000000000000" pitchFamily="2" charset="-78"/>
                <a:ea typeface="+mn-ea"/>
                <a:cs typeface="Aldhabi" panose="01000000000000000000" pitchFamily="2" charset="-78"/>
              </a:rPr>
            </a:br>
            <a:r>
              <a:rPr lang="ar-SA" sz="138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ldhabi" panose="01000000000000000000" pitchFamily="2" charset="-78"/>
                <a:ea typeface="+mn-ea"/>
                <a:cs typeface="Aldhabi" panose="01000000000000000000" pitchFamily="2" charset="-78"/>
              </a:rPr>
              <a:t>11-19</a:t>
            </a:r>
            <a:endParaRPr lang="ar-SA" sz="13800" b="1" dirty="0">
              <a:ln w="12700">
                <a:solidFill>
                  <a:srgbClr val="FFC000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ldhabi" panose="01000000000000000000" pitchFamily="2" charset="-78"/>
              <a:ea typeface="+mn-ea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514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>
            <a:off x="7092280" y="794771"/>
            <a:ext cx="1980000" cy="1080000"/>
            <a:chOff x="7164000" y="245740"/>
            <a:chExt cx="1980000" cy="1080000"/>
          </a:xfrm>
        </p:grpSpPr>
        <p:sp>
          <p:nvSpPr>
            <p:cNvPr id="47" name="Oval 46"/>
            <p:cNvSpPr/>
            <p:nvPr/>
          </p:nvSpPr>
          <p:spPr>
            <a:xfrm flipV="1">
              <a:off x="7164000" y="245740"/>
              <a:ext cx="1980000" cy="10800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" name="Rectangle 3"/>
            <p:cNvSpPr/>
            <p:nvPr/>
          </p:nvSpPr>
          <p:spPr>
            <a:xfrm>
              <a:off x="7164000" y="505536"/>
              <a:ext cx="1980000" cy="54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ar-SA" sz="36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11-12</a:t>
              </a:r>
              <a:endParaRPr lang="ar-SA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839903" y="548680"/>
            <a:ext cx="5130954" cy="978729"/>
            <a:chOff x="1991901" y="916273"/>
            <a:chExt cx="5109905" cy="1336474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6" name="Rounded Rectangle 5"/>
            <p:cNvSpPr/>
            <p:nvPr/>
          </p:nvSpPr>
          <p:spPr>
            <a:xfrm>
              <a:off x="1991901" y="1340768"/>
              <a:ext cx="4011717" cy="707886"/>
            </a:xfrm>
            <a:prstGeom prst="roundRect">
              <a:avLst>
                <a:gd name="adj" fmla="val 50000"/>
              </a:avLst>
            </a:prstGeom>
            <a:solidFill>
              <a:srgbClr val="F8FAF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063612" y="916273"/>
              <a:ext cx="5038194" cy="13364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60000"/>
                </a:lnSpc>
              </a:pPr>
              <a:r>
                <a:rPr lang="ar-SA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              الجزء الأول والثاني يطابقان المعدود</a:t>
              </a:r>
              <a:endParaRPr lang="ar-AE" sz="3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092280" y="3573136"/>
            <a:ext cx="1980000" cy="1080000"/>
            <a:chOff x="7164000" y="1772936"/>
            <a:chExt cx="1980000" cy="1080000"/>
          </a:xfrm>
        </p:grpSpPr>
        <p:sp>
          <p:nvSpPr>
            <p:cNvPr id="46" name="Oval 45"/>
            <p:cNvSpPr/>
            <p:nvPr/>
          </p:nvSpPr>
          <p:spPr>
            <a:xfrm flipV="1">
              <a:off x="7164000" y="1772936"/>
              <a:ext cx="1980000" cy="108000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164000" y="2021308"/>
              <a:ext cx="1980000" cy="54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ar-SA" sz="36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13-19</a:t>
              </a:r>
              <a:endParaRPr lang="ar-SA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-828600" y="3068960"/>
            <a:ext cx="7164288" cy="993829"/>
            <a:chOff x="-578536" y="614179"/>
            <a:chExt cx="8308855" cy="1443589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5" name="Rounded Rectangle 24"/>
            <p:cNvSpPr/>
            <p:nvPr/>
          </p:nvSpPr>
          <p:spPr>
            <a:xfrm>
              <a:off x="2344384" y="1304765"/>
              <a:ext cx="5385935" cy="753003"/>
            </a:xfrm>
            <a:prstGeom prst="roundRect">
              <a:avLst>
                <a:gd name="adj" fmla="val 50000"/>
              </a:avLst>
            </a:prstGeom>
            <a:solidFill>
              <a:srgbClr val="F8FAF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-578536" y="614179"/>
              <a:ext cx="8225343" cy="14171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60000"/>
                </a:lnSpc>
              </a:pPr>
              <a:endParaRPr lang="ar-SA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endParaRPr>
            </a:p>
            <a:p>
              <a:pPr algn="just">
                <a:lnSpc>
                  <a:spcPct val="160000"/>
                </a:lnSpc>
              </a:pPr>
              <a:r>
                <a:rPr lang="ar-SA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الجزء الأول يخالف المعدود والجزء الثاني يوافق </a:t>
              </a:r>
              <a:r>
                <a:rPr lang="ar-SA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المعدود</a:t>
              </a:r>
              <a:endParaRPr lang="ar-AE" sz="3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-238842" y="1942573"/>
            <a:ext cx="4481224" cy="1126187"/>
            <a:chOff x="266105" y="4344010"/>
            <a:chExt cx="2606346" cy="1299029"/>
          </a:xfrm>
        </p:grpSpPr>
        <p:sp>
          <p:nvSpPr>
            <p:cNvPr id="33" name="Rounded Rectangle 32"/>
            <p:cNvSpPr/>
            <p:nvPr/>
          </p:nvSpPr>
          <p:spPr>
            <a:xfrm>
              <a:off x="467544" y="4383852"/>
              <a:ext cx="2404907" cy="1259187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6105" y="4344010"/>
              <a:ext cx="2606346" cy="1242544"/>
            </a:xfrm>
            <a:prstGeom prst="rect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ar-SA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جاء أحد عشر رجلاً (مذكّر </a:t>
              </a:r>
              <a:r>
                <a:rPr lang="ar-SA" sz="32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مذكر</a:t>
              </a:r>
              <a:r>
                <a:rPr lang="ar-SA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 مذكّر)</a:t>
              </a:r>
            </a:p>
            <a:p>
              <a:pPr algn="ctr"/>
              <a:r>
                <a:rPr lang="ar-SA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جاءت إحدى عشرة امرأةً (مؤنث </a:t>
              </a:r>
              <a:r>
                <a:rPr lang="ar-SA" sz="3200" b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مؤنث</a:t>
              </a:r>
              <a:r>
                <a:rPr lang="ar-SA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 مؤنث)</a:t>
              </a:r>
              <a:endParaRPr lang="ar-S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endParaRPr>
            </a:p>
          </p:txBody>
        </p:sp>
      </p:grpSp>
      <p:sp>
        <p:nvSpPr>
          <p:cNvPr id="43" name="Rounded Rectangle 42"/>
          <p:cNvSpPr/>
          <p:nvPr/>
        </p:nvSpPr>
        <p:spPr>
          <a:xfrm>
            <a:off x="611560" y="116632"/>
            <a:ext cx="6696744" cy="61653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spcBef>
                <a:spcPct val="0"/>
              </a:spcBef>
            </a:pPr>
            <a:r>
              <a:rPr lang="ar-SA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الأعداد المركبة 11-19 </a:t>
            </a:r>
            <a:r>
              <a:rPr lang="ar-SA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تمييزها(المعدود) مفرد منصوب</a:t>
            </a:r>
            <a:endParaRPr lang="ar-SA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grpSp>
        <p:nvGrpSpPr>
          <p:cNvPr id="55" name="Group 30"/>
          <p:cNvGrpSpPr/>
          <p:nvPr/>
        </p:nvGrpSpPr>
        <p:grpSpPr>
          <a:xfrm>
            <a:off x="4242382" y="1942773"/>
            <a:ext cx="4578090" cy="1126187"/>
            <a:chOff x="331369" y="4344010"/>
            <a:chExt cx="2484628" cy="1299029"/>
          </a:xfrm>
        </p:grpSpPr>
        <p:sp>
          <p:nvSpPr>
            <p:cNvPr id="56" name="Rounded Rectangle 32"/>
            <p:cNvSpPr/>
            <p:nvPr/>
          </p:nvSpPr>
          <p:spPr>
            <a:xfrm>
              <a:off x="467544" y="4383852"/>
              <a:ext cx="2198850" cy="1259187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" name="Rectangle 31"/>
            <p:cNvSpPr/>
            <p:nvPr/>
          </p:nvSpPr>
          <p:spPr>
            <a:xfrm>
              <a:off x="331369" y="4344010"/>
              <a:ext cx="2484628" cy="1242544"/>
            </a:xfrm>
            <a:prstGeom prst="rect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ar-SA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جاء اثنا عشر رجلاً (مذكّر </a:t>
              </a:r>
              <a:r>
                <a:rPr lang="ar-SA" sz="32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مذكر</a:t>
              </a:r>
              <a:r>
                <a:rPr lang="ar-SA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 مذكّر)</a:t>
              </a:r>
            </a:p>
            <a:p>
              <a:pPr algn="ctr"/>
              <a:r>
                <a:rPr lang="ar-SA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جاءت اثنتا عشرة امرأةً (مؤنث </a:t>
              </a:r>
              <a:r>
                <a:rPr lang="ar-SA" sz="3200" b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مؤنث</a:t>
              </a:r>
              <a:r>
                <a:rPr lang="ar-SA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 مؤنث)</a:t>
              </a:r>
              <a:endParaRPr lang="ar-S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endParaRPr>
            </a:p>
          </p:txBody>
        </p:sp>
      </p:grpSp>
      <p:grpSp>
        <p:nvGrpSpPr>
          <p:cNvPr id="58" name="Group 30"/>
          <p:cNvGrpSpPr/>
          <p:nvPr/>
        </p:nvGrpSpPr>
        <p:grpSpPr>
          <a:xfrm>
            <a:off x="69898" y="4751082"/>
            <a:ext cx="3795921" cy="1126190"/>
            <a:chOff x="458630" y="4344010"/>
            <a:chExt cx="2207764" cy="1299034"/>
          </a:xfrm>
        </p:grpSpPr>
        <p:sp>
          <p:nvSpPr>
            <p:cNvPr id="59" name="Rounded Rectangle 32"/>
            <p:cNvSpPr/>
            <p:nvPr/>
          </p:nvSpPr>
          <p:spPr>
            <a:xfrm>
              <a:off x="467544" y="4383856"/>
              <a:ext cx="2198850" cy="1259188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" name="Rectangle 31"/>
            <p:cNvSpPr/>
            <p:nvPr/>
          </p:nvSpPr>
          <p:spPr>
            <a:xfrm>
              <a:off x="458630" y="4344010"/>
              <a:ext cx="2142682" cy="1242546"/>
            </a:xfrm>
            <a:prstGeom prst="rect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ar-SA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تسعة عشر</a:t>
              </a:r>
              <a:r>
                <a:rPr lang="ar-SA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 رجلاً(</a:t>
              </a:r>
              <a:r>
                <a:rPr lang="ar-SA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مؤنث مذكر</a:t>
              </a:r>
              <a:r>
                <a:rPr lang="ar-SA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 مذكّر)</a:t>
              </a:r>
            </a:p>
            <a:p>
              <a:pPr algn="ctr"/>
              <a:r>
                <a:rPr lang="ar-SA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سبع عشرة</a:t>
              </a:r>
              <a:r>
                <a:rPr lang="ar-SA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 سنبلةً </a:t>
              </a:r>
              <a:r>
                <a:rPr lang="ar-SA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(مذكّر مؤنث</a:t>
              </a:r>
              <a:r>
                <a:rPr lang="ar-SA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 </a:t>
              </a:r>
              <a:r>
                <a:rPr lang="ar-SA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مؤنث</a:t>
              </a:r>
              <a:r>
                <a:rPr lang="ar-SA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 )</a:t>
              </a:r>
              <a:endParaRPr lang="ar-S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endParaRPr>
            </a:p>
          </p:txBody>
        </p:sp>
      </p:grpSp>
      <p:grpSp>
        <p:nvGrpSpPr>
          <p:cNvPr id="61" name="Group 30"/>
          <p:cNvGrpSpPr/>
          <p:nvPr/>
        </p:nvGrpSpPr>
        <p:grpSpPr>
          <a:xfrm>
            <a:off x="3935907" y="4749842"/>
            <a:ext cx="4596532" cy="1343454"/>
            <a:chOff x="325518" y="4344010"/>
            <a:chExt cx="2513086" cy="1299034"/>
          </a:xfrm>
        </p:grpSpPr>
        <p:sp>
          <p:nvSpPr>
            <p:cNvPr id="62" name="Rounded Rectangle 32"/>
            <p:cNvSpPr/>
            <p:nvPr/>
          </p:nvSpPr>
          <p:spPr>
            <a:xfrm>
              <a:off x="467544" y="4383856"/>
              <a:ext cx="2331691" cy="1259188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3" name="Rectangle 31"/>
            <p:cNvSpPr/>
            <p:nvPr/>
          </p:nvSpPr>
          <p:spPr>
            <a:xfrm>
              <a:off x="325518" y="4344010"/>
              <a:ext cx="2513086" cy="1041601"/>
            </a:xfrm>
            <a:prstGeom prst="rect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ar-SA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رأيت </a:t>
              </a:r>
              <a:r>
                <a:rPr lang="ar-SA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خمس عشرة</a:t>
              </a:r>
              <a:r>
                <a:rPr lang="ar-SA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 سيارةً (</a:t>
              </a:r>
              <a:r>
                <a:rPr lang="ar-SA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مذكّر</a:t>
              </a:r>
              <a:r>
                <a:rPr lang="ar-SA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 مؤنث مؤنث)</a:t>
              </a:r>
            </a:p>
            <a:p>
              <a:pPr algn="ctr"/>
              <a:r>
                <a:rPr lang="ar-SA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حضر</a:t>
              </a:r>
              <a:r>
                <a:rPr lang="ar-SA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 سبعة عشر </a:t>
              </a:r>
              <a:r>
                <a:rPr lang="ar-SA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متسابقاً </a:t>
              </a:r>
              <a:r>
                <a:rPr lang="ar-SA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(مؤنث مذكر </a:t>
              </a:r>
              <a:r>
                <a:rPr lang="ar-SA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مذكّر </a:t>
              </a:r>
              <a:r>
                <a:rPr lang="ar-SA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)</a:t>
              </a:r>
              <a:endParaRPr lang="ar-S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endParaRPr>
            </a:p>
          </p:txBody>
        </p:sp>
      </p:grpSp>
      <p:sp>
        <p:nvSpPr>
          <p:cNvPr id="2" name="مستطيل مستدير الزوايا 1"/>
          <p:cNvSpPr/>
          <p:nvPr/>
        </p:nvSpPr>
        <p:spPr>
          <a:xfrm>
            <a:off x="1911909" y="1444310"/>
            <a:ext cx="3740212" cy="4304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rgbClr val="FF0000"/>
                </a:solidFill>
              </a:rPr>
              <a:t>التمييز(المعدود) مفرد منصوب</a:t>
            </a:r>
            <a:endParaRPr lang="ar-SA" sz="2800" dirty="0">
              <a:solidFill>
                <a:srgbClr val="FF0000"/>
              </a:solidFill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1691680" y="4221088"/>
            <a:ext cx="4176465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ar-SA" sz="2800" dirty="0">
                <a:solidFill>
                  <a:srgbClr val="FF0000"/>
                </a:solidFill>
              </a:rPr>
              <a:t>التمييز (المعدود) مفرد منصوب</a:t>
            </a:r>
            <a:endParaRPr lang="en-US" sz="2800" dirty="0">
              <a:solidFill>
                <a:srgbClr val="FF0000"/>
              </a:solidFill>
            </a:endParaRPr>
          </a:p>
          <a:p>
            <a:pPr algn="ctr"/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29" name="مستطيل مستدير الزوايا 28"/>
          <p:cNvSpPr/>
          <p:nvPr/>
        </p:nvSpPr>
        <p:spPr>
          <a:xfrm>
            <a:off x="4882624" y="6093296"/>
            <a:ext cx="4176465" cy="6206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ar-SA" sz="2800" dirty="0" smtClean="0">
                <a:solidFill>
                  <a:srgbClr val="FF0000"/>
                </a:solidFill>
              </a:rPr>
              <a:t>عشر=مذكر   عشرة=مؤنث</a:t>
            </a:r>
          </a:p>
          <a:p>
            <a:pPr algn="ctr"/>
            <a:r>
              <a:rPr lang="ar-SA" sz="2800" dirty="0" smtClean="0">
                <a:solidFill>
                  <a:srgbClr val="FF0000"/>
                </a:solidFill>
              </a:rPr>
              <a:t>أحد=مذكر    إحدى=مؤنث</a:t>
            </a:r>
            <a:endParaRPr lang="en-US" sz="2800" dirty="0">
              <a:solidFill>
                <a:srgbClr val="FF0000"/>
              </a:solidFill>
            </a:endParaRPr>
          </a:p>
          <a:p>
            <a:pPr algn="ctr"/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0" name="مستطيل مستدير الزوايا 29"/>
          <p:cNvSpPr/>
          <p:nvPr/>
        </p:nvSpPr>
        <p:spPr>
          <a:xfrm>
            <a:off x="343468" y="6134135"/>
            <a:ext cx="4176465" cy="6206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rgbClr val="FF0000"/>
                </a:solidFill>
              </a:rPr>
              <a:t>اثنا=مذكر      اثنتا=مؤنث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حبر 7"/>
              <p14:cNvContentPartPr/>
              <p14:nvPr/>
            </p14:nvContentPartPr>
            <p14:xfrm>
              <a:off x="928800" y="592920"/>
              <a:ext cx="7029720" cy="2422080"/>
            </p14:xfrm>
          </p:contentPart>
        </mc:Choice>
        <mc:Fallback>
          <p:pic>
            <p:nvPicPr>
              <p:cNvPr id="8" name="حبر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9440" y="583560"/>
                <a:ext cx="7048440" cy="244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8888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" grpId="0" animBg="1"/>
      <p:bldP spid="3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47557"/>
              </p:ext>
            </p:extLst>
          </p:nvPr>
        </p:nvGraphicFramePr>
        <p:xfrm>
          <a:off x="0" y="-270303"/>
          <a:ext cx="9144000" cy="722072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3452"/>
                <a:gridCol w="1881774"/>
                <a:gridCol w="764287"/>
                <a:gridCol w="967854"/>
                <a:gridCol w="2162755"/>
                <a:gridCol w="3063878"/>
              </a:tblGrid>
              <a:tr h="504056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م</a:t>
                      </a:r>
                      <a:endParaRPr lang="ar-SA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C00000"/>
                          </a:solidFill>
                          <a:effectLst/>
                        </a:rPr>
                        <a:t>العدد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C00000"/>
                          </a:solidFill>
                          <a:effectLst/>
                        </a:rPr>
                        <a:t>نوعه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rgbClr val="C00000"/>
                          </a:solidFill>
                          <a:effectLst/>
                        </a:rPr>
                        <a:t>المعدود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C00000"/>
                          </a:solidFill>
                          <a:effectLst/>
                        </a:rPr>
                        <a:t>حكم العدد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C00000"/>
                          </a:solidFill>
                          <a:effectLst/>
                        </a:rPr>
                        <a:t>إعراب </a:t>
                      </a:r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التمييز (المعدود)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558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</a:t>
                      </a:r>
                      <a:endParaRPr lang="ar-SA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effectLst/>
                        </a:rPr>
                        <a:t>أحد </a:t>
                      </a:r>
                      <a:r>
                        <a:rPr lang="ar-SA" sz="1800" b="1" dirty="0" smtClean="0">
                          <a:solidFill>
                            <a:schemeClr val="tx1"/>
                          </a:solidFill>
                          <a:effectLst/>
                        </a:rPr>
                        <a:t>عشر </a:t>
                      </a:r>
                      <a:r>
                        <a:rPr lang="ar-SA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كوكباً</a:t>
                      </a:r>
                      <a:endParaRPr lang="en-US" sz="24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20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مركب</a:t>
                      </a:r>
                      <a:endParaRPr lang="en-US" sz="20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3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كوكباً</a:t>
                      </a:r>
                      <a:endParaRPr lang="en-US" sz="2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effectLst/>
                        </a:rPr>
                        <a:t>يطابق </a:t>
                      </a:r>
                      <a:r>
                        <a:rPr lang="ar-SA" sz="1800" b="1" dirty="0" smtClean="0">
                          <a:solidFill>
                            <a:schemeClr val="tx1"/>
                          </a:solidFill>
                          <a:effectLst/>
                        </a:rPr>
                        <a:t>المعدود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tx1"/>
                          </a:solidFill>
                          <a:effectLst/>
                        </a:rPr>
                        <a:t>تمييز </a:t>
                      </a: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</a:rPr>
                        <a:t>منصوب وعلامة نصبه </a:t>
                      </a:r>
                      <a:r>
                        <a:rPr lang="ar-SA" sz="2000" b="1" dirty="0" smtClean="0">
                          <a:solidFill>
                            <a:schemeClr val="tx1"/>
                          </a:solidFill>
                          <a:effectLst/>
                        </a:rPr>
                        <a:t>الفتحة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4934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2</a:t>
                      </a:r>
                      <a:endParaRPr lang="ar-SA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</a:rPr>
                        <a:t>إ</a:t>
                      </a:r>
                      <a:r>
                        <a:rPr lang="ar-SA" sz="2000" b="1" dirty="0" smtClean="0">
                          <a:solidFill>
                            <a:schemeClr val="tx1"/>
                          </a:solidFill>
                          <a:effectLst/>
                        </a:rPr>
                        <a:t>حدى عشرة </a:t>
                      </a:r>
                      <a:r>
                        <a:rPr lang="ar-SA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ليلة</a:t>
                      </a:r>
                      <a:endParaRPr lang="en-US" sz="24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20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مركب</a:t>
                      </a:r>
                      <a:endParaRPr lang="en-US" sz="20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3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ليلةً</a:t>
                      </a:r>
                      <a:endParaRPr lang="en-US" sz="3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</a:rPr>
                        <a:t>يطابق </a:t>
                      </a:r>
                      <a:r>
                        <a:rPr lang="ar-SA" sz="2000" b="1" dirty="0" smtClean="0">
                          <a:solidFill>
                            <a:schemeClr val="tx1"/>
                          </a:solidFill>
                          <a:effectLst/>
                        </a:rPr>
                        <a:t>المعدود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tx1"/>
                          </a:solidFill>
                          <a:effectLst/>
                        </a:rPr>
                        <a:t>تمييز </a:t>
                      </a: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</a:rPr>
                        <a:t>منصوب وعلامة نصبه </a:t>
                      </a:r>
                      <a:r>
                        <a:rPr lang="ar-SA" sz="2000" b="1" dirty="0" smtClean="0">
                          <a:solidFill>
                            <a:schemeClr val="tx1"/>
                          </a:solidFill>
                          <a:effectLst/>
                        </a:rPr>
                        <a:t>الفتحة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074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3</a:t>
                      </a:r>
                      <a:endParaRPr lang="ar-SA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</a:rPr>
                        <a:t>اثنا </a:t>
                      </a:r>
                      <a:r>
                        <a:rPr lang="ar-SA" sz="2000" b="1" dirty="0" smtClean="0">
                          <a:solidFill>
                            <a:schemeClr val="tx1"/>
                          </a:solidFill>
                          <a:effectLst/>
                        </a:rPr>
                        <a:t>عشر </a:t>
                      </a:r>
                      <a:r>
                        <a:rPr lang="ar-SA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شهراً</a:t>
                      </a:r>
                      <a:endParaRPr lang="en-US" sz="24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5345" marR="5534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C00000"/>
                          </a:solidFill>
                          <a:effectLst/>
                        </a:rPr>
                        <a:t>مركب</a:t>
                      </a:r>
                      <a:endParaRPr lang="en-US" sz="12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5345" marR="5534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002060"/>
                          </a:solidFill>
                          <a:effectLst/>
                        </a:rPr>
                        <a:t>شهراً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5345" marR="5534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C00000"/>
                          </a:solidFill>
                          <a:effectLst/>
                        </a:rPr>
                        <a:t>يطابق </a:t>
                      </a:r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المعدود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5345" marR="5534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ar-SA" sz="11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tx1"/>
                          </a:solidFill>
                          <a:effectLst/>
                        </a:rPr>
                        <a:t>تمييز </a:t>
                      </a: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</a:rPr>
                        <a:t>منصوب وعلامة نصبه </a:t>
                      </a:r>
                      <a:r>
                        <a:rPr lang="ar-SA" sz="2000" b="1" dirty="0" smtClean="0">
                          <a:solidFill>
                            <a:schemeClr val="tx1"/>
                          </a:solidFill>
                          <a:effectLst/>
                        </a:rPr>
                        <a:t>الفتحة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5345" marR="5534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278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4</a:t>
                      </a:r>
                      <a:endParaRPr lang="ar-SA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</a:rPr>
                        <a:t>اثنتي</a:t>
                      </a:r>
                      <a:r>
                        <a:rPr lang="ar-SA" sz="2000" b="1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ar-SA" sz="2000" b="1" dirty="0" smtClean="0">
                          <a:solidFill>
                            <a:schemeClr val="tx1"/>
                          </a:solidFill>
                          <a:effectLst/>
                        </a:rPr>
                        <a:t>عشرة </a:t>
                      </a:r>
                      <a:r>
                        <a:rPr lang="ar-SA" sz="2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نخلة</a:t>
                      </a:r>
                      <a:endParaRPr lang="en-US" sz="24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5345" marR="5534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C00000"/>
                          </a:solidFill>
                          <a:effectLst/>
                        </a:rPr>
                        <a:t>مركب</a:t>
                      </a:r>
                      <a:endParaRPr lang="en-US" sz="12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5345" marR="5534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002060"/>
                          </a:solidFill>
                          <a:effectLst/>
                        </a:rPr>
                        <a:t>نخلة</a:t>
                      </a: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5345" marR="5534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C00000"/>
                          </a:solidFill>
                          <a:effectLst/>
                        </a:rPr>
                        <a:t>يطابق </a:t>
                      </a:r>
                      <a:r>
                        <a:rPr lang="ar-SA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المعدود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5345" marR="5534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ar-SA" sz="2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tx1"/>
                          </a:solidFill>
                          <a:effectLst/>
                        </a:rPr>
                        <a:t>تمييز </a:t>
                      </a: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</a:rPr>
                        <a:t>منصوب وعلامة نصبه </a:t>
                      </a:r>
                      <a:r>
                        <a:rPr lang="ar-SA" sz="2000" b="1" dirty="0" smtClean="0">
                          <a:solidFill>
                            <a:schemeClr val="tx1"/>
                          </a:solidFill>
                          <a:effectLst/>
                        </a:rPr>
                        <a:t>الفتحة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5345" marR="5534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4393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5</a:t>
                      </a:r>
                      <a:endParaRPr lang="ar-SA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5345" marR="5534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5345" marR="5534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002060"/>
                          </a:solidFill>
                          <a:effectLst/>
                        </a:rPr>
                        <a:t>طالباً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5345" marR="5534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5345" marR="5534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ar-SA" sz="9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345" marR="5534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135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6</a:t>
                      </a:r>
                      <a:endParaRPr lang="ar-SA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5345" marR="5534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5345" marR="5534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5345" marR="5534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5345" marR="5534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ar-SA" sz="1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345" marR="5534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مربع نص 6"/>
          <p:cNvSpPr txBox="1"/>
          <p:nvPr/>
        </p:nvSpPr>
        <p:spPr>
          <a:xfrm>
            <a:off x="2987824" y="5962054"/>
            <a:ext cx="230425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solidFill>
                  <a:srgbClr val="C00000"/>
                </a:solidFill>
              </a:rPr>
              <a:t>الجزء الأول يخالف المعدود والجزء الثاني يوافق المعدود</a:t>
            </a:r>
            <a:endParaRPr lang="en-US" sz="1600" b="1" dirty="0">
              <a:solidFill>
                <a:srgbClr val="C00000"/>
              </a:solidFill>
              <a:ea typeface="Times New Roman"/>
              <a:cs typeface="Arial"/>
            </a:endParaRPr>
          </a:p>
          <a:p>
            <a:endParaRPr lang="ar-SA" dirty="0"/>
          </a:p>
        </p:txBody>
      </p:sp>
      <p:sp>
        <p:nvSpPr>
          <p:cNvPr id="8" name="مربع نص 7"/>
          <p:cNvSpPr txBox="1"/>
          <p:nvPr/>
        </p:nvSpPr>
        <p:spPr>
          <a:xfrm>
            <a:off x="6012160" y="6110643"/>
            <a:ext cx="864096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>
                <a:solidFill>
                  <a:srgbClr val="C00000"/>
                </a:solidFill>
              </a:rPr>
              <a:t>مركب</a:t>
            </a:r>
            <a:endParaRPr lang="en-US" sz="1200" b="1" dirty="0">
              <a:solidFill>
                <a:srgbClr val="C00000"/>
              </a:solidFill>
              <a:ea typeface="Times New Roman"/>
              <a:cs typeface="Arial"/>
            </a:endParaRPr>
          </a:p>
          <a:p>
            <a:endParaRPr lang="ar-SA" dirty="0"/>
          </a:p>
        </p:txBody>
      </p:sp>
      <p:sp>
        <p:nvSpPr>
          <p:cNvPr id="9" name="مربع نص 8"/>
          <p:cNvSpPr txBox="1"/>
          <p:nvPr/>
        </p:nvSpPr>
        <p:spPr>
          <a:xfrm>
            <a:off x="5310300" y="5877272"/>
            <a:ext cx="792088" cy="6924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b="1" dirty="0" smtClean="0">
                <a:solidFill>
                  <a:srgbClr val="002060"/>
                </a:solidFill>
              </a:rPr>
              <a:t>صحيفة</a:t>
            </a:r>
            <a:endParaRPr lang="en-US" sz="900" b="1" dirty="0">
              <a:solidFill>
                <a:srgbClr val="002060"/>
              </a:solidFill>
              <a:ea typeface="Times New Roman"/>
              <a:cs typeface="Arial"/>
            </a:endParaRPr>
          </a:p>
          <a:p>
            <a:endParaRPr lang="ar-SA" sz="1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-32112" y="6021288"/>
            <a:ext cx="316395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/>
              <a:t> </a:t>
            </a:r>
            <a:r>
              <a:rPr lang="ar-SA" sz="2000" b="1" dirty="0" smtClean="0"/>
              <a:t>تمييز </a:t>
            </a:r>
            <a:r>
              <a:rPr lang="ar-SA" sz="2000" b="1" dirty="0"/>
              <a:t>منصوب وعلامة نصبه الفتحة</a:t>
            </a:r>
            <a:endParaRPr lang="ar-SA" sz="20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6918595" y="5949280"/>
            <a:ext cx="18722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6948264" y="4069324"/>
            <a:ext cx="1872208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50000"/>
              </a:lnSpc>
            </a:pPr>
            <a:r>
              <a:rPr lang="ar-SA" sz="2000" b="1" dirty="0" smtClean="0"/>
              <a:t>مؤنث </a:t>
            </a:r>
            <a:r>
              <a:rPr lang="ar-SA" sz="2000" b="1" dirty="0" err="1" smtClean="0"/>
              <a:t>مؤنث</a:t>
            </a:r>
            <a:r>
              <a:rPr lang="ar-SA" sz="2000" b="1" dirty="0" smtClean="0"/>
              <a:t> </a:t>
            </a:r>
            <a:r>
              <a:rPr lang="ar-SA" sz="2000" b="1" dirty="0" err="1" smtClean="0">
                <a:solidFill>
                  <a:srgbClr val="002060"/>
                </a:solidFill>
              </a:rPr>
              <a:t>مؤنث</a:t>
            </a:r>
            <a:endParaRPr lang="ar-SA" sz="2000" b="1" dirty="0">
              <a:solidFill>
                <a:srgbClr val="00206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6930554" y="6033482"/>
            <a:ext cx="196514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/>
              <a:t>تسع عشرة </a:t>
            </a:r>
            <a:r>
              <a:rPr lang="ar-SA" sz="2000" b="1" dirty="0" smtClean="0">
                <a:solidFill>
                  <a:srgbClr val="002060"/>
                </a:solidFill>
              </a:rPr>
              <a:t>صحيفة</a:t>
            </a:r>
            <a:r>
              <a:rPr lang="ar-SA" sz="2000" b="1" dirty="0" smtClean="0"/>
              <a:t>  </a:t>
            </a:r>
          </a:p>
          <a:p>
            <a:pPr algn="ctr"/>
            <a:r>
              <a:rPr lang="ar-SA" sz="2000" b="1" dirty="0" smtClean="0"/>
              <a:t>مذكّر مؤنث  </a:t>
            </a:r>
            <a:r>
              <a:rPr lang="ar-SA" sz="2000" b="1" dirty="0" err="1" smtClean="0">
                <a:solidFill>
                  <a:srgbClr val="002060"/>
                </a:solidFill>
              </a:rPr>
              <a:t>مـؤنث</a:t>
            </a:r>
            <a:r>
              <a:rPr lang="ar-SA" sz="2000" b="1" dirty="0" smtClean="0">
                <a:solidFill>
                  <a:srgbClr val="002060"/>
                </a:solidFill>
              </a:rPr>
              <a:t> </a:t>
            </a:r>
            <a:endParaRPr lang="ar-SA" sz="2000" b="1" dirty="0">
              <a:solidFill>
                <a:srgbClr val="002060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7020272" y="5097378"/>
            <a:ext cx="187220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/>
              <a:t>ثلاثة عشر </a:t>
            </a:r>
            <a:r>
              <a:rPr lang="ar-SA" sz="2000" b="1" dirty="0">
                <a:solidFill>
                  <a:srgbClr val="002060"/>
                </a:solidFill>
              </a:rPr>
              <a:t>طالباً</a:t>
            </a:r>
            <a:endParaRPr lang="en-US" sz="2400" b="1" dirty="0">
              <a:solidFill>
                <a:srgbClr val="002060"/>
              </a:solidFill>
            </a:endParaRPr>
          </a:p>
          <a:p>
            <a:pPr algn="ctr"/>
            <a:r>
              <a:rPr lang="ar-SA" sz="2000" b="1" dirty="0" smtClean="0"/>
              <a:t>مؤنث مذكر </a:t>
            </a:r>
            <a:r>
              <a:rPr lang="ar-SA" sz="2000" b="1" dirty="0" err="1" smtClean="0">
                <a:solidFill>
                  <a:srgbClr val="002060"/>
                </a:solidFill>
              </a:rPr>
              <a:t>مذكر</a:t>
            </a:r>
            <a:endParaRPr lang="ar-SA" sz="2000" b="1" dirty="0">
              <a:solidFill>
                <a:srgbClr val="00206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6927335" y="1765068"/>
            <a:ext cx="1872208" cy="7278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50000"/>
              </a:lnSpc>
            </a:pPr>
            <a:r>
              <a:rPr lang="ar-SA" sz="2000" b="1" dirty="0" smtClean="0"/>
              <a:t>مؤنث </a:t>
            </a:r>
            <a:r>
              <a:rPr lang="ar-SA" sz="2000" b="1" dirty="0" err="1" smtClean="0"/>
              <a:t>مؤنث</a:t>
            </a:r>
            <a:r>
              <a:rPr lang="ar-SA" sz="2000" b="1" dirty="0" smtClean="0"/>
              <a:t> </a:t>
            </a:r>
            <a:r>
              <a:rPr lang="ar-SA" sz="2000" b="1" dirty="0" err="1">
                <a:solidFill>
                  <a:srgbClr val="002060"/>
                </a:solidFill>
              </a:rPr>
              <a:t>مؤنث</a:t>
            </a:r>
            <a:endParaRPr lang="ar-SA" sz="2000" b="1" dirty="0">
              <a:solidFill>
                <a:srgbClr val="002060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7020272" y="2924944"/>
            <a:ext cx="1872208" cy="7278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50000"/>
              </a:lnSpc>
            </a:pPr>
            <a:r>
              <a:rPr lang="ar-SA" sz="2000" b="1" dirty="0" smtClean="0"/>
              <a:t>مذكّر </a:t>
            </a:r>
            <a:r>
              <a:rPr lang="ar-SA" sz="2000" b="1" dirty="0" err="1" smtClean="0"/>
              <a:t>مذكّر</a:t>
            </a:r>
            <a:r>
              <a:rPr lang="ar-SA" sz="2000" b="1" dirty="0" smtClean="0"/>
              <a:t> </a:t>
            </a:r>
            <a:r>
              <a:rPr lang="ar-SA" sz="2000" b="1" dirty="0" err="1" smtClean="0">
                <a:solidFill>
                  <a:srgbClr val="002060"/>
                </a:solidFill>
              </a:rPr>
              <a:t>مذكّر</a:t>
            </a:r>
            <a:endParaRPr lang="ar-SA" sz="2000" b="1" dirty="0">
              <a:solidFill>
                <a:srgbClr val="00206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6948264" y="764704"/>
            <a:ext cx="1872208" cy="7278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50000"/>
              </a:lnSpc>
            </a:pPr>
            <a:r>
              <a:rPr lang="ar-SA" sz="2000" b="1" dirty="0" smtClean="0"/>
              <a:t>مذكّر </a:t>
            </a:r>
            <a:r>
              <a:rPr lang="ar-SA" sz="2000" b="1" dirty="0" err="1" smtClean="0"/>
              <a:t>مذكّر</a:t>
            </a:r>
            <a:r>
              <a:rPr lang="ar-SA" sz="2000" b="1" dirty="0" smtClean="0"/>
              <a:t> </a:t>
            </a:r>
            <a:r>
              <a:rPr lang="ar-SA" sz="2000" b="1" dirty="0" err="1" smtClean="0">
                <a:solidFill>
                  <a:srgbClr val="002060"/>
                </a:solidFill>
              </a:rPr>
              <a:t>مذكّر</a:t>
            </a:r>
            <a:endParaRPr lang="ar-SA" sz="2000" b="1" dirty="0">
              <a:solidFill>
                <a:srgbClr val="002060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2966683" y="5130904"/>
            <a:ext cx="230425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solidFill>
                  <a:srgbClr val="C00000"/>
                </a:solidFill>
              </a:rPr>
              <a:t>الجزء الأول يخالف المعدود والجزء الثاني يوافق المعدود</a:t>
            </a:r>
            <a:endParaRPr lang="en-US" sz="1600" b="1" dirty="0">
              <a:solidFill>
                <a:srgbClr val="C00000"/>
              </a:solidFill>
              <a:ea typeface="Times New Roman"/>
              <a:cs typeface="Arial"/>
            </a:endParaRPr>
          </a:p>
          <a:p>
            <a:endParaRPr lang="ar-SA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-161478" y="5148845"/>
            <a:ext cx="316395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/>
              <a:t> </a:t>
            </a:r>
            <a:r>
              <a:rPr lang="ar-SA" sz="2000" b="1" dirty="0" smtClean="0"/>
              <a:t>تمييز </a:t>
            </a:r>
            <a:r>
              <a:rPr lang="ar-SA" sz="2000" b="1" dirty="0"/>
              <a:t>منصوب وعلامة نصبه الفتحة</a:t>
            </a:r>
            <a:endParaRPr lang="ar-SA" sz="2000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6096857" y="5139359"/>
            <a:ext cx="864096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>
                <a:solidFill>
                  <a:srgbClr val="C00000"/>
                </a:solidFill>
              </a:rPr>
              <a:t>مركب</a:t>
            </a:r>
            <a:endParaRPr lang="en-US" sz="1200" b="1" dirty="0">
              <a:solidFill>
                <a:srgbClr val="C00000"/>
              </a:solidFill>
              <a:ea typeface="Times New Roman"/>
              <a:cs typeface="Arial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3987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602707"/>
              </p:ext>
            </p:extLst>
          </p:nvPr>
        </p:nvGraphicFramePr>
        <p:xfrm>
          <a:off x="0" y="620688"/>
          <a:ext cx="9144001" cy="570992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2107"/>
                <a:gridCol w="1624608"/>
                <a:gridCol w="2024533"/>
                <a:gridCol w="3598686"/>
                <a:gridCol w="1354067"/>
              </a:tblGrid>
              <a:tr h="459991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م</a:t>
                      </a:r>
                      <a:endParaRPr lang="ar-SA" sz="2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الجملة</a:t>
                      </a:r>
                      <a:endParaRPr lang="ar-SA" sz="2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FF0000"/>
                          </a:solidFill>
                        </a:rPr>
                        <a:t>التحويل إلى لفظ</a:t>
                      </a:r>
                      <a:endParaRPr lang="ar-SA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حكم العدد </a:t>
                      </a:r>
                      <a:endParaRPr lang="ar-SA" sz="2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FF0000"/>
                          </a:solidFill>
                        </a:rPr>
                        <a:t>نوع التمييز</a:t>
                      </a:r>
                      <a:endParaRPr lang="ar-SA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991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1</a:t>
                      </a:r>
                      <a:endParaRPr lang="ar-SA" sz="2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7 إخوة</a:t>
                      </a:r>
                      <a:endParaRPr lang="ar-SA" sz="2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>
                          <a:solidFill>
                            <a:srgbClr val="FF0000"/>
                          </a:solidFill>
                        </a:rPr>
                        <a:t>سبعة إخوة</a:t>
                      </a:r>
                      <a:endParaRPr lang="ar-SA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يخالف</a:t>
                      </a:r>
                      <a:r>
                        <a:rPr lang="ar-SA" sz="2000" b="1" baseline="0" dirty="0" smtClean="0"/>
                        <a:t> المعدود</a:t>
                      </a:r>
                      <a:endParaRPr lang="ar-SA" sz="2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FF0000"/>
                          </a:solidFill>
                        </a:rPr>
                        <a:t>جمع مجرور</a:t>
                      </a:r>
                      <a:endParaRPr lang="ar-SA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991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2</a:t>
                      </a:r>
                      <a:endParaRPr lang="ar-SA" sz="2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6 فصول</a:t>
                      </a:r>
                      <a:endParaRPr lang="ar-SA" sz="2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2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ستة فصول</a:t>
                      </a:r>
                      <a:endParaRPr lang="ar-SA" sz="2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/>
                        <a:t>يخالف</a:t>
                      </a:r>
                      <a:r>
                        <a:rPr lang="ar-SA" sz="2000" b="1" baseline="0" dirty="0" smtClean="0"/>
                        <a:t> المعدود</a:t>
                      </a:r>
                      <a:endParaRPr lang="ar-SA" sz="2000" b="1" dirty="0" smtClean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solidFill>
                            <a:srgbClr val="FF0000"/>
                          </a:solidFill>
                        </a:rPr>
                        <a:t>جمع مجرور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9518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3</a:t>
                      </a:r>
                      <a:endParaRPr lang="ar-SA" sz="2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14</a:t>
                      </a:r>
                      <a:r>
                        <a:rPr lang="ar-SA" sz="2000" b="1" baseline="0" dirty="0" smtClean="0"/>
                        <a:t> درجة</a:t>
                      </a:r>
                      <a:endParaRPr lang="ar-SA" sz="2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FF0000"/>
                          </a:solidFill>
                        </a:rPr>
                        <a:t>أربع عشرة</a:t>
                      </a:r>
                      <a:r>
                        <a:rPr lang="ar-SA" sz="2000" b="1" baseline="0" dirty="0" smtClean="0">
                          <a:solidFill>
                            <a:srgbClr val="FF0000"/>
                          </a:solidFill>
                        </a:rPr>
                        <a:t> درجة</a:t>
                      </a:r>
                      <a:endParaRPr lang="ar-SA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الجزء الأول يخالف المعدود</a:t>
                      </a:r>
                    </a:p>
                    <a:p>
                      <a:pPr algn="ctr" rtl="1"/>
                      <a:r>
                        <a:rPr lang="ar-SA" sz="2000" b="1" dirty="0" smtClean="0"/>
                        <a:t> والجزء الثاني يطابق المعدود</a:t>
                      </a:r>
                      <a:endParaRPr lang="ar-SA" sz="2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FF0000"/>
                          </a:solidFill>
                        </a:rPr>
                        <a:t>مفرد منصوب</a:t>
                      </a:r>
                      <a:endParaRPr lang="ar-SA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788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4</a:t>
                      </a:r>
                      <a:endParaRPr lang="ar-SA" sz="2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12 طالباً</a:t>
                      </a:r>
                      <a:endParaRPr lang="ar-SA" sz="2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FF0000"/>
                          </a:solidFill>
                        </a:rPr>
                        <a:t>اثنا عشر طالبا</a:t>
                      </a:r>
                      <a:endParaRPr lang="ar-SA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الجزء الأول والثاني يطابقان</a:t>
                      </a:r>
                      <a:r>
                        <a:rPr lang="ar-SA" sz="2000" b="1" baseline="0" dirty="0" smtClean="0"/>
                        <a:t> المعدود</a:t>
                      </a:r>
                      <a:endParaRPr lang="ar-SA" sz="2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solidFill>
                            <a:srgbClr val="FF0000"/>
                          </a:solidFill>
                        </a:rPr>
                        <a:t>مفرد منصوب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5</a:t>
                      </a:r>
                      <a:endParaRPr lang="ar-SA" sz="2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8 درجات</a:t>
                      </a:r>
                      <a:endParaRPr lang="ar-SA" sz="2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FF0000"/>
                          </a:solidFill>
                        </a:rPr>
                        <a:t>ثمان</a:t>
                      </a:r>
                      <a:r>
                        <a:rPr lang="ar-SA" sz="2000" b="1" baseline="0" dirty="0" smtClean="0">
                          <a:solidFill>
                            <a:srgbClr val="FF0000"/>
                          </a:solidFill>
                        </a:rPr>
                        <a:t> درجات</a:t>
                      </a:r>
                      <a:endParaRPr lang="ar-SA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/>
                        <a:t>يخالف</a:t>
                      </a:r>
                      <a:r>
                        <a:rPr lang="ar-SA" sz="2000" b="1" baseline="0" dirty="0" smtClean="0"/>
                        <a:t> المعدود</a:t>
                      </a:r>
                      <a:endParaRPr lang="ar-SA" sz="2000" b="1" dirty="0" smtClean="0"/>
                    </a:p>
                    <a:p>
                      <a:pPr algn="ctr" rtl="1"/>
                      <a:endParaRPr lang="ar-SA" sz="2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solidFill>
                            <a:srgbClr val="FF0000"/>
                          </a:solidFill>
                        </a:rPr>
                        <a:t>جمع مجرور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128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6</a:t>
                      </a:r>
                      <a:endParaRPr lang="ar-SA" sz="2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11 ساعة</a:t>
                      </a:r>
                      <a:endParaRPr lang="ar-SA" sz="2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FF0000"/>
                          </a:solidFill>
                        </a:rPr>
                        <a:t>إحدى عشرة ساعة</a:t>
                      </a:r>
                      <a:endParaRPr lang="ar-SA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/>
                        <a:t>الجزء الأول والثاني يطابقان</a:t>
                      </a:r>
                      <a:r>
                        <a:rPr lang="ar-SA" sz="2000" b="1" baseline="0" dirty="0" smtClean="0"/>
                        <a:t> المعدود</a:t>
                      </a:r>
                      <a:endParaRPr lang="ar-SA" sz="2000" b="1" dirty="0" smtClean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solidFill>
                            <a:srgbClr val="FF0000"/>
                          </a:solidFill>
                        </a:rPr>
                        <a:t>مفرد منصوب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7</a:t>
                      </a:r>
                      <a:endParaRPr lang="ar-SA" sz="2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16 عضواً</a:t>
                      </a:r>
                      <a:endParaRPr lang="ar-SA" sz="2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FF0000"/>
                          </a:solidFill>
                        </a:rPr>
                        <a:t>ستة عشر عضواً</a:t>
                      </a:r>
                      <a:endParaRPr lang="ar-SA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الجزء الأول يخالف المعدود</a:t>
                      </a:r>
                    </a:p>
                    <a:p>
                      <a:pPr algn="ctr" rtl="1"/>
                      <a:r>
                        <a:rPr lang="ar-SA" sz="2000" b="1" dirty="0" smtClean="0"/>
                        <a:t> والجزء الثاني يطابق المعدود</a:t>
                      </a:r>
                      <a:endParaRPr lang="ar-SA" sz="2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solidFill>
                            <a:srgbClr val="FF0000"/>
                          </a:solidFill>
                        </a:rPr>
                        <a:t>مفرد منصوب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8</a:t>
                      </a:r>
                      <a:endParaRPr lang="ar-SA" sz="2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29 يوماً</a:t>
                      </a:r>
                      <a:endParaRPr lang="ar-SA" sz="2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الجزء الأول يخالف المعدود</a:t>
                      </a:r>
                      <a:endParaRPr lang="ar-SA" sz="2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19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5115" y="56607"/>
            <a:ext cx="90364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4800" b="1" dirty="0"/>
              <a:t>عن أبي سعيد الخدري رضي الله عنه قال: </a:t>
            </a:r>
            <a:r>
              <a:rPr lang="ar-SA" sz="6600" b="1" dirty="0"/>
              <a:t>قال رسول الله -صلى الله عليه وسلم-: "</a:t>
            </a:r>
            <a:r>
              <a:rPr lang="ar-SA" sz="6000" b="1" dirty="0">
                <a:solidFill>
                  <a:srgbClr val="FF0000"/>
                </a:solidFill>
              </a:rPr>
              <a:t>ما </a:t>
            </a:r>
            <a:r>
              <a:rPr lang="ar-SA" sz="6000" b="1" dirty="0" smtClean="0">
                <a:solidFill>
                  <a:srgbClr val="FF0000"/>
                </a:solidFill>
              </a:rPr>
              <a:t>مِنْ </a:t>
            </a:r>
            <a:r>
              <a:rPr lang="ar-SA" sz="6000" b="1" dirty="0">
                <a:solidFill>
                  <a:srgbClr val="FF0000"/>
                </a:solidFill>
              </a:rPr>
              <a:t>عبدٍ يصوم يوماً في سبيل الله إلا </a:t>
            </a:r>
            <a:r>
              <a:rPr lang="ar-SA" sz="6000" b="1" dirty="0" smtClean="0">
                <a:solidFill>
                  <a:srgbClr val="FF0000"/>
                </a:solidFill>
              </a:rPr>
              <a:t>باعدَ اللهُ بِذلك اليومَ وجهَه </a:t>
            </a:r>
            <a:r>
              <a:rPr lang="ar-SA" sz="6000" b="1" dirty="0">
                <a:solidFill>
                  <a:srgbClr val="FF0000"/>
                </a:solidFill>
              </a:rPr>
              <a:t>عن </a:t>
            </a:r>
            <a:r>
              <a:rPr lang="ar-SA" sz="6000" b="1" dirty="0" smtClean="0">
                <a:solidFill>
                  <a:srgbClr val="FF0000"/>
                </a:solidFill>
              </a:rPr>
              <a:t>النارِ سبعينَ </a:t>
            </a:r>
            <a:r>
              <a:rPr lang="ar-SA" sz="6000" b="1" dirty="0">
                <a:solidFill>
                  <a:srgbClr val="FF0000"/>
                </a:solidFill>
              </a:rPr>
              <a:t>خريفاً" </a:t>
            </a:r>
            <a:r>
              <a:rPr lang="ar-SA" sz="6600" b="1" dirty="0"/>
              <a:t>متفق عليه</a:t>
            </a:r>
          </a:p>
        </p:txBody>
      </p:sp>
    </p:spTree>
    <p:extLst>
      <p:ext uri="{BB962C8B-B14F-4D97-AF65-F5344CB8AC3E}">
        <p14:creationId xmlns:p14="http://schemas.microsoft.com/office/powerpoint/2010/main" val="210261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3542</TotalTime>
  <Words>393</Words>
  <Application>Microsoft Office PowerPoint</Application>
  <PresentationFormat>عرض على الشاشة (3:4)‏</PresentationFormat>
  <Paragraphs>130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نسق Office</vt:lpstr>
      <vt:lpstr>عرض تقديمي في PowerPoint</vt:lpstr>
      <vt:lpstr>أقسام العدد</vt:lpstr>
      <vt:lpstr>ثانياً الأعداد المركبة 11-19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Q</dc:creator>
  <cp:lastModifiedBy>Q</cp:lastModifiedBy>
  <cp:revision>37</cp:revision>
  <dcterms:created xsi:type="dcterms:W3CDTF">2017-11-08T03:23:21Z</dcterms:created>
  <dcterms:modified xsi:type="dcterms:W3CDTF">2020-10-20T11:17:20Z</dcterms:modified>
</cp:coreProperties>
</file>