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454" autoAdjust="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88389B-BFA7-4062-8935-AC6E16646216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F8B7F0-4EC8-4A89-B02E-24A9CF59C0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294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199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379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950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0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55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623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46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87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88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747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993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1C17-80DD-4010-A0F4-9E2071D7A5B5}" type="datetimeFigureOut">
              <a:rPr lang="ar-SA" smtClean="0"/>
              <a:t>27/02/42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A6184-FC80-4AB1-8861-CD8F68C9269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101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board Clipart | i2Clipart - Royalty Free Public Domain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" b="8519"/>
          <a:stretch/>
        </p:blipFill>
        <p:spPr bwMode="auto">
          <a:xfrm>
            <a:off x="0" y="127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719974" y="1562100"/>
            <a:ext cx="621802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  <p:pic>
        <p:nvPicPr>
          <p:cNvPr id="2056" name="Picture 8" descr="ملف:Basmala.svg - ويكيبيد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300037"/>
            <a:ext cx="4549775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7620000" y="1193800"/>
            <a:ext cx="39751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/>
              <a:t>المادة : </a:t>
            </a:r>
            <a:r>
              <a:rPr lang="ar-SA" sz="2400" b="1" dirty="0" smtClean="0">
                <a:solidFill>
                  <a:schemeClr val="bg1"/>
                </a:solidFill>
              </a:rPr>
              <a:t>لغـتي الـجـمـيـلـة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الموضوع : </a:t>
            </a:r>
            <a:r>
              <a:rPr lang="ar-SA" sz="2400" b="1" dirty="0" smtClean="0">
                <a:solidFill>
                  <a:schemeClr val="bg1"/>
                </a:solidFill>
              </a:rPr>
              <a:t>مراجعة للوحدة الأولى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 </a:t>
            </a:r>
            <a:r>
              <a:rPr lang="ar-SA" sz="2400" b="1" dirty="0" smtClean="0"/>
              <a:t>              </a:t>
            </a:r>
            <a:r>
              <a:rPr lang="ar-S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ar-SA" sz="2400" b="1" dirty="0" smtClean="0">
                <a:solidFill>
                  <a:schemeClr val="bg1"/>
                </a:solidFill>
              </a:rPr>
              <a:t> أخلاق و فضائل </a:t>
            </a:r>
            <a:r>
              <a:rPr lang="ar-SA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/>
              <a:t>الصف : </a:t>
            </a:r>
            <a:r>
              <a:rPr lang="ar-SA" sz="2400" b="1" dirty="0" smtClean="0">
                <a:solidFill>
                  <a:schemeClr val="bg1"/>
                </a:solidFill>
              </a:rPr>
              <a:t>الـخـامـس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rgbClr val="00B0F0"/>
                </a:solidFill>
              </a:rPr>
              <a:t>الفصل الدراسي الأول لـعــ 1442 ــام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618537" y="660400"/>
            <a:ext cx="29257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التاريخ </a:t>
            </a:r>
            <a:r>
              <a:rPr lang="ar-SA" sz="2000" b="1" smtClean="0"/>
              <a:t>: </a:t>
            </a:r>
            <a:r>
              <a:rPr lang="ar-SA" sz="2000" b="1" smtClean="0"/>
              <a:t>27 </a:t>
            </a:r>
            <a:r>
              <a:rPr lang="ar-SA" sz="2000" b="1" dirty="0" smtClean="0"/>
              <a:t>/ 2 / 1442 هــ</a:t>
            </a:r>
            <a:endParaRPr lang="ar-SA" sz="2000" b="1" dirty="0"/>
          </a:p>
        </p:txBody>
      </p:sp>
      <p:sp>
        <p:nvSpPr>
          <p:cNvPr id="2" name="مربع نص 1"/>
          <p:cNvSpPr txBox="1"/>
          <p:nvPr/>
        </p:nvSpPr>
        <p:spPr>
          <a:xfrm>
            <a:off x="968988" y="1160055"/>
            <a:ext cx="5008729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SA" sz="2800" b="1" dirty="0" smtClean="0"/>
              <a:t>مراجـعة :-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>
                <a:solidFill>
                  <a:srgbClr val="00B0F0"/>
                </a:solidFill>
              </a:rPr>
              <a:t>1 – الأسلوب اللغوي ( النداء – اسم التفضيل ) .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 – جمع المذكر السالم .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>
                <a:solidFill>
                  <a:srgbClr val="FFFF00"/>
                </a:solidFill>
              </a:rPr>
              <a:t>3 – الهمزة المتوسطة على ألف .</a:t>
            </a:r>
          </a:p>
          <a:p>
            <a:pPr>
              <a:lnSpc>
                <a:spcPct val="200000"/>
              </a:lnSpc>
            </a:pPr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 – رفع المبتدأ و الخبر بالعلامات الفرعـية .</a:t>
            </a:r>
            <a:endParaRPr lang="ar-SA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682388" y="1160055"/>
            <a:ext cx="10861912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7151427" y="4914056"/>
            <a:ext cx="42308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dobe Arabic_F1" panose="02040503050201020203" pitchFamily="18" charset="-78"/>
                <a:cs typeface="Adobe Arabic_F1" panose="02040503050201020203" pitchFamily="18" charset="-78"/>
              </a:rPr>
              <a:t>اعـداد المعلم : فايز الحربي</a:t>
            </a:r>
            <a:endParaRPr lang="ar-SA" sz="3600" b="1" dirty="0">
              <a:solidFill>
                <a:schemeClr val="accent4">
                  <a:lumMod val="40000"/>
                  <a:lumOff val="60000"/>
                </a:schemeClr>
              </a:solidFill>
              <a:latin typeface="Adobe Arabic_F1" panose="02040503050201020203" pitchFamily="18" charset="-78"/>
              <a:cs typeface="Adobe Arabic_F1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41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0125" y="109182"/>
            <a:ext cx="1187355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0000"/>
                </a:solidFill>
              </a:rPr>
              <a:t>الـتدريب الأول : </a:t>
            </a:r>
            <a:r>
              <a:rPr lang="ar-SA" sz="3500" b="1" dirty="0" smtClean="0"/>
              <a:t>حدد</a:t>
            </a:r>
            <a:r>
              <a:rPr lang="ar-SA" sz="35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>
                <a:solidFill>
                  <a:srgbClr val="00B050"/>
                </a:solidFill>
              </a:rPr>
              <a:t>المبتدأ</a:t>
            </a:r>
            <a:r>
              <a:rPr lang="ar-SA" sz="35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/>
              <a:t>و</a:t>
            </a:r>
            <a:r>
              <a:rPr lang="ar-SA" sz="35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>
                <a:solidFill>
                  <a:srgbClr val="0070C0"/>
                </a:solidFill>
              </a:rPr>
              <a:t>الخبر</a:t>
            </a:r>
            <a:r>
              <a:rPr lang="ar-SA" sz="35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/>
              <a:t>و</a:t>
            </a:r>
            <a:r>
              <a:rPr lang="ar-SA" sz="35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>
                <a:solidFill>
                  <a:srgbClr val="C00000"/>
                </a:solidFill>
              </a:rPr>
              <a:t>نوعهما</a:t>
            </a:r>
            <a:r>
              <a:rPr lang="ar-SA" sz="35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/>
              <a:t>و</a:t>
            </a:r>
            <a:r>
              <a:rPr lang="ar-SA" sz="35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>
                <a:solidFill>
                  <a:srgbClr val="7030A0"/>
                </a:solidFill>
              </a:rPr>
              <a:t>علامة رفعهما </a:t>
            </a:r>
            <a:r>
              <a:rPr lang="ar-SA" sz="3500" b="1" dirty="0" smtClean="0"/>
              <a:t>في الجمل الآتية </a:t>
            </a:r>
            <a:r>
              <a:rPr lang="ar-SA" sz="2000" b="1" dirty="0" smtClean="0"/>
              <a:t>:-</a:t>
            </a:r>
            <a:endParaRPr lang="ar-SA" sz="2000" b="1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06928"/>
              </p:ext>
            </p:extLst>
          </p:nvPr>
        </p:nvGraphicFramePr>
        <p:xfrm>
          <a:off x="341196" y="951678"/>
          <a:ext cx="11559653" cy="53126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6097"/>
                <a:gridCol w="1446661"/>
                <a:gridCol w="1651379"/>
                <a:gridCol w="1651379"/>
                <a:gridCol w="1651379"/>
                <a:gridCol w="1651379"/>
                <a:gridCol w="1651379"/>
              </a:tblGrid>
              <a:tr h="75894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الجمل الأسمية</a:t>
                      </a:r>
                      <a:endParaRPr lang="ar-SA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rgbClr val="00B050"/>
                          </a:solidFill>
                        </a:rPr>
                        <a:t>المبتدأ</a:t>
                      </a:r>
                      <a:endParaRPr lang="ar-SA" sz="2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rgbClr val="C00000"/>
                          </a:solidFill>
                        </a:rPr>
                        <a:t>نوعه</a:t>
                      </a:r>
                      <a:endParaRPr lang="ar-SA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علامة الرفع</a:t>
                      </a:r>
                      <a:endParaRPr lang="ar-SA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rgbClr val="0070C0"/>
                          </a:solidFill>
                        </a:rPr>
                        <a:t>الخبر</a:t>
                      </a:r>
                      <a:endParaRPr lang="ar-SA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rgbClr val="C00000"/>
                          </a:solidFill>
                        </a:rPr>
                        <a:t>نوعه</a:t>
                      </a:r>
                      <a:endParaRPr lang="ar-SA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rgbClr val="7030A0"/>
                          </a:solidFill>
                        </a:rPr>
                        <a:t>علامة الرفع</a:t>
                      </a:r>
                      <a:endParaRPr lang="ar-SA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894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كتاب الله نور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كتاب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مفرد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الضمة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نور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مفرد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الضمة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8949">
                <a:tc>
                  <a:txBody>
                    <a:bodyPr/>
                    <a:lstStyle/>
                    <a:p>
                      <a:pPr algn="ctr" rtl="1"/>
                      <a:endParaRPr lang="ar-SA" sz="7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 rtl="1"/>
                      <a:endParaRPr lang="ar-SA" sz="7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 rtl="1"/>
                      <a:r>
                        <a:rPr lang="ar-SA" sz="1800" b="1" dirty="0" smtClean="0">
                          <a:solidFill>
                            <a:srgbClr val="7030A0"/>
                          </a:solidFill>
                        </a:rPr>
                        <a:t>أصوات التلاميذ مميزة</a:t>
                      </a:r>
                      <a:endParaRPr lang="ar-SA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أصوات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جمع تكسير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الضمة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التلاميذ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جمع تكسير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الضمة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894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الطالبات ماهرات</a:t>
                      </a:r>
                      <a:endParaRPr lang="ar-SA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الطالبات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جمع مؤنث سالم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الضمة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ماهرات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جمع مؤنث سالم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الضمة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894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rgbClr val="7030A0"/>
                          </a:solidFill>
                        </a:rPr>
                        <a:t>المعلمان ماهران</a:t>
                      </a:r>
                      <a:endParaRPr lang="ar-SA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المعلمان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مثنى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الألف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ماهران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مثنى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الألف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8949">
                <a:tc>
                  <a:txBody>
                    <a:bodyPr/>
                    <a:lstStyle/>
                    <a:p>
                      <a:pPr algn="ctr" rtl="1"/>
                      <a:endParaRPr lang="ar-SA" sz="7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7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المؤمنون مخلصون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المؤمنون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جمع مذكر سالم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الواو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مخلصون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جمع مذكر سالم</a:t>
                      </a:r>
                      <a:endParaRPr lang="ar-SA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الواو</a:t>
                      </a:r>
                      <a:endParaRPr lang="ar-SA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894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أبوك كريم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أبوك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rgbClr val="7030A0"/>
                          </a:solidFill>
                        </a:rPr>
                        <a:t>اسم من الأسماء الخمسة</a:t>
                      </a:r>
                      <a:endParaRPr lang="ar-SA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الواو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كريم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rgbClr val="7030A0"/>
                          </a:solidFill>
                        </a:rPr>
                        <a:t>اسم من الأسماء الخمسة</a:t>
                      </a:r>
                      <a:endParaRPr lang="ar-SA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7030A0"/>
                          </a:solidFill>
                        </a:rPr>
                        <a:t>الواو</a:t>
                      </a:r>
                      <a:endParaRPr lang="ar-SA" sz="2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5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258101" y="109182"/>
            <a:ext cx="776557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0000"/>
                </a:solidFill>
              </a:rPr>
              <a:t>الـتدريب الثاني : </a:t>
            </a:r>
            <a:r>
              <a:rPr lang="ar-SA" sz="3500" b="1" dirty="0" smtClean="0"/>
              <a:t>أعـرب الجمل التالية :-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7142" t="32395" r="11782" b="23201"/>
          <a:stretch/>
        </p:blipFill>
        <p:spPr>
          <a:xfrm>
            <a:off x="504967" y="1392072"/>
            <a:ext cx="11518711" cy="502237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36330" t="24167" r="39636" b="67083"/>
          <a:stretch/>
        </p:blipFill>
        <p:spPr>
          <a:xfrm>
            <a:off x="7260607" y="740124"/>
            <a:ext cx="4230808" cy="720188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1286697" y="876604"/>
            <a:ext cx="641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1 -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9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7973" t="28684" r="22064" b="9936"/>
          <a:stretch/>
        </p:blipFill>
        <p:spPr>
          <a:xfrm>
            <a:off x="0" y="859809"/>
            <a:ext cx="12192000" cy="599819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950424" y="191069"/>
            <a:ext cx="60459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2 – الوالِدان حنونان على الأبناء .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59308" y="191069"/>
            <a:ext cx="4599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ar-SA" dirty="0"/>
              <a:t>3 – حموك محب للخير .</a:t>
            </a:r>
          </a:p>
        </p:txBody>
      </p:sp>
    </p:spTree>
    <p:extLst>
      <p:ext uri="{BB962C8B-B14F-4D97-AF65-F5344CB8AC3E}">
        <p14:creationId xmlns:p14="http://schemas.microsoft.com/office/powerpoint/2010/main" val="7074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44143" t="40625" r="14373" b="44271"/>
          <a:stretch/>
        </p:blipFill>
        <p:spPr>
          <a:xfrm>
            <a:off x="6667499" y="88900"/>
            <a:ext cx="5397501" cy="11049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29502" t="69444" r="52343" b="19618"/>
          <a:stretch/>
        </p:blipFill>
        <p:spPr>
          <a:xfrm>
            <a:off x="9105901" y="1193800"/>
            <a:ext cx="2768600" cy="8001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4124" t="47917" r="5197" b="25868"/>
          <a:stretch/>
        </p:blipFill>
        <p:spPr>
          <a:xfrm>
            <a:off x="266699" y="2139950"/>
            <a:ext cx="11798301" cy="191770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489700" y="4965700"/>
            <a:ext cx="55753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chemeClr val="accent6">
                    <a:lumMod val="75000"/>
                  </a:schemeClr>
                </a:solidFill>
              </a:rPr>
              <a:t>1 / </a:t>
            </a:r>
            <a:r>
              <a:rPr lang="ar-SA" sz="4000" b="1" dirty="0">
                <a:solidFill>
                  <a:srgbClr val="FF0000"/>
                </a:solidFill>
              </a:rPr>
              <a:t>يـا</a:t>
            </a:r>
            <a:r>
              <a:rPr lang="ar-SA" sz="4000" b="1" dirty="0"/>
              <a:t> </a:t>
            </a:r>
            <a:r>
              <a:rPr lang="ar-SA" sz="4000" b="1" dirty="0">
                <a:solidFill>
                  <a:srgbClr val="7030A0"/>
                </a:solidFill>
              </a:rPr>
              <a:t>أيـ</a:t>
            </a:r>
            <a:r>
              <a:rPr lang="ar-SA" sz="4000" b="1" dirty="0"/>
              <a:t>ـها </a:t>
            </a:r>
            <a:r>
              <a:rPr lang="ar-SA" sz="4000" b="1" dirty="0">
                <a:solidFill>
                  <a:srgbClr val="0070C0"/>
                </a:solidFill>
              </a:rPr>
              <a:t>ال</a:t>
            </a:r>
            <a:r>
              <a:rPr lang="ar-SA" sz="4000" b="1" dirty="0">
                <a:solidFill>
                  <a:srgbClr val="00B0F0"/>
                </a:solidFill>
              </a:rPr>
              <a:t>ـناس</a:t>
            </a:r>
            <a:r>
              <a:rPr lang="ar-SA" sz="4000" b="1" dirty="0"/>
              <a:t> اتقوا الله .</a:t>
            </a:r>
            <a:endParaRPr lang="ar-SA" sz="4000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134600" y="4203700"/>
            <a:ext cx="1930400" cy="596900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2"/>
                </a:solidFill>
              </a:rPr>
              <a:t>مـثـال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42900" y="4942185"/>
            <a:ext cx="5613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 / </a:t>
            </a:r>
            <a:r>
              <a:rPr lang="ar-SA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يـا</a:t>
            </a:r>
            <a:r>
              <a:rPr lang="ar-SA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ar-SA" sz="48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محمد</a:t>
            </a:r>
            <a:r>
              <a:rPr lang="ar-SA" sz="4800" b="1" dirty="0">
                <a:latin typeface="+mj-lt"/>
                <a:ea typeface="+mj-ea"/>
                <a:cs typeface="+mj-cs"/>
              </a:rPr>
              <a:t> ذاكر دروسك .</a:t>
            </a:r>
          </a:p>
        </p:txBody>
      </p:sp>
      <p:sp>
        <p:nvSpPr>
          <p:cNvPr id="13" name="سهم دائري 12"/>
          <p:cNvSpPr/>
          <p:nvPr/>
        </p:nvSpPr>
        <p:spPr>
          <a:xfrm rot="485155" flipH="1" flipV="1">
            <a:off x="9549307" y="5228810"/>
            <a:ext cx="1263807" cy="1051719"/>
          </a:xfrm>
          <a:prstGeom prst="circularArrow">
            <a:avLst>
              <a:gd name="adj1" fmla="val 7038"/>
              <a:gd name="adj2" fmla="val 968906"/>
              <a:gd name="adj3" fmla="val 20387971"/>
              <a:gd name="adj4" fmla="val 9178118"/>
              <a:gd name="adj5" fmla="val 192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يساوي 13"/>
          <p:cNvSpPr/>
          <p:nvPr/>
        </p:nvSpPr>
        <p:spPr>
          <a:xfrm>
            <a:off x="9601200" y="5403850"/>
            <a:ext cx="354797" cy="31634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0375899" y="4919088"/>
            <a:ext cx="407147" cy="689505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11163300" y="5597386"/>
            <a:ext cx="12700" cy="4599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10502900" y="6102574"/>
            <a:ext cx="1562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حرف النداء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152597" y="6000974"/>
            <a:ext cx="1739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المنادى</a:t>
            </a:r>
            <a:endParaRPr lang="ar-SA" sz="3600" b="1" dirty="0">
              <a:solidFill>
                <a:srgbClr val="FF0000"/>
              </a:solidFill>
            </a:endParaRPr>
          </a:p>
        </p:txBody>
      </p:sp>
      <p:cxnSp>
        <p:nvCxnSpPr>
          <p:cNvPr id="22" name="رابط كسهم مستقيم 21"/>
          <p:cNvCxnSpPr/>
          <p:nvPr/>
        </p:nvCxnSpPr>
        <p:spPr>
          <a:xfrm>
            <a:off x="9271000" y="5608717"/>
            <a:ext cx="12700" cy="4599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4953000" y="5673586"/>
            <a:ext cx="12700" cy="4599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3824998" y="5642636"/>
            <a:ext cx="12700" cy="4599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4419199" y="6081396"/>
            <a:ext cx="1562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حرف النداء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475697" y="6000974"/>
            <a:ext cx="1739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المنادى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20" grpId="0"/>
      <p:bldP spid="21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3894" t="44444" r="35554" b="42188"/>
          <a:stretch/>
        </p:blipFill>
        <p:spPr>
          <a:xfrm>
            <a:off x="8039100" y="215900"/>
            <a:ext cx="3975100" cy="9779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6076" t="51215" r="3050" b="22222"/>
          <a:stretch/>
        </p:blipFill>
        <p:spPr>
          <a:xfrm>
            <a:off x="190499" y="1358900"/>
            <a:ext cx="11823701" cy="19431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003" y="3751201"/>
            <a:ext cx="1622697" cy="21783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054" y="3792092"/>
            <a:ext cx="1651146" cy="2137484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651187" y="4399169"/>
            <a:ext cx="6375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>
                <a:solidFill>
                  <a:srgbClr val="7030A0"/>
                </a:solidFill>
              </a:rPr>
              <a:t>الطائرة </a:t>
            </a:r>
            <a:r>
              <a:rPr lang="ar-SA" sz="5400" b="1" dirty="0" smtClean="0">
                <a:solidFill>
                  <a:srgbClr val="FF0000"/>
                </a:solidFill>
              </a:rPr>
              <a:t>أسـرع</a:t>
            </a:r>
            <a:r>
              <a:rPr lang="ar-SA" sz="5400" b="1" dirty="0" smtClean="0">
                <a:solidFill>
                  <a:srgbClr val="7030A0"/>
                </a:solidFill>
              </a:rPr>
              <a:t> </a:t>
            </a:r>
            <a:r>
              <a:rPr lang="ar-SA" sz="5400" b="1" dirty="0">
                <a:solidFill>
                  <a:srgbClr val="7030A0"/>
                </a:solidFill>
              </a:rPr>
              <a:t>من السيارة .</a:t>
            </a:r>
          </a:p>
        </p:txBody>
      </p:sp>
    </p:spTree>
    <p:extLst>
      <p:ext uri="{BB962C8B-B14F-4D97-AF65-F5344CB8AC3E}">
        <p14:creationId xmlns:p14="http://schemas.microsoft.com/office/powerpoint/2010/main" val="36034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5555" t="30209" r="15573" b="47980"/>
          <a:stretch/>
        </p:blipFill>
        <p:spPr>
          <a:xfrm>
            <a:off x="5814900" y="0"/>
            <a:ext cx="6358910" cy="13081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6271" t="11806" r="67375" b="7118"/>
          <a:stretch/>
        </p:blipFill>
        <p:spPr>
          <a:xfrm>
            <a:off x="8597899" y="1378592"/>
            <a:ext cx="3429001" cy="547940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408261" y="1459406"/>
            <a:ext cx="24764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</a:rPr>
              <a:t>ملاحـظـة</a:t>
            </a:r>
            <a:endParaRPr lang="ar-SA" sz="4800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12749" y="2065634"/>
            <a:ext cx="76073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chemeClr val="accent6">
                    <a:lumMod val="75000"/>
                  </a:schemeClr>
                </a:solidFill>
              </a:rPr>
              <a:t>* يجب أن يكون اسم </a:t>
            </a:r>
            <a:r>
              <a:rPr lang="ar-SA" sz="48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ar-SA" sz="4800" b="1" dirty="0" smtClean="0">
                <a:solidFill>
                  <a:schemeClr val="accent6">
                    <a:lumMod val="75000"/>
                  </a:schemeClr>
                </a:solidFill>
              </a:rPr>
              <a:t> مذكر عاقل </a:t>
            </a:r>
            <a:r>
              <a:rPr lang="ar-SA" sz="48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r>
              <a:rPr lang="ar-SA" sz="4800" b="1" dirty="0" smtClean="0">
                <a:solidFill>
                  <a:schemeClr val="accent6">
                    <a:lumMod val="75000"/>
                  </a:schemeClr>
                </a:solidFill>
              </a:rPr>
              <a:t>  خالي </a:t>
            </a:r>
            <a:r>
              <a:rPr lang="ar-SA" sz="4800" b="1" dirty="0">
                <a:solidFill>
                  <a:schemeClr val="accent6">
                    <a:lumMod val="75000"/>
                  </a:schemeClr>
                </a:solidFill>
              </a:rPr>
              <a:t>من تاء التأنيث </a:t>
            </a:r>
            <a:r>
              <a:rPr lang="ar-SA" sz="4800" b="1" dirty="0">
                <a:solidFill>
                  <a:schemeClr val="accent1"/>
                </a:solidFill>
              </a:rPr>
              <a:t>(</a:t>
            </a:r>
            <a:r>
              <a:rPr lang="ar-SA" sz="4800" b="1" dirty="0">
                <a:solidFill>
                  <a:schemeClr val="accent6">
                    <a:lumMod val="75000"/>
                  </a:schemeClr>
                </a:solidFill>
              </a:rPr>
              <a:t> حمزة </a:t>
            </a:r>
            <a:r>
              <a:rPr lang="ar-SA" sz="4800" b="1" dirty="0" smtClean="0">
                <a:solidFill>
                  <a:schemeClr val="accent1"/>
                </a:solidFill>
              </a:rPr>
              <a:t>) </a:t>
            </a:r>
            <a:r>
              <a:rPr lang="ar-SA" sz="4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ar-SA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4775" y="3614450"/>
            <a:ext cx="82041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>
              <a:defRPr sz="4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* تذكر</a:t>
            </a:r>
            <a:r>
              <a:rPr lang="ar-SA" sz="4000" dirty="0" smtClean="0"/>
              <a:t> </a:t>
            </a:r>
            <a:r>
              <a:rPr lang="ar-SA" sz="4000" dirty="0">
                <a:solidFill>
                  <a:srgbClr val="002060"/>
                </a:solidFill>
              </a:rPr>
              <a:t>:</a:t>
            </a:r>
            <a:r>
              <a:rPr lang="ar-SA" sz="4000" dirty="0"/>
              <a:t> </a:t>
            </a:r>
            <a:r>
              <a:rPr lang="ar-SA" sz="4000" dirty="0">
                <a:solidFill>
                  <a:srgbClr val="7030A0"/>
                </a:solidFill>
              </a:rPr>
              <a:t>الجمع دائمًا </a:t>
            </a:r>
            <a:r>
              <a:rPr lang="ar-SA" sz="4000" dirty="0" smtClean="0">
                <a:solidFill>
                  <a:srgbClr val="7030A0"/>
                </a:solidFill>
              </a:rPr>
              <a:t>للأسماء </a:t>
            </a:r>
            <a:r>
              <a:rPr lang="ar-SA" sz="4000" dirty="0">
                <a:solidFill>
                  <a:srgbClr val="7030A0"/>
                </a:solidFill>
              </a:rPr>
              <a:t>، الأفعال لا تجمع .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/>
          <a:srcRect l="39337" t="57976" r="12727" b="20755"/>
          <a:stretch/>
        </p:blipFill>
        <p:spPr>
          <a:xfrm>
            <a:off x="313899" y="78143"/>
            <a:ext cx="5213445" cy="1151814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609230" y="-191068"/>
            <a:ext cx="39578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rgbClr val="C00000"/>
                </a:solidFill>
              </a:rPr>
              <a:t>:</a:t>
            </a:r>
            <a:endParaRPr lang="ar-SA" sz="9600" dirty="0">
              <a:solidFill>
                <a:srgbClr val="C00000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87004" y="1351296"/>
            <a:ext cx="1205951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412749" y="4469462"/>
            <a:ext cx="7607299" cy="23083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/>
              <a:t>* </a:t>
            </a:r>
            <a:r>
              <a:rPr lang="ar-SA" sz="3200" b="1" dirty="0" smtClean="0"/>
              <a:t>مـثـال </a:t>
            </a:r>
            <a:r>
              <a:rPr lang="ar-SA" sz="3200" b="1" dirty="0"/>
              <a:t>:- </a:t>
            </a:r>
            <a:r>
              <a:rPr lang="ar-SA" sz="3200" b="1" dirty="0" smtClean="0">
                <a:solidFill>
                  <a:srgbClr val="002060"/>
                </a:solidFill>
              </a:rPr>
              <a:t>{ المسلمـ</a:t>
            </a:r>
            <a:r>
              <a:rPr lang="ar-SA" sz="3200" b="1" dirty="0" smtClean="0">
                <a:solidFill>
                  <a:srgbClr val="FF0000"/>
                </a:solidFill>
              </a:rPr>
              <a:t>ون </a:t>
            </a:r>
            <a:r>
              <a:rPr lang="ar-SA" sz="3200" b="1" dirty="0" smtClean="0">
                <a:solidFill>
                  <a:srgbClr val="002060"/>
                </a:solidFill>
              </a:rPr>
              <a:t>-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r>
              <a:rPr lang="ar-SA" sz="3200" b="1" dirty="0" smtClean="0">
                <a:solidFill>
                  <a:srgbClr val="002060"/>
                </a:solidFill>
              </a:rPr>
              <a:t>المسلمـ</a:t>
            </a:r>
            <a:r>
              <a:rPr lang="ar-SA" sz="3200" b="1" dirty="0" smtClean="0">
                <a:solidFill>
                  <a:srgbClr val="FF0000"/>
                </a:solidFill>
              </a:rPr>
              <a:t>ين </a:t>
            </a:r>
            <a:r>
              <a:rPr lang="ar-SA" sz="3200" b="1" dirty="0">
                <a:solidFill>
                  <a:srgbClr val="002060"/>
                </a:solidFill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- المسلمون </a:t>
            </a: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</a:rPr>
              <a:t>متعاون</a:t>
            </a:r>
            <a:r>
              <a:rPr lang="ar-SA" sz="3200" b="1" dirty="0">
                <a:solidFill>
                  <a:srgbClr val="FF0000"/>
                </a:solidFill>
              </a:rPr>
              <a:t>ون</a:t>
            </a: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ar-SA" sz="32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rgbClr val="0070C0"/>
                </a:solidFill>
              </a:rPr>
              <a:t>- شاهدت المسلمِ</a:t>
            </a:r>
            <a:r>
              <a:rPr lang="ar-SA" sz="3200" b="1" dirty="0" smtClean="0">
                <a:solidFill>
                  <a:srgbClr val="FF0000"/>
                </a:solidFill>
              </a:rPr>
              <a:t>ينَ</a:t>
            </a:r>
            <a:r>
              <a:rPr lang="ar-SA" sz="3200" b="1" dirty="0" smtClean="0">
                <a:solidFill>
                  <a:srgbClr val="0070C0"/>
                </a:solidFill>
              </a:rPr>
              <a:t> .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7315200" y="76031"/>
            <a:ext cx="4775199" cy="27699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rgbClr val="C00000"/>
                </a:solidFill>
              </a:rPr>
              <a:t>انتبه</a:t>
            </a:r>
            <a:r>
              <a:rPr lang="ar-SA" sz="2800" b="1" dirty="0" smtClean="0"/>
              <a:t> هناك الكثير من الكلمات لا تدل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/>
              <a:t>على جمع المذكر السالم : مثل :-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يكتب</a:t>
            </a:r>
            <a:r>
              <a:rPr lang="ar-SA" sz="2800" b="1" dirty="0">
                <a:solidFill>
                  <a:srgbClr val="FF0000"/>
                </a:solidFill>
              </a:rPr>
              <a:t>ون</a:t>
            </a:r>
            <a:r>
              <a:rPr lang="ar-SA" sz="2800" b="1" dirty="0"/>
              <a:t> : </a:t>
            </a:r>
            <a:r>
              <a:rPr lang="ar-SA" sz="2800" b="1" dirty="0">
                <a:solidFill>
                  <a:srgbClr val="7030A0"/>
                </a:solidFill>
              </a:rPr>
              <a:t>فعل و ليست اسم .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قوان</a:t>
            </a:r>
            <a:r>
              <a:rPr lang="ar-SA" sz="2800" b="1" dirty="0">
                <a:solidFill>
                  <a:srgbClr val="FF0000"/>
                </a:solidFill>
              </a:rPr>
              <a:t>ين</a:t>
            </a:r>
            <a:r>
              <a:rPr lang="ar-SA" sz="2800" b="1" dirty="0"/>
              <a:t> : </a:t>
            </a:r>
            <a:r>
              <a:rPr lang="ar-SA" sz="2800" b="1" dirty="0">
                <a:solidFill>
                  <a:srgbClr val="7030A0"/>
                </a:solidFill>
              </a:rPr>
              <a:t>لتغير صورة المفرد </a:t>
            </a:r>
            <a:r>
              <a:rPr lang="ar-SA" sz="2800" b="1" dirty="0" smtClean="0">
                <a:solidFill>
                  <a:srgbClr val="7030A0"/>
                </a:solidFill>
              </a:rPr>
              <a:t>.</a:t>
            </a:r>
            <a:endParaRPr lang="ar-SA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0" y="590610"/>
            <a:ext cx="64135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bg2">
                    <a:lumMod val="25000"/>
                  </a:schemeClr>
                </a:solidFill>
              </a:rPr>
              <a:t>س / ما سبب تسميته 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</a:rPr>
              <a:t>جمع</a:t>
            </a:r>
            <a:r>
              <a:rPr lang="ar-SA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4000" dirty="0" smtClean="0">
                <a:solidFill>
                  <a:schemeClr val="accent5"/>
                </a:solidFill>
              </a:rPr>
              <a:t>مذكر</a:t>
            </a:r>
            <a:r>
              <a:rPr lang="ar-SA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4000" dirty="0" smtClean="0">
                <a:solidFill>
                  <a:schemeClr val="accent4">
                    <a:lumMod val="75000"/>
                  </a:schemeClr>
                </a:solidFill>
              </a:rPr>
              <a:t>سالم</a:t>
            </a:r>
            <a:r>
              <a:rPr lang="ar-SA" sz="4000" dirty="0" smtClean="0">
                <a:solidFill>
                  <a:schemeClr val="bg2">
                    <a:lumMod val="25000"/>
                  </a:schemeClr>
                </a:solidFill>
              </a:rPr>
              <a:t> ؟</a:t>
            </a:r>
            <a:endParaRPr lang="ar-SA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2679700" y="1196896"/>
            <a:ext cx="12700" cy="10808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2044700" y="2205980"/>
            <a:ext cx="19240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جمع : + 2 </a:t>
            </a: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1765300" y="1149666"/>
            <a:ext cx="12700" cy="24213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482600" y="3570984"/>
            <a:ext cx="6197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/>
                </a:solidFill>
              </a:rPr>
              <a:t>مذكر </a:t>
            </a:r>
            <a:r>
              <a:rPr lang="ar-SA" sz="3600" b="1" dirty="0" smtClean="0">
                <a:solidFill>
                  <a:schemeClr val="accent5"/>
                </a:solidFill>
              </a:rPr>
              <a:t>: لأنه جمع للعـلم المذكر العاقل .</a:t>
            </a:r>
            <a:endParaRPr lang="ar-SA" sz="3600" b="1" dirty="0">
              <a:solidFill>
                <a:schemeClr val="accent5"/>
              </a:solidFill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711200" y="1149666"/>
            <a:ext cx="0" cy="36855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0" y="4853993"/>
            <a:ext cx="70231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 smtClean="0">
                <a:solidFill>
                  <a:schemeClr val="accent4">
                    <a:lumMod val="75000"/>
                  </a:schemeClr>
                </a:solidFill>
              </a:rPr>
              <a:t>سالم : سلم المفرد من الزيادة و النقصان في حروفه عند الجمع . </a:t>
            </a:r>
            <a:endParaRPr lang="ar-SA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1600" y="5379085"/>
            <a:ext cx="66230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الـمـسـلـمـ </a:t>
            </a:r>
            <a:r>
              <a:rPr lang="ar-SA" sz="4800" b="1" dirty="0" smtClean="0">
                <a:solidFill>
                  <a:srgbClr val="C00000"/>
                </a:solidFill>
              </a:rPr>
              <a:t>+</a:t>
            </a:r>
            <a:r>
              <a:rPr lang="ar-SA" sz="4800" b="1" dirty="0" smtClean="0"/>
              <a:t> ــ</a:t>
            </a:r>
            <a:r>
              <a:rPr lang="ar-SA" sz="4800" b="1" dirty="0" err="1" smtClean="0">
                <a:solidFill>
                  <a:srgbClr val="FF0000"/>
                </a:solidFill>
              </a:rPr>
              <a:t>ون</a:t>
            </a:r>
            <a:r>
              <a:rPr lang="ar-SA" sz="4800" b="1" dirty="0" smtClean="0"/>
              <a:t> : المسـلـمــ</a:t>
            </a:r>
            <a:r>
              <a:rPr lang="ar-SA" sz="4800" b="1" dirty="0" smtClean="0">
                <a:solidFill>
                  <a:srgbClr val="FF0000"/>
                </a:solidFill>
              </a:rPr>
              <a:t>ون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287904" y="2936560"/>
            <a:ext cx="48133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</a:rPr>
              <a:t>{</a:t>
            </a:r>
            <a:r>
              <a:rPr lang="ar-SA" sz="3600" b="1" dirty="0" smtClean="0">
                <a:solidFill>
                  <a:srgbClr val="0070C0"/>
                </a:solidFill>
              </a:rPr>
              <a:t> متـسابـقَـ</a:t>
            </a:r>
            <a:r>
              <a:rPr lang="ar-SA" sz="3600" b="1" dirty="0" smtClean="0">
                <a:solidFill>
                  <a:srgbClr val="FF0000"/>
                </a:solidFill>
              </a:rPr>
              <a:t>ينِ </a:t>
            </a: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</a:rPr>
              <a:t>}</a:t>
            </a:r>
            <a:r>
              <a:rPr lang="ar-SA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</a:rPr>
              <a:t>{</a:t>
            </a:r>
            <a:r>
              <a:rPr lang="ar-SA" sz="3600" b="1" dirty="0" smtClean="0">
                <a:solidFill>
                  <a:srgbClr val="0070C0"/>
                </a:solidFill>
              </a:rPr>
              <a:t>متـسابـقِـ</a:t>
            </a:r>
            <a:r>
              <a:rPr lang="ar-SA" sz="3600" b="1" dirty="0" smtClean="0">
                <a:solidFill>
                  <a:srgbClr val="FF0000"/>
                </a:solidFill>
              </a:rPr>
              <a:t>ينَ</a:t>
            </a:r>
            <a:r>
              <a:rPr lang="ar-SA" sz="3600" b="1" dirty="0">
                <a:solidFill>
                  <a:srgbClr val="FF0000"/>
                </a:solidFill>
              </a:rPr>
              <a:t> </a:t>
            </a: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0647135" y="3748084"/>
            <a:ext cx="13398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7030A0"/>
                </a:solidFill>
              </a:rPr>
              <a:t>مـثـنى</a:t>
            </a:r>
            <a:endParaRPr lang="ar-SA" sz="3600" b="1" dirty="0">
              <a:solidFill>
                <a:srgbClr val="7030A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0104279" y="4532462"/>
            <a:ext cx="208772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</a:rPr>
              <a:t>قبل الياء مفتوح 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</a:rPr>
              <a:t>نون المثنى مكسورة .</a:t>
            </a:r>
            <a:endParaRPr lang="ar-S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7079536" y="3701238"/>
            <a:ext cx="29038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>
              <a:defRPr sz="40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ar-SA" sz="3600" dirty="0">
                <a:solidFill>
                  <a:srgbClr val="7030A0"/>
                </a:solidFill>
              </a:rPr>
              <a:t>جمع المذكر السالم</a:t>
            </a:r>
          </a:p>
        </p:txBody>
      </p:sp>
      <p:cxnSp>
        <p:nvCxnSpPr>
          <p:cNvPr id="24" name="رابط كسهم مستقيم 23"/>
          <p:cNvCxnSpPr/>
          <p:nvPr/>
        </p:nvCxnSpPr>
        <p:spPr>
          <a:xfrm flipH="1">
            <a:off x="8511041" y="3451738"/>
            <a:ext cx="5162" cy="3697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7054506" y="4385694"/>
            <a:ext cx="212905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>
              <a:lnSpc>
                <a:spcPct val="150000"/>
              </a:lnSpc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قبل الياء مكسور .</a:t>
            </a:r>
          </a:p>
          <a:p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نون جمع المذكر السالم مفتوحة .</a:t>
            </a:r>
          </a:p>
        </p:txBody>
      </p:sp>
      <p:cxnSp>
        <p:nvCxnSpPr>
          <p:cNvPr id="27" name="رابط مستقيم 26"/>
          <p:cNvCxnSpPr/>
          <p:nvPr/>
        </p:nvCxnSpPr>
        <p:spPr>
          <a:xfrm>
            <a:off x="7036514" y="0"/>
            <a:ext cx="0" cy="68580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flipH="1">
            <a:off x="11294026" y="3451738"/>
            <a:ext cx="5162" cy="3697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>
            <a:off x="11322419" y="4347569"/>
            <a:ext cx="5162" cy="3697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 flipH="1">
            <a:off x="8511041" y="4190122"/>
            <a:ext cx="5162" cy="3697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7682625" y="6009336"/>
            <a:ext cx="4023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u="sng" dirty="0">
                <a:solidFill>
                  <a:srgbClr val="FF0000"/>
                </a:solidFill>
              </a:rPr>
              <a:t>ركـز على الحركات</a:t>
            </a:r>
            <a:r>
              <a:rPr lang="ar-SA" sz="4800" b="1" dirty="0">
                <a:solidFill>
                  <a:srgbClr val="FF0000"/>
                </a:solidFill>
              </a:rPr>
              <a:t> </a:t>
            </a:r>
            <a:endParaRPr lang="ar-S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53182" t="42677" r="17238" b="43144"/>
          <a:stretch/>
        </p:blipFill>
        <p:spPr>
          <a:xfrm>
            <a:off x="8343330" y="13648"/>
            <a:ext cx="3848670" cy="103723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53077" t="62453" r="17658" b="26726"/>
          <a:stretch/>
        </p:blipFill>
        <p:spPr>
          <a:xfrm>
            <a:off x="3916907" y="27296"/>
            <a:ext cx="4135273" cy="941696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079476" y="-12891"/>
            <a:ext cx="34119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/>
              <a:t>:</a:t>
            </a:r>
            <a:endParaRPr lang="ar-SA" sz="54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831307" y="1282890"/>
            <a:ext cx="69467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هي همزة تقع في وسط الكلمة و ترسم على ألف .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563367" y="2099676"/>
            <a:ext cx="14177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7030A0"/>
                </a:solidFill>
              </a:rPr>
              <a:t>أمـثـلة : </a:t>
            </a:r>
            <a:endParaRPr lang="ar-SA" sz="3600" b="1" dirty="0">
              <a:solidFill>
                <a:srgbClr val="7030A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090615" y="2072380"/>
            <a:ext cx="56620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{</a:t>
            </a:r>
            <a:r>
              <a:rPr lang="ar-SA" sz="4000" b="1" dirty="0" smtClean="0"/>
              <a:t>  </a:t>
            </a:r>
            <a:r>
              <a:rPr lang="ar-SA" sz="4000" b="1" dirty="0" smtClean="0">
                <a:solidFill>
                  <a:srgbClr val="0070C0"/>
                </a:solidFill>
              </a:rPr>
              <a:t>سَ</a:t>
            </a:r>
            <a:r>
              <a:rPr lang="ar-SA" sz="4000" b="1" dirty="0" smtClean="0"/>
              <a:t>ــ</a:t>
            </a:r>
            <a:r>
              <a:rPr lang="ar-SA" sz="4000" b="1" dirty="0" smtClean="0">
                <a:solidFill>
                  <a:srgbClr val="FF0000"/>
                </a:solidFill>
              </a:rPr>
              <a:t>أَ</a:t>
            </a:r>
            <a:r>
              <a:rPr lang="ar-SA" sz="4000" b="1" dirty="0" smtClean="0"/>
              <a:t>ل  ،  </a:t>
            </a:r>
            <a:r>
              <a:rPr lang="ar-SA" sz="4000" b="1" dirty="0" smtClean="0">
                <a:solidFill>
                  <a:srgbClr val="00B0F0"/>
                </a:solidFill>
              </a:rPr>
              <a:t>ر</a:t>
            </a:r>
            <a:r>
              <a:rPr lang="ar-SA" sz="4000" b="1" dirty="0" smtClean="0">
                <a:solidFill>
                  <a:srgbClr val="FF0000"/>
                </a:solidFill>
              </a:rPr>
              <a:t>َأْ</a:t>
            </a:r>
            <a:r>
              <a:rPr lang="ar-SA" sz="4000" b="1" dirty="0" smtClean="0"/>
              <a:t>س  ، فـ</a:t>
            </a:r>
            <a:r>
              <a:rPr lang="ar-SA" sz="4000" b="1" dirty="0" smtClean="0">
                <a:solidFill>
                  <a:srgbClr val="00B0F0"/>
                </a:solidFill>
              </a:rPr>
              <a:t>ج</a:t>
            </a:r>
            <a:r>
              <a:rPr lang="ar-SA" sz="4000" b="1" dirty="0" smtClean="0"/>
              <a:t>ْـ</a:t>
            </a:r>
            <a:r>
              <a:rPr lang="ar-SA" sz="4000" b="1" dirty="0" smtClean="0">
                <a:solidFill>
                  <a:srgbClr val="FF0000"/>
                </a:solidFill>
              </a:rPr>
              <a:t>أَ</a:t>
            </a:r>
            <a:r>
              <a:rPr lang="ar-SA" sz="4000" b="1" dirty="0" smtClean="0"/>
              <a:t>ة 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  <a:endParaRPr lang="ar-S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831307" y="1050879"/>
            <a:ext cx="7246962" cy="203351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/>
          <a:srcRect l="14476" t="20663" r="17239" b="15905"/>
          <a:stretch/>
        </p:blipFill>
        <p:spPr>
          <a:xfrm>
            <a:off x="4967784" y="3829063"/>
            <a:ext cx="6974007" cy="2899284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049671" y="3302757"/>
            <a:ext cx="68511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*</a:t>
            </a: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</a:rPr>
              <a:t> سلم الحركات و الحرف المناسب لكل حركة</a:t>
            </a:r>
            <a:endParaRPr lang="ar-SA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45908" y="2348604"/>
            <a:ext cx="384866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/>
              <a:t>1</a:t>
            </a:r>
            <a:r>
              <a:rPr lang="ar-SA" sz="4400" b="1" dirty="0" smtClean="0">
                <a:solidFill>
                  <a:srgbClr val="C00000"/>
                </a:solidFill>
              </a:rPr>
              <a:t> / ننظر إلى حركة الهمزة ، و الحرف الذي قبلها .</a:t>
            </a:r>
            <a:endParaRPr lang="ar-SA" sz="44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95534" y="4658302"/>
            <a:ext cx="440822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>
              <a:defRPr sz="4800"/>
            </a:lvl1pPr>
          </a:lstStyle>
          <a:p>
            <a:r>
              <a:rPr lang="ar-SA" sz="4000" b="1" dirty="0" smtClean="0"/>
              <a:t>2</a:t>
            </a:r>
            <a:r>
              <a:rPr lang="ar-SA" sz="4000" b="1" dirty="0" smtClean="0">
                <a:solidFill>
                  <a:srgbClr val="C00000"/>
                </a:solidFill>
              </a:rPr>
              <a:t> / نحدد أقوى الحركتين</a:t>
            </a:r>
          </a:p>
          <a:p>
            <a:r>
              <a:rPr lang="ar-SA" sz="4000" b="1" dirty="0" smtClean="0">
                <a:solidFill>
                  <a:srgbClr val="C00000"/>
                </a:solidFill>
              </a:rPr>
              <a:t>، </a:t>
            </a:r>
            <a:r>
              <a:rPr lang="ar-SA" sz="4000" b="1" dirty="0">
                <a:solidFill>
                  <a:srgbClr val="C00000"/>
                </a:solidFill>
              </a:rPr>
              <a:t>ثم نكتب الهمزة بما يناسب الحركة الأقوى .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-163773" y="1245588"/>
            <a:ext cx="45583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10000"/>
                  </a:schemeClr>
                </a:solidFill>
              </a:rPr>
              <a:t>طريقة كتابة الهمزة المتوسطة على ألف :</a:t>
            </a:r>
            <a:endParaRPr lang="ar-SA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36478" y="855847"/>
            <a:ext cx="4540155" cy="594756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32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5295" t="17014" r="12225" b="2916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130300" y="3116302"/>
            <a:ext cx="279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0070C0"/>
                </a:solidFill>
              </a:rPr>
              <a:t>سَــأَل</a:t>
            </a:r>
            <a:endParaRPr lang="ar-SA" sz="5400" b="1" dirty="0">
              <a:solidFill>
                <a:srgbClr val="0070C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30400" y="4422001"/>
            <a:ext cx="19939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>
              <a:defRPr sz="5400" b="1">
                <a:solidFill>
                  <a:srgbClr val="0070C0"/>
                </a:solidFill>
              </a:defRPr>
            </a:lvl1pPr>
          </a:lstStyle>
          <a:p>
            <a:r>
              <a:rPr lang="ar-SA" dirty="0"/>
              <a:t>رَأْس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473200" y="5640000"/>
            <a:ext cx="26035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>
              <a:defRPr sz="5400" b="1">
                <a:solidFill>
                  <a:srgbClr val="0070C0"/>
                </a:solidFill>
              </a:defRPr>
            </a:lvl1pPr>
          </a:lstStyle>
          <a:p>
            <a:r>
              <a:rPr lang="ar-SA" dirty="0"/>
              <a:t>مـس</a:t>
            </a:r>
            <a:r>
              <a:rPr lang="ar-SA" dirty="0">
                <a:solidFill>
                  <a:srgbClr val="FF0000"/>
                </a:solidFill>
              </a:rPr>
              <a:t>ْ</a:t>
            </a:r>
            <a:r>
              <a:rPr lang="ar-SA" dirty="0"/>
              <a:t>ــأَلـة</a:t>
            </a:r>
          </a:p>
        </p:txBody>
      </p:sp>
    </p:spTree>
    <p:extLst>
      <p:ext uri="{BB962C8B-B14F-4D97-AF65-F5344CB8AC3E}">
        <p14:creationId xmlns:p14="http://schemas.microsoft.com/office/powerpoint/2010/main" val="15478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56958" t="30177" r="10211" b="55457"/>
          <a:stretch/>
        </p:blipFill>
        <p:spPr>
          <a:xfrm>
            <a:off x="7920250" y="27297"/>
            <a:ext cx="4271750" cy="105087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54650" t="43983" r="13777" b="47248"/>
          <a:stretch/>
        </p:blipFill>
        <p:spPr>
          <a:xfrm>
            <a:off x="3671248" y="232013"/>
            <a:ext cx="4107976" cy="7506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76993" t="52192" r="13987" b="38666"/>
          <a:stretch/>
        </p:blipFill>
        <p:spPr>
          <a:xfrm>
            <a:off x="2415654" y="232013"/>
            <a:ext cx="1253322" cy="7506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17938" t="35401" r="14931" b="19823"/>
          <a:stretch/>
        </p:blipFill>
        <p:spPr>
          <a:xfrm>
            <a:off x="2115403" y="1078170"/>
            <a:ext cx="10017457" cy="3275463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210937" y="4476459"/>
            <a:ext cx="9744503" cy="230832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 smtClean="0"/>
              <a:t>نتذكر أن (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الحركات علامة أصلية </a:t>
            </a:r>
            <a:r>
              <a:rPr lang="ar-SA" sz="3200" b="1" dirty="0" smtClean="0"/>
              <a:t>) ( 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الحروف علامة فرعية </a:t>
            </a:r>
            <a:r>
              <a:rPr lang="ar-SA" sz="3200" b="1" dirty="0" smtClean="0"/>
              <a:t>) :-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 الضمة</a:t>
            </a:r>
            <a:r>
              <a:rPr lang="ar-SA" sz="3200" b="1" dirty="0" smtClean="0"/>
              <a:t> : عـلامة أصلية .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 الواو</a:t>
            </a:r>
            <a:r>
              <a:rPr lang="ar-SA" sz="3200" b="1" dirty="0" smtClean="0"/>
              <a:t> + </a:t>
            </a:r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الألـف</a:t>
            </a:r>
            <a:r>
              <a:rPr lang="ar-SA" sz="3200" b="1" dirty="0" smtClean="0"/>
              <a:t> : عـلامات فرعـية .</a:t>
            </a:r>
            <a:endParaRPr lang="ar-SA" sz="3200" b="1" dirty="0"/>
          </a:p>
        </p:txBody>
      </p:sp>
      <p:pic>
        <p:nvPicPr>
          <p:cNvPr id="9" name="Picture 2" descr="تعليم الاطفال القراءه (شرح الضمه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4" t="11435" r="23546" b="52020"/>
          <a:stretch/>
        </p:blipFill>
        <p:spPr bwMode="auto">
          <a:xfrm>
            <a:off x="450376" y="232013"/>
            <a:ext cx="1400519" cy="14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صور حرف و , مجموعه صورة لحرف ال و - اروع روع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3" t="10746" r="28751" b="9374"/>
          <a:stretch/>
        </p:blipFill>
        <p:spPr bwMode="auto">
          <a:xfrm>
            <a:off x="99757" y="1897036"/>
            <a:ext cx="1751138" cy="24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703915" y="4039735"/>
            <a:ext cx="542821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900" b="1" dirty="0" smtClean="0">
                <a:solidFill>
                  <a:srgbClr val="7030A0"/>
                </a:solidFill>
                <a:cs typeface="Akhbar MT" pitchFamily="2" charset="-78"/>
              </a:rPr>
              <a:t>ا</a:t>
            </a:r>
            <a:endParaRPr lang="ar-SA" sz="23900" b="1" dirty="0">
              <a:solidFill>
                <a:srgbClr val="7030A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197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8078" t="40252" r="23637" b="11054"/>
          <a:stretch/>
        </p:blipFill>
        <p:spPr>
          <a:xfrm>
            <a:off x="395785" y="1310181"/>
            <a:ext cx="11796215" cy="446281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14162" t="63760" r="18496" b="20009"/>
          <a:stretch/>
        </p:blipFill>
        <p:spPr>
          <a:xfrm>
            <a:off x="1542197" y="163773"/>
            <a:ext cx="8761863" cy="1187356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971499" y="6005016"/>
            <a:ext cx="4681178" cy="646986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أب</a:t>
            </a:r>
            <a:r>
              <a:rPr lang="ar-SA" sz="3200" b="1" dirty="0" smtClean="0">
                <a:solidFill>
                  <a:srgbClr val="FF0000"/>
                </a:solidFill>
              </a:rPr>
              <a:t>و</a:t>
            </a:r>
            <a:r>
              <a:rPr lang="ar-SA" sz="3200" b="1" dirty="0" smtClean="0"/>
              <a:t>ك ، أخ</a:t>
            </a:r>
            <a:r>
              <a:rPr lang="ar-SA" sz="3200" b="1" dirty="0" smtClean="0">
                <a:solidFill>
                  <a:srgbClr val="FF0000"/>
                </a:solidFill>
              </a:rPr>
              <a:t>و</a:t>
            </a:r>
            <a:r>
              <a:rPr lang="ar-SA" sz="3200" b="1" dirty="0" smtClean="0"/>
              <a:t>ك ، حم</a:t>
            </a:r>
            <a:r>
              <a:rPr lang="ar-SA" sz="3200" b="1" dirty="0" smtClean="0">
                <a:solidFill>
                  <a:srgbClr val="FF0000"/>
                </a:solidFill>
              </a:rPr>
              <a:t>و</a:t>
            </a:r>
            <a:r>
              <a:rPr lang="ar-SA" sz="3200" b="1" dirty="0" smtClean="0"/>
              <a:t>ك ، ذ</a:t>
            </a:r>
            <a:r>
              <a:rPr lang="ar-SA" sz="3200" b="1" dirty="0" smtClean="0">
                <a:solidFill>
                  <a:srgbClr val="FF0000"/>
                </a:solidFill>
              </a:rPr>
              <a:t>و</a:t>
            </a:r>
            <a:r>
              <a:rPr lang="ar-SA" sz="3200" b="1" dirty="0" smtClean="0"/>
              <a:t> ، </a:t>
            </a:r>
            <a:r>
              <a:rPr lang="ar-SA" sz="3200" b="1" dirty="0" err="1" smtClean="0"/>
              <a:t>ف</a:t>
            </a:r>
            <a:r>
              <a:rPr lang="ar-SA" sz="3200" b="1" dirty="0" err="1" smtClean="0">
                <a:solidFill>
                  <a:srgbClr val="FF0000"/>
                </a:solidFill>
              </a:rPr>
              <a:t>و</a:t>
            </a:r>
            <a:r>
              <a:rPr lang="ar-SA" sz="3200" b="1" dirty="0" err="1" smtClean="0"/>
              <a:t>ك</a:t>
            </a:r>
            <a:r>
              <a:rPr lang="ar-SA" sz="3200" b="1" dirty="0" smtClean="0"/>
              <a:t> </a:t>
            </a:r>
            <a:endParaRPr lang="ar-SA" sz="3200" b="1" dirty="0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6280245" y="5656994"/>
            <a:ext cx="0" cy="2934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29805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459</Words>
  <Application>Microsoft Office PowerPoint</Application>
  <PresentationFormat>ملء الشاشة</PresentationFormat>
  <Paragraphs>130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Adobe Arabic_F1</vt:lpstr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Abu Taha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</dc:creator>
  <cp:lastModifiedBy>AD</cp:lastModifiedBy>
  <cp:revision>44</cp:revision>
  <dcterms:created xsi:type="dcterms:W3CDTF">2020-10-11T15:08:14Z</dcterms:created>
  <dcterms:modified xsi:type="dcterms:W3CDTF">2020-10-14T11:53:44Z</dcterms:modified>
</cp:coreProperties>
</file>