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79" r:id="rId2"/>
    <p:sldId id="256" r:id="rId3"/>
    <p:sldId id="258" r:id="rId4"/>
    <p:sldId id="270" r:id="rId5"/>
    <p:sldId id="271" r:id="rId6"/>
    <p:sldId id="275" r:id="rId7"/>
    <p:sldId id="272" r:id="rId8"/>
    <p:sldId id="276" r:id="rId9"/>
    <p:sldId id="273" r:id="rId10"/>
    <p:sldId id="277" r:id="rId11"/>
    <p:sldId id="257" r:id="rId12"/>
    <p:sldId id="261" r:id="rId13"/>
    <p:sldId id="262" r:id="rId14"/>
    <p:sldId id="274" r:id="rId15"/>
    <p:sldId id="278"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64D49F-CEFD-40F5-A82B-58BA7D76950D}" type="datetimeFigureOut">
              <a:rPr lang="ar-EG" smtClean="0"/>
              <a:t>13/04/1442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54AED25-F8A5-46F7-AB4E-4F7B4F35F5B1}" type="slidenum">
              <a:rPr lang="ar-EG" smtClean="0"/>
              <a:t>‹#›</a:t>
            </a:fld>
            <a:endParaRPr lang="ar-EG"/>
          </a:p>
        </p:txBody>
      </p:sp>
    </p:spTree>
    <p:extLst>
      <p:ext uri="{BB962C8B-B14F-4D97-AF65-F5344CB8AC3E}">
        <p14:creationId xmlns:p14="http://schemas.microsoft.com/office/powerpoint/2010/main" val="29296949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91FA9A08-7395-4E49-8FA3-F47546FAC3E6}"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12753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1FA9A08-7395-4E49-8FA3-F47546FAC3E6}"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227824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1FA9A08-7395-4E49-8FA3-F47546FAC3E6}"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337706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91FA9A08-7395-4E49-8FA3-F47546FAC3E6}"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39081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A9A08-7395-4E49-8FA3-F47546FAC3E6}"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219017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91FA9A08-7395-4E49-8FA3-F47546FAC3E6}"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341668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91FA9A08-7395-4E49-8FA3-F47546FAC3E6}" type="datetimeFigureOut">
              <a:rPr lang="ar-EG" smtClean="0"/>
              <a:t>13/04/1442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251989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91FA9A08-7395-4E49-8FA3-F47546FAC3E6}" type="datetimeFigureOut">
              <a:rPr lang="ar-EG" smtClean="0"/>
              <a:t>13/04/1442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137483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A9A08-7395-4E49-8FA3-F47546FAC3E6}" type="datetimeFigureOut">
              <a:rPr lang="ar-EG" smtClean="0"/>
              <a:t>13/04/1442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14139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A9A08-7395-4E49-8FA3-F47546FAC3E6}"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241389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A9A08-7395-4E49-8FA3-F47546FAC3E6}"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1ECB1A0-683A-43CF-BED2-2BE41D9ADF54}" type="slidenum">
              <a:rPr lang="ar-EG" smtClean="0"/>
              <a:t>‹#›</a:t>
            </a:fld>
            <a:endParaRPr lang="ar-EG"/>
          </a:p>
        </p:txBody>
      </p:sp>
    </p:spTree>
    <p:extLst>
      <p:ext uri="{BB962C8B-B14F-4D97-AF65-F5344CB8AC3E}">
        <p14:creationId xmlns:p14="http://schemas.microsoft.com/office/powerpoint/2010/main" val="38611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FA9A08-7395-4E49-8FA3-F47546FAC3E6}" type="datetimeFigureOut">
              <a:rPr lang="ar-EG" smtClean="0"/>
              <a:t>13/04/1442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ECB1A0-683A-43CF-BED2-2BE41D9ADF54}" type="slidenum">
              <a:rPr lang="ar-EG" smtClean="0"/>
              <a:t>‹#›</a:t>
            </a:fld>
            <a:endParaRPr lang="ar-EG"/>
          </a:p>
        </p:txBody>
      </p:sp>
    </p:spTree>
    <p:extLst>
      <p:ext uri="{BB962C8B-B14F-4D97-AF65-F5344CB8AC3E}">
        <p14:creationId xmlns:p14="http://schemas.microsoft.com/office/powerpoint/2010/main" val="331535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1520661" y="4046362"/>
            <a:ext cx="4536504" cy="1107996"/>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sz="6600" b="1" dirty="0">
                <a:solidFill>
                  <a:srgbClr val="7030A0"/>
                </a:solidFill>
                <a:effectLst>
                  <a:outerShdw blurRad="38100" dist="38100" dir="2700000" algn="tl">
                    <a:srgbClr val="000000">
                      <a:alpha val="43137"/>
                    </a:srgbClr>
                  </a:outerShdw>
                </a:effectLst>
              </a:rPr>
              <a:t>آداب وواجبات </a:t>
            </a:r>
            <a:endParaRPr lang="en-US" sz="6600" b="1" dirty="0">
              <a:solidFill>
                <a:srgbClr val="7030A0"/>
              </a:solidFill>
              <a:effectLst>
                <a:outerShdw blurRad="38100" dist="38100" dir="2700000" algn="tl">
                  <a:srgbClr val="000000">
                    <a:alpha val="43137"/>
                  </a:srgbClr>
                </a:outerShdw>
              </a:effectLst>
            </a:endParaRPr>
          </a:p>
        </p:txBody>
      </p:sp>
      <p:sp>
        <p:nvSpPr>
          <p:cNvPr id="5" name="شكل بيضاوي 4"/>
          <p:cNvSpPr/>
          <p:nvPr/>
        </p:nvSpPr>
        <p:spPr>
          <a:xfrm>
            <a:off x="4490991" y="1703642"/>
            <a:ext cx="3132348" cy="1582686"/>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ar-EG"/>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a:r>
              <a:rPr lang="ar-EG" sz="3600" b="1" dirty="0">
                <a:solidFill>
                  <a:srgbClr val="C00000"/>
                </a:solidFill>
              </a:rPr>
              <a:t>الوحدة الثالثة </a:t>
            </a:r>
          </a:p>
        </p:txBody>
      </p:sp>
    </p:spTree>
    <p:extLst>
      <p:ext uri="{BB962C8B-B14F-4D97-AF65-F5344CB8AC3E}">
        <p14:creationId xmlns:p14="http://schemas.microsoft.com/office/powerpoint/2010/main" val="57127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3563888" y="2049403"/>
            <a:ext cx="2088232" cy="1944216"/>
          </a:xfrm>
          <a:prstGeom prst="hexagon">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EG" sz="4000" dirty="0">
                <a:ln w="18415" cmpd="sng">
                  <a:solidFill>
                    <a:srgbClr val="FFFFFF"/>
                  </a:solidFill>
                  <a:prstDash val="solid"/>
                </a:ln>
                <a:solidFill>
                  <a:srgbClr val="FFFFFF"/>
                </a:solidFill>
                <a:effectLst>
                  <a:outerShdw blurRad="63500" dir="3600000" algn="tl" rotWithShape="0">
                    <a:srgbClr val="000000">
                      <a:alpha val="70000"/>
                    </a:srgbClr>
                  </a:outerShdw>
                </a:effectLst>
              </a:rPr>
              <a:t>عناصر القصة</a:t>
            </a:r>
          </a:p>
        </p:txBody>
      </p:sp>
      <p:sp>
        <p:nvSpPr>
          <p:cNvPr id="6" name="Hexagon 5"/>
          <p:cNvSpPr/>
          <p:nvPr/>
        </p:nvSpPr>
        <p:spPr>
          <a:xfrm>
            <a:off x="5076056" y="753259"/>
            <a:ext cx="1728192" cy="1496232"/>
          </a:xfrm>
          <a:prstGeom prst="hexagon">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sz="3600" b="1" dirty="0">
                <a:ln w="1905"/>
                <a:solidFill>
                  <a:schemeClr val="tx1"/>
                </a:solidFill>
                <a:effectLst>
                  <a:innerShdw blurRad="69850" dist="43180" dir="5400000">
                    <a:srgbClr val="000000">
                      <a:alpha val="65000"/>
                    </a:srgbClr>
                  </a:innerShdw>
                </a:effectLst>
              </a:rPr>
              <a:t>المكان</a:t>
            </a:r>
          </a:p>
        </p:txBody>
      </p:sp>
      <p:sp>
        <p:nvSpPr>
          <p:cNvPr id="7" name="Hexagon 6"/>
          <p:cNvSpPr/>
          <p:nvPr/>
        </p:nvSpPr>
        <p:spPr>
          <a:xfrm>
            <a:off x="5652120" y="2497387"/>
            <a:ext cx="1728192" cy="1496232"/>
          </a:xfrm>
          <a:prstGeom prst="hexagon">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sz="3600" b="1" dirty="0">
                <a:ln w="1905"/>
                <a:solidFill>
                  <a:schemeClr val="tx1"/>
                </a:solidFill>
                <a:effectLst>
                  <a:innerShdw blurRad="69850" dist="43180" dir="5400000">
                    <a:srgbClr val="000000">
                      <a:alpha val="65000"/>
                    </a:srgbClr>
                  </a:innerShdw>
                </a:effectLst>
              </a:rPr>
              <a:t>الزمان</a:t>
            </a:r>
          </a:p>
        </p:txBody>
      </p:sp>
      <p:sp>
        <p:nvSpPr>
          <p:cNvPr id="8" name="Hexagon 7"/>
          <p:cNvSpPr/>
          <p:nvPr/>
        </p:nvSpPr>
        <p:spPr>
          <a:xfrm>
            <a:off x="4303708" y="4176504"/>
            <a:ext cx="1889651" cy="1496232"/>
          </a:xfrm>
          <a:prstGeom prst="hexagon">
            <a:avLst/>
          </a:prstGeom>
        </p:spPr>
        <p:style>
          <a:lnRef idx="2">
            <a:schemeClr val="accent4"/>
          </a:lnRef>
          <a:fillRef idx="1">
            <a:schemeClr val="lt1"/>
          </a:fillRef>
          <a:effectRef idx="0">
            <a:schemeClr val="accent4"/>
          </a:effectRef>
          <a:fontRef idx="minor">
            <a:schemeClr val="dk1"/>
          </a:fontRef>
        </p:style>
        <p:txBody>
          <a:bodyPr rtlCol="1" anchor="ctr"/>
          <a:lstStyle/>
          <a:p>
            <a:pPr algn="ctr" defTabSz="969963"/>
            <a:r>
              <a:rPr lang="ar-EG" sz="2400" b="1" dirty="0">
                <a:ln w="1905"/>
                <a:solidFill>
                  <a:schemeClr val="tx1"/>
                </a:solidFill>
                <a:effectLst>
                  <a:innerShdw blurRad="69850" dist="43180" dir="5400000">
                    <a:srgbClr val="000000">
                      <a:alpha val="65000"/>
                    </a:srgbClr>
                  </a:innerShdw>
                </a:effectLst>
              </a:rPr>
              <a:t>الشخصيات</a:t>
            </a:r>
            <a:endParaRPr lang="ar-EG" sz="2000" b="1" dirty="0">
              <a:ln w="1905"/>
              <a:solidFill>
                <a:schemeClr val="tx1"/>
              </a:solidFill>
              <a:effectLst>
                <a:innerShdw blurRad="69850" dist="43180" dir="5400000">
                  <a:srgbClr val="000000">
                    <a:alpha val="65000"/>
                  </a:srgbClr>
                </a:innerShdw>
              </a:effectLst>
            </a:endParaRPr>
          </a:p>
        </p:txBody>
      </p:sp>
      <p:sp>
        <p:nvSpPr>
          <p:cNvPr id="9" name="Hexagon 8"/>
          <p:cNvSpPr/>
          <p:nvPr/>
        </p:nvSpPr>
        <p:spPr>
          <a:xfrm>
            <a:off x="2493634" y="4079972"/>
            <a:ext cx="1728192" cy="1496232"/>
          </a:xfrm>
          <a:prstGeom prst="hexagon">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sz="3600" b="1" dirty="0">
                <a:ln w="1905"/>
                <a:solidFill>
                  <a:schemeClr val="tx1"/>
                </a:solidFill>
                <a:effectLst>
                  <a:innerShdw blurRad="69850" dist="43180" dir="5400000">
                    <a:srgbClr val="000000">
                      <a:alpha val="65000"/>
                    </a:srgbClr>
                  </a:innerShdw>
                </a:effectLst>
              </a:rPr>
              <a:t>الحل</a:t>
            </a:r>
            <a:endParaRPr lang="ar-EG" sz="3600" dirty="0">
              <a:solidFill>
                <a:schemeClr val="tx1"/>
              </a:solidFill>
            </a:endParaRPr>
          </a:p>
        </p:txBody>
      </p:sp>
      <p:sp>
        <p:nvSpPr>
          <p:cNvPr id="10" name="Hexagon 9"/>
          <p:cNvSpPr/>
          <p:nvPr/>
        </p:nvSpPr>
        <p:spPr>
          <a:xfrm>
            <a:off x="1566225" y="2262754"/>
            <a:ext cx="1889651" cy="1496232"/>
          </a:xfrm>
          <a:prstGeom prst="hexagon">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sz="3600" b="1" dirty="0">
                <a:ln w="1905"/>
                <a:solidFill>
                  <a:schemeClr val="tx1"/>
                </a:solidFill>
                <a:effectLst>
                  <a:innerShdw blurRad="69850" dist="43180" dir="5400000">
                    <a:srgbClr val="000000">
                      <a:alpha val="65000"/>
                    </a:srgbClr>
                  </a:innerShdw>
                </a:effectLst>
              </a:rPr>
              <a:t>العقدة (</a:t>
            </a:r>
            <a:r>
              <a:rPr lang="ar-EG" sz="2400" b="1" dirty="0">
                <a:ln w="1905"/>
                <a:solidFill>
                  <a:schemeClr val="tx1"/>
                </a:solidFill>
                <a:effectLst>
                  <a:innerShdw blurRad="69850" dist="43180" dir="5400000">
                    <a:srgbClr val="000000">
                      <a:alpha val="65000"/>
                    </a:srgbClr>
                  </a:innerShdw>
                </a:effectLst>
              </a:rPr>
              <a:t>المشكلة</a:t>
            </a:r>
            <a:r>
              <a:rPr lang="ar-EG" sz="3600" b="1" dirty="0">
                <a:ln w="1905"/>
                <a:solidFill>
                  <a:schemeClr val="tx1"/>
                </a:solidFill>
                <a:effectLst>
                  <a:innerShdw blurRad="69850" dist="43180" dir="5400000">
                    <a:srgbClr val="000000">
                      <a:alpha val="65000"/>
                    </a:srgbClr>
                  </a:innerShdw>
                </a:effectLst>
              </a:rPr>
              <a:t>)</a:t>
            </a:r>
          </a:p>
        </p:txBody>
      </p:sp>
      <p:sp>
        <p:nvSpPr>
          <p:cNvPr id="11" name="Hexagon 10"/>
          <p:cNvSpPr/>
          <p:nvPr/>
        </p:nvSpPr>
        <p:spPr>
          <a:xfrm>
            <a:off x="2542830" y="752595"/>
            <a:ext cx="1710992" cy="1398761"/>
          </a:xfrm>
          <a:prstGeom prst="hexagon">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sz="2800" b="1" dirty="0">
                <a:ln w="1905"/>
                <a:solidFill>
                  <a:schemeClr val="tx1"/>
                </a:solidFill>
                <a:effectLst>
                  <a:innerShdw blurRad="69850" dist="43180" dir="5400000">
                    <a:srgbClr val="000000">
                      <a:alpha val="65000"/>
                    </a:srgbClr>
                  </a:innerShdw>
                </a:effectLst>
              </a:rPr>
              <a:t>الأحداث</a:t>
            </a:r>
          </a:p>
        </p:txBody>
      </p:sp>
      <p:sp>
        <p:nvSpPr>
          <p:cNvPr id="12" name="Rounded Rectangle 11"/>
          <p:cNvSpPr/>
          <p:nvPr/>
        </p:nvSpPr>
        <p:spPr>
          <a:xfrm>
            <a:off x="6816825" y="705963"/>
            <a:ext cx="1726619" cy="460084"/>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dirty="0"/>
              <a:t>.................................</a:t>
            </a:r>
          </a:p>
        </p:txBody>
      </p:sp>
      <p:sp>
        <p:nvSpPr>
          <p:cNvPr id="13" name="Rounded Rectangle 12"/>
          <p:cNvSpPr/>
          <p:nvPr/>
        </p:nvSpPr>
        <p:spPr>
          <a:xfrm>
            <a:off x="6713049" y="4079972"/>
            <a:ext cx="1784719" cy="460084"/>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dirty="0"/>
              <a:t>.................................</a:t>
            </a:r>
          </a:p>
        </p:txBody>
      </p:sp>
      <p:sp>
        <p:nvSpPr>
          <p:cNvPr id="14" name="Rounded Rectangle 13"/>
          <p:cNvSpPr/>
          <p:nvPr/>
        </p:nvSpPr>
        <p:spPr>
          <a:xfrm>
            <a:off x="6193359" y="5014082"/>
            <a:ext cx="2339752" cy="893770"/>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dirty="0"/>
              <a:t>........................................................</a:t>
            </a:r>
          </a:p>
        </p:txBody>
      </p:sp>
      <p:sp>
        <p:nvSpPr>
          <p:cNvPr id="15" name="Rounded Rectangle 14"/>
          <p:cNvSpPr/>
          <p:nvPr/>
        </p:nvSpPr>
        <p:spPr>
          <a:xfrm>
            <a:off x="673280" y="4963588"/>
            <a:ext cx="1889651" cy="1055094"/>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dirty="0"/>
              <a:t>.................................</a:t>
            </a:r>
          </a:p>
        </p:txBody>
      </p:sp>
      <p:sp>
        <p:nvSpPr>
          <p:cNvPr id="16" name="Rounded Rectangle 15"/>
          <p:cNvSpPr/>
          <p:nvPr/>
        </p:nvSpPr>
        <p:spPr>
          <a:xfrm>
            <a:off x="575555" y="3737304"/>
            <a:ext cx="1752095" cy="1168064"/>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dirty="0"/>
              <a:t>.................................</a:t>
            </a:r>
          </a:p>
        </p:txBody>
      </p:sp>
      <p:sp>
        <p:nvSpPr>
          <p:cNvPr id="17" name="Rounded Rectangle 16"/>
          <p:cNvSpPr/>
          <p:nvPr/>
        </p:nvSpPr>
        <p:spPr>
          <a:xfrm>
            <a:off x="611560" y="620688"/>
            <a:ext cx="1931270" cy="1238154"/>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dirty="0"/>
              <a:t>.................................</a:t>
            </a:r>
          </a:p>
        </p:txBody>
      </p:sp>
      <p:sp>
        <p:nvSpPr>
          <p:cNvPr id="18" name="TextBox 17"/>
          <p:cNvSpPr txBox="1"/>
          <p:nvPr/>
        </p:nvSpPr>
        <p:spPr>
          <a:xfrm>
            <a:off x="7195906" y="674395"/>
            <a:ext cx="1000595" cy="523220"/>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الشارع</a:t>
            </a:r>
          </a:p>
        </p:txBody>
      </p:sp>
      <p:sp>
        <p:nvSpPr>
          <p:cNvPr id="19" name="TextBox 18"/>
          <p:cNvSpPr txBox="1"/>
          <p:nvPr/>
        </p:nvSpPr>
        <p:spPr>
          <a:xfrm>
            <a:off x="6930923" y="4072073"/>
            <a:ext cx="1455848" cy="523220"/>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وقت الظهر</a:t>
            </a:r>
          </a:p>
        </p:txBody>
      </p:sp>
      <p:sp>
        <p:nvSpPr>
          <p:cNvPr id="20" name="TextBox 19"/>
          <p:cNvSpPr txBox="1"/>
          <p:nvPr/>
        </p:nvSpPr>
        <p:spPr>
          <a:xfrm>
            <a:off x="5923861" y="5069319"/>
            <a:ext cx="2878747" cy="830997"/>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علاء – زملائه –أساتذته سائق السيارة</a:t>
            </a:r>
          </a:p>
        </p:txBody>
      </p:sp>
      <p:sp>
        <p:nvSpPr>
          <p:cNvPr id="21" name="TextBox 20"/>
          <p:cNvSpPr txBox="1"/>
          <p:nvPr/>
        </p:nvSpPr>
        <p:spPr>
          <a:xfrm>
            <a:off x="596366" y="655066"/>
            <a:ext cx="2022082" cy="120032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صدمت السيارة علاء أثناء رجوعه من المدرسة</a:t>
            </a:r>
          </a:p>
        </p:txBody>
      </p:sp>
      <p:sp>
        <p:nvSpPr>
          <p:cNvPr id="22" name="TextBox 21"/>
          <p:cNvSpPr txBox="1"/>
          <p:nvPr/>
        </p:nvSpPr>
        <p:spPr>
          <a:xfrm>
            <a:off x="456599" y="3709425"/>
            <a:ext cx="2027169" cy="132343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عدم استطاعة علاء الذهاب الي المدرسة وأحوال ابيه لا تسمح له بشراء عربة</a:t>
            </a:r>
          </a:p>
        </p:txBody>
      </p:sp>
      <p:sp>
        <p:nvSpPr>
          <p:cNvPr id="23" name="TextBox 22"/>
          <p:cNvSpPr txBox="1"/>
          <p:nvPr/>
        </p:nvSpPr>
        <p:spPr>
          <a:xfrm>
            <a:off x="673280" y="5083238"/>
            <a:ext cx="1868254" cy="1015663"/>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تبرع زملائه وجمعوا النقود واشترو له العربة</a:t>
            </a:r>
          </a:p>
        </p:txBody>
      </p:sp>
    </p:spTree>
    <p:extLst>
      <p:ext uri="{BB962C8B-B14F-4D97-AF65-F5344CB8AC3E}">
        <p14:creationId xmlns:p14="http://schemas.microsoft.com/office/powerpoint/2010/main" val="1164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p:cTn id="7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1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 calcmode="lin" valueType="num">
                                      <p:cBhvr>
                                        <p:cTn id="8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19">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0">
                                            <p:txEl>
                                              <p:pRg st="0" end="0"/>
                                            </p:txEl>
                                          </p:spTgt>
                                        </p:tgtEl>
                                        <p:attrNameLst>
                                          <p:attrName>style.visibility</p:attrName>
                                        </p:attrNameLst>
                                      </p:cBhvr>
                                      <p:to>
                                        <p:strVal val="visible"/>
                                      </p:to>
                                    </p:set>
                                    <p:anim calcmode="lin" valueType="num">
                                      <p:cBhvr>
                                        <p:cTn id="8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0">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 calcmode="lin" valueType="num">
                                      <p:cBhvr>
                                        <p:cTn id="9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98" dur="500"/>
                                        <p:tgtEl>
                                          <p:spTgt spid="21">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22">
                                            <p:txEl>
                                              <p:pRg st="0" end="0"/>
                                            </p:txEl>
                                          </p:spTgt>
                                        </p:tgtEl>
                                        <p:attrNameLst>
                                          <p:attrName>style.visibility</p:attrName>
                                        </p:attrNameLst>
                                      </p:cBhvr>
                                      <p:to>
                                        <p:strVal val="visible"/>
                                      </p:to>
                                    </p:set>
                                    <p:anim calcmode="lin" valueType="num">
                                      <p:cBhvr>
                                        <p:cTn id="10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05" dur="500"/>
                                        <p:tgtEl>
                                          <p:spTgt spid="22">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23">
                                            <p:txEl>
                                              <p:pRg st="0" end="0"/>
                                            </p:txEl>
                                          </p:spTgt>
                                        </p:tgtEl>
                                        <p:attrNameLst>
                                          <p:attrName>style.visibility</p:attrName>
                                        </p:attrNameLst>
                                      </p:cBhvr>
                                      <p:to>
                                        <p:strVal val="visible"/>
                                      </p:to>
                                    </p:set>
                                    <p:anim calcmode="lin" valueType="num">
                                      <p:cBhvr>
                                        <p:cTn id="110"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916832"/>
            <a:ext cx="7128792" cy="280076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ثانياً: كتابة قصة من الذاكرة</a:t>
            </a:r>
          </a:p>
        </p:txBody>
      </p:sp>
    </p:spTree>
    <p:extLst>
      <p:ext uri="{BB962C8B-B14F-4D97-AF65-F5344CB8AC3E}">
        <p14:creationId xmlns:p14="http://schemas.microsoft.com/office/powerpoint/2010/main" val="37796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lmohandes\Desktop\بوربوينت\اشكال للكتابة بداخلها\Pyyicture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196752"/>
            <a:ext cx="8069263" cy="4784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2780928"/>
            <a:ext cx="6624736" cy="2062103"/>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gradFill>
                  <a:gsLst>
                    <a:gs pos="25000">
                      <a:schemeClr val="accent2">
                        <a:satMod val="155000"/>
                      </a:schemeClr>
                    </a:gs>
                    <a:gs pos="100000">
                      <a:schemeClr val="accent2">
                        <a:shade val="45000"/>
                        <a:satMod val="165000"/>
                      </a:schemeClr>
                    </a:gs>
                  </a:gsLst>
                  <a:lin ang="5400000"/>
                </a:gradFill>
              </a:rPr>
              <a:t>القصة الأولى: </a:t>
            </a:r>
          </a:p>
          <a:p>
            <a:pPr algn="ctr"/>
            <a:r>
              <a:rPr lang="ar-EG" sz="3200" b="1" spc="50" dirty="0">
                <a:ln w="11430">
                  <a:solidFill>
                    <a:schemeClr val="tx1"/>
                  </a:solidFill>
                </a:ln>
              </a:rPr>
              <a:t>أكتب قصة الحمامة المطوقة من ذاكرتي في أربع فقرات، وأضع لها عنواناً مناسباً من اختياري وأضمِّنها ملف تعلًّمي.</a:t>
            </a:r>
          </a:p>
        </p:txBody>
      </p:sp>
      <p:sp>
        <p:nvSpPr>
          <p:cNvPr id="3" name="مربع نص 2"/>
          <p:cNvSpPr txBox="1"/>
          <p:nvPr/>
        </p:nvSpPr>
        <p:spPr>
          <a:xfrm>
            <a:off x="4427984" y="574352"/>
            <a:ext cx="3964807" cy="646331"/>
          </a:xfrm>
          <a:prstGeom prst="rect">
            <a:avLst/>
          </a:prstGeom>
          <a:noFill/>
        </p:spPr>
        <p:txBody>
          <a:bodyPr wrap="square" rtlCol="1">
            <a:spAutoFit/>
          </a:bodyPr>
          <a:lstStyle/>
          <a:p>
            <a:r>
              <a:rPr lang="ar-EG" sz="3600" b="1" dirty="0">
                <a:solidFill>
                  <a:srgbClr val="FF0000"/>
                </a:solidFill>
              </a:rPr>
              <a:t>أكتب القصتين الآتيتين:</a:t>
            </a:r>
          </a:p>
        </p:txBody>
      </p:sp>
    </p:spTree>
    <p:extLst>
      <p:ext uri="{BB962C8B-B14F-4D97-AF65-F5344CB8AC3E}">
        <p14:creationId xmlns:p14="http://schemas.microsoft.com/office/powerpoint/2010/main" val="8780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lmohandes\Desktop\بوربوينت\اشكال للكتابة بداخلها\8242-illustration-of-a-blank-frame-border-with-a-pencil-p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776864"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599" y="1700808"/>
            <a:ext cx="6912768" cy="2862322"/>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ln w="11430"/>
                <a:solidFill>
                  <a:srgbClr val="002060"/>
                </a:solidFill>
              </a:rPr>
              <a:t>القصة الثانية: </a:t>
            </a:r>
          </a:p>
          <a:p>
            <a:pPr algn="ctr"/>
            <a:endParaRPr lang="ar-EG" sz="3600" b="1" dirty="0">
              <a:ln w="11430"/>
              <a:solidFill>
                <a:srgbClr val="002060"/>
              </a:solidFill>
            </a:endParaRPr>
          </a:p>
          <a:p>
            <a:pPr algn="ctr"/>
            <a:r>
              <a:rPr lang="ar-EG"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أكتب قصة الشاب الذي تلقى العلم مشياً على الأقدام من ذاكرتي، وأضع لها عنواناً آخر وأضمِّنها ملف تعلُّمي. </a:t>
            </a:r>
          </a:p>
        </p:txBody>
      </p:sp>
    </p:spTree>
    <p:extLst>
      <p:ext uri="{BB962C8B-B14F-4D97-AF65-F5344CB8AC3E}">
        <p14:creationId xmlns:p14="http://schemas.microsoft.com/office/powerpoint/2010/main" val="162423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620688"/>
            <a:ext cx="6408712" cy="707886"/>
          </a:xfrm>
          <a:prstGeom prst="rect">
            <a:avLst/>
          </a:prstGeom>
          <a:noFill/>
        </p:spPr>
        <p:txBody>
          <a:bodyPr wrap="square" rtlCol="1">
            <a:spAutoFit/>
          </a:bodyPr>
          <a:lstStyle/>
          <a:p>
            <a:pPr algn="ctr"/>
            <a:r>
              <a:rPr lang="ar-EG" sz="4000" b="1" dirty="0">
                <a:solidFill>
                  <a:srgbClr val="C00000"/>
                </a:solidFill>
              </a:rPr>
              <a:t>أتبع الخطوات الآتية في كتابة القصة:</a:t>
            </a:r>
          </a:p>
        </p:txBody>
      </p:sp>
      <p:sp>
        <p:nvSpPr>
          <p:cNvPr id="5" name="TextBox 4"/>
          <p:cNvSpPr txBox="1"/>
          <p:nvPr/>
        </p:nvSpPr>
        <p:spPr>
          <a:xfrm>
            <a:off x="539552" y="1700808"/>
            <a:ext cx="8048017" cy="3323987"/>
          </a:xfrm>
          <a:prstGeom prst="rect">
            <a:avLst/>
          </a:prstGeom>
          <a:noFill/>
        </p:spPr>
        <p:txBody>
          <a:bodyPr wrap="square" rtlCol="1">
            <a:spAutoFit/>
          </a:bodyPr>
          <a:lstStyle/>
          <a:p>
            <a:pPr marL="571500" indent="-571500">
              <a:buFont typeface="Arial" pitchFamily="34" charset="0"/>
              <a:buChar char="•"/>
            </a:pPr>
            <a:r>
              <a:rPr lang="ar-EG" sz="3600" b="1" dirty="0"/>
              <a:t>أبدأ كتابة القصة من ذاكرتي (كما ترد في ذهني) في ورقة خارجية، ولا أشغل نفسي بالتصحيح.</a:t>
            </a:r>
          </a:p>
          <a:p>
            <a:pPr marL="571500" indent="-571500">
              <a:buFont typeface="Arial" pitchFamily="34" charset="0"/>
              <a:buChar char="•"/>
            </a:pPr>
            <a:r>
              <a:rPr lang="ar-EG" sz="3600" b="1" dirty="0"/>
              <a:t>أرجع ما كتبت مع مراعاة:</a:t>
            </a:r>
          </a:p>
          <a:p>
            <a:endParaRPr lang="ar-EG" sz="600" b="1" dirty="0"/>
          </a:p>
          <a:p>
            <a:r>
              <a:rPr lang="ar-EG" sz="3200" b="1" dirty="0">
                <a:solidFill>
                  <a:srgbClr val="0070C0"/>
                </a:solidFill>
              </a:rPr>
              <a:t>أ– تسلسل أحداث القصة.</a:t>
            </a:r>
          </a:p>
          <a:p>
            <a:r>
              <a:rPr lang="ar-EG" sz="3200" b="1" dirty="0">
                <a:solidFill>
                  <a:srgbClr val="0070C0"/>
                </a:solidFill>
              </a:rPr>
              <a:t>ب– وضوح الأفكار </a:t>
            </a:r>
          </a:p>
          <a:p>
            <a:r>
              <a:rPr lang="ar-EG" sz="3200" b="1" dirty="0">
                <a:solidFill>
                  <a:srgbClr val="0070C0"/>
                </a:solidFill>
              </a:rPr>
              <a:t>ج- تصحيح أخطاء القواعد والإملاء والترقيم.</a:t>
            </a:r>
          </a:p>
        </p:txBody>
      </p:sp>
    </p:spTree>
    <p:extLst>
      <p:ext uri="{BB962C8B-B14F-4D97-AF65-F5344CB8AC3E}">
        <p14:creationId xmlns:p14="http://schemas.microsoft.com/office/powerpoint/2010/main" val="5789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1809" y="2132856"/>
            <a:ext cx="7180342" cy="2482667"/>
          </a:xfrm>
          <a:prstGeom prst="rect">
            <a:avLst/>
          </a:prstGeom>
          <a:noFill/>
        </p:spPr>
        <p:txBody>
          <a:bodyPr wrap="square" rtlCol="1">
            <a:spAutoFit/>
          </a:bodyPr>
          <a:lstStyle/>
          <a:p>
            <a:pPr marL="571500" indent="-571500">
              <a:lnSpc>
                <a:spcPct val="150000"/>
              </a:lnSpc>
              <a:buFont typeface="Arial" pitchFamily="34" charset="0"/>
              <a:buChar char="•"/>
            </a:pPr>
            <a:r>
              <a:rPr lang="ar-EG" sz="3600" b="1" dirty="0"/>
              <a:t> أعيد كتابة القصة بعد المراجعة والتصحيح على ظهر الورقة نفسها.</a:t>
            </a:r>
          </a:p>
          <a:p>
            <a:pPr marL="571500" indent="-571500">
              <a:lnSpc>
                <a:spcPct val="150000"/>
              </a:lnSpc>
              <a:buFont typeface="Arial" pitchFamily="34" charset="0"/>
              <a:buChar char="•"/>
            </a:pPr>
            <a:r>
              <a:rPr lang="ar-EG" sz="3600" b="1" dirty="0" err="1">
                <a:solidFill>
                  <a:srgbClr val="0070C0"/>
                </a:solidFill>
              </a:rPr>
              <a:t>أقرؤها</a:t>
            </a:r>
            <a:r>
              <a:rPr lang="ar-EG" sz="3600" b="1" dirty="0">
                <a:solidFill>
                  <a:srgbClr val="0070C0"/>
                </a:solidFill>
              </a:rPr>
              <a:t> جيداً، ثم أضع لها عنواناً مناسباً.</a:t>
            </a:r>
          </a:p>
        </p:txBody>
      </p:sp>
      <p:sp>
        <p:nvSpPr>
          <p:cNvPr id="6" name="TextBox 3"/>
          <p:cNvSpPr txBox="1"/>
          <p:nvPr/>
        </p:nvSpPr>
        <p:spPr>
          <a:xfrm>
            <a:off x="1403648" y="1124744"/>
            <a:ext cx="6408712" cy="707886"/>
          </a:xfrm>
          <a:prstGeom prst="rect">
            <a:avLst/>
          </a:prstGeom>
          <a:noFill/>
        </p:spPr>
        <p:txBody>
          <a:bodyPr wrap="square" rtlCol="1">
            <a:spAutoFit/>
          </a:bodyPr>
          <a:lstStyle/>
          <a:p>
            <a:pPr algn="ctr"/>
            <a:r>
              <a:rPr lang="ar-EG" sz="4000" b="1" dirty="0">
                <a:solidFill>
                  <a:srgbClr val="C00000"/>
                </a:solidFill>
              </a:rPr>
              <a:t>أتبع الخطوات الآتية في كتابة القصة:</a:t>
            </a:r>
          </a:p>
        </p:txBody>
      </p:sp>
    </p:spTree>
    <p:extLst>
      <p:ext uri="{BB962C8B-B14F-4D97-AF65-F5344CB8AC3E}">
        <p14:creationId xmlns:p14="http://schemas.microsoft.com/office/powerpoint/2010/main" val="322059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3568" y="908720"/>
            <a:ext cx="7753838" cy="48570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p:nvPr/>
        </p:nvSpPr>
        <p:spPr>
          <a:xfrm>
            <a:off x="1691680" y="2564904"/>
            <a:ext cx="5472608" cy="120032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7200" b="1" dirty="0">
                <a:ln w="19050">
                  <a:solidFill>
                    <a:schemeClr val="accent3">
                      <a:lumMod val="75000"/>
                    </a:schemeClr>
                  </a:solidFill>
                  <a:prstDash val="solid"/>
                </a:ln>
                <a:solidFill>
                  <a:srgbClr val="FFCC00"/>
                </a:solidFill>
                <a:effectLst>
                  <a:outerShdw blurRad="50000" dist="50800" dir="7500000" algn="tl">
                    <a:srgbClr val="000000">
                      <a:shade val="5000"/>
                      <a:alpha val="35000"/>
                    </a:srgbClr>
                  </a:outerShdw>
                </a:effectLst>
              </a:rPr>
              <a:t>التواصل الكتابي</a:t>
            </a:r>
            <a:endParaRPr lang="ar-EG" sz="7200" b="1" dirty="0">
              <a:ln w="10541" cmpd="sng">
                <a:solidFill>
                  <a:schemeClr val="accent1">
                    <a:shade val="88000"/>
                    <a:satMod val="110000"/>
                  </a:schemeClr>
                </a:solidFill>
                <a:prstDash val="solid"/>
              </a:ln>
              <a:solidFill>
                <a:srgbClr val="FFCC00"/>
              </a:solidFill>
            </a:endParaRPr>
          </a:p>
        </p:txBody>
      </p:sp>
    </p:spTree>
    <p:extLst>
      <p:ext uri="{BB962C8B-B14F-4D97-AF65-F5344CB8AC3E}">
        <p14:creationId xmlns:p14="http://schemas.microsoft.com/office/powerpoint/2010/main" val="4003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mohandes\Desktop\بوربوينت\drawing-clip-art-clip-art-drawing-380184.jpg"/>
          <p:cNvPicPr>
            <a:picLocks noChangeAspect="1" noChangeArrowheads="1"/>
          </p:cNvPicPr>
          <p:nvPr/>
        </p:nvPicPr>
        <p:blipFill>
          <a:blip r:embed="rId2">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1259632" y="587633"/>
            <a:ext cx="6969926" cy="5897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6056" y="3017748"/>
            <a:ext cx="1398172" cy="1200329"/>
          </a:xfrm>
          <a:prstGeom prst="rect">
            <a:avLst/>
          </a:prstGeom>
          <a:noFill/>
        </p:spPr>
        <p:txBody>
          <a:bodyPr wrap="square" rtlCol="1">
            <a:spAutoFit/>
          </a:bodyPr>
          <a:lstStyle/>
          <a:p>
            <a:pPr algn="ctr"/>
            <a:r>
              <a:rPr lang="ar-EG" sz="3600" b="1" dirty="0">
                <a:solidFill>
                  <a:srgbClr val="002060"/>
                </a:solidFill>
              </a:rPr>
              <a:t>كتابة قصة</a:t>
            </a:r>
          </a:p>
        </p:txBody>
      </p:sp>
      <p:sp>
        <p:nvSpPr>
          <p:cNvPr id="5" name="TextBox 4"/>
          <p:cNvSpPr txBox="1"/>
          <p:nvPr/>
        </p:nvSpPr>
        <p:spPr>
          <a:xfrm>
            <a:off x="2195736" y="1612538"/>
            <a:ext cx="2188819" cy="2123658"/>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أولاً: إكمال كتابة قصة مقروءة</a:t>
            </a:r>
          </a:p>
        </p:txBody>
      </p:sp>
    </p:spTree>
    <p:extLst>
      <p:ext uri="{BB962C8B-B14F-4D97-AF65-F5344CB8AC3E}">
        <p14:creationId xmlns:p14="http://schemas.microsoft.com/office/powerpoint/2010/main" val="20423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664820"/>
            <a:ext cx="6048672" cy="1107996"/>
          </a:xfrm>
          <a:prstGeom prst="rect">
            <a:avLst/>
          </a:prstGeom>
          <a:noFill/>
        </p:spPr>
        <p:txBody>
          <a:bodyPr wrap="square" rtlCol="1">
            <a:spAutoFit/>
          </a:bodyPr>
          <a:lstStyle/>
          <a:p>
            <a:pPr algn="ctr"/>
            <a:r>
              <a:rPr lang="ar-EG"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حادث محزن</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564904"/>
            <a:ext cx="3223418" cy="2521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54" y="2568854"/>
            <a:ext cx="3274075" cy="2648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3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3776" y="558655"/>
            <a:ext cx="6336704" cy="1077218"/>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ctr">
              <a:buFont typeface="Wingdings" panose="05000000000000000000" pitchFamily="2" charset="2"/>
              <a:buChar char="§"/>
            </a:pPr>
            <a:r>
              <a:rPr lang="ar-EG" sz="3200" b="1" dirty="0">
                <a:ln w="11430"/>
                <a:solidFill>
                  <a:srgbClr val="002060"/>
                </a:solidFill>
              </a:rPr>
              <a:t>أقرأ القصة الآتية، وأكملها بوضع كلمات مناسبة مكان النقط فيما يأتي:</a:t>
            </a:r>
          </a:p>
        </p:txBody>
      </p:sp>
      <p:sp>
        <p:nvSpPr>
          <p:cNvPr id="5" name="TextBox 4"/>
          <p:cNvSpPr txBox="1"/>
          <p:nvPr/>
        </p:nvSpPr>
        <p:spPr>
          <a:xfrm>
            <a:off x="755576" y="1813173"/>
            <a:ext cx="7560840" cy="3970318"/>
          </a:xfrm>
          <a:prstGeom prst="rect">
            <a:avLst/>
          </a:prstGeom>
          <a:noFill/>
        </p:spPr>
        <p:txBody>
          <a:bodyPr wrap="square" rtlCol="1">
            <a:spAutoFit/>
          </a:bodyPr>
          <a:lstStyle/>
          <a:p>
            <a:pPr algn="ctr"/>
            <a:r>
              <a:rPr lang="ar-EG" sz="3600" b="1" dirty="0">
                <a:ln w="1905"/>
                <a:effectLst>
                  <a:innerShdw blurRad="69850" dist="43180" dir="5400000">
                    <a:srgbClr val="000000">
                      <a:alpha val="65000"/>
                    </a:srgbClr>
                  </a:innerShdw>
                </a:effectLst>
              </a:rPr>
              <a:t>تعرض علاء لحادث مروري محزن، وذلك عندما كان............. من مدرسته إلى بيته ظهراً، وكان الشارع خالياً من المارة. رأى علاء فجأة سيارة.................. نحوه كالصاروخ، ولم يشعر بشيء بعد ذلك فقد............... عن الوعي، بعد أن صدمته السيارة.</a:t>
            </a:r>
          </a:p>
          <a:p>
            <a:pPr algn="ctr"/>
            <a:endParaRPr lang="ar-EG" sz="3600" b="1" dirty="0">
              <a:ln w="1905"/>
              <a:effectLst>
                <a:innerShdw blurRad="69850" dist="43180" dir="5400000">
                  <a:srgbClr val="000000">
                    <a:alpha val="65000"/>
                  </a:srgbClr>
                </a:innerShdw>
              </a:effectLst>
            </a:endParaRPr>
          </a:p>
        </p:txBody>
      </p:sp>
      <p:sp>
        <p:nvSpPr>
          <p:cNvPr id="6" name="TextBox 5"/>
          <p:cNvSpPr txBox="1"/>
          <p:nvPr/>
        </p:nvSpPr>
        <p:spPr>
          <a:xfrm>
            <a:off x="6132813" y="2348880"/>
            <a:ext cx="958917"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عائداً</a:t>
            </a:r>
          </a:p>
        </p:txBody>
      </p:sp>
      <p:sp>
        <p:nvSpPr>
          <p:cNvPr id="7" name="TextBox 6"/>
          <p:cNvSpPr txBox="1"/>
          <p:nvPr/>
        </p:nvSpPr>
        <p:spPr>
          <a:xfrm>
            <a:off x="5508104" y="3429000"/>
            <a:ext cx="894797"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تتجه</a:t>
            </a:r>
          </a:p>
        </p:txBody>
      </p:sp>
      <p:sp>
        <p:nvSpPr>
          <p:cNvPr id="8" name="TextBox 7"/>
          <p:cNvSpPr txBox="1"/>
          <p:nvPr/>
        </p:nvSpPr>
        <p:spPr>
          <a:xfrm>
            <a:off x="3925287" y="3934797"/>
            <a:ext cx="862737"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غاب</a:t>
            </a:r>
          </a:p>
        </p:txBody>
      </p:sp>
    </p:spTree>
    <p:extLst>
      <p:ext uri="{BB962C8B-B14F-4D97-AF65-F5344CB8AC3E}">
        <p14:creationId xmlns:p14="http://schemas.microsoft.com/office/powerpoint/2010/main" val="33281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p:cTn id="3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 calcmode="lin" valueType="num">
                                      <p:cBhvr>
                                        <p:cTn id="4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775495"/>
            <a:ext cx="7416824" cy="3416320"/>
          </a:xfrm>
          <a:prstGeom prst="rect">
            <a:avLst/>
          </a:prstGeom>
          <a:noFill/>
        </p:spPr>
        <p:txBody>
          <a:bodyPr wrap="square" rtlCol="1">
            <a:spAutoFit/>
          </a:bodyPr>
          <a:lstStyle/>
          <a:p>
            <a:pPr algn="ctr"/>
            <a:r>
              <a:rPr lang="ar-EG" sz="3600" b="1" dirty="0">
                <a:ln w="1905"/>
                <a:effectLst>
                  <a:innerShdw blurRad="69850" dist="43180" dir="5400000">
                    <a:srgbClr val="000000">
                      <a:alpha val="65000"/>
                    </a:srgbClr>
                  </a:innerShdw>
                </a:effectLst>
              </a:rPr>
              <a:t>استدعى سائق السيارة الإسعاف، وشاء الله أن تكتب لعلاء حياة جديدة، غير أن............... الحادث كانت مؤلمة، فقد أصيب علاء في قدميه..............شديدة، حالت بينه وبين المشي.</a:t>
            </a:r>
          </a:p>
          <a:p>
            <a:pPr algn="ctr"/>
            <a:endParaRPr lang="ar-EG" sz="3600" b="1" dirty="0">
              <a:ln w="1905"/>
              <a:effectLst>
                <a:innerShdw blurRad="69850" dist="43180" dir="5400000">
                  <a:srgbClr val="000000">
                    <a:alpha val="65000"/>
                  </a:srgbClr>
                </a:innerShdw>
              </a:effectLst>
            </a:endParaRPr>
          </a:p>
          <a:p>
            <a:r>
              <a:rPr lang="ar-EG" sz="3600" b="1" dirty="0">
                <a:ln w="1905"/>
                <a:effectLst>
                  <a:innerShdw blurRad="69850" dist="43180" dir="5400000">
                    <a:srgbClr val="000000">
                      <a:alpha val="65000"/>
                    </a:srgbClr>
                  </a:innerShdw>
                </a:effectLst>
              </a:rPr>
              <a:t>حزن زملاء علاء وأساتذته، وتأثروا بما أصابه.</a:t>
            </a:r>
          </a:p>
        </p:txBody>
      </p:sp>
      <p:sp>
        <p:nvSpPr>
          <p:cNvPr id="9" name="TextBox 8"/>
          <p:cNvSpPr txBox="1"/>
          <p:nvPr/>
        </p:nvSpPr>
        <p:spPr>
          <a:xfrm>
            <a:off x="1619672" y="2276872"/>
            <a:ext cx="1109599"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صدمة</a:t>
            </a:r>
          </a:p>
        </p:txBody>
      </p:sp>
      <p:sp>
        <p:nvSpPr>
          <p:cNvPr id="10" name="TextBox 9"/>
          <p:cNvSpPr txBox="1"/>
          <p:nvPr/>
        </p:nvSpPr>
        <p:spPr>
          <a:xfrm>
            <a:off x="6012160" y="3429000"/>
            <a:ext cx="1098378"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إصابة</a:t>
            </a:r>
          </a:p>
        </p:txBody>
      </p:sp>
    </p:spTree>
    <p:extLst>
      <p:ext uri="{BB962C8B-B14F-4D97-AF65-F5344CB8AC3E}">
        <p14:creationId xmlns:p14="http://schemas.microsoft.com/office/powerpoint/2010/main" val="1045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628800"/>
            <a:ext cx="7814279" cy="3970318"/>
          </a:xfrm>
          <a:prstGeom prst="rect">
            <a:avLst/>
          </a:prstGeom>
          <a:noFill/>
        </p:spPr>
        <p:txBody>
          <a:bodyPr wrap="square" rtlCol="1">
            <a:spAutoFit/>
          </a:bodyPr>
          <a:lstStyle/>
          <a:p>
            <a:pPr algn="ctr"/>
            <a:r>
              <a:rPr lang="ar-EG" sz="3600" b="1" dirty="0"/>
              <a:t>أما علاء بعد الحادث، فلم تكن لديه وسيلة يصل بها إلى............. فقد كان بحاجة إلى عربة ولكن أحوال أبيه المادية لا تسمح له بشراء تلك العربة.</a:t>
            </a:r>
          </a:p>
          <a:p>
            <a:pPr algn="ctr"/>
            <a:r>
              <a:rPr lang="ar-EG" sz="3600" b="1" dirty="0"/>
              <a:t>عقد زملاؤه اجتماعاً، ناقشوا فيه............. علاء، واتفقوا على شراء عربة له، وتبرع كل طالب بما يقدر عليه، وجمعوا النقود، واشتروا له العربة، وحملوها إلى بيته. </a:t>
            </a:r>
          </a:p>
        </p:txBody>
      </p:sp>
      <p:sp>
        <p:nvSpPr>
          <p:cNvPr id="5" name="TextBox 4"/>
          <p:cNvSpPr txBox="1"/>
          <p:nvPr/>
        </p:nvSpPr>
        <p:spPr>
          <a:xfrm>
            <a:off x="5940152" y="2132856"/>
            <a:ext cx="1462260"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المدرسة</a:t>
            </a:r>
          </a:p>
        </p:txBody>
      </p:sp>
      <p:sp>
        <p:nvSpPr>
          <p:cNvPr id="6" name="TextBox 5"/>
          <p:cNvSpPr txBox="1"/>
          <p:nvPr/>
        </p:nvSpPr>
        <p:spPr>
          <a:xfrm>
            <a:off x="2051720" y="3290793"/>
            <a:ext cx="1157689"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مشكلة</a:t>
            </a:r>
          </a:p>
        </p:txBody>
      </p:sp>
    </p:spTree>
    <p:extLst>
      <p:ext uri="{BB962C8B-B14F-4D97-AF65-F5344CB8AC3E}">
        <p14:creationId xmlns:p14="http://schemas.microsoft.com/office/powerpoint/2010/main" val="42501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808400"/>
            <a:ext cx="7054865" cy="2862322"/>
          </a:xfrm>
          <a:prstGeom prst="rect">
            <a:avLst/>
          </a:prstGeom>
          <a:noFill/>
        </p:spPr>
        <p:txBody>
          <a:bodyPr wrap="square" rtlCol="1">
            <a:spAutoFit/>
          </a:bodyPr>
          <a:lstStyle/>
          <a:p>
            <a:pPr algn="justLow"/>
            <a:r>
              <a:rPr lang="ar-EG" sz="3600" b="1" dirty="0"/>
              <a:t>ما إن رأى علاء زملاءه..................... أمام العربة، حتي فاضت الدموع من عينيه، دموع الشكر والأمل. وفي صباح اليوم التالي، كان علاء.................. عربته في أرجاء المدرسة الواسعة.  </a:t>
            </a:r>
          </a:p>
        </p:txBody>
      </p:sp>
      <p:sp>
        <p:nvSpPr>
          <p:cNvPr id="7" name="TextBox 6"/>
          <p:cNvSpPr txBox="1"/>
          <p:nvPr/>
        </p:nvSpPr>
        <p:spPr>
          <a:xfrm>
            <a:off x="2195736" y="1774526"/>
            <a:ext cx="1196161"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واقفين</a:t>
            </a:r>
          </a:p>
        </p:txBody>
      </p:sp>
      <p:sp>
        <p:nvSpPr>
          <p:cNvPr id="8" name="TextBox 7"/>
          <p:cNvSpPr txBox="1"/>
          <p:nvPr/>
        </p:nvSpPr>
        <p:spPr>
          <a:xfrm>
            <a:off x="5364088" y="3501008"/>
            <a:ext cx="1027845" cy="646331"/>
          </a:xfrm>
          <a:prstGeom prst="rect">
            <a:avLst/>
          </a:prstGeom>
          <a:noFill/>
        </p:spPr>
        <p:txBody>
          <a:bodyPr wrap="non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solidFill>
                  <a:srgbClr val="FF0000"/>
                </a:solidFill>
              </a:rPr>
              <a:t>يحرك</a:t>
            </a:r>
          </a:p>
        </p:txBody>
      </p:sp>
    </p:spTree>
    <p:extLst>
      <p:ext uri="{BB962C8B-B14F-4D97-AF65-F5344CB8AC3E}">
        <p14:creationId xmlns:p14="http://schemas.microsoft.com/office/powerpoint/2010/main" val="13583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204864"/>
            <a:ext cx="7056784" cy="1446550"/>
          </a:xfrm>
          <a:prstGeom prst="rect">
            <a:avLst/>
          </a:prstGeom>
          <a:noFill/>
        </p:spPr>
        <p:txBody>
          <a:bodyPr wrap="square" rtlCol="1">
            <a:spAutoFit/>
          </a:bodyPr>
          <a:lstStyle/>
          <a:p>
            <a:pPr algn="ctr"/>
            <a:r>
              <a:rPr lang="ar-EG"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بعد أن فهمت القصة وأكملتها، ألخصها في الخريطة الآتية:</a:t>
            </a:r>
          </a:p>
        </p:txBody>
      </p:sp>
    </p:spTree>
    <p:extLst>
      <p:ext uri="{BB962C8B-B14F-4D97-AF65-F5344CB8AC3E}">
        <p14:creationId xmlns:p14="http://schemas.microsoft.com/office/powerpoint/2010/main" val="27629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419</Words>
  <Application>Microsoft Office PowerPoint</Application>
  <PresentationFormat>عرض على الشاشة (4:3)</PresentationFormat>
  <Paragraphs>60</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Calibri</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elmohandes</dc:creator>
  <cp:lastModifiedBy>Eman Adel</cp:lastModifiedBy>
  <cp:revision>49</cp:revision>
  <dcterms:created xsi:type="dcterms:W3CDTF">2019-03-24T21:43:25Z</dcterms:created>
  <dcterms:modified xsi:type="dcterms:W3CDTF">2020-11-28T18:29:03Z</dcterms:modified>
</cp:coreProperties>
</file>