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316" r:id="rId2"/>
    <p:sldId id="317" r:id="rId3"/>
    <p:sldId id="257" r:id="rId4"/>
    <p:sldId id="307" r:id="rId5"/>
    <p:sldId id="309" r:id="rId6"/>
    <p:sldId id="274" r:id="rId7"/>
    <p:sldId id="320" r:id="rId8"/>
    <p:sldId id="259" r:id="rId9"/>
    <p:sldId id="308" r:id="rId10"/>
    <p:sldId id="261" r:id="rId11"/>
    <p:sldId id="318" r:id="rId12"/>
    <p:sldId id="314" r:id="rId13"/>
    <p:sldId id="319" r:id="rId14"/>
    <p:sldId id="310" r:id="rId15"/>
    <p:sldId id="311" r:id="rId16"/>
    <p:sldId id="312" r:id="rId17"/>
    <p:sldId id="313" r:id="rId18"/>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39FD"/>
    <a:srgbClr val="CC00CC"/>
    <a:srgbClr val="BFF046"/>
    <a:srgbClr val="800080"/>
    <a:srgbClr val="33CCCC"/>
    <a:srgbClr val="FFCC00"/>
    <a:srgbClr val="3366CC"/>
    <a:srgbClr val="CC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90869" autoAdjust="0"/>
    <p:restoredTop sz="93029" autoAdjust="0"/>
  </p:normalViewPr>
  <p:slideViewPr>
    <p:cSldViewPr>
      <p:cViewPr>
        <p:scale>
          <a:sx n="50" d="100"/>
          <a:sy n="50" d="100"/>
        </p:scale>
        <p:origin x="-360" y="-66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EG"/>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smtClean="0"/>
              <a:t>انقر لتحرير نمط العنوان الثانوي الرئيسي</a:t>
            </a:r>
            <a:endParaRPr lang="ar-E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64BE84-D8E0-41BC-9451-973745F06221}" type="slidenum">
              <a:rPr lang="ar-SA"/>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EG"/>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D6BF11-F0F8-401A-A9F7-14869F96ADD9}"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EG"/>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89765A-FC2B-4761-841B-58B1FAB9A5A7}"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EG"/>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B7A44E-3D4B-44D3-B776-F42827D2651D}"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EG"/>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DE995E-D2C5-458C-A480-A58451E6E201}" type="slidenum">
              <a:rPr lang="ar-SA"/>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EG"/>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599FF3D-5470-4893-928E-E96C71BD4A8E}"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EG"/>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80D82F3-4897-41C7-BDF0-940696DE2516}"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EG"/>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47B64E7-B1DD-48F7-8159-7F5EA007667C}"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327FFD4-5494-4A7D-8142-59DED6AE5D54}"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EG"/>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F3D500-291B-4F51-9BDF-5DCD247BC327}"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EG"/>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EG" noProof="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8DCB6B-35DB-47E8-B0C1-AFFA2B2A1D3C}"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a:defRPr sz="1400">
                <a:latin typeface="Arial" pitchFamily="34" charset="0"/>
                <a:cs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1">
              <a:defRPr sz="1400">
                <a:latin typeface="Arial" pitchFamily="34" charset="0"/>
                <a:cs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a:defRPr sz="1400">
                <a:latin typeface="Arial" pitchFamily="34" charset="0"/>
                <a:cs typeface="Arial" pitchFamily="34" charset="0"/>
              </a:defRPr>
            </a:lvl1pPr>
          </a:lstStyle>
          <a:p>
            <a:pPr>
              <a:defRPr/>
            </a:pPr>
            <a:fld id="{93D01371-D76B-446B-9D8E-D9188A35F237}"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advTm="2000">
    <p:wedge/>
    <p:sndAc>
      <p:stSnd>
        <p:snd r:embed="rId13" name="Splash.wav"/>
      </p:stSnd>
    </p:sndAc>
  </p:transition>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3.wav"/></Relationships>
</file>

<file path=ppt/slides/_rels/slide10.xml.rels><?xml version="1.0" encoding="UTF-8" standalone="yes"?>
<Relationships xmlns="http://schemas.openxmlformats.org/package/2006/relationships"><Relationship Id="rId3" Type="http://schemas.openxmlformats.org/officeDocument/2006/relationships/audio" Target="../media/audio21.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30.wav"/><Relationship Id="rId4" Type="http://schemas.openxmlformats.org/officeDocument/2006/relationships/audio" Target="../media/audio29.wav"/></Relationships>
</file>

<file path=ppt/slides/_rels/slide11.xml.rels><?xml version="1.0" encoding="UTF-8" standalone="yes"?>
<Relationships xmlns="http://schemas.openxmlformats.org/package/2006/relationships"><Relationship Id="rId3" Type="http://schemas.openxmlformats.org/officeDocument/2006/relationships/audio" Target="../media/audio3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audio" Target="../media/audio32.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audio" Target="../media/audio33.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audio" Target="../media/audio34.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36.wav"/><Relationship Id="rId4" Type="http://schemas.openxmlformats.org/officeDocument/2006/relationships/audio" Target="../media/audio35.wav"/></Relationships>
</file>

<file path=ppt/slides/_rels/slide15.xml.rels><?xml version="1.0" encoding="UTF-8" standalone="yes"?>
<Relationships xmlns="http://schemas.openxmlformats.org/package/2006/relationships"><Relationship Id="rId3" Type="http://schemas.openxmlformats.org/officeDocument/2006/relationships/audio" Target="../media/audio37.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audio" Target="../media/audio39.wav"/><Relationship Id="rId4" Type="http://schemas.openxmlformats.org/officeDocument/2006/relationships/audio" Target="../media/audio38.wav"/></Relationships>
</file>

<file path=ppt/slides/_rels/slide16.xml.rels><?xml version="1.0" encoding="UTF-8" standalone="yes"?>
<Relationships xmlns="http://schemas.openxmlformats.org/package/2006/relationships"><Relationship Id="rId3" Type="http://schemas.openxmlformats.org/officeDocument/2006/relationships/audio" Target="../media/audio37.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41.wav"/><Relationship Id="rId4" Type="http://schemas.openxmlformats.org/officeDocument/2006/relationships/audio" Target="../media/audio40.wav"/></Relationships>
</file>

<file path=ppt/slides/_rels/slide17.xml.rels><?xml version="1.0" encoding="UTF-8" standalone="yes"?>
<Relationships xmlns="http://schemas.openxmlformats.org/package/2006/relationships"><Relationship Id="rId3" Type="http://schemas.openxmlformats.org/officeDocument/2006/relationships/audio" Target="../media/audio42.wav"/><Relationship Id="rId7" Type="http://schemas.openxmlformats.org/officeDocument/2006/relationships/image" Target="../media/image10.wm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45.wav"/><Relationship Id="rId5" Type="http://schemas.openxmlformats.org/officeDocument/2006/relationships/audio" Target="../media/audio44.wav"/><Relationship Id="rId4" Type="http://schemas.openxmlformats.org/officeDocument/2006/relationships/audio" Target="../media/audio43.wav"/></Relationships>
</file>

<file path=ppt/slides/_rels/slide2.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wmf"/></Relationships>
</file>

<file path=ppt/slides/_rels/slide3.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audio" Target="../media/audio6.wav"/></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audio" Target="../media/audio7.wav"/><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0.wav"/><Relationship Id="rId5" Type="http://schemas.openxmlformats.org/officeDocument/2006/relationships/audio" Target="../media/audio9.wav"/><Relationship Id="rId4" Type="http://schemas.openxmlformats.org/officeDocument/2006/relationships/audio" Target="../media/audio8.wav"/><Relationship Id="rId9" Type="http://schemas.openxmlformats.org/officeDocument/2006/relationships/image" Target="../media/image6.gif"/></Relationships>
</file>

<file path=ppt/slides/_rels/slide5.xml.rels><?xml version="1.0" encoding="UTF-8" standalone="yes"?>
<Relationships xmlns="http://schemas.openxmlformats.org/package/2006/relationships"><Relationship Id="rId3" Type="http://schemas.openxmlformats.org/officeDocument/2006/relationships/audio" Target="../media/audio12.wav"/><Relationship Id="rId7" Type="http://schemas.openxmlformats.org/officeDocument/2006/relationships/image" Target="../media/image6.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audio" Target="../media/audio14.wav"/><Relationship Id="rId4" Type="http://schemas.openxmlformats.org/officeDocument/2006/relationships/audio" Target="../media/audio13.wav"/></Relationships>
</file>

<file path=ppt/slides/_rels/slide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audio" Target="../media/audio7.wav"/><Relationship Id="rId7" Type="http://schemas.openxmlformats.org/officeDocument/2006/relationships/audio" Target="../media/audio18.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7.wav"/><Relationship Id="rId5" Type="http://schemas.openxmlformats.org/officeDocument/2006/relationships/audio" Target="../media/audio16.wav"/><Relationship Id="rId4" Type="http://schemas.openxmlformats.org/officeDocument/2006/relationships/audio" Target="../media/audio15.wav"/></Relationships>
</file>

<file path=ppt/slides/_rels/slide7.xml.rels><?xml version="1.0" encoding="UTF-8" standalone="yes"?>
<Relationships xmlns="http://schemas.openxmlformats.org/package/2006/relationships"><Relationship Id="rId3" Type="http://schemas.openxmlformats.org/officeDocument/2006/relationships/audio" Target="../media/audio19.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audio" Target="../media/audio20.wav"/></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21.wav"/><Relationship Id="rId7" Type="http://schemas.openxmlformats.org/officeDocument/2006/relationships/audio" Target="../media/audio25.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24.wav"/><Relationship Id="rId5" Type="http://schemas.openxmlformats.org/officeDocument/2006/relationships/audio" Target="../media/audio23.wav"/><Relationship Id="rId4" Type="http://schemas.openxmlformats.org/officeDocument/2006/relationships/audio" Target="../media/audio22.wav"/></Relationships>
</file>

<file path=ppt/slides/_rels/slide9.xml.rels><?xml version="1.0" encoding="UTF-8" standalone="yes"?>
<Relationships xmlns="http://schemas.openxmlformats.org/package/2006/relationships"><Relationship Id="rId3" Type="http://schemas.openxmlformats.org/officeDocument/2006/relationships/audio" Target="../media/audio26.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8.wmf"/><Relationship Id="rId5" Type="http://schemas.openxmlformats.org/officeDocument/2006/relationships/audio" Target="../media/audio28.wav"/><Relationship Id="rId4" Type="http://schemas.openxmlformats.org/officeDocument/2006/relationships/audio" Target="../media/audio27.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Ribbon 1"/>
          <p:cNvSpPr/>
          <p:nvPr/>
        </p:nvSpPr>
        <p:spPr>
          <a:xfrm>
            <a:off x="611188" y="765175"/>
            <a:ext cx="8007350" cy="5191125"/>
          </a:xfrm>
          <a:prstGeom prst="ribbon">
            <a:avLst>
              <a:gd name="adj1" fmla="val 16667"/>
              <a:gd name="adj2" fmla="val 64176"/>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dirty="0">
              <a:solidFill>
                <a:srgbClr val="92D050"/>
              </a:solidFill>
            </a:endParaRPr>
          </a:p>
        </p:txBody>
      </p:sp>
      <p:sp>
        <p:nvSpPr>
          <p:cNvPr id="3" name="TextBox 2"/>
          <p:cNvSpPr txBox="1">
            <a:spLocks noChangeArrowheads="1"/>
          </p:cNvSpPr>
          <p:nvPr/>
        </p:nvSpPr>
        <p:spPr bwMode="auto">
          <a:xfrm>
            <a:off x="2195513" y="1700213"/>
            <a:ext cx="4897437" cy="4156075"/>
          </a:xfrm>
          <a:prstGeom prst="rect">
            <a:avLst/>
          </a:prstGeom>
          <a:noFill/>
          <a:ln w="9525">
            <a:noFill/>
            <a:miter lim="800000"/>
            <a:headEnd/>
            <a:tailEnd/>
          </a:ln>
        </p:spPr>
        <p:txBody>
          <a:bodyPr>
            <a:spAutoFit/>
          </a:bodyPr>
          <a:lstStyle/>
          <a:p>
            <a:pPr algn="ctr" rtl="0"/>
            <a:r>
              <a:rPr lang="ar-EG" sz="8800" b="1">
                <a:solidFill>
                  <a:schemeClr val="bg1"/>
                </a:solidFill>
              </a:rPr>
              <a:t>الوحدة الثامنة عشرة</a:t>
            </a:r>
            <a:endParaRPr lang="en-US" sz="8800" b="1">
              <a:solidFill>
                <a:schemeClr val="bg1"/>
              </a:solidFill>
            </a:endParaRPr>
          </a:p>
        </p:txBody>
      </p:sp>
    </p:spTree>
  </p:cSld>
  <p:clrMapOvr>
    <a:masterClrMapping/>
  </p:clrMapOvr>
  <p:transition advClick="0" advTm="2000">
    <p:wedge/>
    <p:sndAc>
      <p:stSnd>
        <p:snd r:embed="rId2" name="Splash.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0285 - chimes bells gongs.wav"/>
                                        </p:tgtEl>
                                      </p:cMediaNode>
                                    </p:audio>
                                  </p:sub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subTnLst>
                                    <p:audio>
                                      <p:cMediaNode>
                                        <p:cTn display="0" masterRel="sameClick">
                                          <p:stCondLst>
                                            <p:cond evt="begin" delay="0">
                                              <p:tn val="11"/>
                                            </p:cond>
                                          </p:stCondLst>
                                          <p:endCondLst>
                                            <p:cond evt="onStopAudio" delay="0">
                                              <p:tgtEl>
                                                <p:sldTgt/>
                                              </p:tgtEl>
                                            </p:cond>
                                          </p:endCondLst>
                                        </p:cTn>
                                        <p:tgtEl>
                                          <p:sndTgt r:embed="rId4" name="الوحدة الثامنة عشرة.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p:cNvGrpSpPr>
            <a:grpSpLocks/>
          </p:cNvGrpSpPr>
          <p:nvPr/>
        </p:nvGrpSpPr>
        <p:grpSpPr bwMode="auto">
          <a:xfrm>
            <a:off x="214313" y="260350"/>
            <a:ext cx="8715375" cy="4105275"/>
            <a:chOff x="5572132" y="428604"/>
            <a:chExt cx="3214710" cy="1571636"/>
          </a:xfrm>
        </p:grpSpPr>
        <p:sp>
          <p:nvSpPr>
            <p:cNvPr id="3" name="مخطط انسيابي: معالجة متعاقبة 2"/>
            <p:cNvSpPr/>
            <p:nvPr/>
          </p:nvSpPr>
          <p:spPr>
            <a:xfrm>
              <a:off x="5643570" y="428604"/>
              <a:ext cx="3143272" cy="157163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EG">
                <a:cs typeface="+mj-cs"/>
              </a:endParaRPr>
            </a:p>
          </p:txBody>
        </p:sp>
        <p:sp>
          <p:nvSpPr>
            <p:cNvPr id="4" name="مخطط انسيابي: رابط خارج الصفحة 3"/>
            <p:cNvSpPr/>
            <p:nvPr/>
          </p:nvSpPr>
          <p:spPr>
            <a:xfrm>
              <a:off x="5572132" y="428604"/>
              <a:ext cx="3214710" cy="1571636"/>
            </a:xfrm>
            <a:prstGeom prst="flowChartOffpageConnecto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EG">
                <a:cs typeface="+mj-cs"/>
              </a:endParaRPr>
            </a:p>
          </p:txBody>
        </p:sp>
      </p:grpSp>
      <p:sp>
        <p:nvSpPr>
          <p:cNvPr id="10243" name="مربع نص 4"/>
          <p:cNvSpPr txBox="1">
            <a:spLocks noChangeArrowheads="1"/>
          </p:cNvSpPr>
          <p:nvPr/>
        </p:nvSpPr>
        <p:spPr bwMode="auto">
          <a:xfrm>
            <a:off x="214313" y="404813"/>
            <a:ext cx="8715375" cy="584200"/>
          </a:xfrm>
          <a:prstGeom prst="rect">
            <a:avLst/>
          </a:prstGeom>
          <a:noFill/>
          <a:ln w="9525">
            <a:noFill/>
            <a:miter lim="800000"/>
            <a:headEnd/>
            <a:tailEnd/>
          </a:ln>
        </p:spPr>
        <p:txBody>
          <a:bodyPr>
            <a:spAutoFit/>
          </a:bodyPr>
          <a:lstStyle/>
          <a:p>
            <a:pPr algn="ctr">
              <a:defRPr/>
            </a:pPr>
            <a:r>
              <a:rPr lang="ar-SA" sz="3200" b="1" dirty="0">
                <a:latin typeface="Tahoma" pitchFamily="34" charset="0"/>
                <a:cs typeface="+mj-cs"/>
              </a:rPr>
              <a:t>من خلال هذين الحديثين وغيرهما أَكتُبُ بعض فضائل يوم الجمعة:</a:t>
            </a:r>
          </a:p>
        </p:txBody>
      </p:sp>
      <p:sp>
        <p:nvSpPr>
          <p:cNvPr id="10244" name="مربع نص 4"/>
          <p:cNvSpPr txBox="1">
            <a:spLocks noChangeArrowheads="1"/>
          </p:cNvSpPr>
          <p:nvPr/>
        </p:nvSpPr>
        <p:spPr bwMode="auto">
          <a:xfrm>
            <a:off x="250825" y="1196975"/>
            <a:ext cx="8662988" cy="2308225"/>
          </a:xfrm>
          <a:prstGeom prst="rect">
            <a:avLst/>
          </a:prstGeom>
          <a:noFill/>
          <a:ln w="9525">
            <a:noFill/>
            <a:miter lim="800000"/>
            <a:headEnd/>
            <a:tailEnd/>
          </a:ln>
        </p:spPr>
        <p:txBody>
          <a:bodyPr>
            <a:spAutoFit/>
          </a:bodyPr>
          <a:lstStyle/>
          <a:p>
            <a:pPr algn="ctr"/>
            <a:r>
              <a:rPr lang="ar-EG" sz="3600" b="1" dirty="0" smtClean="0">
                <a:solidFill>
                  <a:srgbClr val="CC00CC"/>
                </a:solidFill>
                <a:latin typeface="Traditional Arabic" pitchFamily="18" charset="-78"/>
                <a:cs typeface="Calibri" pitchFamily="34" charset="0"/>
              </a:rPr>
              <a:t>1- يوم </a:t>
            </a:r>
            <a:r>
              <a:rPr lang="ar-EG" sz="3600" b="1" dirty="0">
                <a:solidFill>
                  <a:srgbClr val="CC00CC"/>
                </a:solidFill>
                <a:latin typeface="Traditional Arabic" pitchFamily="18" charset="-78"/>
                <a:cs typeface="Calibri" pitchFamily="34" charset="0"/>
              </a:rPr>
              <a:t>الجمعة يوم عيد متكرر كل أسبوع فعَنْ ‏ ‏ابْنِ عَبَّاسٍ - رضي الله عنهما-‏ قَالَ:‏ ‏قَالَ رَسُولُ اللهِ ‏‏-‏صَلَّ اللَّهُ عَلَيْهِ وَسَلَّم-: </a:t>
            </a:r>
            <a:r>
              <a:rPr lang="ar-EG" sz="3600" b="1" dirty="0">
                <a:solidFill>
                  <a:srgbClr val="C00000"/>
                </a:solidFill>
                <a:latin typeface="Traditional Arabic" pitchFamily="18" charset="-78"/>
                <a:cs typeface="Calibri" pitchFamily="34" charset="0"/>
              </a:rPr>
              <a:t>"‏إِنَّ هَذَا يَوْمُ عِيدٍ جَعَلَهُ اللهُ لِلْمُسْلِمِينَ فَمَنْ جَاءَ إِلَى الْجُمُعَةِ فَلْيَغْتَسِلْ.."</a:t>
            </a:r>
          </a:p>
        </p:txBody>
      </p:sp>
    </p:spTree>
  </p:cSld>
  <p:clrMapOvr>
    <a:masterClrMapping/>
  </p:clrMapOvr>
  <p:transition advClick="0">
    <p:wedge/>
    <p:sndAc>
      <p:stSnd>
        <p:snd r:embed="rId2" name="Splash.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par>
                                <p:cTn id="8" presetID="12" presetClass="entr" presetSubtype="2" fill="hold" nodeType="withEffect">
                                  <p:stCondLst>
                                    <p:cond delay="0"/>
                                  </p:stCondLst>
                                  <p:childTnLst>
                                    <p:set>
                                      <p:cBhvr>
                                        <p:cTn id="9" dur="1" fill="hold">
                                          <p:stCondLst>
                                            <p:cond delay="0"/>
                                          </p:stCondLst>
                                        </p:cTn>
                                        <p:tgtEl>
                                          <p:spTgt spid="10243">
                                            <p:txEl>
                                              <p:pRg st="0" end="0"/>
                                            </p:txEl>
                                          </p:spTgt>
                                        </p:tgtEl>
                                        <p:attrNameLst>
                                          <p:attrName>style.visibility</p:attrName>
                                        </p:attrNameLst>
                                      </p:cBhvr>
                                      <p:to>
                                        <p:strVal val="visible"/>
                                      </p:to>
                                    </p:set>
                                    <p:animEffect transition="in" filter="slide(fromRight)">
                                      <p:cBhvr>
                                        <p:cTn id="10" dur="1000"/>
                                        <p:tgtEl>
                                          <p:spTgt spid="10243">
                                            <p:txEl>
                                              <p:pRg st="0" end="0"/>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4" name="من خلال هذين الحديثين وغيرهما أَكتُبُ بعض فضائل يوم الجمعة.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nodeType="clickEffect">
                                  <p:stCondLst>
                                    <p:cond delay="0"/>
                                  </p:stCondLst>
                                  <p:childTnLst>
                                    <p:set>
                                      <p:cBhvr>
                                        <p:cTn id="14" dur="1" fill="hold">
                                          <p:stCondLst>
                                            <p:cond delay="0"/>
                                          </p:stCondLst>
                                        </p:cTn>
                                        <p:tgtEl>
                                          <p:spTgt spid="10244">
                                            <p:txEl>
                                              <p:pRg st="0" end="0"/>
                                            </p:txEl>
                                          </p:spTgt>
                                        </p:tgtEl>
                                        <p:attrNameLst>
                                          <p:attrName>style.visibility</p:attrName>
                                        </p:attrNameLst>
                                      </p:cBhvr>
                                      <p:to>
                                        <p:strVal val="visible"/>
                                      </p:to>
                                    </p:set>
                                    <p:animEffect transition="in" filter="checkerboard(across)">
                                      <p:cBhvr>
                                        <p:cTn id="15" dur="500"/>
                                        <p:tgtEl>
                                          <p:spTgt spid="10244">
                                            <p:txEl>
                                              <p:pRg st="0" end="0"/>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5" name="يوم الجمعة يوم عيد متكرر كل أسبوع فعَنْ ‏ ‏ابْنِ عَبَّاسٍ.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مجموعة 1"/>
          <p:cNvGrpSpPr>
            <a:grpSpLocks/>
          </p:cNvGrpSpPr>
          <p:nvPr/>
        </p:nvGrpSpPr>
        <p:grpSpPr bwMode="auto">
          <a:xfrm>
            <a:off x="214313" y="260350"/>
            <a:ext cx="8715375" cy="5329238"/>
            <a:chOff x="5572132" y="428604"/>
            <a:chExt cx="3214710" cy="1571636"/>
          </a:xfrm>
        </p:grpSpPr>
        <p:sp>
          <p:nvSpPr>
            <p:cNvPr id="3" name="مخطط انسيابي: معالجة متعاقبة 2"/>
            <p:cNvSpPr/>
            <p:nvPr/>
          </p:nvSpPr>
          <p:spPr>
            <a:xfrm>
              <a:off x="5643570" y="428604"/>
              <a:ext cx="3143272" cy="157163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EG">
                <a:cs typeface="+mj-cs"/>
              </a:endParaRPr>
            </a:p>
          </p:txBody>
        </p:sp>
        <p:sp>
          <p:nvSpPr>
            <p:cNvPr id="4" name="مخطط انسيابي: رابط خارج الصفحة 3"/>
            <p:cNvSpPr/>
            <p:nvPr/>
          </p:nvSpPr>
          <p:spPr>
            <a:xfrm>
              <a:off x="5572132" y="428604"/>
              <a:ext cx="3214710" cy="1571636"/>
            </a:xfrm>
            <a:prstGeom prst="flowChartOffpageConnecto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EG">
                <a:cs typeface="+mj-cs"/>
              </a:endParaRPr>
            </a:p>
          </p:txBody>
        </p:sp>
      </p:grpSp>
      <p:sp>
        <p:nvSpPr>
          <p:cNvPr id="5" name="مربع نص 4"/>
          <p:cNvSpPr txBox="1">
            <a:spLocks noChangeArrowheads="1"/>
          </p:cNvSpPr>
          <p:nvPr/>
        </p:nvSpPr>
        <p:spPr bwMode="auto">
          <a:xfrm>
            <a:off x="214313" y="404813"/>
            <a:ext cx="8715375" cy="584200"/>
          </a:xfrm>
          <a:prstGeom prst="rect">
            <a:avLst/>
          </a:prstGeom>
          <a:noFill/>
          <a:ln w="9525">
            <a:noFill/>
            <a:miter lim="800000"/>
            <a:headEnd/>
            <a:tailEnd/>
          </a:ln>
        </p:spPr>
        <p:txBody>
          <a:bodyPr>
            <a:spAutoFit/>
          </a:bodyPr>
          <a:lstStyle/>
          <a:p>
            <a:pPr algn="ctr">
              <a:defRPr/>
            </a:pPr>
            <a:r>
              <a:rPr lang="ar-SA" sz="3200" b="1" dirty="0">
                <a:latin typeface="Tahoma" pitchFamily="34" charset="0"/>
                <a:cs typeface="+mj-cs"/>
              </a:rPr>
              <a:t>من خلال هذين الحديثين وغيرهما أَكتُبُ بعض فضائل يوم الجمعة:</a:t>
            </a:r>
          </a:p>
        </p:txBody>
      </p:sp>
      <p:sp>
        <p:nvSpPr>
          <p:cNvPr id="7" name="مربع نص 4"/>
          <p:cNvSpPr txBox="1">
            <a:spLocks noChangeArrowheads="1"/>
          </p:cNvSpPr>
          <p:nvPr/>
        </p:nvSpPr>
        <p:spPr bwMode="auto">
          <a:xfrm>
            <a:off x="323850" y="1125538"/>
            <a:ext cx="8539163" cy="3452812"/>
          </a:xfrm>
          <a:prstGeom prst="rect">
            <a:avLst/>
          </a:prstGeom>
          <a:noFill/>
          <a:ln w="9525">
            <a:noFill/>
            <a:miter lim="800000"/>
            <a:headEnd/>
            <a:tailEnd/>
          </a:ln>
        </p:spPr>
        <p:txBody>
          <a:bodyPr>
            <a:spAutoFit/>
          </a:bodyPr>
          <a:lstStyle/>
          <a:p>
            <a:pPr marL="342900" indent="-342900" algn="ctr" eaLnBrk="0" hangingPunct="0">
              <a:lnSpc>
                <a:spcPct val="115000"/>
              </a:lnSpc>
              <a:buClr>
                <a:srgbClr val="FF0000"/>
              </a:buClr>
            </a:pPr>
            <a:r>
              <a:rPr lang="ar-EG" sz="3200" b="1" dirty="0" smtClean="0">
                <a:solidFill>
                  <a:srgbClr val="CC00CC"/>
                </a:solidFill>
                <a:latin typeface="Calibri" pitchFamily="34" charset="0"/>
                <a:cs typeface="Times New Roman" pitchFamily="18" charset="0"/>
              </a:rPr>
              <a:t>2- </a:t>
            </a:r>
            <a:r>
              <a:rPr lang="ar-SA" sz="3200" b="1" dirty="0" smtClean="0">
                <a:solidFill>
                  <a:srgbClr val="CC00CC"/>
                </a:solidFill>
                <a:latin typeface="Calibri" pitchFamily="34" charset="0"/>
                <a:cs typeface="Times New Roman" pitchFamily="18" charset="0"/>
              </a:rPr>
              <a:t>يوم </a:t>
            </a:r>
            <a:r>
              <a:rPr lang="ar-SA" sz="3200" b="1" dirty="0">
                <a:solidFill>
                  <a:srgbClr val="CC00CC"/>
                </a:solidFill>
                <a:latin typeface="Calibri" pitchFamily="34" charset="0"/>
                <a:cs typeface="Times New Roman" pitchFamily="18" charset="0"/>
              </a:rPr>
              <a:t>الجمعة تكفر فيه السيئات فعَنْ ‏ ‏سَلْمَانَ الْفَارِسِيِّ ‏</a:t>
            </a:r>
            <a:r>
              <a:rPr lang="en-US" sz="3200" b="1" dirty="0">
                <a:solidFill>
                  <a:srgbClr val="CC00CC"/>
                </a:solidFill>
                <a:latin typeface="Times New Roman" pitchFamily="18" charset="0"/>
                <a:cs typeface="Times New Roman" pitchFamily="18" charset="0"/>
              </a:rPr>
              <a:t>-</a:t>
            </a:r>
            <a:r>
              <a:rPr lang="ar-SA" sz="3200" b="1" dirty="0">
                <a:solidFill>
                  <a:srgbClr val="CC00CC"/>
                </a:solidFill>
                <a:latin typeface="Calibri" pitchFamily="34" charset="0"/>
                <a:cs typeface="Times New Roman" pitchFamily="18" charset="0"/>
              </a:rPr>
              <a:t>رضي الله عنه</a:t>
            </a:r>
            <a:r>
              <a:rPr lang="en-US" sz="3200" b="1" dirty="0">
                <a:solidFill>
                  <a:srgbClr val="CC00CC"/>
                </a:solidFill>
                <a:latin typeface="Times New Roman" pitchFamily="18" charset="0"/>
                <a:cs typeface="Times New Roman" pitchFamily="18" charset="0"/>
              </a:rPr>
              <a:t>-</a:t>
            </a:r>
            <a:r>
              <a:rPr lang="ar-SA" sz="3200" b="1" dirty="0">
                <a:solidFill>
                  <a:srgbClr val="CC00CC"/>
                </a:solidFill>
                <a:latin typeface="Calibri" pitchFamily="34" charset="0"/>
                <a:cs typeface="Times New Roman" pitchFamily="18" charset="0"/>
              </a:rPr>
              <a:t>‏قَالَ: ‏قَالَ النَّبِيُّ ‏</a:t>
            </a:r>
            <a:r>
              <a:rPr lang="en-US" sz="3200" b="1" dirty="0">
                <a:solidFill>
                  <a:srgbClr val="CC00CC"/>
                </a:solidFill>
                <a:latin typeface="Times New Roman" pitchFamily="18" charset="0"/>
                <a:cs typeface="Times New Roman" pitchFamily="18" charset="0"/>
              </a:rPr>
              <a:t>-</a:t>
            </a:r>
            <a:r>
              <a:rPr lang="ar-SA" sz="3200" b="1" dirty="0">
                <a:solidFill>
                  <a:srgbClr val="CC00CC"/>
                </a:solidFill>
                <a:latin typeface="Calibri" pitchFamily="34" charset="0"/>
                <a:cs typeface="Times New Roman" pitchFamily="18" charset="0"/>
              </a:rPr>
              <a:t>‏صَلَّى اللَّهُ عَلَيْهِ وَسَلَّمَ-: </a:t>
            </a:r>
            <a:r>
              <a:rPr lang="ar-EG" sz="3200" b="1" dirty="0">
                <a:solidFill>
                  <a:srgbClr val="C00000"/>
                </a:solidFill>
                <a:latin typeface="Calibri" pitchFamily="34" charset="0"/>
                <a:cs typeface="Times New Roman" pitchFamily="18" charset="0"/>
              </a:rPr>
              <a:t>"</a:t>
            </a:r>
            <a:r>
              <a:rPr lang="ar-SA" sz="3200" b="1" dirty="0">
                <a:solidFill>
                  <a:srgbClr val="C00000"/>
                </a:solidFill>
                <a:latin typeface="Calibri" pitchFamily="34" charset="0"/>
                <a:cs typeface="Times New Roman" pitchFamily="18" charset="0"/>
              </a:rPr>
              <a:t>‏لَا يَغْتَسِلُ رَجُلٌ يَوْمَ الْجُمُعَةِ وَيَتَطَهَّرُ مَا اسْتَطَاعَ مِنْ طُهْرٍ وَيَدَّهِنُ مِنْ دُهْنِهِ أَوْ يَمَسُّ مِنْ طِيبِ بَيْتِهِ ثُمَّ يَخْرُجُ فَلَا يُفَرِّقُ بَيْنَ اثْنَيْنِ ثُمَّ ‏ ‏يُصَلِّي مَا كُتِبَ لَهُ ثُمَّ يُنْصِتُ إِذَا تَكَلَّمَ الْإِمَامُ إِلَّا غُفِرَ لَهُ مَا بَيْنَهُ وَبَيْنَ الْجُمُعَةِ الْأُخْرَى</a:t>
            </a:r>
            <a:r>
              <a:rPr lang="ar-EG" sz="3200" b="1" dirty="0">
                <a:solidFill>
                  <a:srgbClr val="C00000"/>
                </a:solidFill>
                <a:latin typeface="Calibri" pitchFamily="34" charset="0"/>
                <a:cs typeface="Times New Roman" pitchFamily="18" charset="0"/>
              </a:rPr>
              <a:t>"</a:t>
            </a:r>
            <a:r>
              <a:rPr lang="ar-SA" sz="3200" b="1" dirty="0">
                <a:solidFill>
                  <a:srgbClr val="C00000"/>
                </a:solidFill>
                <a:latin typeface="Calibri" pitchFamily="34" charset="0"/>
                <a:cs typeface="Times New Roman" pitchFamily="18" charset="0"/>
              </a:rPr>
              <a:t>.</a:t>
            </a:r>
            <a:endParaRPr lang="en-US" sz="2400" dirty="0">
              <a:solidFill>
                <a:srgbClr val="C00000"/>
              </a:solidFill>
              <a:latin typeface="Calibri" pitchFamily="34" charset="0"/>
              <a:cs typeface="Times New Roman" pitchFamily="18" charset="0"/>
            </a:endParaRPr>
          </a:p>
        </p:txBody>
      </p:sp>
    </p:spTree>
  </p:cSld>
  <p:clrMapOvr>
    <a:masterClrMapping/>
  </p:clrMapOvr>
  <p:transition advClick="0" advTm="2000">
    <p:wedge/>
    <p:sndAc>
      <p:stSnd>
        <p:snd r:embed="rId2" name="Splash.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يوم الجمعة تكفر فيه السيئات فعَنْ ‏ ‏سَلْمَانَ الْفَارِسِيِّ ‏-رضي الله عنه-‏قَالَ.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مجموعة 1"/>
          <p:cNvGrpSpPr>
            <a:grpSpLocks/>
          </p:cNvGrpSpPr>
          <p:nvPr/>
        </p:nvGrpSpPr>
        <p:grpSpPr bwMode="auto">
          <a:xfrm>
            <a:off x="214313" y="260350"/>
            <a:ext cx="8715375" cy="4752975"/>
            <a:chOff x="5572132" y="428604"/>
            <a:chExt cx="3214710" cy="1571636"/>
          </a:xfrm>
        </p:grpSpPr>
        <p:sp>
          <p:nvSpPr>
            <p:cNvPr id="3" name="مخطط انسيابي: معالجة متعاقبة 2"/>
            <p:cNvSpPr/>
            <p:nvPr/>
          </p:nvSpPr>
          <p:spPr>
            <a:xfrm>
              <a:off x="5643570" y="428604"/>
              <a:ext cx="3143272" cy="157163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EG"/>
            </a:p>
          </p:txBody>
        </p:sp>
        <p:sp>
          <p:nvSpPr>
            <p:cNvPr id="4" name="مخطط انسيابي: رابط خارج الصفحة 3"/>
            <p:cNvSpPr/>
            <p:nvPr/>
          </p:nvSpPr>
          <p:spPr>
            <a:xfrm>
              <a:off x="5572132" y="428604"/>
              <a:ext cx="3214710" cy="1571636"/>
            </a:xfrm>
            <a:prstGeom prst="flowChartOffpageConnecto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EG"/>
            </a:p>
          </p:txBody>
        </p:sp>
      </p:grpSp>
      <p:sp>
        <p:nvSpPr>
          <p:cNvPr id="5" name="مربع نص 4"/>
          <p:cNvSpPr txBox="1">
            <a:spLocks noChangeArrowheads="1"/>
          </p:cNvSpPr>
          <p:nvPr/>
        </p:nvSpPr>
        <p:spPr bwMode="auto">
          <a:xfrm>
            <a:off x="214313" y="404813"/>
            <a:ext cx="8715375" cy="584200"/>
          </a:xfrm>
          <a:prstGeom prst="rect">
            <a:avLst/>
          </a:prstGeom>
          <a:noFill/>
          <a:ln w="9525">
            <a:noFill/>
            <a:miter lim="800000"/>
            <a:headEnd/>
            <a:tailEnd/>
          </a:ln>
        </p:spPr>
        <p:txBody>
          <a:bodyPr>
            <a:spAutoFit/>
          </a:bodyPr>
          <a:lstStyle/>
          <a:p>
            <a:pPr algn="ctr">
              <a:defRPr/>
            </a:pPr>
            <a:r>
              <a:rPr lang="ar-SA" sz="3200" b="1" dirty="0">
                <a:latin typeface="Tahoma" pitchFamily="34" charset="0"/>
                <a:cs typeface="+mn-cs"/>
              </a:rPr>
              <a:t>من خلال هذين الحديثين وغيرهما أَكتُبُ بعض فضائل يوم الجمعة:</a:t>
            </a:r>
          </a:p>
        </p:txBody>
      </p:sp>
      <p:sp>
        <p:nvSpPr>
          <p:cNvPr id="6" name="مربع نص 4"/>
          <p:cNvSpPr txBox="1">
            <a:spLocks noChangeArrowheads="1"/>
          </p:cNvSpPr>
          <p:nvPr/>
        </p:nvSpPr>
        <p:spPr bwMode="auto">
          <a:xfrm>
            <a:off x="214313" y="1125538"/>
            <a:ext cx="8715375" cy="2357437"/>
          </a:xfrm>
          <a:prstGeom prst="rect">
            <a:avLst/>
          </a:prstGeom>
          <a:noFill/>
          <a:ln w="9525">
            <a:noFill/>
            <a:miter lim="800000"/>
            <a:headEnd/>
            <a:tailEnd/>
          </a:ln>
        </p:spPr>
        <p:txBody>
          <a:bodyPr>
            <a:spAutoFit/>
          </a:bodyPr>
          <a:lstStyle/>
          <a:p>
            <a:pPr algn="justLow" eaLnBrk="0" hangingPunct="0">
              <a:lnSpc>
                <a:spcPct val="115000"/>
              </a:lnSpc>
              <a:spcAft>
                <a:spcPts val="1000"/>
              </a:spcAft>
            </a:pPr>
            <a:r>
              <a:rPr lang="ar-EG" sz="3200" b="1">
                <a:solidFill>
                  <a:srgbClr val="CC00CC"/>
                </a:solidFill>
                <a:latin typeface="Traditional Arabic" pitchFamily="18" charset="-78"/>
                <a:cs typeface="Calibri" pitchFamily="34" charset="0"/>
              </a:rPr>
              <a:t>3- </a:t>
            </a:r>
            <a:r>
              <a:rPr lang="ar-SA" sz="3200" b="1">
                <a:solidFill>
                  <a:srgbClr val="CC00CC"/>
                </a:solidFill>
                <a:latin typeface="Traditional Arabic" pitchFamily="18" charset="-78"/>
                <a:cs typeface="Calibri" pitchFamily="34" charset="0"/>
              </a:rPr>
              <a:t>الوفاة يوم الجمعة أو ليلتها من علامات حسن الخاتمة حيث يأمن المتوف</a:t>
            </a:r>
            <a:r>
              <a:rPr lang="ar-EG" sz="3200" b="1">
                <a:solidFill>
                  <a:srgbClr val="CC00CC"/>
                </a:solidFill>
                <a:latin typeface="Traditional Arabic" pitchFamily="18" charset="-78"/>
                <a:cs typeface="Calibri" pitchFamily="34" charset="0"/>
              </a:rPr>
              <a:t>ي</a:t>
            </a:r>
            <a:r>
              <a:rPr lang="ar-SA" sz="3200" b="1">
                <a:solidFill>
                  <a:srgbClr val="CC00CC"/>
                </a:solidFill>
                <a:latin typeface="Traditional Arabic" pitchFamily="18" charset="-78"/>
                <a:cs typeface="Calibri" pitchFamily="34" charset="0"/>
              </a:rPr>
              <a:t> فيها من فتنة القبر، فعن</a:t>
            </a:r>
            <a:r>
              <a:rPr lang="ar-EG" sz="3200" b="1">
                <a:solidFill>
                  <a:srgbClr val="CC00CC"/>
                </a:solidFill>
                <a:latin typeface="Traditional Arabic" pitchFamily="18" charset="-78"/>
                <a:cs typeface="Calibri" pitchFamily="34" charset="0"/>
              </a:rPr>
              <a:t> عبد الله</a:t>
            </a:r>
            <a:r>
              <a:rPr lang="ar-SA" sz="3200" b="1">
                <a:solidFill>
                  <a:srgbClr val="CC00CC"/>
                </a:solidFill>
                <a:latin typeface="Traditional Arabic" pitchFamily="18" charset="-78"/>
                <a:cs typeface="Calibri" pitchFamily="34" charset="0"/>
              </a:rPr>
              <a:t> بن عمرو</a:t>
            </a:r>
            <a:r>
              <a:rPr lang="ar-EG" sz="3200" b="1">
                <a:solidFill>
                  <a:srgbClr val="CC00CC"/>
                </a:solidFill>
                <a:latin typeface="Traditional Arabic" pitchFamily="18" charset="-78"/>
                <a:cs typeface="Calibri" pitchFamily="34" charset="0"/>
              </a:rPr>
              <a:t> رضي الله عنهما</a:t>
            </a:r>
            <a:r>
              <a:rPr lang="ar-SA" sz="3200" b="1">
                <a:solidFill>
                  <a:srgbClr val="CC00CC"/>
                </a:solidFill>
                <a:latin typeface="Traditional Arabic" pitchFamily="18" charset="-78"/>
                <a:cs typeface="Calibri" pitchFamily="34" charset="0"/>
              </a:rPr>
              <a:t> </a:t>
            </a:r>
            <a:r>
              <a:rPr lang="ar-EG" sz="3200" b="1">
                <a:solidFill>
                  <a:srgbClr val="CC00CC"/>
                </a:solidFill>
                <a:latin typeface="Traditional Arabic" pitchFamily="18" charset="-78"/>
                <a:cs typeface="Calibri" pitchFamily="34" charset="0"/>
              </a:rPr>
              <a:t>عن النبي </a:t>
            </a:r>
            <a:r>
              <a:rPr lang="ar-SA" sz="2800" b="1">
                <a:solidFill>
                  <a:srgbClr val="CC00CC"/>
                </a:solidFill>
                <a:latin typeface="Traditional Arabic" pitchFamily="18" charset="-78"/>
                <a:cs typeface="Calibri" pitchFamily="34" charset="0"/>
              </a:rPr>
              <a:t>صلى الله عليه وسلم</a:t>
            </a:r>
            <a:r>
              <a:rPr lang="ar-EG" sz="2800" b="1">
                <a:solidFill>
                  <a:srgbClr val="CC00CC"/>
                </a:solidFill>
                <a:latin typeface="Traditional Arabic" pitchFamily="18" charset="-78"/>
                <a:cs typeface="Calibri" pitchFamily="34" charset="0"/>
              </a:rPr>
              <a:t> </a:t>
            </a:r>
            <a:r>
              <a:rPr lang="en-US" sz="3200" b="1">
                <a:solidFill>
                  <a:srgbClr val="CC00CC"/>
                </a:solidFill>
                <a:latin typeface="Traditional Arabic" pitchFamily="18" charset="-78"/>
                <a:cs typeface="Calibri" pitchFamily="34" charset="0"/>
              </a:rPr>
              <a:t>-</a:t>
            </a:r>
            <a:r>
              <a:rPr lang="ar-SA" sz="3200" b="1">
                <a:solidFill>
                  <a:srgbClr val="CC00CC"/>
                </a:solidFill>
                <a:latin typeface="Traditional Arabic" pitchFamily="18" charset="-78"/>
                <a:cs typeface="Calibri" pitchFamily="34" charset="0"/>
              </a:rPr>
              <a:t>‏‏قَالَ: </a:t>
            </a:r>
            <a:r>
              <a:rPr lang="ar-EG" sz="3200" b="1">
                <a:solidFill>
                  <a:srgbClr val="C00000"/>
                </a:solidFill>
                <a:latin typeface="Traditional Arabic" pitchFamily="18" charset="-78"/>
                <a:cs typeface="Calibri" pitchFamily="34" charset="0"/>
              </a:rPr>
              <a:t>"</a:t>
            </a:r>
            <a:r>
              <a:rPr lang="ar-SA" sz="3200" b="1">
                <a:solidFill>
                  <a:srgbClr val="C00000"/>
                </a:solidFill>
                <a:latin typeface="Traditional Arabic" pitchFamily="18" charset="-78"/>
                <a:cs typeface="Calibri" pitchFamily="34" charset="0"/>
              </a:rPr>
              <a:t>‏</a:t>
            </a:r>
            <a:r>
              <a:rPr lang="ar-SA" sz="3200" b="1">
                <a:solidFill>
                  <a:srgbClr val="C00000"/>
                </a:solidFill>
                <a:latin typeface="Microsoft Sans Serif" pitchFamily="34" charset="0"/>
                <a:cs typeface="Calibri" pitchFamily="34" charset="0"/>
              </a:rPr>
              <a:t>مَا مِنْ مُسْلِمٍ يَمُوتُ يَوْمَ الْجُمُعَةِ أَوْ لَيْلَةَ الْجُمُعَةِ إِلَّا وَقَاهُ اللَّهُ فِتْنَةَ الْقَبْر</a:t>
            </a:r>
            <a:r>
              <a:rPr lang="ar-EG" sz="3200" b="1">
                <a:solidFill>
                  <a:srgbClr val="C00000"/>
                </a:solidFill>
                <a:latin typeface="Microsoft Sans Serif" pitchFamily="34" charset="0"/>
                <a:cs typeface="Calibri" pitchFamily="34" charset="0"/>
              </a:rPr>
              <a:t>”.</a:t>
            </a:r>
            <a:endParaRPr lang="en-US" sz="2000">
              <a:solidFill>
                <a:srgbClr val="C00000"/>
              </a:solidFill>
              <a:latin typeface="Traditional Arabic" pitchFamily="18" charset="-78"/>
              <a:cs typeface="Calibri" pitchFamily="34" charset="0"/>
            </a:endParaRPr>
          </a:p>
        </p:txBody>
      </p:sp>
    </p:spTree>
  </p:cSld>
  <p:clrMapOvr>
    <a:masterClrMapping/>
  </p:clrMapOvr>
  <p:transition advClick="0" advTm="2000">
    <p:wedge/>
    <p:sndAc>
      <p:stSnd>
        <p:snd r:embed="rId2" name="Splash.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الوفاة يوم الجمعة أو ليلتها من علامات حسن الخاتمة حيث يأمن المتوفي.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مجموعة 1"/>
          <p:cNvGrpSpPr>
            <a:grpSpLocks/>
          </p:cNvGrpSpPr>
          <p:nvPr/>
        </p:nvGrpSpPr>
        <p:grpSpPr bwMode="auto">
          <a:xfrm>
            <a:off x="214313" y="260350"/>
            <a:ext cx="8715375" cy="4105275"/>
            <a:chOff x="5572132" y="428604"/>
            <a:chExt cx="3214710" cy="1571636"/>
          </a:xfrm>
        </p:grpSpPr>
        <p:sp>
          <p:nvSpPr>
            <p:cNvPr id="3" name="مخطط انسيابي: معالجة متعاقبة 2"/>
            <p:cNvSpPr/>
            <p:nvPr/>
          </p:nvSpPr>
          <p:spPr>
            <a:xfrm>
              <a:off x="5643570" y="428604"/>
              <a:ext cx="3143272" cy="157163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EG"/>
            </a:p>
          </p:txBody>
        </p:sp>
        <p:sp>
          <p:nvSpPr>
            <p:cNvPr id="4" name="مخطط انسيابي: رابط خارج الصفحة 3"/>
            <p:cNvSpPr/>
            <p:nvPr/>
          </p:nvSpPr>
          <p:spPr>
            <a:xfrm>
              <a:off x="5572132" y="428604"/>
              <a:ext cx="3214710" cy="1571636"/>
            </a:xfrm>
            <a:prstGeom prst="flowChartOffpageConnector">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EG"/>
            </a:p>
          </p:txBody>
        </p:sp>
      </p:grpSp>
      <p:sp>
        <p:nvSpPr>
          <p:cNvPr id="5" name="مربع نص 4"/>
          <p:cNvSpPr txBox="1">
            <a:spLocks noChangeArrowheads="1"/>
          </p:cNvSpPr>
          <p:nvPr/>
        </p:nvSpPr>
        <p:spPr bwMode="auto">
          <a:xfrm>
            <a:off x="214313" y="404813"/>
            <a:ext cx="8715375" cy="584200"/>
          </a:xfrm>
          <a:prstGeom prst="rect">
            <a:avLst/>
          </a:prstGeom>
          <a:noFill/>
          <a:ln w="9525">
            <a:noFill/>
            <a:miter lim="800000"/>
            <a:headEnd/>
            <a:tailEnd/>
          </a:ln>
        </p:spPr>
        <p:txBody>
          <a:bodyPr>
            <a:spAutoFit/>
          </a:bodyPr>
          <a:lstStyle/>
          <a:p>
            <a:pPr algn="ctr">
              <a:defRPr/>
            </a:pPr>
            <a:r>
              <a:rPr lang="ar-SA" sz="3200" b="1" dirty="0">
                <a:latin typeface="Tahoma" pitchFamily="34" charset="0"/>
                <a:cs typeface="+mn-cs"/>
              </a:rPr>
              <a:t>من خلال هذين الحديثين وغيرهما أَكتُبُ بعض فضائل يوم الجمعة:</a:t>
            </a:r>
          </a:p>
        </p:txBody>
      </p:sp>
      <p:sp>
        <p:nvSpPr>
          <p:cNvPr id="7" name="مربع نص 4"/>
          <p:cNvSpPr txBox="1">
            <a:spLocks noChangeArrowheads="1"/>
          </p:cNvSpPr>
          <p:nvPr/>
        </p:nvSpPr>
        <p:spPr bwMode="auto">
          <a:xfrm>
            <a:off x="395288" y="1341438"/>
            <a:ext cx="8412162" cy="611187"/>
          </a:xfrm>
          <a:prstGeom prst="rect">
            <a:avLst/>
          </a:prstGeom>
          <a:noFill/>
          <a:ln w="9525">
            <a:noFill/>
            <a:miter lim="800000"/>
            <a:headEnd/>
            <a:tailEnd/>
          </a:ln>
        </p:spPr>
        <p:txBody>
          <a:bodyPr>
            <a:spAutoFit/>
          </a:bodyPr>
          <a:lstStyle/>
          <a:p>
            <a:pPr algn="ctr" eaLnBrk="0" hangingPunct="0">
              <a:lnSpc>
                <a:spcPct val="115000"/>
              </a:lnSpc>
              <a:spcAft>
                <a:spcPts val="1000"/>
              </a:spcAft>
            </a:pPr>
            <a:r>
              <a:rPr lang="ar-EG" sz="3200" b="1">
                <a:solidFill>
                  <a:srgbClr val="CC00CC"/>
                </a:solidFill>
              </a:rPr>
              <a:t>4- </a:t>
            </a:r>
            <a:r>
              <a:rPr lang="ar-SA" sz="3200" b="1">
                <a:solidFill>
                  <a:srgbClr val="CC00CC"/>
                </a:solidFill>
              </a:rPr>
              <a:t>الصدقة في يوم الجمعة خير من الصدقة في غيره من الأيام. </a:t>
            </a:r>
          </a:p>
        </p:txBody>
      </p:sp>
    </p:spTree>
  </p:cSld>
  <p:clrMapOvr>
    <a:masterClrMapping/>
  </p:clrMapOvr>
  <p:transition advClick="0" advTm="2000">
    <p:wedge/>
    <p:sndAc>
      <p:stSnd>
        <p:snd r:embed="rId2" name="Splash.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heckerboard(across)">
                                      <p:cBhvr>
                                        <p:cTn id="7" dur="500"/>
                                        <p:tgtEl>
                                          <p:spTgt spid="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الصدقة في يوم الجمعة خير من الصدقة في غيره من الأيام.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7"/>
          <p:cNvGrpSpPr>
            <a:grpSpLocks/>
          </p:cNvGrpSpPr>
          <p:nvPr/>
        </p:nvGrpSpPr>
        <p:grpSpPr bwMode="auto">
          <a:xfrm>
            <a:off x="539750" y="2565400"/>
            <a:ext cx="7889875" cy="3429000"/>
            <a:chOff x="3311629" y="2786028"/>
            <a:chExt cx="5072099" cy="3429029"/>
          </a:xfrm>
        </p:grpSpPr>
        <p:sp>
          <p:nvSpPr>
            <p:cNvPr id="6" name="سحابة 5"/>
            <p:cNvSpPr/>
            <p:nvPr/>
          </p:nvSpPr>
          <p:spPr>
            <a:xfrm>
              <a:off x="3311629" y="2786028"/>
              <a:ext cx="5072099" cy="3429029"/>
            </a:xfrm>
            <a:prstGeom prst="cloud">
              <a:avLst/>
            </a:prstGeom>
            <a:solidFill>
              <a:srgbClr val="BFF04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EG" b="1">
                <a:solidFill>
                  <a:schemeClr val="tx1"/>
                </a:solidFill>
              </a:endParaRPr>
            </a:p>
          </p:txBody>
        </p:sp>
        <p:sp>
          <p:nvSpPr>
            <p:cNvPr id="7" name="مخطط انسيابي: رابط 6"/>
            <p:cNvSpPr/>
            <p:nvPr/>
          </p:nvSpPr>
          <p:spPr>
            <a:xfrm>
              <a:off x="3311629" y="3286095"/>
              <a:ext cx="5072099" cy="2428896"/>
            </a:xfrm>
            <a:prstGeom prst="flowChartConnector">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EG" b="1">
                <a:solidFill>
                  <a:schemeClr val="tx1"/>
                </a:solidFill>
              </a:endParaRPr>
            </a:p>
          </p:txBody>
        </p:sp>
      </p:grpSp>
      <p:sp>
        <p:nvSpPr>
          <p:cNvPr id="11" name="مستطيل 10"/>
          <p:cNvSpPr>
            <a:spLocks noChangeArrowheads="1"/>
          </p:cNvSpPr>
          <p:nvPr/>
        </p:nvSpPr>
        <p:spPr bwMode="auto">
          <a:xfrm>
            <a:off x="1214438" y="3573463"/>
            <a:ext cx="6643687" cy="1570037"/>
          </a:xfrm>
          <a:prstGeom prst="rect">
            <a:avLst/>
          </a:prstGeom>
          <a:noFill/>
          <a:ln w="9525">
            <a:noFill/>
            <a:miter lim="800000"/>
            <a:headEnd/>
            <a:tailEnd/>
          </a:ln>
        </p:spPr>
        <p:txBody>
          <a:bodyPr>
            <a:spAutoFit/>
          </a:bodyPr>
          <a:lstStyle/>
          <a:p>
            <a:pPr algn="ctr"/>
            <a:r>
              <a:rPr lang="ar-SA" sz="3200" b="1">
                <a:solidFill>
                  <a:srgbClr val="FFFF00"/>
                </a:solidFill>
              </a:rPr>
              <a:t>صلاة الجمعة فرض عين على كل مسلم ذكرٍ بالغٍ عاقلٍ مستوطنٍ لا عذر له.</a:t>
            </a:r>
          </a:p>
          <a:p>
            <a:pPr algn="ctr"/>
            <a:r>
              <a:rPr lang="ar-SA" sz="3200" b="1">
                <a:solidFill>
                  <a:schemeClr val="bg1"/>
                </a:solidFill>
              </a:rPr>
              <a:t>ويدل على ذلك:</a:t>
            </a:r>
          </a:p>
        </p:txBody>
      </p:sp>
      <p:sp>
        <p:nvSpPr>
          <p:cNvPr id="8" name="Cloud 4"/>
          <p:cNvSpPr/>
          <p:nvPr/>
        </p:nvSpPr>
        <p:spPr>
          <a:xfrm>
            <a:off x="1428728" y="857232"/>
            <a:ext cx="6357982" cy="1500198"/>
          </a:xfrm>
          <a:prstGeom prst="cloud">
            <a:avLst/>
          </a:prstGeom>
          <a:ln/>
        </p:spPr>
        <p:style>
          <a:lnRef idx="3">
            <a:schemeClr val="lt1"/>
          </a:lnRef>
          <a:fillRef idx="1003">
            <a:schemeClr val="lt2"/>
          </a:fillRef>
          <a:effectRef idx="1">
            <a:schemeClr val="accent3"/>
          </a:effectRef>
          <a:fontRef idx="minor">
            <a:schemeClr val="lt1"/>
          </a:fontRef>
        </p:style>
        <p:txBody>
          <a:bodyPr rtlCol="1" anchor="ctr"/>
          <a:lstStyle/>
          <a:p>
            <a:pPr algn="ctr" fontAlgn="auto">
              <a:spcBef>
                <a:spcPts val="0"/>
              </a:spcBef>
              <a:spcAft>
                <a:spcPts val="0"/>
              </a:spcAft>
              <a:defRPr/>
            </a:pPr>
            <a:r>
              <a:rPr lang="ar-SA" sz="4800" b="1" dirty="0">
                <a:solidFill>
                  <a:schemeClr val="tx1"/>
                </a:solidFill>
              </a:rPr>
              <a:t>حكم صلاة الجمعة</a:t>
            </a:r>
            <a:endParaRPr lang="ar-EG" sz="4800" b="1" dirty="0">
              <a:solidFill>
                <a:schemeClr val="tx1"/>
              </a:solidFill>
            </a:endParaRPr>
          </a:p>
        </p:txBody>
      </p:sp>
    </p:spTree>
  </p:cSld>
  <p:clrMapOvr>
    <a:masterClrMapping/>
  </p:clrMapOvr>
  <p:transition advClick="0" advTm="2000">
    <p:wedge/>
    <p:sndAc>
      <p:stSnd>
        <p:snd r:embed="rId2" name="Splash.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حكم صلاة الجمعة.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amond(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coin.wav"/>
                                        </p:tgtEl>
                                      </p:cMediaNode>
                                    </p:audio>
                                  </p:subTnLst>
                                </p:cTn>
                              </p:par>
                              <p:par>
                                <p:cTn id="14" presetID="39" presetClass="entr" presetSubtype="0" accel="10000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17" dur="5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18" dur="5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5" name="صلاة الجمعة فرض عين على كل مسلم ذكرٍ بالغٍ عاقلٍ.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9"/>
          <p:cNvGrpSpPr>
            <a:grpSpLocks/>
          </p:cNvGrpSpPr>
          <p:nvPr/>
        </p:nvGrpSpPr>
        <p:grpSpPr bwMode="auto">
          <a:xfrm>
            <a:off x="214313" y="714375"/>
            <a:ext cx="8715375" cy="5286375"/>
            <a:chOff x="0" y="2643182"/>
            <a:chExt cx="6000750" cy="3929063"/>
          </a:xfrm>
        </p:grpSpPr>
        <p:sp>
          <p:nvSpPr>
            <p:cNvPr id="6" name="وسيلة شرح مع سهم رباعي 5"/>
            <p:cNvSpPr/>
            <p:nvPr/>
          </p:nvSpPr>
          <p:spPr>
            <a:xfrm>
              <a:off x="0" y="2643182"/>
              <a:ext cx="6000750" cy="3929063"/>
            </a:xfrm>
            <a:prstGeom prst="quadArrowCallou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defRPr/>
              </a:pPr>
              <a:endParaRPr lang="ar-EG"/>
            </a:p>
          </p:txBody>
        </p:sp>
        <p:sp>
          <p:nvSpPr>
            <p:cNvPr id="7" name="مخطط انسيابي: رابط 6"/>
            <p:cNvSpPr/>
            <p:nvPr/>
          </p:nvSpPr>
          <p:spPr>
            <a:xfrm>
              <a:off x="357188" y="3000369"/>
              <a:ext cx="5143500" cy="3000376"/>
            </a:xfrm>
            <a:prstGeom prst="flowChartConnector">
              <a:avLst/>
            </a:prstGeom>
          </p:spPr>
          <p:style>
            <a:lnRef idx="0">
              <a:schemeClr val="accent5"/>
            </a:lnRef>
            <a:fillRef idx="3">
              <a:schemeClr val="accent5"/>
            </a:fillRef>
            <a:effectRef idx="3">
              <a:schemeClr val="accent5"/>
            </a:effectRef>
            <a:fontRef idx="minor">
              <a:schemeClr val="lt1"/>
            </a:fontRef>
          </p:style>
          <p:txBody>
            <a:bodyPr rtlCol="1" anchor="ctr"/>
            <a:lstStyle/>
            <a:p>
              <a:pPr algn="ctr">
                <a:defRPr/>
              </a:pPr>
              <a:endParaRPr lang="ar-EG"/>
            </a:p>
          </p:txBody>
        </p:sp>
      </p:grpSp>
      <p:sp>
        <p:nvSpPr>
          <p:cNvPr id="9222" name="مربع نص 7"/>
          <p:cNvSpPr txBox="1">
            <a:spLocks noChangeArrowheads="1"/>
          </p:cNvSpPr>
          <p:nvPr/>
        </p:nvSpPr>
        <p:spPr bwMode="auto">
          <a:xfrm>
            <a:off x="6072188" y="1643063"/>
            <a:ext cx="1143000" cy="9239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ar-EG" sz="5400" b="1" dirty="0">
                <a:solidFill>
                  <a:srgbClr val="FF0000"/>
                </a:solidFill>
              </a:rPr>
              <a:t>1-</a:t>
            </a:r>
            <a:endParaRPr lang="ar-SA" sz="5400" b="1" dirty="0">
              <a:solidFill>
                <a:srgbClr val="FF0000"/>
              </a:solidFill>
            </a:endParaRPr>
          </a:p>
        </p:txBody>
      </p:sp>
      <p:sp>
        <p:nvSpPr>
          <p:cNvPr id="8" name="Text Box 475"/>
          <p:cNvSpPr txBox="1">
            <a:spLocks noChangeArrowheads="1"/>
          </p:cNvSpPr>
          <p:nvPr/>
        </p:nvSpPr>
        <p:spPr bwMode="auto">
          <a:xfrm>
            <a:off x="395288" y="6021388"/>
            <a:ext cx="8334375" cy="579437"/>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ctr">
              <a:spcBef>
                <a:spcPct val="50000"/>
              </a:spcBef>
              <a:defRPr/>
            </a:pPr>
            <a:r>
              <a:rPr lang="ar-EG" sz="3200" b="1" dirty="0">
                <a:latin typeface="Calibri" pitchFamily="34" charset="0"/>
              </a:rPr>
              <a:t>(3) سورة الجمعة: آية (9).</a:t>
            </a:r>
            <a:endParaRPr lang="en-US" sz="3200" b="1" dirty="0">
              <a:latin typeface="Calibri" pitchFamily="34" charset="0"/>
            </a:endParaRPr>
          </a:p>
        </p:txBody>
      </p:sp>
      <p:pic>
        <p:nvPicPr>
          <p:cNvPr id="16395" name="Picture 11"/>
          <p:cNvPicPr>
            <a:picLocks noChangeAspect="1" noChangeArrowheads="1"/>
          </p:cNvPicPr>
          <p:nvPr/>
        </p:nvPicPr>
        <p:blipFill>
          <a:blip r:embed="rId6">
            <a:lum contrast="20000"/>
          </a:blip>
          <a:srcRect/>
          <a:stretch>
            <a:fillRect/>
          </a:stretch>
        </p:blipFill>
        <p:spPr bwMode="auto">
          <a:xfrm>
            <a:off x="857224" y="2571750"/>
            <a:ext cx="6858048" cy="2000258"/>
          </a:xfrm>
          <a:prstGeom prst="rect">
            <a:avLst/>
          </a:prstGeom>
          <a:noFill/>
          <a:ln w="9525">
            <a:noFill/>
            <a:miter lim="800000"/>
            <a:headEnd/>
            <a:tailEnd/>
          </a:ln>
        </p:spPr>
      </p:pic>
    </p:spTree>
  </p:cSld>
  <p:clrMapOvr>
    <a:masterClrMapping/>
  </p:clrMapOvr>
  <p:transition advClick="0" advTm="2000">
    <p:wedge/>
    <p:sndAc>
      <p:stSnd>
        <p:snd r:embed="rId2" name="Splash.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breeze.wav"/>
                                        </p:tgtEl>
                                      </p:cMediaNode>
                                    </p:audio>
                                  </p:subTnLst>
                                </p:cTn>
                              </p:par>
                              <p:par>
                                <p:cTn id="11" presetID="4" presetClass="entr" presetSubtype="16" fill="hold" nodeType="withEffect">
                                  <p:stCondLst>
                                    <p:cond delay="0"/>
                                  </p:stCondLst>
                                  <p:childTnLst>
                                    <p:set>
                                      <p:cBhvr>
                                        <p:cTn id="12" dur="1" fill="hold">
                                          <p:stCondLst>
                                            <p:cond delay="0"/>
                                          </p:stCondLst>
                                        </p:cTn>
                                        <p:tgtEl>
                                          <p:spTgt spid="16395"/>
                                        </p:tgtEl>
                                        <p:attrNameLst>
                                          <p:attrName>style.visibility</p:attrName>
                                        </p:attrNameLst>
                                      </p:cBhvr>
                                      <p:to>
                                        <p:strVal val="visible"/>
                                      </p:to>
                                    </p:set>
                                    <p:animEffect transition="in" filter="box(in)">
                                      <p:cBhvr>
                                        <p:cTn id="13" dur="500"/>
                                        <p:tgtEl>
                                          <p:spTgt spid="16395"/>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9222"/>
                                        </p:tgtEl>
                                        <p:attrNameLst>
                                          <p:attrName>style.visibility</p:attrName>
                                        </p:attrNameLst>
                                      </p:cBhvr>
                                      <p:to>
                                        <p:strVal val="visible"/>
                                      </p:to>
                                    </p:set>
                                    <p:animEffect transition="in" filter="strips(downLeft)">
                                      <p:cBhvr>
                                        <p:cTn id="16" dur="1000"/>
                                        <p:tgtEl>
                                          <p:spTgt spid="9222"/>
                                        </p:tgtEl>
                                      </p:cBhvr>
                                    </p:animEffect>
                                  </p:childTnLst>
                                  <p:subTnLst>
                                    <p:audio>
                                      <p:cMediaNode>
                                        <p:cTn display="0" masterRel="sameClick">
                                          <p:stCondLst>
                                            <p:cond evt="begin" delay="0">
                                              <p:tn val="14"/>
                                            </p:cond>
                                          </p:stCondLst>
                                          <p:endCondLst>
                                            <p:cond evt="onStopAudio" delay="0">
                                              <p:tgtEl>
                                                <p:sldTgt/>
                                              </p:tgtEl>
                                            </p:cond>
                                          </p:endCondLst>
                                        </p:cTn>
                                        <p:tgtEl>
                                          <p:sndTgt r:embed="rId4" name="قول الله تعالى يا ايها الذين ءامنوا اذا نودي للصلاة.wav"/>
                                        </p:tgtEl>
                                      </p:cMediaNode>
                                    </p:audio>
                                  </p:sub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lide(fromBottom)">
                                      <p:cBhvr>
                                        <p:cTn id="21" dur="500"/>
                                        <p:tgtEl>
                                          <p:spTgt spid="8"/>
                                        </p:tgtEl>
                                      </p:cBhvr>
                                    </p:animEffect>
                                  </p:childTnLst>
                                  <p:subTnLst>
                                    <p:audio>
                                      <p:cMediaNode>
                                        <p:cTn display="0" masterRel="sameClick">
                                          <p:stCondLst>
                                            <p:cond evt="begin" delay="0">
                                              <p:tn val="19"/>
                                            </p:cond>
                                          </p:stCondLst>
                                          <p:endCondLst>
                                            <p:cond evt="onStopAudio" delay="0">
                                              <p:tgtEl>
                                                <p:sldTgt/>
                                              </p:tgtEl>
                                            </p:cond>
                                          </p:endCondLst>
                                        </p:cTn>
                                        <p:tgtEl>
                                          <p:sndTgt r:embed="rId5" name=") سورة الجمعة  آية (9).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9"/>
          <p:cNvGrpSpPr>
            <a:grpSpLocks/>
          </p:cNvGrpSpPr>
          <p:nvPr/>
        </p:nvGrpSpPr>
        <p:grpSpPr bwMode="auto">
          <a:xfrm>
            <a:off x="214313" y="714375"/>
            <a:ext cx="8715375" cy="5286375"/>
            <a:chOff x="0" y="2643182"/>
            <a:chExt cx="6000750" cy="3929063"/>
          </a:xfrm>
        </p:grpSpPr>
        <p:sp>
          <p:nvSpPr>
            <p:cNvPr id="6" name="وسيلة شرح مع سهم رباعي 5"/>
            <p:cNvSpPr/>
            <p:nvPr/>
          </p:nvSpPr>
          <p:spPr>
            <a:xfrm>
              <a:off x="0" y="2643182"/>
              <a:ext cx="6000750" cy="3929063"/>
            </a:xfrm>
            <a:prstGeom prst="quadArrowCallout">
              <a:avLst/>
            </a:prstGeom>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rtlCol="1" anchor="ctr"/>
            <a:lstStyle/>
            <a:p>
              <a:pPr algn="ctr">
                <a:defRPr/>
              </a:pPr>
              <a:endParaRPr lang="ar-EG"/>
            </a:p>
          </p:txBody>
        </p:sp>
        <p:sp>
          <p:nvSpPr>
            <p:cNvPr id="7" name="مخطط انسيابي: رابط 6"/>
            <p:cNvSpPr/>
            <p:nvPr/>
          </p:nvSpPr>
          <p:spPr>
            <a:xfrm>
              <a:off x="357188" y="3000369"/>
              <a:ext cx="5143500" cy="3000376"/>
            </a:xfrm>
            <a:prstGeom prst="flowChartConnector">
              <a:avLst/>
            </a:prstGeom>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rtlCol="1" anchor="ctr"/>
            <a:lstStyle/>
            <a:p>
              <a:pPr algn="ctr">
                <a:defRPr/>
              </a:pPr>
              <a:endParaRPr lang="ar-EG"/>
            </a:p>
          </p:txBody>
        </p:sp>
      </p:grpSp>
      <p:sp>
        <p:nvSpPr>
          <p:cNvPr id="9222" name="مربع نص 7"/>
          <p:cNvSpPr txBox="1">
            <a:spLocks noChangeArrowheads="1"/>
          </p:cNvSpPr>
          <p:nvPr/>
        </p:nvSpPr>
        <p:spPr bwMode="auto">
          <a:xfrm>
            <a:off x="1500188" y="1928813"/>
            <a:ext cx="5786437" cy="2554287"/>
          </a:xfrm>
          <a:prstGeom prst="rect">
            <a:avLst/>
          </a:prstGeom>
          <a:noFill/>
          <a:ln w="9525">
            <a:noFill/>
            <a:miter lim="800000"/>
            <a:headEnd/>
            <a:tailEnd/>
          </a:ln>
        </p:spPr>
        <p:txBody>
          <a:bodyPr>
            <a:spAutoFit/>
          </a:bodyPr>
          <a:lstStyle/>
          <a:p>
            <a:pPr algn="ctr"/>
            <a:r>
              <a:rPr lang="ar-EG" sz="3200" b="1">
                <a:solidFill>
                  <a:srgbClr val="800080"/>
                </a:solidFill>
              </a:rPr>
              <a:t>2- </a:t>
            </a:r>
            <a:r>
              <a:rPr lang="ar-SA" sz="3200" b="1">
                <a:solidFill>
                  <a:srgbClr val="800080"/>
                </a:solidFill>
              </a:rPr>
              <a:t>عن عبد الله بن عمر وأبي هريرة رضي الله عنهم </a:t>
            </a:r>
            <a:r>
              <a:rPr lang="ar-SA" sz="3200" b="1">
                <a:solidFill>
                  <a:srgbClr val="3939FD"/>
                </a:solidFill>
              </a:rPr>
              <a:t>أن رسول الله صلى الله عليه وسلم قال: </a:t>
            </a:r>
            <a:r>
              <a:rPr lang="ar-EG" sz="3200" b="1">
                <a:solidFill>
                  <a:srgbClr val="FF0000"/>
                </a:solidFill>
              </a:rPr>
              <a:t>"</a:t>
            </a:r>
            <a:r>
              <a:rPr lang="ar-SA" sz="3200" b="1">
                <a:solidFill>
                  <a:srgbClr val="FF0000"/>
                </a:solidFill>
              </a:rPr>
              <a:t>لَيَنْتَهِيَنَّ أقوامٌ عن وَدْعِهِمُ الجُمُعات أو لْيَختمنَّ الله على قلوبهم، ثم ليكونُنَّ من الغافلين</a:t>
            </a:r>
            <a:r>
              <a:rPr lang="ar-EG" sz="3200" b="1">
                <a:solidFill>
                  <a:srgbClr val="FF0000"/>
                </a:solidFill>
              </a:rPr>
              <a:t>"</a:t>
            </a:r>
            <a:r>
              <a:rPr lang="ar-EG" sz="3200" b="1" baseline="30000">
                <a:solidFill>
                  <a:srgbClr val="FF0000"/>
                </a:solidFill>
              </a:rPr>
              <a:t>(4)</a:t>
            </a:r>
            <a:r>
              <a:rPr lang="ar-SA" sz="3200" b="1">
                <a:solidFill>
                  <a:srgbClr val="FF0000"/>
                </a:solidFill>
              </a:rPr>
              <a:t>.</a:t>
            </a:r>
          </a:p>
        </p:txBody>
      </p:sp>
      <p:sp>
        <p:nvSpPr>
          <p:cNvPr id="8" name="Text Box 475"/>
          <p:cNvSpPr txBox="1">
            <a:spLocks noChangeArrowheads="1"/>
          </p:cNvSpPr>
          <p:nvPr/>
        </p:nvSpPr>
        <p:spPr bwMode="auto">
          <a:xfrm>
            <a:off x="395288" y="5643563"/>
            <a:ext cx="8334375" cy="1077912"/>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ctr">
              <a:spcBef>
                <a:spcPct val="50000"/>
              </a:spcBef>
              <a:defRPr/>
            </a:pPr>
            <a:r>
              <a:rPr lang="ar-EG" sz="3200" b="1" dirty="0">
                <a:latin typeface="Calibri" pitchFamily="34" charset="0"/>
              </a:rPr>
              <a:t>(4) أخرجه مسلم في كتاب الجمعة، باب التغليظ في ترك الجمعة، رقم (865).</a:t>
            </a:r>
            <a:endParaRPr lang="en-US" sz="3200" b="1" dirty="0">
              <a:latin typeface="Calibri" pitchFamily="34" charset="0"/>
            </a:endParaRPr>
          </a:p>
        </p:txBody>
      </p:sp>
    </p:spTree>
  </p:cSld>
  <p:clrMapOvr>
    <a:masterClrMapping/>
  </p:clrMapOvr>
  <p:transition advClick="0" advTm="2000">
    <p:wedge/>
    <p:sndAc>
      <p:stSnd>
        <p:snd r:embed="rId2" name="Splash.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breeze.wav"/>
                                        </p:tgtEl>
                                      </p:cMediaNode>
                                    </p:audio>
                                  </p:subTnLst>
                                </p:cTn>
                              </p:par>
                              <p:par>
                                <p:cTn id="11" presetID="47" presetClass="entr" presetSubtype="0" fill="hold" grpId="0" nodeType="withEffect">
                                  <p:stCondLst>
                                    <p:cond delay="0"/>
                                  </p:stCondLst>
                                  <p:childTnLst>
                                    <p:set>
                                      <p:cBhvr>
                                        <p:cTn id="12" dur="1" fill="hold">
                                          <p:stCondLst>
                                            <p:cond delay="0"/>
                                          </p:stCondLst>
                                        </p:cTn>
                                        <p:tgtEl>
                                          <p:spTgt spid="9222"/>
                                        </p:tgtEl>
                                        <p:attrNameLst>
                                          <p:attrName>style.visibility</p:attrName>
                                        </p:attrNameLst>
                                      </p:cBhvr>
                                      <p:to>
                                        <p:strVal val="visible"/>
                                      </p:to>
                                    </p:set>
                                    <p:animEffect transition="in" filter="fade">
                                      <p:cBhvr>
                                        <p:cTn id="13" dur="1000"/>
                                        <p:tgtEl>
                                          <p:spTgt spid="9222"/>
                                        </p:tgtEl>
                                      </p:cBhvr>
                                    </p:animEffect>
                                    <p:anim calcmode="lin" valueType="num">
                                      <p:cBhvr>
                                        <p:cTn id="14" dur="1000" fill="hold"/>
                                        <p:tgtEl>
                                          <p:spTgt spid="9222"/>
                                        </p:tgtEl>
                                        <p:attrNameLst>
                                          <p:attrName>ppt_x</p:attrName>
                                        </p:attrNameLst>
                                      </p:cBhvr>
                                      <p:tavLst>
                                        <p:tav tm="0">
                                          <p:val>
                                            <p:strVal val="#ppt_x"/>
                                          </p:val>
                                        </p:tav>
                                        <p:tav tm="100000">
                                          <p:val>
                                            <p:strVal val="#ppt_x"/>
                                          </p:val>
                                        </p:tav>
                                      </p:tavLst>
                                    </p:anim>
                                    <p:anim calcmode="lin" valueType="num">
                                      <p:cBhvr>
                                        <p:cTn id="15" dur="1000" fill="hold"/>
                                        <p:tgtEl>
                                          <p:spTgt spid="922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عن عبد الله بن عمر وأبي هريرة رضي الله عنهم أن رسول الله صلى الله عليه وسلم قال لَيَنْتَهِيَنَّ.wav"/>
                                        </p:tgtEl>
                                      </p:cMediaNode>
                                    </p:audio>
                                  </p:sub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slide(fromBottom)">
                                      <p:cBhvr>
                                        <p:cTn id="20" dur="500"/>
                                        <p:tgtEl>
                                          <p:spTgt spid="8"/>
                                        </p:tgtEl>
                                      </p:cBhvr>
                                    </p:animEffect>
                                  </p:childTnLst>
                                  <p:subTnLst>
                                    <p:audio>
                                      <p:cMediaNode>
                                        <p:cTn display="0" masterRel="sameClick">
                                          <p:stCondLst>
                                            <p:cond evt="begin" delay="0">
                                              <p:tn val="18"/>
                                            </p:cond>
                                          </p:stCondLst>
                                          <p:endCondLst>
                                            <p:cond evt="onStopAudio" delay="0">
                                              <p:tgtEl>
                                                <p:sldTgt/>
                                              </p:tgtEl>
                                            </p:cond>
                                          </p:endCondLst>
                                        </p:cTn>
                                        <p:tgtEl>
                                          <p:sndTgt r:embed="rId5" name="أخرجه مسلم في كتاب الجمعة، باب التغليظ في ترك الجمعة.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مربع نص 5"/>
          <p:cNvSpPr txBox="1">
            <a:spLocks noChangeArrowheads="1"/>
          </p:cNvSpPr>
          <p:nvPr/>
        </p:nvSpPr>
        <p:spPr bwMode="auto">
          <a:xfrm>
            <a:off x="3786151" y="329635"/>
            <a:ext cx="5214974" cy="769441"/>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ar-SA" sz="4400" b="1" dirty="0">
                <a:solidFill>
                  <a:schemeClr val="bg1"/>
                </a:solidFill>
                <a:cs typeface="+mj-cs"/>
              </a:rPr>
              <a:t>الحكمة من مشروعيتها</a:t>
            </a:r>
            <a:endParaRPr lang="ar-EG" sz="4400" b="1" dirty="0">
              <a:solidFill>
                <a:schemeClr val="bg1"/>
              </a:solidFill>
              <a:cs typeface="+mj-cs"/>
            </a:endParaRPr>
          </a:p>
        </p:txBody>
      </p:sp>
      <p:grpSp>
        <p:nvGrpSpPr>
          <p:cNvPr id="2" name="Group 7"/>
          <p:cNvGrpSpPr>
            <a:grpSpLocks/>
          </p:cNvGrpSpPr>
          <p:nvPr/>
        </p:nvGrpSpPr>
        <p:grpSpPr bwMode="auto">
          <a:xfrm>
            <a:off x="142875" y="1196975"/>
            <a:ext cx="8858250" cy="5545138"/>
            <a:chOff x="1766518" y="3181518"/>
            <a:chExt cx="5724247" cy="3099899"/>
          </a:xfrm>
        </p:grpSpPr>
        <p:sp>
          <p:nvSpPr>
            <p:cNvPr id="11" name="Rectangle 8"/>
            <p:cNvSpPr/>
            <p:nvPr/>
          </p:nvSpPr>
          <p:spPr>
            <a:xfrm>
              <a:off x="2071196" y="3286238"/>
              <a:ext cx="5215425" cy="2857622"/>
            </a:xfrm>
            <a:prstGeom prst="rect">
              <a:avLst/>
            </a:prstGeom>
            <a:gradFill>
              <a:gsLst>
                <a:gs pos="0">
                  <a:srgbClr val="FF0000"/>
                </a:gs>
                <a:gs pos="50000">
                  <a:srgbClr val="FFFF00"/>
                </a:gs>
                <a:gs pos="100000">
                  <a:srgbClr val="006600"/>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pic>
          <p:nvPicPr>
            <p:cNvPr id="18441" name="Picture 9" descr="Westmort.wmf"/>
            <p:cNvPicPr>
              <a:picLocks noChangeAspect="1"/>
            </p:cNvPicPr>
            <p:nvPr/>
          </p:nvPicPr>
          <p:blipFill>
            <a:blip r:embed="rId7"/>
            <a:srcRect/>
            <a:stretch>
              <a:fillRect/>
            </a:stretch>
          </p:blipFill>
          <p:spPr bwMode="auto">
            <a:xfrm>
              <a:off x="1766518" y="3181518"/>
              <a:ext cx="5724247" cy="3099899"/>
            </a:xfrm>
            <a:prstGeom prst="rect">
              <a:avLst/>
            </a:prstGeom>
            <a:noFill/>
            <a:ln w="9525">
              <a:noFill/>
              <a:miter lim="800000"/>
              <a:headEnd/>
              <a:tailEnd/>
            </a:ln>
          </p:spPr>
        </p:pic>
      </p:grpSp>
      <p:sp>
        <p:nvSpPr>
          <p:cNvPr id="14342" name="عنوان 1"/>
          <p:cNvSpPr txBox="1">
            <a:spLocks/>
          </p:cNvSpPr>
          <p:nvPr/>
        </p:nvSpPr>
        <p:spPr bwMode="auto">
          <a:xfrm>
            <a:off x="885825" y="1597025"/>
            <a:ext cx="7573963" cy="2057400"/>
          </a:xfrm>
          <a:prstGeom prst="rect">
            <a:avLst/>
          </a:prstGeom>
          <a:noFill/>
          <a:ln w="9525">
            <a:noFill/>
            <a:miter lim="800000"/>
            <a:headEnd/>
            <a:tailEnd/>
          </a:ln>
        </p:spPr>
        <p:txBody>
          <a:bodyPr anchor="ctr"/>
          <a:lstStyle/>
          <a:p>
            <a:pPr algn="ctr">
              <a:defRPr/>
            </a:pPr>
            <a:r>
              <a:rPr lang="ar-EG" sz="4400" b="1" dirty="0">
                <a:latin typeface="Arial" charset="0"/>
                <a:cs typeface="+mj-cs"/>
              </a:rPr>
              <a:t>أشارك في الحوار مع معلِّمي حول الحكمة من مشروعية صلاة الجمعة، وأكتب خلاصة ذلك.</a:t>
            </a:r>
          </a:p>
        </p:txBody>
      </p:sp>
      <p:sp>
        <p:nvSpPr>
          <p:cNvPr id="14343" name="عنوان 1"/>
          <p:cNvSpPr txBox="1">
            <a:spLocks/>
          </p:cNvSpPr>
          <p:nvPr/>
        </p:nvSpPr>
        <p:spPr bwMode="auto">
          <a:xfrm>
            <a:off x="900113" y="3571875"/>
            <a:ext cx="7473950" cy="2489200"/>
          </a:xfrm>
          <a:prstGeom prst="rect">
            <a:avLst/>
          </a:prstGeom>
          <a:noFill/>
          <a:ln>
            <a:noFill/>
          </a:ln>
          <a:extLst>
            <a:ext uri="{909E8E84-426E-40DD-AFC4-6F175D3DCCD1}"/>
            <a:ext uri="{91240B29-F687-4F45-9708-019B960494DF}"/>
          </a:extLst>
        </p:spPr>
        <p:txBody>
          <a:bodyPr anchor="ctr"/>
          <a:lstStyle>
            <a:lvl1pPr marL="457200" indent="-4572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buFont typeface="Wingdings" pitchFamily="2" charset="2"/>
              <a:buChar char="ü"/>
              <a:defRPr/>
            </a:pPr>
            <a:r>
              <a:rPr lang="ar-QA" sz="3600" b="1" dirty="0" smtClean="0">
                <a:solidFill>
                  <a:srgbClr val="3939FD"/>
                </a:solidFill>
                <a:cs typeface="+mj-cs"/>
              </a:rPr>
              <a:t>تلاقي المسلمين على مستوى جميع أهل البلدة في مكان </a:t>
            </a:r>
            <a:r>
              <a:rPr lang="ar-QA" sz="3600" b="1" smtClean="0">
                <a:solidFill>
                  <a:srgbClr val="3939FD"/>
                </a:solidFill>
                <a:cs typeface="+mj-cs"/>
              </a:rPr>
              <a:t>واحد -هو المسجد الجامع- </a:t>
            </a:r>
            <a:r>
              <a:rPr lang="ar-QA" sz="3600" b="1" dirty="0" smtClean="0">
                <a:solidFill>
                  <a:srgbClr val="3939FD"/>
                </a:solidFill>
                <a:cs typeface="+mj-cs"/>
              </a:rPr>
              <a:t>مرة كل أسبوع يلتقون على نصيحة تجمع شملهم، وتزيدهم وحدة وتضامنًا، كما تزيدهم ألفة وتعارفًا، </a:t>
            </a:r>
          </a:p>
        </p:txBody>
      </p:sp>
    </p:spTree>
  </p:cSld>
  <p:clrMapOvr>
    <a:masterClrMapping/>
  </p:clrMapOvr>
  <p:transition advClick="0" advTm="2000">
    <p:wedge/>
    <p:sndAc>
      <p:stSnd>
        <p:snd r:embed="rId2" name="Splash.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fade">
                                      <p:cBhvr>
                                        <p:cTn id="7" dur="1000"/>
                                        <p:tgtEl>
                                          <p:spTgt spid="10244"/>
                                        </p:tgtEl>
                                      </p:cBhvr>
                                    </p:animEffect>
                                    <p:anim calcmode="lin" valueType="num">
                                      <p:cBhvr>
                                        <p:cTn id="8" dur="1000" fill="hold"/>
                                        <p:tgtEl>
                                          <p:spTgt spid="10244"/>
                                        </p:tgtEl>
                                        <p:attrNameLst>
                                          <p:attrName>ppt_x</p:attrName>
                                        </p:attrNameLst>
                                      </p:cBhvr>
                                      <p:tavLst>
                                        <p:tav tm="0">
                                          <p:val>
                                            <p:strVal val="#ppt_x"/>
                                          </p:val>
                                        </p:tav>
                                        <p:tav tm="100000">
                                          <p:val>
                                            <p:strVal val="#ppt_x"/>
                                          </p:val>
                                        </p:tav>
                                      </p:tavLst>
                                    </p:anim>
                                    <p:anim calcmode="lin" valueType="num">
                                      <p:cBhvr>
                                        <p:cTn id="9" dur="1000" fill="hold"/>
                                        <p:tgtEl>
                                          <p:spTgt spid="1024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الحكمة من مشروعيتها.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4" name="chimes.wav"/>
                                        </p:tgtEl>
                                      </p:cMediaNode>
                                    </p:audio>
                                  </p:subTnLst>
                                </p:cTn>
                              </p:par>
                              <p:par>
                                <p:cTn id="16" presetID="12" presetClass="entr" presetSubtype="2" fill="hold" nodeType="withEffect">
                                  <p:stCondLst>
                                    <p:cond delay="0"/>
                                  </p:stCondLst>
                                  <p:childTnLst>
                                    <p:set>
                                      <p:cBhvr>
                                        <p:cTn id="17" dur="1" fill="hold">
                                          <p:stCondLst>
                                            <p:cond delay="0"/>
                                          </p:stCondLst>
                                        </p:cTn>
                                        <p:tgtEl>
                                          <p:spTgt spid="14342">
                                            <p:txEl>
                                              <p:pRg st="0" end="0"/>
                                            </p:txEl>
                                          </p:spTgt>
                                        </p:tgtEl>
                                        <p:attrNameLst>
                                          <p:attrName>style.visibility</p:attrName>
                                        </p:attrNameLst>
                                      </p:cBhvr>
                                      <p:to>
                                        <p:strVal val="visible"/>
                                      </p:to>
                                    </p:set>
                                    <p:animEffect transition="in" filter="slide(fromRight)">
                                      <p:cBhvr>
                                        <p:cTn id="18" dur="1000"/>
                                        <p:tgtEl>
                                          <p:spTgt spid="14342">
                                            <p:txEl>
                                              <p:pRg st="0" end="0"/>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5" name="أشارك في الحوار مع معلِّمي حول الحكمة من مشروعية صلاة.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nodeType="clickEffect">
                                  <p:stCondLst>
                                    <p:cond delay="0"/>
                                  </p:stCondLst>
                                  <p:childTnLst>
                                    <p:set>
                                      <p:cBhvr>
                                        <p:cTn id="22" dur="1" fill="hold">
                                          <p:stCondLst>
                                            <p:cond delay="0"/>
                                          </p:stCondLst>
                                        </p:cTn>
                                        <p:tgtEl>
                                          <p:spTgt spid="14343">
                                            <p:txEl>
                                              <p:pRg st="0" end="0"/>
                                            </p:txEl>
                                          </p:spTgt>
                                        </p:tgtEl>
                                        <p:attrNameLst>
                                          <p:attrName>style.visibility</p:attrName>
                                        </p:attrNameLst>
                                      </p:cBhvr>
                                      <p:to>
                                        <p:strVal val="visible"/>
                                      </p:to>
                                    </p:set>
                                    <p:animEffect transition="in" filter="checkerboard(across)">
                                      <p:cBhvr>
                                        <p:cTn id="23" dur="500"/>
                                        <p:tgtEl>
                                          <p:spTgt spid="14343">
                                            <p:txEl>
                                              <p:pRg st="0" end="0"/>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6" name="تلاقي المسلمين على مستوى جميع أهل البلدة في مكان واحد.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1071563" y="1714500"/>
            <a:ext cx="6786562" cy="3714750"/>
            <a:chOff x="-3756154" y="5929332"/>
            <a:chExt cx="6858048" cy="3714752"/>
          </a:xfrm>
        </p:grpSpPr>
        <p:pic>
          <p:nvPicPr>
            <p:cNvPr id="3076" name="Picture 7" descr="BCKMC120.WMF"/>
            <p:cNvPicPr>
              <a:picLocks noChangeAspect="1"/>
            </p:cNvPicPr>
            <p:nvPr/>
          </p:nvPicPr>
          <p:blipFill>
            <a:blip r:embed="rId4"/>
            <a:srcRect/>
            <a:stretch>
              <a:fillRect/>
            </a:stretch>
          </p:blipFill>
          <p:spPr bwMode="auto">
            <a:xfrm>
              <a:off x="-3756154" y="5929332"/>
              <a:ext cx="6858048" cy="3714752"/>
            </a:xfrm>
            <a:prstGeom prst="rect">
              <a:avLst/>
            </a:prstGeom>
            <a:noFill/>
            <a:ln w="9525">
              <a:noFill/>
              <a:miter lim="800000"/>
              <a:headEnd/>
              <a:tailEnd/>
            </a:ln>
          </p:spPr>
        </p:pic>
        <p:sp>
          <p:nvSpPr>
            <p:cNvPr id="4" name="TextBox 2"/>
            <p:cNvSpPr txBox="1"/>
            <p:nvPr/>
          </p:nvSpPr>
          <p:spPr>
            <a:xfrm rot="21200290">
              <a:off x="-2800616" y="6858531"/>
              <a:ext cx="5072099" cy="1446551"/>
            </a:xfrm>
            <a:prstGeom prst="rect">
              <a:avLst/>
            </a:prstGeom>
            <a:noFill/>
          </p:spPr>
          <p:txBody>
            <a:bodyPr rtlCol="1">
              <a:spAutoFit/>
            </a:bodyPr>
            <a:lstStyle/>
            <a:p>
              <a:pPr algn="ctr" fontAlgn="auto">
                <a:spcBef>
                  <a:spcPts val="0"/>
                </a:spcBef>
                <a:spcAft>
                  <a:spcPts val="0"/>
                </a:spcAft>
                <a:defRPr/>
              </a:pPr>
              <a:r>
                <a:rPr lang="ar-SA" sz="8800" b="1" dirty="0">
                  <a:ln w="18415" cmpd="sng">
                    <a:solidFill>
                      <a:srgbClr val="0000FF"/>
                    </a:solidFill>
                    <a:prstDash val="solid"/>
                  </a:ln>
                  <a:solidFill>
                    <a:schemeClr val="bg1"/>
                  </a:solidFill>
                  <a:effectLst>
                    <a:outerShdw blurRad="63500" dir="3600000" algn="tl" rotWithShape="0">
                      <a:srgbClr val="000000">
                        <a:alpha val="70000"/>
                      </a:srgbClr>
                    </a:outerShdw>
                  </a:effectLst>
                  <a:latin typeface="+mn-lt"/>
                  <a:cs typeface="+mn-cs"/>
                </a:rPr>
                <a:t>صلاة الجمعة</a:t>
              </a:r>
              <a:endParaRPr lang="ar-EG" sz="8800" b="1" dirty="0">
                <a:ln w="18415" cmpd="sng">
                  <a:solidFill>
                    <a:srgbClr val="0000FF"/>
                  </a:solidFill>
                  <a:prstDash val="solid"/>
                </a:ln>
                <a:solidFill>
                  <a:schemeClr val="bg1"/>
                </a:solidFill>
                <a:effectLst>
                  <a:outerShdw blurRad="63500" dir="3600000" algn="tl" rotWithShape="0">
                    <a:srgbClr val="000000">
                      <a:alpha val="70000"/>
                    </a:srgbClr>
                  </a:outerShdw>
                </a:effectLst>
                <a:latin typeface="+mn-lt"/>
                <a:cs typeface="+mn-cs"/>
              </a:endParaRPr>
            </a:p>
          </p:txBody>
        </p:sp>
      </p:grpSp>
      <p:pic>
        <p:nvPicPr>
          <p:cNvPr id="3075" name="صورة 4" descr="1.gif"/>
          <p:cNvPicPr>
            <a:picLocks noChangeAspect="1"/>
          </p:cNvPicPr>
          <p:nvPr/>
        </p:nvPicPr>
        <p:blipFill>
          <a:blip r:embed="rId5"/>
          <a:srcRect/>
          <a:stretch>
            <a:fillRect/>
          </a:stretch>
        </p:blipFill>
        <p:spPr bwMode="auto">
          <a:xfrm>
            <a:off x="0" y="3643313"/>
            <a:ext cx="4286250" cy="3214687"/>
          </a:xfrm>
          <a:prstGeom prst="rect">
            <a:avLst/>
          </a:prstGeom>
          <a:noFill/>
          <a:ln w="9525">
            <a:noFill/>
            <a:miter lim="800000"/>
            <a:headEnd/>
            <a:tailEnd/>
          </a:ln>
        </p:spPr>
      </p:pic>
    </p:spTree>
  </p:cSld>
  <p:clrMapOvr>
    <a:masterClrMapping/>
  </p:clrMapOvr>
  <p:transition advClick="0">
    <p:wedge/>
    <p:sndAc>
      <p:stSnd>
        <p:snd r:embed="rId2" name="Splash.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صلاة الجمعة.wav"/>
                                        </p:tgtEl>
                                      </p:cMediaNode>
                                    </p:audio>
                                  </p:subTnLst>
                                </p:cTn>
                              </p:par>
                              <p:par>
                                <p:cTn id="10" presetID="7" presetClass="entr" presetSubtype="4" fill="hold" nodeType="withEffect">
                                  <p:stCondLst>
                                    <p:cond delay="0"/>
                                  </p:stCondLst>
                                  <p:childTnLst>
                                    <p:set>
                                      <p:cBhvr>
                                        <p:cTn id="11" dur="1" fill="hold">
                                          <p:stCondLst>
                                            <p:cond delay="0"/>
                                          </p:stCondLst>
                                        </p:cTn>
                                        <p:tgtEl>
                                          <p:spTgt spid="3075"/>
                                        </p:tgtEl>
                                        <p:attrNameLst>
                                          <p:attrName>style.visibility</p:attrName>
                                        </p:attrNameLst>
                                      </p:cBhvr>
                                      <p:to>
                                        <p:strVal val="visible"/>
                                      </p:to>
                                    </p:set>
                                    <p:anim calcmode="lin" valueType="num">
                                      <p:cBhvr additive="base">
                                        <p:cTn id="12" dur="500" fill="hold"/>
                                        <p:tgtEl>
                                          <p:spTgt spid="3075"/>
                                        </p:tgtEl>
                                        <p:attrNameLst>
                                          <p:attrName>ppt_x</p:attrName>
                                        </p:attrNameLst>
                                      </p:cBhvr>
                                      <p:tavLst>
                                        <p:tav tm="0">
                                          <p:val>
                                            <p:strVal val="#ppt_x"/>
                                          </p:val>
                                        </p:tav>
                                        <p:tav tm="100000">
                                          <p:val>
                                            <p:strVal val="#ppt_x"/>
                                          </p:val>
                                        </p:tav>
                                      </p:tavLst>
                                    </p:anim>
                                    <p:anim calcmode="lin" valueType="num">
                                      <p:cBhvr additive="base">
                                        <p:cTn id="13"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7"/>
          <p:cNvGrpSpPr>
            <a:grpSpLocks/>
          </p:cNvGrpSpPr>
          <p:nvPr/>
        </p:nvGrpSpPr>
        <p:grpSpPr bwMode="auto">
          <a:xfrm>
            <a:off x="500063" y="1214438"/>
            <a:ext cx="8643937" cy="5643562"/>
            <a:chOff x="3286116" y="2285992"/>
            <a:chExt cx="5143536" cy="4286256"/>
          </a:xfrm>
        </p:grpSpPr>
        <p:sp>
          <p:nvSpPr>
            <p:cNvPr id="13" name="سحابة 12"/>
            <p:cNvSpPr/>
            <p:nvPr/>
          </p:nvSpPr>
          <p:spPr>
            <a:xfrm>
              <a:off x="3286116" y="2285992"/>
              <a:ext cx="5071744" cy="4286256"/>
            </a:xfrm>
            <a:prstGeom prst="cloud">
              <a:avLst/>
            </a:prstGeom>
            <a:solidFill>
              <a:srgbClr val="BFF04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EG"/>
            </a:p>
          </p:txBody>
        </p:sp>
        <p:sp>
          <p:nvSpPr>
            <p:cNvPr id="14" name="مخطط انسيابي: رابط 13"/>
            <p:cNvSpPr/>
            <p:nvPr/>
          </p:nvSpPr>
          <p:spPr>
            <a:xfrm>
              <a:off x="3357908" y="3143243"/>
              <a:ext cx="5071744" cy="2847859"/>
            </a:xfrm>
            <a:prstGeom prst="flowChartConnector">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EG"/>
            </a:p>
          </p:txBody>
        </p:sp>
      </p:grpSp>
      <p:pic>
        <p:nvPicPr>
          <p:cNvPr id="4103" name="Picture 7"/>
          <p:cNvPicPr>
            <a:picLocks noChangeAspect="1" noChangeArrowheads="1"/>
          </p:cNvPicPr>
          <p:nvPr/>
        </p:nvPicPr>
        <p:blipFill>
          <a:blip r:embed="rId5"/>
          <a:srcRect/>
          <a:stretch>
            <a:fillRect/>
          </a:stretch>
        </p:blipFill>
        <p:spPr bwMode="auto">
          <a:xfrm>
            <a:off x="1214414" y="2285992"/>
            <a:ext cx="7286676" cy="3643338"/>
          </a:xfrm>
          <a:prstGeom prst="rect">
            <a:avLst/>
          </a:prstGeom>
          <a:ln>
            <a:noFill/>
          </a:ln>
          <a:effectLst>
            <a:softEdge rad="112500"/>
          </a:effectLst>
        </p:spPr>
      </p:pic>
    </p:spTree>
  </p:cSld>
  <p:clrMapOvr>
    <a:masterClrMapping/>
  </p:clrMapOvr>
  <p:transition advClick="0">
    <p:wedge/>
    <p:sndAc>
      <p:stSnd>
        <p:snd r:embed="rId2" name="Splash.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hammer.wav"/>
                                        </p:tgtEl>
                                      </p:cMediaNode>
                                    </p:audio>
                                  </p:subTnLst>
                                </p:cTn>
                              </p:par>
                              <p:par>
                                <p:cTn id="8" presetID="4" presetClass="entr" presetSubtype="16" fill="hold" nodeType="withEffect">
                                  <p:stCondLst>
                                    <p:cond delay="0"/>
                                  </p:stCondLst>
                                  <p:childTnLst>
                                    <p:set>
                                      <p:cBhvr>
                                        <p:cTn id="9" dur="1" fill="hold">
                                          <p:stCondLst>
                                            <p:cond delay="0"/>
                                          </p:stCondLst>
                                        </p:cTn>
                                        <p:tgtEl>
                                          <p:spTgt spid="4103"/>
                                        </p:tgtEl>
                                        <p:attrNameLst>
                                          <p:attrName>style.visibility</p:attrName>
                                        </p:attrNameLst>
                                      </p:cBhvr>
                                      <p:to>
                                        <p:strVal val="visible"/>
                                      </p:to>
                                    </p:set>
                                    <p:animEffect transition="in" filter="box(in)">
                                      <p:cBhvr>
                                        <p:cTn id="10" dur="500"/>
                                        <p:tgtEl>
                                          <p:spTgt spid="4103"/>
                                        </p:tgtEl>
                                      </p:cBhvr>
                                    </p:animEffect>
                                  </p:childTnLst>
                                  <p:subTnLst>
                                    <p:audio>
                                      <p:cMediaNode>
                                        <p:cTn display="0" masterRel="sameClick">
                                          <p:stCondLst>
                                            <p:cond evt="begin" delay="0">
                                              <p:tn val="8"/>
                                            </p:cond>
                                          </p:stCondLst>
                                          <p:endCondLst>
                                            <p:cond evt="onStopAudio" delay="0">
                                              <p:tgtEl>
                                                <p:sldTgt/>
                                              </p:tgtEl>
                                            </p:cond>
                                          </p:endCondLst>
                                        </p:cTn>
                                        <p:tgtEl>
                                          <p:sndTgt r:embed="rId4" name="قال تعالى يا ايها الذين ءامنوا.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7.jpg"/>
          <p:cNvPicPr>
            <a:picLocks noChangeAspect="1"/>
          </p:cNvPicPr>
          <p:nvPr/>
        </p:nvPicPr>
        <p:blipFill>
          <a:blip r:embed="rId8" cstate="print"/>
          <a:stretch>
            <a:fillRect/>
          </a:stretch>
        </p:blipFill>
        <p:spPr>
          <a:xfrm>
            <a:off x="214282" y="928670"/>
            <a:ext cx="8643998" cy="5286412"/>
          </a:xfrm>
          <a:prstGeom prst="round2DiagRect">
            <a:avLst>
              <a:gd name="adj1" fmla="val 50000"/>
              <a:gd name="adj2" fmla="val 50000"/>
            </a:avLst>
          </a:prstGeom>
          <a:ln w="88900" cap="sq">
            <a:solidFill>
              <a:srgbClr val="FFFFFF"/>
            </a:solidFill>
            <a:miter lim="800000"/>
          </a:ln>
          <a:effectLst>
            <a:outerShdw blurRad="254000" algn="tl" rotWithShape="0">
              <a:srgbClr val="000000">
                <a:alpha val="43000"/>
              </a:srgbClr>
            </a:outerShdw>
          </a:effectLst>
        </p:spPr>
      </p:pic>
      <p:grpSp>
        <p:nvGrpSpPr>
          <p:cNvPr id="2" name="Group 2"/>
          <p:cNvGrpSpPr>
            <a:grpSpLocks/>
          </p:cNvGrpSpPr>
          <p:nvPr/>
        </p:nvGrpSpPr>
        <p:grpSpPr bwMode="auto">
          <a:xfrm>
            <a:off x="3276600" y="620713"/>
            <a:ext cx="4968875" cy="955675"/>
            <a:chOff x="642910" y="1485831"/>
            <a:chExt cx="6858048" cy="3060660"/>
          </a:xfrm>
        </p:grpSpPr>
        <p:grpSp>
          <p:nvGrpSpPr>
            <p:cNvPr id="5126" name="Group 6"/>
            <p:cNvGrpSpPr>
              <a:grpSpLocks/>
            </p:cNvGrpSpPr>
            <p:nvPr/>
          </p:nvGrpSpPr>
          <p:grpSpPr bwMode="auto">
            <a:xfrm>
              <a:off x="642910" y="1714485"/>
              <a:ext cx="6858048" cy="2832006"/>
              <a:chOff x="1142976" y="1714485"/>
              <a:chExt cx="6357982" cy="2832006"/>
            </a:xfrm>
          </p:grpSpPr>
          <p:sp>
            <p:nvSpPr>
              <p:cNvPr id="10" name="Plaque 5"/>
              <p:cNvSpPr/>
              <p:nvPr/>
            </p:nvSpPr>
            <p:spPr>
              <a:xfrm>
                <a:off x="1142976" y="1714616"/>
                <a:ext cx="6357982" cy="2643759"/>
              </a:xfrm>
              <a:prstGeom prst="plaque">
                <a:avLst/>
              </a:prstGeom>
              <a:gradFill flip="none" rotWithShape="1">
                <a:gsLst>
                  <a:gs pos="0">
                    <a:srgbClr val="0000FF"/>
                  </a:gs>
                  <a:gs pos="25000">
                    <a:srgbClr val="FF6633"/>
                  </a:gs>
                  <a:gs pos="50000">
                    <a:srgbClr val="00FF00"/>
                  </a:gs>
                  <a:gs pos="75000">
                    <a:srgbClr val="00FF00"/>
                  </a:gs>
                  <a:gs pos="100000">
                    <a:srgbClr val="0000FF"/>
                  </a:gs>
                </a:gsLst>
                <a:lin ang="2700000" scaled="1"/>
                <a:tileRect/>
              </a:gra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11" name="Flowchart: Off-page Connector 6"/>
              <p:cNvSpPr/>
              <p:nvPr/>
            </p:nvSpPr>
            <p:spPr>
              <a:xfrm>
                <a:off x="1569550" y="1714616"/>
                <a:ext cx="5573899" cy="2831875"/>
              </a:xfrm>
              <a:prstGeom prst="flowChartOffpageConnector">
                <a:avLst/>
              </a:prstGeom>
              <a:gradFill>
                <a:gsLst>
                  <a:gs pos="0">
                    <a:srgbClr val="FF0000"/>
                  </a:gs>
                  <a:gs pos="50000">
                    <a:srgbClr val="FFFF00"/>
                  </a:gs>
                  <a:gs pos="100000">
                    <a:srgbClr val="FF0000"/>
                  </a:gs>
                </a:gsLst>
                <a:lin ang="2700000" scaled="0"/>
              </a:gradFill>
              <a:ln w="571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grpSp>
        <p:sp>
          <p:nvSpPr>
            <p:cNvPr id="5127" name="مستطيل 227"/>
            <p:cNvSpPr>
              <a:spLocks noChangeArrowheads="1"/>
            </p:cNvSpPr>
            <p:nvPr/>
          </p:nvSpPr>
          <p:spPr bwMode="auto">
            <a:xfrm>
              <a:off x="1348886" y="1485831"/>
              <a:ext cx="5244389" cy="2928472"/>
            </a:xfrm>
            <a:prstGeom prst="rect">
              <a:avLst/>
            </a:prstGeom>
            <a:noFill/>
            <a:ln w="9525">
              <a:noFill/>
              <a:miter lim="800000"/>
              <a:headEnd/>
              <a:tailEnd/>
            </a:ln>
          </p:spPr>
          <p:txBody>
            <a:bodyPr>
              <a:spAutoFit/>
            </a:bodyPr>
            <a:lstStyle/>
            <a:p>
              <a:r>
                <a:rPr lang="ar-SA" sz="5400" b="1">
                  <a:solidFill>
                    <a:srgbClr val="0000FF"/>
                  </a:solidFill>
                  <a:latin typeface="Calibri" pitchFamily="34" charset="0"/>
                </a:rPr>
                <a:t>عناصر الوحدة</a:t>
              </a:r>
            </a:p>
          </p:txBody>
        </p:sp>
      </p:grpSp>
      <p:sp>
        <p:nvSpPr>
          <p:cNvPr id="59401" name="Rectangle 9"/>
          <p:cNvSpPr>
            <a:spLocks noChangeArrowheads="1"/>
          </p:cNvSpPr>
          <p:nvPr/>
        </p:nvSpPr>
        <p:spPr bwMode="auto">
          <a:xfrm>
            <a:off x="3059113" y="2133600"/>
            <a:ext cx="5400675" cy="2185988"/>
          </a:xfrm>
          <a:prstGeom prst="rect">
            <a:avLst/>
          </a:prstGeom>
          <a:noFill/>
          <a:ln w="9525">
            <a:noFill/>
            <a:miter lim="800000"/>
            <a:headEnd/>
            <a:tailEnd/>
          </a:ln>
          <a:effectLst/>
        </p:spPr>
        <p:txBody>
          <a:bodyPr>
            <a:spAutoFit/>
          </a:bodyPr>
          <a:lstStyle/>
          <a:p>
            <a:pPr lvl="1">
              <a:defRPr/>
            </a:pPr>
            <a:r>
              <a:rPr lang="ar-EG" sz="3600" b="1" dirty="0">
                <a:solidFill>
                  <a:srgbClr val="FF0000"/>
                </a:solidFill>
                <a:latin typeface="Tahoma" pitchFamily="34" charset="0"/>
                <a:cs typeface="+mn-cs"/>
              </a:rPr>
              <a:t>1</a:t>
            </a:r>
            <a:r>
              <a:rPr lang="ar-SA" sz="3600" b="1" dirty="0">
                <a:solidFill>
                  <a:srgbClr val="FF0000"/>
                </a:solidFill>
                <a:latin typeface="Tahoma" pitchFamily="34" charset="0"/>
                <a:cs typeface="+mn-cs"/>
              </a:rPr>
              <a:t>- فضل يوم الجمعة.</a:t>
            </a:r>
          </a:p>
          <a:p>
            <a:pPr lvl="1">
              <a:defRPr/>
            </a:pPr>
            <a:r>
              <a:rPr lang="ar-EG" sz="3600" b="1" dirty="0">
                <a:solidFill>
                  <a:srgbClr val="FF0000"/>
                </a:solidFill>
                <a:latin typeface="Tahoma" pitchFamily="34" charset="0"/>
                <a:cs typeface="+mn-cs"/>
              </a:rPr>
              <a:t>2</a:t>
            </a:r>
            <a:r>
              <a:rPr lang="ar-SA" sz="3600" b="1" dirty="0">
                <a:solidFill>
                  <a:srgbClr val="FF0000"/>
                </a:solidFill>
                <a:latin typeface="Tahoma" pitchFamily="34" charset="0"/>
                <a:cs typeface="+mn-cs"/>
              </a:rPr>
              <a:t>- صلاة الجمعة.</a:t>
            </a:r>
          </a:p>
          <a:p>
            <a:pPr lvl="1">
              <a:defRPr/>
            </a:pPr>
            <a:r>
              <a:rPr lang="ar-SA" sz="3200" b="1" dirty="0">
                <a:solidFill>
                  <a:srgbClr val="FF0000"/>
                </a:solidFill>
                <a:latin typeface="Tahoma" pitchFamily="34" charset="0"/>
                <a:cs typeface="+mn-cs"/>
              </a:rPr>
              <a:t>(حكمها، الحكمة من مشروعيتها، شروط صحتها، صفتها).</a:t>
            </a:r>
          </a:p>
        </p:txBody>
      </p:sp>
      <p:pic>
        <p:nvPicPr>
          <p:cNvPr id="5125" name="صورة 8" descr="islam(4).gif"/>
          <p:cNvPicPr>
            <a:picLocks noChangeAspect="1"/>
          </p:cNvPicPr>
          <p:nvPr/>
        </p:nvPicPr>
        <p:blipFill>
          <a:blip r:embed="rId9"/>
          <a:srcRect/>
          <a:stretch>
            <a:fillRect/>
          </a:stretch>
        </p:blipFill>
        <p:spPr bwMode="auto">
          <a:xfrm>
            <a:off x="214313" y="4352925"/>
            <a:ext cx="4581525" cy="2505075"/>
          </a:xfrm>
          <a:prstGeom prst="rect">
            <a:avLst/>
          </a:prstGeom>
          <a:noFill/>
          <a:ln w="9525">
            <a:noFill/>
            <a:miter lim="800000"/>
            <a:headEnd/>
            <a:tailEnd/>
          </a:ln>
        </p:spPr>
      </p:pic>
    </p:spTree>
  </p:cSld>
  <p:clrMapOvr>
    <a:masterClrMapping/>
  </p:clrMapOvr>
  <p:transition advClick="0">
    <p:wedge/>
    <p:sndAc>
      <p:stSnd>
        <p:snd r:embed="rId2" name="Splash.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Typing.wav"/>
                                        </p:tgtEl>
                                      </p:cMediaNode>
                                    </p:audio>
                                  </p:subTnLst>
                                </p:cTn>
                              </p:par>
                              <p:par>
                                <p:cTn id="8" presetID="47"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8"/>
                                            </p:cond>
                                          </p:stCondLst>
                                          <p:endCondLst>
                                            <p:cond evt="onStopAudio" delay="0">
                                              <p:tgtEl>
                                                <p:sldTgt/>
                                              </p:tgtEl>
                                            </p:cond>
                                          </p:endCondLst>
                                        </p:cTn>
                                        <p:tgtEl>
                                          <p:sndTgt r:embed="rId4" name="عناصر الوحدة.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2" fill="hold" nodeType="clickEffect">
                                  <p:stCondLst>
                                    <p:cond delay="0"/>
                                  </p:stCondLst>
                                  <p:childTnLst>
                                    <p:set>
                                      <p:cBhvr>
                                        <p:cTn id="16" dur="1" fill="hold">
                                          <p:stCondLst>
                                            <p:cond delay="0"/>
                                          </p:stCondLst>
                                        </p:cTn>
                                        <p:tgtEl>
                                          <p:spTgt spid="59401">
                                            <p:txEl>
                                              <p:pRg st="0" end="0"/>
                                            </p:txEl>
                                          </p:spTgt>
                                        </p:tgtEl>
                                        <p:attrNameLst>
                                          <p:attrName>style.visibility</p:attrName>
                                        </p:attrNameLst>
                                      </p:cBhvr>
                                      <p:to>
                                        <p:strVal val="visible"/>
                                      </p:to>
                                    </p:set>
                                    <p:animEffect transition="in" filter="slide(fromRight)">
                                      <p:cBhvr>
                                        <p:cTn id="17" dur="1000"/>
                                        <p:tgtEl>
                                          <p:spTgt spid="59401">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5" name="1- فضل يوم الجمعة.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2" fill="hold" nodeType="clickEffect">
                                  <p:stCondLst>
                                    <p:cond delay="0"/>
                                  </p:stCondLst>
                                  <p:childTnLst>
                                    <p:set>
                                      <p:cBhvr>
                                        <p:cTn id="21" dur="1" fill="hold">
                                          <p:stCondLst>
                                            <p:cond delay="0"/>
                                          </p:stCondLst>
                                        </p:cTn>
                                        <p:tgtEl>
                                          <p:spTgt spid="59401">
                                            <p:txEl>
                                              <p:pRg st="1" end="1"/>
                                            </p:txEl>
                                          </p:spTgt>
                                        </p:tgtEl>
                                        <p:attrNameLst>
                                          <p:attrName>style.visibility</p:attrName>
                                        </p:attrNameLst>
                                      </p:cBhvr>
                                      <p:to>
                                        <p:strVal val="visible"/>
                                      </p:to>
                                    </p:set>
                                    <p:animEffect transition="in" filter="slide(fromRight)">
                                      <p:cBhvr>
                                        <p:cTn id="22" dur="1000"/>
                                        <p:tgtEl>
                                          <p:spTgt spid="59401">
                                            <p:txEl>
                                              <p:pRg st="1" end="1"/>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6" name="2- صلاة الجمعة.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39" presetClass="entr" presetSubtype="0" accel="100000" fill="hold" nodeType="clickEffect">
                                  <p:stCondLst>
                                    <p:cond delay="0"/>
                                  </p:stCondLst>
                                  <p:childTnLst>
                                    <p:set>
                                      <p:cBhvr>
                                        <p:cTn id="26" dur="1" fill="hold">
                                          <p:stCondLst>
                                            <p:cond delay="0"/>
                                          </p:stCondLst>
                                        </p:cTn>
                                        <p:tgtEl>
                                          <p:spTgt spid="59401">
                                            <p:txEl>
                                              <p:pRg st="2" end="2"/>
                                            </p:txEl>
                                          </p:spTgt>
                                        </p:tgtEl>
                                        <p:attrNameLst>
                                          <p:attrName>style.visibility</p:attrName>
                                        </p:attrNameLst>
                                      </p:cBhvr>
                                      <p:to>
                                        <p:strVal val="visible"/>
                                      </p:to>
                                    </p:set>
                                    <p:anim calcmode="lin" valueType="num">
                                      <p:cBhvr>
                                        <p:cTn id="27" dur="1000" fill="hold"/>
                                        <p:tgtEl>
                                          <p:spTgt spid="59401">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1000" fill="hold"/>
                                        <p:tgtEl>
                                          <p:spTgt spid="59401">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1000" fill="hold"/>
                                        <p:tgtEl>
                                          <p:spTgt spid="59401">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1000" fill="hold"/>
                                        <p:tgtEl>
                                          <p:spTgt spid="5940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7" name="حكمها، الحكمة من مشروعيتها، شروط صحتها.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7.jpg"/>
          <p:cNvPicPr>
            <a:picLocks noChangeAspect="1"/>
          </p:cNvPicPr>
          <p:nvPr/>
        </p:nvPicPr>
        <p:blipFill>
          <a:blip r:embed="rId6" cstate="print"/>
          <a:stretch>
            <a:fillRect/>
          </a:stretch>
        </p:blipFill>
        <p:spPr>
          <a:xfrm>
            <a:off x="214282" y="928670"/>
            <a:ext cx="8643998" cy="5286412"/>
          </a:xfrm>
          <a:prstGeom prst="round2DiagRect">
            <a:avLst>
              <a:gd name="adj1" fmla="val 50000"/>
              <a:gd name="adj2" fmla="val 50000"/>
            </a:avLst>
          </a:prstGeom>
          <a:ln w="88900" cap="sq">
            <a:solidFill>
              <a:srgbClr val="FFFFFF"/>
            </a:solidFill>
            <a:miter lim="800000"/>
          </a:ln>
          <a:effectLst>
            <a:outerShdw blurRad="254000" algn="tl" rotWithShape="0">
              <a:srgbClr val="000000">
                <a:alpha val="43000"/>
              </a:srgbClr>
            </a:outerShdw>
          </a:effectLst>
        </p:spPr>
      </p:pic>
      <p:grpSp>
        <p:nvGrpSpPr>
          <p:cNvPr id="6147" name="Group 2"/>
          <p:cNvGrpSpPr>
            <a:grpSpLocks/>
          </p:cNvGrpSpPr>
          <p:nvPr/>
        </p:nvGrpSpPr>
        <p:grpSpPr bwMode="auto">
          <a:xfrm>
            <a:off x="3276600" y="620713"/>
            <a:ext cx="4968875" cy="955675"/>
            <a:chOff x="642910" y="1485831"/>
            <a:chExt cx="6858048" cy="3060660"/>
          </a:xfrm>
        </p:grpSpPr>
        <p:grpSp>
          <p:nvGrpSpPr>
            <p:cNvPr id="6150" name="Group 6"/>
            <p:cNvGrpSpPr>
              <a:grpSpLocks/>
            </p:cNvGrpSpPr>
            <p:nvPr/>
          </p:nvGrpSpPr>
          <p:grpSpPr bwMode="auto">
            <a:xfrm>
              <a:off x="642910" y="1714485"/>
              <a:ext cx="6858048" cy="2832006"/>
              <a:chOff x="1142976" y="1714485"/>
              <a:chExt cx="6357982" cy="2832006"/>
            </a:xfrm>
          </p:grpSpPr>
          <p:sp>
            <p:nvSpPr>
              <p:cNvPr id="10" name="Plaque 5"/>
              <p:cNvSpPr/>
              <p:nvPr/>
            </p:nvSpPr>
            <p:spPr>
              <a:xfrm>
                <a:off x="1142976" y="1714616"/>
                <a:ext cx="6357982" cy="2643759"/>
              </a:xfrm>
              <a:prstGeom prst="plaque">
                <a:avLst/>
              </a:prstGeom>
              <a:gradFill flip="none" rotWithShape="1">
                <a:gsLst>
                  <a:gs pos="0">
                    <a:srgbClr val="0000FF"/>
                  </a:gs>
                  <a:gs pos="25000">
                    <a:srgbClr val="FF6633"/>
                  </a:gs>
                  <a:gs pos="50000">
                    <a:srgbClr val="00FF00"/>
                  </a:gs>
                  <a:gs pos="75000">
                    <a:srgbClr val="00FF00"/>
                  </a:gs>
                  <a:gs pos="100000">
                    <a:srgbClr val="0000FF"/>
                  </a:gs>
                </a:gsLst>
                <a:lin ang="2700000" scaled="1"/>
                <a:tileRect/>
              </a:gra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11" name="Flowchart: Off-page Connector 6"/>
              <p:cNvSpPr/>
              <p:nvPr/>
            </p:nvSpPr>
            <p:spPr>
              <a:xfrm>
                <a:off x="1569550" y="1714616"/>
                <a:ext cx="5573899" cy="2831875"/>
              </a:xfrm>
              <a:prstGeom prst="flowChartOffpageConnector">
                <a:avLst/>
              </a:prstGeom>
              <a:gradFill>
                <a:gsLst>
                  <a:gs pos="0">
                    <a:srgbClr val="FF0000"/>
                  </a:gs>
                  <a:gs pos="50000">
                    <a:srgbClr val="FFFF00"/>
                  </a:gs>
                  <a:gs pos="100000">
                    <a:srgbClr val="FF0000"/>
                  </a:gs>
                </a:gsLst>
                <a:lin ang="2700000" scaled="0"/>
              </a:gradFill>
              <a:ln w="571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grpSp>
        <p:sp>
          <p:nvSpPr>
            <p:cNvPr id="6151" name="مستطيل 227"/>
            <p:cNvSpPr>
              <a:spLocks noChangeArrowheads="1"/>
            </p:cNvSpPr>
            <p:nvPr/>
          </p:nvSpPr>
          <p:spPr bwMode="auto">
            <a:xfrm>
              <a:off x="1348886" y="1485831"/>
              <a:ext cx="5244389" cy="2928472"/>
            </a:xfrm>
            <a:prstGeom prst="rect">
              <a:avLst/>
            </a:prstGeom>
            <a:noFill/>
            <a:ln w="9525">
              <a:noFill/>
              <a:miter lim="800000"/>
              <a:headEnd/>
              <a:tailEnd/>
            </a:ln>
          </p:spPr>
          <p:txBody>
            <a:bodyPr>
              <a:spAutoFit/>
            </a:bodyPr>
            <a:lstStyle/>
            <a:p>
              <a:r>
                <a:rPr lang="ar-SA" sz="5400" b="1">
                  <a:solidFill>
                    <a:srgbClr val="0000FF"/>
                  </a:solidFill>
                  <a:latin typeface="Calibri" pitchFamily="34" charset="0"/>
                </a:rPr>
                <a:t>عناصر الوحدة</a:t>
              </a:r>
            </a:p>
          </p:txBody>
        </p:sp>
      </p:grpSp>
      <p:sp>
        <p:nvSpPr>
          <p:cNvPr id="59401" name="Rectangle 9"/>
          <p:cNvSpPr>
            <a:spLocks noChangeArrowheads="1"/>
          </p:cNvSpPr>
          <p:nvPr/>
        </p:nvSpPr>
        <p:spPr bwMode="auto">
          <a:xfrm>
            <a:off x="2844800" y="2541588"/>
            <a:ext cx="5400675" cy="2060575"/>
          </a:xfrm>
          <a:prstGeom prst="rect">
            <a:avLst/>
          </a:prstGeom>
          <a:noFill/>
          <a:ln>
            <a:noFill/>
          </a:ln>
          <a:extLst>
            <a:ext uri="{909E8E84-426E-40DD-AFC4-6F175D3DCCD1}"/>
            <a:ext uri="{91240B29-F687-4F45-9708-019B960494DF}"/>
          </a:extLst>
        </p:spPr>
        <p:txBody>
          <a:bodyPr>
            <a:spAutoFit/>
          </a:bodyPr>
          <a:lstStyle/>
          <a:p>
            <a:pPr>
              <a:buClr>
                <a:srgbClr val="3366CC"/>
              </a:buClr>
              <a:buFont typeface="Wingdings" pitchFamily="2" charset="2"/>
              <a:buNone/>
              <a:defRPr/>
            </a:pPr>
            <a:r>
              <a:rPr lang="ar-EG" sz="3200" b="1" dirty="0">
                <a:solidFill>
                  <a:srgbClr val="FF0000"/>
                </a:solidFill>
                <a:cs typeface="+mn-cs"/>
              </a:rPr>
              <a:t>3-خطبتا الجمعة:</a:t>
            </a:r>
          </a:p>
          <a:p>
            <a:pPr algn="ctr">
              <a:buClr>
                <a:srgbClr val="3366CC"/>
              </a:buClr>
              <a:buFont typeface="Wingdings" pitchFamily="2" charset="2"/>
              <a:buNone/>
              <a:defRPr/>
            </a:pPr>
            <a:r>
              <a:rPr lang="ar-EG" sz="3200" b="1" dirty="0">
                <a:solidFill>
                  <a:srgbClr val="FF0000"/>
                </a:solidFill>
                <a:cs typeface="+mn-cs"/>
              </a:rPr>
              <a:t>(حكمهما، أركانهما،</a:t>
            </a:r>
            <a:r>
              <a:rPr lang="ar-SA" sz="3200" b="1" dirty="0">
                <a:solidFill>
                  <a:srgbClr val="FF0000"/>
                </a:solidFill>
                <a:cs typeface="+mn-cs"/>
              </a:rPr>
              <a:t> </a:t>
            </a:r>
            <a:r>
              <a:rPr lang="ar-EG" sz="3200" b="1" dirty="0">
                <a:solidFill>
                  <a:srgbClr val="FF0000"/>
                </a:solidFill>
                <a:cs typeface="+mn-cs"/>
              </a:rPr>
              <a:t>مستحباتهما).</a:t>
            </a:r>
          </a:p>
          <a:p>
            <a:pPr>
              <a:buClr>
                <a:srgbClr val="3366CC"/>
              </a:buClr>
              <a:buFont typeface="Wingdings" pitchFamily="2" charset="2"/>
              <a:buNone/>
              <a:defRPr/>
            </a:pPr>
            <a:r>
              <a:rPr lang="ar-EG" sz="3200" b="1" dirty="0">
                <a:solidFill>
                  <a:srgbClr val="FF0000"/>
                </a:solidFill>
                <a:latin typeface="Calibri" pitchFamily="34" charset="0"/>
                <a:cs typeface="+mn-cs"/>
              </a:rPr>
              <a:t>4-</a:t>
            </a:r>
            <a:r>
              <a:rPr lang="ar-SA" sz="3200" b="1" dirty="0">
                <a:solidFill>
                  <a:srgbClr val="FF0000"/>
                </a:solidFill>
                <a:latin typeface="Calibri" pitchFamily="34" charset="0"/>
                <a:cs typeface="+mn-cs"/>
              </a:rPr>
              <a:t> مستحبات يوم الجمعة.</a:t>
            </a:r>
          </a:p>
          <a:p>
            <a:pPr>
              <a:buClr>
                <a:srgbClr val="3366CC"/>
              </a:buClr>
              <a:buFont typeface="Wingdings" pitchFamily="2" charset="2"/>
              <a:buNone/>
              <a:defRPr/>
            </a:pPr>
            <a:r>
              <a:rPr lang="ar-EG" sz="3200" b="1" dirty="0">
                <a:solidFill>
                  <a:srgbClr val="FF0000"/>
                </a:solidFill>
                <a:latin typeface="Calibri" pitchFamily="34" charset="0"/>
                <a:cs typeface="+mn-cs"/>
              </a:rPr>
              <a:t>5-</a:t>
            </a:r>
            <a:r>
              <a:rPr lang="ar-SA" sz="3200" b="1" dirty="0">
                <a:solidFill>
                  <a:srgbClr val="FF0000"/>
                </a:solidFill>
                <a:latin typeface="Calibri" pitchFamily="34" charset="0"/>
                <a:cs typeface="+mn-cs"/>
              </a:rPr>
              <a:t> ما يُنهى عنه من حضر الجمعة.</a:t>
            </a:r>
            <a:endParaRPr lang="ar-EG" sz="3200" b="1" dirty="0">
              <a:solidFill>
                <a:srgbClr val="FF0000"/>
              </a:solidFill>
              <a:cs typeface="+mn-cs"/>
            </a:endParaRPr>
          </a:p>
        </p:txBody>
      </p:sp>
      <p:pic>
        <p:nvPicPr>
          <p:cNvPr id="6149" name="صورة 8" descr="islam(4).gif"/>
          <p:cNvPicPr>
            <a:picLocks noChangeAspect="1"/>
          </p:cNvPicPr>
          <p:nvPr/>
        </p:nvPicPr>
        <p:blipFill>
          <a:blip r:embed="rId7"/>
          <a:srcRect/>
          <a:stretch>
            <a:fillRect/>
          </a:stretch>
        </p:blipFill>
        <p:spPr bwMode="auto">
          <a:xfrm>
            <a:off x="214313" y="4352925"/>
            <a:ext cx="4581525" cy="2505075"/>
          </a:xfrm>
          <a:prstGeom prst="rect">
            <a:avLst/>
          </a:prstGeom>
          <a:noFill/>
          <a:ln w="9525">
            <a:noFill/>
            <a:miter lim="800000"/>
            <a:headEnd/>
            <a:tailEnd/>
          </a:ln>
        </p:spPr>
      </p:pic>
    </p:spTree>
  </p:cSld>
  <p:clrMapOvr>
    <a:masterClrMapping/>
  </p:clrMapOvr>
  <p:transition advClick="0" advTm="2000">
    <p:wedge/>
    <p:sndAc>
      <p:stSnd>
        <p:snd r:embed="rId2" name="Splash.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nodeType="afterEffect">
                                  <p:stCondLst>
                                    <p:cond delay="0"/>
                                  </p:stCondLst>
                                  <p:childTnLst>
                                    <p:set>
                                      <p:cBhvr>
                                        <p:cTn id="6" dur="1" fill="hold">
                                          <p:stCondLst>
                                            <p:cond delay="0"/>
                                          </p:stCondLst>
                                        </p:cTn>
                                        <p:tgtEl>
                                          <p:spTgt spid="59401">
                                            <p:txEl>
                                              <p:pRg st="0" end="0"/>
                                            </p:txEl>
                                          </p:spTgt>
                                        </p:tgtEl>
                                        <p:attrNameLst>
                                          <p:attrName>style.visibility</p:attrName>
                                        </p:attrNameLst>
                                      </p:cBhvr>
                                      <p:to>
                                        <p:strVal val="visible"/>
                                      </p:to>
                                    </p:set>
                                    <p:animEffect transition="in" filter="slide(fromRight)">
                                      <p:cBhvr>
                                        <p:cTn id="7" dur="1000"/>
                                        <p:tgtEl>
                                          <p:spTgt spid="5940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3-خطبتا الجمعة حكمهما.wav"/>
                                        </p:tgtEl>
                                      </p:cMediaNode>
                                    </p:audio>
                                  </p:subTnLst>
                                </p:cTn>
                              </p:par>
                              <p:par>
                                <p:cTn id="8" presetID="12" presetClass="entr" presetSubtype="2" fill="hold" nodeType="withEffect">
                                  <p:stCondLst>
                                    <p:cond delay="0"/>
                                  </p:stCondLst>
                                  <p:childTnLst>
                                    <p:set>
                                      <p:cBhvr>
                                        <p:cTn id="9" dur="1" fill="hold">
                                          <p:stCondLst>
                                            <p:cond delay="0"/>
                                          </p:stCondLst>
                                        </p:cTn>
                                        <p:tgtEl>
                                          <p:spTgt spid="59401">
                                            <p:txEl>
                                              <p:pRg st="1" end="1"/>
                                            </p:txEl>
                                          </p:spTgt>
                                        </p:tgtEl>
                                        <p:attrNameLst>
                                          <p:attrName>style.visibility</p:attrName>
                                        </p:attrNameLst>
                                      </p:cBhvr>
                                      <p:to>
                                        <p:strVal val="visible"/>
                                      </p:to>
                                    </p:set>
                                    <p:animEffect transition="in" filter="slide(fromRight)">
                                      <p:cBhvr>
                                        <p:cTn id="10" dur="1000"/>
                                        <p:tgtEl>
                                          <p:spTgt spid="59401">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2" fill="hold" nodeType="clickEffect">
                                  <p:stCondLst>
                                    <p:cond delay="0"/>
                                  </p:stCondLst>
                                  <p:childTnLst>
                                    <p:set>
                                      <p:cBhvr>
                                        <p:cTn id="14" dur="1" fill="hold">
                                          <p:stCondLst>
                                            <p:cond delay="0"/>
                                          </p:stCondLst>
                                        </p:cTn>
                                        <p:tgtEl>
                                          <p:spTgt spid="59401">
                                            <p:txEl>
                                              <p:pRg st="2" end="2"/>
                                            </p:txEl>
                                          </p:spTgt>
                                        </p:tgtEl>
                                        <p:attrNameLst>
                                          <p:attrName>style.visibility</p:attrName>
                                        </p:attrNameLst>
                                      </p:cBhvr>
                                      <p:to>
                                        <p:strVal val="visible"/>
                                      </p:to>
                                    </p:set>
                                    <p:animEffect transition="in" filter="slide(fromRight)">
                                      <p:cBhvr>
                                        <p:cTn id="15" dur="1000"/>
                                        <p:tgtEl>
                                          <p:spTgt spid="59401">
                                            <p:txEl>
                                              <p:pRg st="2" end="2"/>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4" name="4- مستحبات يوم الجمعة.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2" fill="hold" nodeType="clickEffect">
                                  <p:stCondLst>
                                    <p:cond delay="0"/>
                                  </p:stCondLst>
                                  <p:childTnLst>
                                    <p:set>
                                      <p:cBhvr>
                                        <p:cTn id="19" dur="1" fill="hold">
                                          <p:stCondLst>
                                            <p:cond delay="0"/>
                                          </p:stCondLst>
                                        </p:cTn>
                                        <p:tgtEl>
                                          <p:spTgt spid="59401">
                                            <p:txEl>
                                              <p:pRg st="3" end="3"/>
                                            </p:txEl>
                                          </p:spTgt>
                                        </p:tgtEl>
                                        <p:attrNameLst>
                                          <p:attrName>style.visibility</p:attrName>
                                        </p:attrNameLst>
                                      </p:cBhvr>
                                      <p:to>
                                        <p:strVal val="visible"/>
                                      </p:to>
                                    </p:set>
                                    <p:animEffect transition="in" filter="slide(fromRight)">
                                      <p:cBhvr>
                                        <p:cTn id="20" dur="1000"/>
                                        <p:tgtEl>
                                          <p:spTgt spid="59401">
                                            <p:txEl>
                                              <p:pRg st="3" end="3"/>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5" name="5- ما يُنهى عنه من حضر الجمعة.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ar-EG"/>
          </a:p>
        </p:txBody>
      </p:sp>
      <p:sp>
        <p:nvSpPr>
          <p:cNvPr id="7171"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ar-EG"/>
          </a:p>
        </p:txBody>
      </p:sp>
      <p:sp>
        <p:nvSpPr>
          <p:cNvPr id="7172"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ar-EG"/>
          </a:p>
        </p:txBody>
      </p:sp>
      <p:pic>
        <p:nvPicPr>
          <p:cNvPr id="6" name="صورة 5" descr="7.jpg"/>
          <p:cNvPicPr>
            <a:picLocks noChangeAspect="1"/>
          </p:cNvPicPr>
          <p:nvPr/>
        </p:nvPicPr>
        <p:blipFill>
          <a:blip r:embed="rId8" cstate="print"/>
          <a:stretch>
            <a:fillRect/>
          </a:stretch>
        </p:blipFill>
        <p:spPr>
          <a:xfrm>
            <a:off x="500034" y="1785926"/>
            <a:ext cx="7929618" cy="3616870"/>
          </a:xfrm>
          <a:prstGeom prst="round2DiagRect">
            <a:avLst>
              <a:gd name="adj1" fmla="val 16667"/>
              <a:gd name="adj2" fmla="val 50000"/>
            </a:avLst>
          </a:prstGeom>
          <a:ln w="88900" cap="sq">
            <a:solidFill>
              <a:srgbClr val="FFFFFF"/>
            </a:solidFill>
            <a:miter lim="800000"/>
          </a:ln>
          <a:effectLst>
            <a:outerShdw blurRad="254000" algn="tl" rotWithShape="0">
              <a:srgbClr val="000000">
                <a:alpha val="43000"/>
              </a:srgbClr>
            </a:outerShdw>
          </a:effectLst>
        </p:spPr>
      </p:pic>
      <p:sp>
        <p:nvSpPr>
          <p:cNvPr id="8" name="Rectangle 2"/>
          <p:cNvSpPr>
            <a:spLocks noChangeArrowheads="1"/>
          </p:cNvSpPr>
          <p:nvPr/>
        </p:nvSpPr>
        <p:spPr bwMode="auto">
          <a:xfrm>
            <a:off x="1300163" y="3317875"/>
            <a:ext cx="6986587" cy="1754188"/>
          </a:xfrm>
          <a:prstGeom prst="rect">
            <a:avLst/>
          </a:prstGeom>
          <a:noFill/>
          <a:ln w="9525">
            <a:noFill/>
            <a:miter lim="800000"/>
            <a:headEnd/>
            <a:tailEnd/>
          </a:ln>
        </p:spPr>
        <p:txBody>
          <a:bodyPr>
            <a:spAutoFit/>
          </a:bodyPr>
          <a:lstStyle/>
          <a:p>
            <a:pPr algn="ctr">
              <a:defRPr/>
            </a:pPr>
            <a:r>
              <a:rPr lang="ar-SA" sz="3600" b="1" dirty="0">
                <a:latin typeface="Calibri" pitchFamily="34" charset="0"/>
                <a:cs typeface="+mn-cs"/>
              </a:rPr>
              <a:t>1- فضل يوم الجمعة، مع الدليل.</a:t>
            </a:r>
          </a:p>
          <a:p>
            <a:pPr algn="ctr">
              <a:defRPr/>
            </a:pPr>
            <a:r>
              <a:rPr lang="ar-SA" sz="3600" b="1" dirty="0">
                <a:latin typeface="Calibri" pitchFamily="34" charset="0"/>
                <a:cs typeface="+mn-cs"/>
              </a:rPr>
              <a:t>2- شروط صحة صلاة الجمعة وصفتها.</a:t>
            </a:r>
          </a:p>
          <a:p>
            <a:pPr algn="ctr">
              <a:defRPr/>
            </a:pPr>
            <a:r>
              <a:rPr lang="ar-SA" sz="3600" b="1" dirty="0">
                <a:latin typeface="Calibri" pitchFamily="34" charset="0"/>
                <a:cs typeface="+mn-cs"/>
              </a:rPr>
              <a:t>3- الأمور المستحبة يوم الجمعة.</a:t>
            </a:r>
          </a:p>
        </p:txBody>
      </p:sp>
      <p:sp>
        <p:nvSpPr>
          <p:cNvPr id="9" name="Cloud 4"/>
          <p:cNvSpPr/>
          <p:nvPr/>
        </p:nvSpPr>
        <p:spPr>
          <a:xfrm>
            <a:off x="3643306" y="1500174"/>
            <a:ext cx="4071966" cy="1500198"/>
          </a:xfrm>
          <a:prstGeom prst="cloud">
            <a:avLst/>
          </a:prstGeom>
          <a:ln/>
        </p:spPr>
        <p:style>
          <a:lnRef idx="3">
            <a:schemeClr val="lt1"/>
          </a:lnRef>
          <a:fillRef idx="1">
            <a:schemeClr val="accent2"/>
          </a:fillRef>
          <a:effectRef idx="1">
            <a:schemeClr val="accent2"/>
          </a:effectRef>
          <a:fontRef idx="minor">
            <a:schemeClr val="lt1"/>
          </a:fontRef>
        </p:style>
        <p:txBody>
          <a:bodyPr rtlCol="1" anchor="ctr"/>
          <a:lstStyle/>
          <a:p>
            <a:pPr algn="ctr" fontAlgn="auto">
              <a:spcBef>
                <a:spcPts val="0"/>
              </a:spcBef>
              <a:spcAft>
                <a:spcPts val="0"/>
              </a:spcAft>
              <a:defRPr/>
            </a:pPr>
            <a:r>
              <a:rPr lang="ar-SA" sz="4800" b="1" dirty="0">
                <a:ln>
                  <a:solidFill>
                    <a:schemeClr val="tx1"/>
                  </a:solidFill>
                </a:ln>
                <a:solidFill>
                  <a:srgbClr val="FF0000"/>
                </a:solidFill>
              </a:rPr>
              <a:t>أريد أن أتعلم</a:t>
            </a:r>
            <a:endParaRPr lang="ar-EG" sz="4800" dirty="0">
              <a:ln>
                <a:solidFill>
                  <a:schemeClr val="tx1"/>
                </a:solidFill>
              </a:ln>
              <a:solidFill>
                <a:srgbClr val="FF0000"/>
              </a:solidFill>
            </a:endParaRPr>
          </a:p>
        </p:txBody>
      </p:sp>
    </p:spTree>
  </p:cSld>
  <p:clrMapOvr>
    <a:masterClrMapping/>
  </p:clrMapOvr>
  <p:transition advClick="0" advTm="2000">
    <p:wedge/>
    <p:sndAc>
      <p:stSnd>
        <p:snd r:embed="rId2" name="Splash.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10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Typing.wav"/>
                                        </p:tgtEl>
                                      </p:cMediaNode>
                                    </p:audio>
                                  </p:subTnLst>
                                </p:cTn>
                              </p:par>
                              <p:par>
                                <p:cTn id="8" presetID="47"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anim calcmode="lin" valueType="num">
                                      <p:cBhvr>
                                        <p:cTn id="11" dur="1000" fill="hold"/>
                                        <p:tgtEl>
                                          <p:spTgt spid="9"/>
                                        </p:tgtEl>
                                        <p:attrNameLst>
                                          <p:attrName>ppt_x</p:attrName>
                                        </p:attrNameLst>
                                      </p:cBhvr>
                                      <p:tavLst>
                                        <p:tav tm="0">
                                          <p:val>
                                            <p:strVal val="#ppt_x"/>
                                          </p:val>
                                        </p:tav>
                                        <p:tav tm="100000">
                                          <p:val>
                                            <p:strVal val="#ppt_x"/>
                                          </p:val>
                                        </p:tav>
                                      </p:tavLst>
                                    </p:anim>
                                    <p:anim calcmode="lin" valueType="num">
                                      <p:cBhvr>
                                        <p:cTn id="12" dur="1000" fill="hold"/>
                                        <p:tgtEl>
                                          <p:spTgt spid="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8"/>
                                            </p:cond>
                                          </p:stCondLst>
                                          <p:endCondLst>
                                            <p:cond evt="onStopAudio" delay="0">
                                              <p:tgtEl>
                                                <p:sldTgt/>
                                              </p:tgtEl>
                                            </p:cond>
                                          </p:endCondLst>
                                        </p:cTn>
                                        <p:tgtEl>
                                          <p:sndTgt r:embed="rId4" name="أريد أن أتعلم.wav"/>
                                        </p:tgtEl>
                                      </p:cMediaNode>
                                    </p:audio>
                                  </p:subTnLst>
                                </p:cTn>
                              </p:par>
                            </p:childTnLst>
                          </p:cTn>
                        </p:par>
                      </p:childTnLst>
                    </p:cTn>
                  </p:par>
                  <p:par>
                    <p:cTn id="13" fill="hold">
                      <p:stCondLst>
                        <p:cond delay="indefinite"/>
                      </p:stCondLst>
                      <p:childTnLst>
                        <p:par>
                          <p:cTn id="14" fill="hold">
                            <p:stCondLst>
                              <p:cond delay="0"/>
                            </p:stCondLst>
                            <p:childTnLst>
                              <p:par>
                                <p:cTn id="15" presetID="25"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 calcmode="lin" valueType="num">
                                      <p:cBhvr>
                                        <p:cTn id="17" dur="500" decel="50000" fill="hold">
                                          <p:stCondLst>
                                            <p:cond delay="0"/>
                                          </p:stCondLst>
                                        </p:cTn>
                                        <p:tgtEl>
                                          <p:spTgt spid="8">
                                            <p:txEl>
                                              <p:pRg st="0" end="0"/>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8">
                                            <p:txEl>
                                              <p:pRg st="0" end="0"/>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8">
                                            <p:txEl>
                                              <p:pRg st="0" end="0"/>
                                            </p:txEl>
                                          </p:spTgt>
                                        </p:tgtEl>
                                        <p:attrNameLst>
                                          <p:attrName>ppt_w</p:attrName>
                                        </p:attrNameLst>
                                      </p:cBhvr>
                                      <p:tavLst>
                                        <p:tav tm="0">
                                          <p:val>
                                            <p:strVal val="#ppt_w*.05"/>
                                          </p:val>
                                        </p:tav>
                                        <p:tav tm="100000">
                                          <p:val>
                                            <p:strVal val="#ppt_w"/>
                                          </p:val>
                                        </p:tav>
                                      </p:tavLst>
                                    </p:anim>
                                    <p:anim calcmode="lin" valueType="num">
                                      <p:cBhvr>
                                        <p:cTn id="20" dur="1000" fill="hold"/>
                                        <p:tgtEl>
                                          <p:spTgt spid="8">
                                            <p:txEl>
                                              <p:pRg st="0" end="0"/>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8">
                                            <p:txEl>
                                              <p:pRg st="0" end="0"/>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8">
                                            <p:txEl>
                                              <p:pRg st="0" end="0"/>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8">
                                            <p:txEl>
                                              <p:pRg st="0" end="0"/>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8">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5" name="1- فضلّ يوم الجمعة، مع الدليل.wav"/>
                                        </p:tgtEl>
                                      </p:cMediaNode>
                                    </p:audio>
                                  </p:subTnLst>
                                </p:cTn>
                              </p:par>
                            </p:childTnLst>
                          </p:cTn>
                        </p:par>
                      </p:childTnLst>
                    </p:cTn>
                  </p:par>
                  <p:par>
                    <p:cTn id="25" fill="hold">
                      <p:stCondLst>
                        <p:cond delay="indefinite"/>
                      </p:stCondLst>
                      <p:childTnLst>
                        <p:par>
                          <p:cTn id="26" fill="hold">
                            <p:stCondLst>
                              <p:cond delay="0"/>
                            </p:stCondLst>
                            <p:childTnLst>
                              <p:par>
                                <p:cTn id="27" presetID="25" presetClass="entr" presetSubtype="0" fill="hold" nodeType="click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anim calcmode="lin" valueType="num">
                                      <p:cBhvr>
                                        <p:cTn id="29" dur="500" decel="50000" fill="hold">
                                          <p:stCondLst>
                                            <p:cond delay="0"/>
                                          </p:stCondLst>
                                        </p:cTn>
                                        <p:tgtEl>
                                          <p:spTgt spid="8">
                                            <p:txEl>
                                              <p:pRg st="1" end="1"/>
                                            </p:txEl>
                                          </p:spTgt>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8">
                                            <p:txEl>
                                              <p:pRg st="1" end="1"/>
                                            </p:txEl>
                                          </p:spTgt>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8">
                                            <p:txEl>
                                              <p:pRg st="1" end="1"/>
                                            </p:txEl>
                                          </p:spTgt>
                                        </p:tgtEl>
                                        <p:attrNameLst>
                                          <p:attrName>ppt_w</p:attrName>
                                        </p:attrNameLst>
                                      </p:cBhvr>
                                      <p:tavLst>
                                        <p:tav tm="0">
                                          <p:val>
                                            <p:strVal val="#ppt_w*.05"/>
                                          </p:val>
                                        </p:tav>
                                        <p:tav tm="100000">
                                          <p:val>
                                            <p:strVal val="#ppt_w"/>
                                          </p:val>
                                        </p:tav>
                                      </p:tavLst>
                                    </p:anim>
                                    <p:anim calcmode="lin" valueType="num">
                                      <p:cBhvr>
                                        <p:cTn id="32" dur="1000" fill="hold"/>
                                        <p:tgtEl>
                                          <p:spTgt spid="8">
                                            <p:txEl>
                                              <p:pRg st="1" end="1"/>
                                            </p:txEl>
                                          </p:spTgt>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8">
                                            <p:txEl>
                                              <p:pRg st="1" end="1"/>
                                            </p:txEl>
                                          </p:spTgt>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8">
                                            <p:txEl>
                                              <p:pRg st="1" end="1"/>
                                            </p:txEl>
                                          </p:spTgt>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8">
                                            <p:txEl>
                                              <p:pRg st="1" end="1"/>
                                            </p:txEl>
                                          </p:spTgt>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8">
                                            <p:txEl>
                                              <p:pRg st="1" end="1"/>
                                            </p:txEl>
                                          </p:spTgt>
                                        </p:tgtEl>
                                      </p:cBhvr>
                                    </p:animEffect>
                                  </p:childTnLst>
                                  <p:subTnLst>
                                    <p:audio>
                                      <p:cMediaNode>
                                        <p:cTn display="0" masterRel="sameClick">
                                          <p:stCondLst>
                                            <p:cond evt="begin" delay="0">
                                              <p:tn val="27"/>
                                            </p:cond>
                                          </p:stCondLst>
                                          <p:endCondLst>
                                            <p:cond evt="onStopAudio" delay="0">
                                              <p:tgtEl>
                                                <p:sldTgt/>
                                              </p:tgtEl>
                                            </p:cond>
                                          </p:endCondLst>
                                        </p:cTn>
                                        <p:tgtEl>
                                          <p:sndTgt r:embed="rId6" name="2- شروطّ صحة صلاة الجمعة وصفتها.wav"/>
                                        </p:tgtEl>
                                      </p:cMediaNode>
                                    </p:audio>
                                  </p:subTnLst>
                                </p:cTn>
                              </p:par>
                            </p:childTnLst>
                          </p:cTn>
                        </p:par>
                      </p:childTnLst>
                    </p:cTn>
                  </p:par>
                  <p:par>
                    <p:cTn id="37" fill="hold">
                      <p:stCondLst>
                        <p:cond delay="indefinite"/>
                      </p:stCondLst>
                      <p:childTnLst>
                        <p:par>
                          <p:cTn id="38" fill="hold">
                            <p:stCondLst>
                              <p:cond delay="0"/>
                            </p:stCondLst>
                            <p:childTnLst>
                              <p:par>
                                <p:cTn id="39" presetID="25" presetClass="entr" presetSubtype="0" fill="hold" nodeType="clickEffect">
                                  <p:stCondLst>
                                    <p:cond delay="0"/>
                                  </p:stCondLst>
                                  <p:childTnLst>
                                    <p:set>
                                      <p:cBhvr>
                                        <p:cTn id="40" dur="1" fill="hold">
                                          <p:stCondLst>
                                            <p:cond delay="0"/>
                                          </p:stCondLst>
                                        </p:cTn>
                                        <p:tgtEl>
                                          <p:spTgt spid="8">
                                            <p:txEl>
                                              <p:pRg st="2" end="2"/>
                                            </p:txEl>
                                          </p:spTgt>
                                        </p:tgtEl>
                                        <p:attrNameLst>
                                          <p:attrName>style.visibility</p:attrName>
                                        </p:attrNameLst>
                                      </p:cBhvr>
                                      <p:to>
                                        <p:strVal val="visible"/>
                                      </p:to>
                                    </p:set>
                                    <p:anim calcmode="lin" valueType="num">
                                      <p:cBhvr>
                                        <p:cTn id="41" dur="500" decel="50000" fill="hold">
                                          <p:stCondLst>
                                            <p:cond delay="0"/>
                                          </p:stCondLst>
                                        </p:cTn>
                                        <p:tgtEl>
                                          <p:spTgt spid="8">
                                            <p:txEl>
                                              <p:pRg st="2" end="2"/>
                                            </p:txEl>
                                          </p:spTgt>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8">
                                            <p:txEl>
                                              <p:pRg st="2" end="2"/>
                                            </p:txEl>
                                          </p:spTgt>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8">
                                            <p:txEl>
                                              <p:pRg st="2" end="2"/>
                                            </p:txEl>
                                          </p:spTgt>
                                        </p:tgtEl>
                                        <p:attrNameLst>
                                          <p:attrName>ppt_w</p:attrName>
                                        </p:attrNameLst>
                                      </p:cBhvr>
                                      <p:tavLst>
                                        <p:tav tm="0">
                                          <p:val>
                                            <p:strVal val="#ppt_w*.05"/>
                                          </p:val>
                                        </p:tav>
                                        <p:tav tm="100000">
                                          <p:val>
                                            <p:strVal val="#ppt_w"/>
                                          </p:val>
                                        </p:tav>
                                      </p:tavLst>
                                    </p:anim>
                                    <p:anim calcmode="lin" valueType="num">
                                      <p:cBhvr>
                                        <p:cTn id="44" dur="1000" fill="hold"/>
                                        <p:tgtEl>
                                          <p:spTgt spid="8">
                                            <p:txEl>
                                              <p:pRg st="2" end="2"/>
                                            </p:txEl>
                                          </p:spTgt>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8">
                                            <p:txEl>
                                              <p:pRg st="2" end="2"/>
                                            </p:txEl>
                                          </p:spTgt>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8">
                                            <p:txEl>
                                              <p:pRg st="2" end="2"/>
                                            </p:txEl>
                                          </p:spTgt>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8">
                                            <p:txEl>
                                              <p:pRg st="2" end="2"/>
                                            </p:txEl>
                                          </p:spTgt>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8">
                                            <p:txEl>
                                              <p:pRg st="2" end="2"/>
                                            </p:txEl>
                                          </p:spTgt>
                                        </p:tgtEl>
                                      </p:cBhvr>
                                    </p:animEffect>
                                  </p:childTnLst>
                                  <p:subTnLst>
                                    <p:audio>
                                      <p:cMediaNode>
                                        <p:cTn display="0" masterRel="sameClick">
                                          <p:stCondLst>
                                            <p:cond evt="begin" delay="0">
                                              <p:tn val="39"/>
                                            </p:cond>
                                          </p:stCondLst>
                                          <p:endCondLst>
                                            <p:cond evt="onStopAudio" delay="0">
                                              <p:tgtEl>
                                                <p:sldTgt/>
                                              </p:tgtEl>
                                            </p:cond>
                                          </p:endCondLst>
                                        </p:cTn>
                                        <p:tgtEl>
                                          <p:sndTgt r:embed="rId7" name="3- الأمور المستحبة يوم الجمعة.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ar-EG"/>
          </a:p>
        </p:txBody>
      </p:sp>
      <p:sp>
        <p:nvSpPr>
          <p:cNvPr id="8195"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ar-EG"/>
          </a:p>
        </p:txBody>
      </p:sp>
      <p:sp>
        <p:nvSpPr>
          <p:cNvPr id="8196"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ar-EG"/>
          </a:p>
        </p:txBody>
      </p:sp>
      <p:pic>
        <p:nvPicPr>
          <p:cNvPr id="6" name="صورة 5" descr="7.jpg"/>
          <p:cNvPicPr>
            <a:picLocks noChangeAspect="1"/>
          </p:cNvPicPr>
          <p:nvPr/>
        </p:nvPicPr>
        <p:blipFill>
          <a:blip r:embed="rId5" cstate="print"/>
          <a:stretch>
            <a:fillRect/>
          </a:stretch>
        </p:blipFill>
        <p:spPr>
          <a:xfrm>
            <a:off x="500034" y="1785926"/>
            <a:ext cx="7929618" cy="3616870"/>
          </a:xfrm>
          <a:prstGeom prst="round2DiagRect">
            <a:avLst>
              <a:gd name="adj1" fmla="val 16667"/>
              <a:gd name="adj2" fmla="val 50000"/>
            </a:avLst>
          </a:prstGeom>
          <a:ln w="88900" cap="sq">
            <a:solidFill>
              <a:srgbClr val="FFFFFF"/>
            </a:solidFill>
            <a:miter lim="800000"/>
          </a:ln>
          <a:effectLst>
            <a:outerShdw blurRad="254000" algn="tl" rotWithShape="0">
              <a:srgbClr val="000000">
                <a:alpha val="43000"/>
              </a:srgbClr>
            </a:outerShdw>
          </a:effectLst>
        </p:spPr>
      </p:pic>
      <p:sp>
        <p:nvSpPr>
          <p:cNvPr id="9" name="Cloud 4"/>
          <p:cNvSpPr/>
          <p:nvPr/>
        </p:nvSpPr>
        <p:spPr>
          <a:xfrm>
            <a:off x="3643306" y="1500174"/>
            <a:ext cx="4071966" cy="1500198"/>
          </a:xfrm>
          <a:prstGeom prst="cloud">
            <a:avLst/>
          </a:prstGeom>
          <a:ln/>
        </p:spPr>
        <p:style>
          <a:lnRef idx="3">
            <a:schemeClr val="lt1"/>
          </a:lnRef>
          <a:fillRef idx="1">
            <a:schemeClr val="accent2"/>
          </a:fillRef>
          <a:effectRef idx="1">
            <a:schemeClr val="accent2"/>
          </a:effectRef>
          <a:fontRef idx="minor">
            <a:schemeClr val="lt1"/>
          </a:fontRef>
        </p:style>
        <p:txBody>
          <a:bodyPr rtlCol="1" anchor="ctr"/>
          <a:lstStyle/>
          <a:p>
            <a:pPr algn="ctr" fontAlgn="auto">
              <a:spcBef>
                <a:spcPts val="0"/>
              </a:spcBef>
              <a:spcAft>
                <a:spcPts val="0"/>
              </a:spcAft>
              <a:defRPr/>
            </a:pPr>
            <a:r>
              <a:rPr lang="ar-SA" sz="4800" b="1" dirty="0">
                <a:ln>
                  <a:solidFill>
                    <a:schemeClr val="tx1"/>
                  </a:solidFill>
                </a:ln>
                <a:solidFill>
                  <a:srgbClr val="FF0000"/>
                </a:solidFill>
              </a:rPr>
              <a:t>أريد أن أتعلم</a:t>
            </a:r>
            <a:endParaRPr lang="ar-EG" sz="4800" dirty="0">
              <a:ln>
                <a:solidFill>
                  <a:schemeClr val="tx1"/>
                </a:solidFill>
              </a:ln>
              <a:solidFill>
                <a:srgbClr val="FF0000"/>
              </a:solidFill>
            </a:endParaRPr>
          </a:p>
        </p:txBody>
      </p:sp>
      <p:sp>
        <p:nvSpPr>
          <p:cNvPr id="10" name="Rectangle 2"/>
          <p:cNvSpPr>
            <a:spLocks noChangeArrowheads="1"/>
          </p:cNvSpPr>
          <p:nvPr/>
        </p:nvSpPr>
        <p:spPr bwMode="auto">
          <a:xfrm>
            <a:off x="1857375" y="3143250"/>
            <a:ext cx="6643688" cy="2308225"/>
          </a:xfrm>
          <a:prstGeom prst="rect">
            <a:avLst/>
          </a:prstGeom>
          <a:noFill/>
          <a:ln w="9525">
            <a:noFill/>
            <a:miter lim="800000"/>
            <a:headEnd/>
            <a:tailEnd/>
          </a:ln>
        </p:spPr>
        <p:txBody>
          <a:bodyPr>
            <a:spAutoFit/>
          </a:bodyPr>
          <a:lstStyle/>
          <a:p>
            <a:pPr algn="ctr">
              <a:defRPr/>
            </a:pPr>
            <a:r>
              <a:rPr lang="ar-SA" sz="3600" b="1" dirty="0">
                <a:latin typeface="Calibri" pitchFamily="34" charset="0"/>
                <a:cs typeface="+mn-cs"/>
              </a:rPr>
              <a:t>4- الأمور التي ينهى عنها من حضر الجمعة.</a:t>
            </a:r>
          </a:p>
          <a:p>
            <a:pPr algn="ctr">
              <a:defRPr/>
            </a:pPr>
            <a:r>
              <a:rPr lang="ar-SA" sz="3600" b="1" dirty="0">
                <a:latin typeface="Calibri" pitchFamily="34" charset="0"/>
                <a:cs typeface="+mn-cs"/>
              </a:rPr>
              <a:t>5- ماذا يفعل من فاتته صلاة الجمعة أو لم يدرك</a:t>
            </a:r>
            <a:r>
              <a:rPr lang="ar-EG" sz="3600" b="1" dirty="0">
                <a:latin typeface="Calibri" pitchFamily="34" charset="0"/>
                <a:cs typeface="+mn-cs"/>
              </a:rPr>
              <a:t> </a:t>
            </a:r>
            <a:r>
              <a:rPr lang="ar-SA" sz="3600" b="1" dirty="0">
                <a:latin typeface="Calibri" pitchFamily="34" charset="0"/>
                <a:cs typeface="+mn-cs"/>
              </a:rPr>
              <a:t>الركعة الثانية منها.</a:t>
            </a:r>
          </a:p>
        </p:txBody>
      </p:sp>
    </p:spTree>
  </p:cSld>
  <p:clrMapOvr>
    <a:masterClrMapping/>
  </p:clrMapOvr>
  <p:transition advClick="0" advTm="2000">
    <p:wedge/>
    <p:sndAc>
      <p:stSnd>
        <p:snd r:embed="rId2" name="Splash.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decel="50000" fill="hold">
                                          <p:stCondLst>
                                            <p:cond delay="0"/>
                                          </p:stCondLst>
                                        </p:cTn>
                                        <p:tgtEl>
                                          <p:spTgt spid="10">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10">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4- الأمور التي ينهى عنها من حضر الجمعة.wav"/>
                                        </p:tgtEl>
                                      </p:cMediaNode>
                                    </p:audio>
                                  </p:sub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p:cTn id="19" dur="500" decel="50000" fill="hold">
                                          <p:stCondLst>
                                            <p:cond delay="0"/>
                                          </p:stCondLst>
                                        </p:cTn>
                                        <p:tgtEl>
                                          <p:spTgt spid="10">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0">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0">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10">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0">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0">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0">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0">
                                            <p:txEl>
                                              <p:pRg st="1" end="1"/>
                                            </p:txEl>
                                          </p:spTgt>
                                        </p:tgtEl>
                                      </p:cBhvr>
                                    </p:animEffect>
                                  </p:childTnLst>
                                  <p:subTnLst>
                                    <p:audio>
                                      <p:cMediaNode>
                                        <p:cTn display="0" masterRel="sameClick">
                                          <p:stCondLst>
                                            <p:cond evt="begin" delay="0">
                                              <p:tn val="17"/>
                                            </p:cond>
                                          </p:stCondLst>
                                          <p:endCondLst>
                                            <p:cond evt="onStopAudio" delay="0">
                                              <p:tgtEl>
                                                <p:sldTgt/>
                                              </p:tgtEl>
                                            </p:cond>
                                          </p:endCondLst>
                                        </p:cTn>
                                        <p:tgtEl>
                                          <p:sndTgt r:embed="rId4" name="5- ماذا يفعل من فاتته صلاة الجمعة أو لم يدرك الركعة الثانية منها.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ar-EG"/>
          </a:p>
        </p:txBody>
      </p:sp>
      <p:sp>
        <p:nvSpPr>
          <p:cNvPr id="9219" name="Rectangle 2"/>
          <p:cNvSpPr>
            <a:spLocks noChangeArrowheads="1"/>
          </p:cNvSpPr>
          <p:nvPr/>
        </p:nvSpPr>
        <p:spPr bwMode="auto">
          <a:xfrm>
            <a:off x="8959850" y="736600"/>
            <a:ext cx="184150" cy="366713"/>
          </a:xfrm>
          <a:prstGeom prst="rect">
            <a:avLst/>
          </a:prstGeom>
          <a:noFill/>
          <a:ln w="9525">
            <a:noFill/>
            <a:miter lim="800000"/>
            <a:headEnd/>
            <a:tailEnd/>
          </a:ln>
        </p:spPr>
        <p:txBody>
          <a:bodyPr wrap="none" anchor="ctr">
            <a:spAutoFit/>
          </a:bodyPr>
          <a:lstStyle/>
          <a:p>
            <a:pPr eaLnBrk="0" hangingPunct="0"/>
            <a:endParaRPr lang="ar-EG"/>
          </a:p>
        </p:txBody>
      </p:sp>
      <p:sp>
        <p:nvSpPr>
          <p:cNvPr id="3" name="Text Box 3" descr="eps_SC32_ribbons_border07"/>
          <p:cNvSpPr txBox="1">
            <a:spLocks noChangeArrowheads="1"/>
          </p:cNvSpPr>
          <p:nvPr/>
        </p:nvSpPr>
        <p:spPr bwMode="auto">
          <a:xfrm>
            <a:off x="250825" y="549275"/>
            <a:ext cx="8893175" cy="4967288"/>
          </a:xfrm>
          <a:prstGeom prst="rect">
            <a:avLst/>
          </a:prstGeom>
          <a:blipFill dpi="0" rotWithShape="0">
            <a:blip r:embed="rId8"/>
            <a:srcRect/>
            <a:stretch>
              <a:fillRect/>
            </a:stretch>
          </a:blipFill>
          <a:ln w="9525" algn="ctr">
            <a:noFill/>
            <a:miter lim="800000"/>
            <a:headEnd/>
            <a:tailEnd/>
          </a:ln>
        </p:spPr>
        <p:txBody>
          <a:bodyPr/>
          <a:lstStyle/>
          <a:p>
            <a:endParaRPr lang="ar-EG"/>
          </a:p>
        </p:txBody>
      </p:sp>
      <p:sp>
        <p:nvSpPr>
          <p:cNvPr id="11" name="مربع نص 18"/>
          <p:cNvSpPr txBox="1">
            <a:spLocks noChangeArrowheads="1"/>
          </p:cNvSpPr>
          <p:nvPr/>
        </p:nvSpPr>
        <p:spPr bwMode="auto">
          <a:xfrm rot="8680">
            <a:off x="900113" y="1989138"/>
            <a:ext cx="6983412" cy="308133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ar-SA" sz="2800" b="1" dirty="0">
                <a:solidFill>
                  <a:srgbClr val="002060"/>
                </a:solidFill>
              </a:rPr>
              <a:t>يوم الجمعة هو أفضل أيام الأسبوع، خص الله </a:t>
            </a:r>
            <a:r>
              <a:rPr lang="ar-SA" sz="2800" b="1" dirty="0" err="1">
                <a:solidFill>
                  <a:srgbClr val="002060"/>
                </a:solidFill>
              </a:rPr>
              <a:t>به</a:t>
            </a:r>
            <a:r>
              <a:rPr lang="ar-SA" sz="2800" b="1" dirty="0">
                <a:solidFill>
                  <a:srgbClr val="002060"/>
                </a:solidFill>
              </a:rPr>
              <a:t> هذه الأمة بعد أن ضلّت عنه سائر الأمم، وقد جاء في فضله أحاديث كثيرة منها: </a:t>
            </a:r>
          </a:p>
          <a:p>
            <a:pPr algn="ctr">
              <a:defRPr/>
            </a:pPr>
            <a:r>
              <a:rPr lang="ar-SA" sz="2800" b="1" dirty="0">
                <a:solidFill>
                  <a:srgbClr val="FF0000"/>
                </a:solidFill>
              </a:rPr>
              <a:t>قوله صلى الله عليه وسلم: </a:t>
            </a:r>
          </a:p>
          <a:p>
            <a:pPr algn="ctr">
              <a:defRPr/>
            </a:pPr>
            <a:r>
              <a:rPr lang="ar-EG" sz="2800" b="1" dirty="0">
                <a:solidFill>
                  <a:srgbClr val="3939FD"/>
                </a:solidFill>
              </a:rPr>
              <a:t>"</a:t>
            </a:r>
            <a:r>
              <a:rPr lang="ar-SA" sz="2800" b="1" dirty="0">
                <a:solidFill>
                  <a:srgbClr val="3939FD"/>
                </a:solidFill>
              </a:rPr>
              <a:t>خير يوم طلعت عليه الشمس يوم الجمعة، فيه خُلق آدم، وفيه أُدخل الجنة، وفيه أُخرج منها</a:t>
            </a:r>
            <a:r>
              <a:rPr lang="ar-EG" sz="2800" b="1" dirty="0">
                <a:solidFill>
                  <a:srgbClr val="3939FD"/>
                </a:solidFill>
              </a:rPr>
              <a:t>"</a:t>
            </a:r>
            <a:r>
              <a:rPr lang="ar-EG" sz="2800" b="1" baseline="30000" dirty="0">
                <a:solidFill>
                  <a:srgbClr val="3939FD"/>
                </a:solidFill>
              </a:rPr>
              <a:t>(1)</a:t>
            </a:r>
            <a:r>
              <a:rPr lang="ar-SA" sz="2800" b="1" dirty="0">
                <a:solidFill>
                  <a:srgbClr val="3939FD"/>
                </a:solidFill>
              </a:rPr>
              <a:t>.</a:t>
            </a:r>
          </a:p>
          <a:p>
            <a:pPr algn="ctr">
              <a:defRPr/>
            </a:pPr>
            <a:endParaRPr lang="ar-EG" sz="2800" b="1" dirty="0">
              <a:solidFill>
                <a:srgbClr val="002060"/>
              </a:solidFill>
            </a:endParaRPr>
          </a:p>
        </p:txBody>
      </p:sp>
      <p:sp>
        <p:nvSpPr>
          <p:cNvPr id="8" name="Cloud 4"/>
          <p:cNvSpPr/>
          <p:nvPr/>
        </p:nvSpPr>
        <p:spPr>
          <a:xfrm>
            <a:off x="3638536" y="446071"/>
            <a:ext cx="4500593" cy="1500198"/>
          </a:xfrm>
          <a:prstGeom prst="cloud">
            <a:avLst/>
          </a:prstGeom>
          <a:ln/>
        </p:spPr>
        <p:style>
          <a:lnRef idx="3">
            <a:schemeClr val="lt1"/>
          </a:lnRef>
          <a:fillRef idx="1">
            <a:schemeClr val="accent3"/>
          </a:fillRef>
          <a:effectRef idx="1">
            <a:schemeClr val="accent3"/>
          </a:effectRef>
          <a:fontRef idx="minor">
            <a:schemeClr val="lt1"/>
          </a:fontRef>
        </p:style>
        <p:txBody>
          <a:bodyPr rtlCol="1" anchor="ctr"/>
          <a:lstStyle/>
          <a:p>
            <a:pPr algn="ctr" fontAlgn="auto">
              <a:spcBef>
                <a:spcPts val="0"/>
              </a:spcBef>
              <a:spcAft>
                <a:spcPts val="0"/>
              </a:spcAft>
              <a:defRPr/>
            </a:pPr>
            <a:r>
              <a:rPr lang="ar-SA"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صلاة الجمعة</a:t>
            </a:r>
            <a:endParaRPr lang="ar-EG"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Text Box 475"/>
          <p:cNvSpPr txBox="1">
            <a:spLocks noChangeArrowheads="1"/>
          </p:cNvSpPr>
          <p:nvPr/>
        </p:nvSpPr>
        <p:spPr bwMode="auto">
          <a:xfrm>
            <a:off x="323850" y="5643563"/>
            <a:ext cx="8334375" cy="1077912"/>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ctr">
              <a:spcBef>
                <a:spcPct val="50000"/>
              </a:spcBef>
              <a:defRPr/>
            </a:pPr>
            <a:r>
              <a:rPr lang="ar-EG" sz="3200" b="1" dirty="0">
                <a:solidFill>
                  <a:schemeClr val="tx1"/>
                </a:solidFill>
                <a:latin typeface="Calibri" pitchFamily="34" charset="0"/>
              </a:rPr>
              <a:t>(1) أخرجه مسلم في كتاب الجمعة، باب فضل يوم الجمعة، رقم (854).</a:t>
            </a:r>
            <a:endParaRPr lang="en-US" sz="3200" b="1" dirty="0">
              <a:solidFill>
                <a:schemeClr val="tx1"/>
              </a:solidFill>
              <a:latin typeface="Calibri" pitchFamily="34" charset="0"/>
            </a:endParaRPr>
          </a:p>
        </p:txBody>
      </p:sp>
    </p:spTree>
  </p:cSld>
  <p:clrMapOvr>
    <a:masterClrMapping/>
  </p:clrMapOvr>
  <p:transition advClick="0" advTm="2000">
    <p:wedge/>
    <p:sndAc>
      <p:stSnd>
        <p:snd r:embed="rId2" name="Splash.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10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par>
                                <p:cTn id="8" presetID="2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fltVal val="0"/>
                                          </p:val>
                                        </p:tav>
                                        <p:tav tm="100000">
                                          <p:val>
                                            <p:strVal val="#ppt_w"/>
                                          </p:val>
                                        </p:tav>
                                      </p:tavLst>
                                    </p:anim>
                                    <p:anim calcmode="lin" valueType="num">
                                      <p:cBhvr>
                                        <p:cTn id="11" dur="1000" fill="hold"/>
                                        <p:tgtEl>
                                          <p:spTgt spid="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8"/>
                                            </p:cond>
                                          </p:stCondLst>
                                          <p:endCondLst>
                                            <p:cond evt="onStopAudio" delay="0">
                                              <p:tgtEl>
                                                <p:sldTgt/>
                                              </p:tgtEl>
                                            </p:cond>
                                          </p:endCondLst>
                                        </p:cTn>
                                        <p:tgtEl>
                                          <p:sndTgt r:embed="rId4" name="صلاة الجمعة2.wav"/>
                                        </p:tgtEl>
                                      </p:cMediaNode>
                                    </p:audio>
                                  </p:sub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ntr" presetSubtype="2" fill="hold" nodeType="click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animEffect transition="in" filter="slide(fromRight)">
                                      <p:cBhvr>
                                        <p:cTn id="16" dur="1000"/>
                                        <p:tgtEl>
                                          <p:spTgt spid="11">
                                            <p:txEl>
                                              <p:pRg st="0" end="0"/>
                                            </p:txEl>
                                          </p:spTgt>
                                        </p:tgtEl>
                                      </p:cBhvr>
                                    </p:animEffect>
                                  </p:childTnLst>
                                  <p:subTnLst>
                                    <p:audio>
                                      <p:cMediaNode>
                                        <p:cTn display="0" masterRel="sameClick">
                                          <p:stCondLst>
                                            <p:cond evt="begin" delay="0">
                                              <p:tn val="14"/>
                                            </p:cond>
                                          </p:stCondLst>
                                          <p:endCondLst>
                                            <p:cond evt="onStopAudio" delay="0">
                                              <p:tgtEl>
                                                <p:sldTgt/>
                                              </p:tgtEl>
                                            </p:cond>
                                          </p:endCondLst>
                                        </p:cTn>
                                        <p:tgtEl>
                                          <p:sndTgt r:embed="rId5" name="يوم الجمعة هو أفضل أيام الأسبوع، خص الله به هذه الأمة بعد أن.wav"/>
                                        </p:tgtEl>
                                      </p:cMediaNode>
                                    </p:audio>
                                  </p:subTnLst>
                                </p:cTn>
                              </p:par>
                              <p:par>
                                <p:cTn id="17" presetID="29" presetClass="entr" presetSubtype="0" fill="hold" grpId="0" nodeType="withEffect">
                                  <p:stCondLst>
                                    <p:cond delay="0"/>
                                  </p:stCondLst>
                                  <p:childTnLst>
                                    <p:set>
                                      <p:cBhvr>
                                        <p:cTn id="18" dur="1" fill="hold">
                                          <p:stCondLst>
                                            <p:cond delay="0"/>
                                          </p:stCondLst>
                                        </p:cTn>
                                        <p:tgtEl>
                                          <p:spTgt spid="11">
                                            <p:bg/>
                                          </p:spTgt>
                                        </p:tgtEl>
                                        <p:attrNameLst>
                                          <p:attrName>style.visibility</p:attrName>
                                        </p:attrNameLst>
                                      </p:cBhvr>
                                      <p:to>
                                        <p:strVal val="visible"/>
                                      </p:to>
                                    </p:set>
                                    <p:anim calcmode="lin" valueType="num">
                                      <p:cBhvr>
                                        <p:cTn id="19" dur="1000" fill="hold"/>
                                        <p:tgtEl>
                                          <p:spTgt spid="11">
                                            <p:bg/>
                                          </p:spTgt>
                                        </p:tgtEl>
                                        <p:attrNameLst>
                                          <p:attrName>ppt_x</p:attrName>
                                        </p:attrNameLst>
                                      </p:cBhvr>
                                      <p:tavLst>
                                        <p:tav tm="0">
                                          <p:val>
                                            <p:strVal val="#ppt_x-.2"/>
                                          </p:val>
                                        </p:tav>
                                        <p:tav tm="100000">
                                          <p:val>
                                            <p:strVal val="#ppt_x"/>
                                          </p:val>
                                        </p:tav>
                                      </p:tavLst>
                                    </p:anim>
                                    <p:anim calcmode="lin" valueType="num">
                                      <p:cBhvr>
                                        <p:cTn id="20" dur="1000" fill="hold"/>
                                        <p:tgtEl>
                                          <p:spTgt spid="11">
                                            <p:bg/>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1">
                                            <p:bg/>
                                          </p:spTgt>
                                        </p:tgtEl>
                                      </p:cBhvr>
                                    </p:animEffect>
                                  </p:childTnLst>
                                </p:cTn>
                              </p:par>
                              <p:par>
                                <p:cTn id="22" presetID="17" presetClass="entr" presetSubtype="1" fill="hold" nodeType="withEffect">
                                  <p:stCondLst>
                                    <p:cond delay="0"/>
                                  </p:stCondLst>
                                  <p:childTnLst>
                                    <p:set>
                                      <p:cBhvr>
                                        <p:cTn id="23" dur="1" fill="hold">
                                          <p:stCondLst>
                                            <p:cond delay="0"/>
                                          </p:stCondLst>
                                        </p:cTn>
                                        <p:tgtEl>
                                          <p:spTgt spid="11">
                                            <p:txEl>
                                              <p:pRg st="1" end="1"/>
                                            </p:txEl>
                                          </p:spTgt>
                                        </p:tgtEl>
                                        <p:attrNameLst>
                                          <p:attrName>style.visibility</p:attrName>
                                        </p:attrNameLst>
                                      </p:cBhvr>
                                      <p:to>
                                        <p:strVal val="visible"/>
                                      </p:to>
                                    </p:set>
                                    <p:anim calcmode="lin" valueType="num">
                                      <p:cBhvr>
                                        <p:cTn id="24"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11">
                                            <p:txEl>
                                              <p:pRg st="1" end="1"/>
                                            </p:txEl>
                                          </p:spTgt>
                                        </p:tgtEl>
                                        <p:attrNameLst>
                                          <p:attrName>ppt_y</p:attrName>
                                        </p:attrNameLst>
                                      </p:cBhvr>
                                      <p:tavLst>
                                        <p:tav tm="0">
                                          <p:val>
                                            <p:strVal val="#ppt_y-#ppt_h/2"/>
                                          </p:val>
                                        </p:tav>
                                        <p:tav tm="100000">
                                          <p:val>
                                            <p:strVal val="#ppt_y"/>
                                          </p:val>
                                        </p:tav>
                                      </p:tavLst>
                                    </p:anim>
                                    <p:anim calcmode="lin" valueType="num">
                                      <p:cBhvr>
                                        <p:cTn id="26" dur="1000" fill="hold"/>
                                        <p:tgtEl>
                                          <p:spTgt spid="11">
                                            <p:txEl>
                                              <p:pRg st="1" end="1"/>
                                            </p:txEl>
                                          </p:spTgt>
                                        </p:tgtEl>
                                        <p:attrNameLst>
                                          <p:attrName>ppt_w</p:attrName>
                                        </p:attrNameLst>
                                      </p:cBhvr>
                                      <p:tavLst>
                                        <p:tav tm="0">
                                          <p:val>
                                            <p:strVal val="#ppt_w"/>
                                          </p:val>
                                        </p:tav>
                                        <p:tav tm="100000">
                                          <p:val>
                                            <p:strVal val="#ppt_w"/>
                                          </p:val>
                                        </p:tav>
                                      </p:tavLst>
                                    </p:anim>
                                    <p:anim calcmode="lin" valueType="num">
                                      <p:cBhvr>
                                        <p:cTn id="27" dur="1000" fill="hold"/>
                                        <p:tgtEl>
                                          <p:spTgt spid="11">
                                            <p:txEl>
                                              <p:pRg st="1" end="1"/>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2"/>
                                            </p:cond>
                                          </p:stCondLst>
                                          <p:endCondLst>
                                            <p:cond evt="onStopAudio" delay="0">
                                              <p:tgtEl>
                                                <p:sldTgt/>
                                              </p:tgtEl>
                                            </p:cond>
                                          </p:endCondLst>
                                        </p:cTn>
                                        <p:tgtEl>
                                          <p:sndTgt r:embed="rId6" name="click.wav"/>
                                        </p:tgtEl>
                                      </p:cMediaNode>
                                    </p:audio>
                                  </p:subTnLst>
                                </p:cTn>
                              </p:par>
                              <p:par>
                                <p:cTn id="28" presetID="17" presetClass="entr" presetSubtype="1" fill="hold" nodeType="withEffect">
                                  <p:stCondLst>
                                    <p:cond delay="0"/>
                                  </p:stCondLst>
                                  <p:childTnLst>
                                    <p:set>
                                      <p:cBhvr>
                                        <p:cTn id="29" dur="1" fill="hold">
                                          <p:stCondLst>
                                            <p:cond delay="0"/>
                                          </p:stCondLst>
                                        </p:cTn>
                                        <p:tgtEl>
                                          <p:spTgt spid="11">
                                            <p:txEl>
                                              <p:pRg st="2" end="2"/>
                                            </p:txEl>
                                          </p:spTgt>
                                        </p:tgtEl>
                                        <p:attrNameLst>
                                          <p:attrName>style.visibility</p:attrName>
                                        </p:attrNameLst>
                                      </p:cBhvr>
                                      <p:to>
                                        <p:strVal val="visible"/>
                                      </p:to>
                                    </p:set>
                                    <p:anim calcmode="lin" valueType="num">
                                      <p:cBhvr>
                                        <p:cTn id="30"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11">
                                            <p:txEl>
                                              <p:pRg st="2" end="2"/>
                                            </p:txEl>
                                          </p:spTgt>
                                        </p:tgtEl>
                                        <p:attrNameLst>
                                          <p:attrName>ppt_y</p:attrName>
                                        </p:attrNameLst>
                                      </p:cBhvr>
                                      <p:tavLst>
                                        <p:tav tm="0">
                                          <p:val>
                                            <p:strVal val="#ppt_y-#ppt_h/2"/>
                                          </p:val>
                                        </p:tav>
                                        <p:tav tm="100000">
                                          <p:val>
                                            <p:strVal val="#ppt_y"/>
                                          </p:val>
                                        </p:tav>
                                      </p:tavLst>
                                    </p:anim>
                                    <p:anim calcmode="lin" valueType="num">
                                      <p:cBhvr>
                                        <p:cTn id="32" dur="1000" fill="hold"/>
                                        <p:tgtEl>
                                          <p:spTgt spid="11">
                                            <p:txEl>
                                              <p:pRg st="2" end="2"/>
                                            </p:txEl>
                                          </p:spTgt>
                                        </p:tgtEl>
                                        <p:attrNameLst>
                                          <p:attrName>ppt_w</p:attrName>
                                        </p:attrNameLst>
                                      </p:cBhvr>
                                      <p:tavLst>
                                        <p:tav tm="0">
                                          <p:val>
                                            <p:strVal val="#ppt_w"/>
                                          </p:val>
                                        </p:tav>
                                        <p:tav tm="100000">
                                          <p:val>
                                            <p:strVal val="#ppt_w"/>
                                          </p:val>
                                        </p:tav>
                                      </p:tavLst>
                                    </p:anim>
                                    <p:anim calcmode="lin" valueType="num">
                                      <p:cBhvr>
                                        <p:cTn id="33" dur="1000" fill="hold"/>
                                        <p:tgtEl>
                                          <p:spTgt spid="11">
                                            <p:txEl>
                                              <p:pRg st="2" end="2"/>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8"/>
                                            </p:cond>
                                          </p:stCondLst>
                                          <p:endCondLst>
                                            <p:cond evt="onStopAudio" delay="0">
                                              <p:tgtEl>
                                                <p:sldTgt/>
                                              </p:tgtEl>
                                            </p:cond>
                                          </p:endCondLst>
                                        </p:cTn>
                                        <p:tgtEl>
                                          <p:sndTgt r:embed="rId5" name="يوم الجمعة هو أفضل أيام الأسبوع، خص الله به هذه الأمة بعد أن.wav"/>
                                        </p:tgtEl>
                                      </p:cMediaNode>
                                    </p:audio>
                                  </p:subTnLst>
                                </p:cTn>
                              </p:par>
                            </p:childTnLst>
                          </p:cTn>
                        </p:par>
                      </p:childTnLst>
                    </p:cTn>
                  </p:par>
                  <p:par>
                    <p:cTn id="34" fill="hold">
                      <p:stCondLst>
                        <p:cond delay="indefinite"/>
                      </p:stCondLst>
                      <p:childTnLst>
                        <p:par>
                          <p:cTn id="35" fill="hold">
                            <p:stCondLst>
                              <p:cond delay="0"/>
                            </p:stCondLst>
                            <p:childTnLst>
                              <p:par>
                                <p:cTn id="36" presetID="12" presetClass="entr" presetSubtype="4"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slide(fromBottom)">
                                      <p:cBhvr>
                                        <p:cTn id="38" dur="500"/>
                                        <p:tgtEl>
                                          <p:spTgt spid="9"/>
                                        </p:tgtEl>
                                      </p:cBhvr>
                                    </p:animEffect>
                                  </p:childTnLst>
                                  <p:subTnLst>
                                    <p:audio>
                                      <p:cMediaNode>
                                        <p:cTn display="0" masterRel="sameClick">
                                          <p:stCondLst>
                                            <p:cond evt="begin" delay="0">
                                              <p:tn val="36"/>
                                            </p:cond>
                                          </p:stCondLst>
                                          <p:endCondLst>
                                            <p:cond evt="onStopAudio" delay="0">
                                              <p:tgtEl>
                                                <p:sldTgt/>
                                              </p:tgtEl>
                                            </p:cond>
                                          </p:endCondLst>
                                        </p:cTn>
                                        <p:tgtEl>
                                          <p:sndTgt r:embed="rId7" name="(1) أخرجه مسلم في كتاب الجمعة، باب فضل يوم الجمعة، برقم (854).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build="allAtOnce"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6" descr="Clipped.wmf"/>
          <p:cNvPicPr>
            <a:picLocks noChangeAspect="1"/>
          </p:cNvPicPr>
          <p:nvPr/>
        </p:nvPicPr>
        <p:blipFill>
          <a:blip r:embed="rId6"/>
          <a:srcRect/>
          <a:stretch>
            <a:fillRect/>
          </a:stretch>
        </p:blipFill>
        <p:spPr bwMode="auto">
          <a:xfrm>
            <a:off x="357188" y="476250"/>
            <a:ext cx="8786812" cy="4572000"/>
          </a:xfrm>
          <a:prstGeom prst="rect">
            <a:avLst/>
          </a:prstGeom>
          <a:noFill/>
          <a:ln w="9525">
            <a:noFill/>
            <a:miter lim="800000"/>
            <a:headEnd/>
            <a:tailEnd/>
          </a:ln>
        </p:spPr>
      </p:pic>
      <p:sp>
        <p:nvSpPr>
          <p:cNvPr id="6149" name="مربع نص 6"/>
          <p:cNvSpPr txBox="1">
            <a:spLocks noChangeArrowheads="1"/>
          </p:cNvSpPr>
          <p:nvPr/>
        </p:nvSpPr>
        <p:spPr bwMode="auto">
          <a:xfrm>
            <a:off x="2339975" y="1196975"/>
            <a:ext cx="5664200" cy="3662363"/>
          </a:xfrm>
          <a:prstGeom prst="rect">
            <a:avLst/>
          </a:prstGeom>
          <a:noFill/>
          <a:ln w="9525">
            <a:noFill/>
            <a:miter lim="800000"/>
            <a:headEnd/>
            <a:tailEnd/>
          </a:ln>
        </p:spPr>
        <p:txBody>
          <a:bodyPr>
            <a:spAutoFit/>
          </a:bodyPr>
          <a:lstStyle/>
          <a:p>
            <a:pPr algn="ctr"/>
            <a:r>
              <a:rPr lang="ar-SA" sz="2800" b="1">
                <a:solidFill>
                  <a:srgbClr val="002060"/>
                </a:solidFill>
              </a:rPr>
              <a:t>وعن أبي هريرة وحذيفة رضي الله عنهما قالا: قال رسول الله صلى الله عليه وسلم: </a:t>
            </a:r>
            <a:r>
              <a:rPr lang="ar-EG" sz="2800" b="1">
                <a:solidFill>
                  <a:srgbClr val="FF0000"/>
                </a:solidFill>
              </a:rPr>
              <a:t>"</a:t>
            </a:r>
            <a:r>
              <a:rPr lang="ar-SA" sz="2800" b="1">
                <a:solidFill>
                  <a:srgbClr val="FF0000"/>
                </a:solidFill>
              </a:rPr>
              <a:t>أضلَّ الله عن الجمعة من كان قبلنا فكان لليهود يوم السبت، وكان للنصارى يوم الأحد، فجاء الله بنا فهدانا الله ليوم الجمعة، فجعل الجمعة والسبت والأحد، وكذلك هم تبع لنا يوم القيامة، نحن الآخرون من أهل الدنيا والأولون يوم القيامة، المقضي لهم قبل الخلائق</a:t>
            </a:r>
            <a:r>
              <a:rPr lang="ar-EG" sz="2800" b="1">
                <a:solidFill>
                  <a:srgbClr val="FF0000"/>
                </a:solidFill>
              </a:rPr>
              <a:t>"</a:t>
            </a:r>
            <a:r>
              <a:rPr lang="ar-EG" sz="2800" b="1" baseline="30000">
                <a:solidFill>
                  <a:srgbClr val="FF0000"/>
                </a:solidFill>
              </a:rPr>
              <a:t>(2)</a:t>
            </a:r>
            <a:r>
              <a:rPr lang="ar-SA" sz="3600" b="1">
                <a:solidFill>
                  <a:srgbClr val="FF0000"/>
                </a:solidFill>
              </a:rPr>
              <a:t>.</a:t>
            </a:r>
          </a:p>
        </p:txBody>
      </p:sp>
      <p:sp>
        <p:nvSpPr>
          <p:cNvPr id="4" name="Text Box 475"/>
          <p:cNvSpPr txBox="1">
            <a:spLocks noChangeArrowheads="1"/>
          </p:cNvSpPr>
          <p:nvPr/>
        </p:nvSpPr>
        <p:spPr bwMode="auto">
          <a:xfrm>
            <a:off x="395288" y="5643563"/>
            <a:ext cx="8334375" cy="1077912"/>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ctr">
              <a:spcBef>
                <a:spcPct val="50000"/>
              </a:spcBef>
              <a:defRPr/>
            </a:pPr>
            <a:r>
              <a:rPr lang="ar-EG" sz="3200" b="1" dirty="0">
                <a:latin typeface="Calibri" pitchFamily="34" charset="0"/>
              </a:rPr>
              <a:t>(2) أخرجه مسلم في كتاب الجمعة، باب هداية هذه الأمة ليوم الجمعة، رقم (856).</a:t>
            </a:r>
            <a:endParaRPr lang="en-US" sz="3200" b="1" dirty="0">
              <a:latin typeface="Calibri" pitchFamily="34" charset="0"/>
            </a:endParaRPr>
          </a:p>
        </p:txBody>
      </p:sp>
    </p:spTree>
  </p:cSld>
  <p:clrMapOvr>
    <a:masterClrMapping/>
  </p:clrMapOvr>
  <p:transition advClick="0">
    <p:wedge/>
    <p:sndAc>
      <p:stSnd>
        <p:snd r:embed="rId2" name="Splash.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60418"/>
                                        </p:tgtEl>
                                        <p:attrNameLst>
                                          <p:attrName>style.visibility</p:attrName>
                                        </p:attrNameLst>
                                      </p:cBhvr>
                                      <p:to>
                                        <p:strVal val="visible"/>
                                      </p:to>
                                    </p:set>
                                    <p:anim calcmode="lin" valueType="num">
                                      <p:cBhvr>
                                        <p:cTn id="7" dur="1000" fill="hold"/>
                                        <p:tgtEl>
                                          <p:spTgt spid="60418"/>
                                        </p:tgtEl>
                                        <p:attrNameLst>
                                          <p:attrName>ppt_w</p:attrName>
                                        </p:attrNameLst>
                                      </p:cBhvr>
                                      <p:tavLst>
                                        <p:tav tm="0">
                                          <p:val>
                                            <p:fltVal val="0"/>
                                          </p:val>
                                        </p:tav>
                                        <p:tav tm="100000">
                                          <p:val>
                                            <p:strVal val="#ppt_w"/>
                                          </p:val>
                                        </p:tav>
                                      </p:tavLst>
                                    </p:anim>
                                    <p:anim calcmode="lin" valueType="num">
                                      <p:cBhvr>
                                        <p:cTn id="8" dur="1000" fill="hold"/>
                                        <p:tgtEl>
                                          <p:spTgt spid="60418"/>
                                        </p:tgtEl>
                                        <p:attrNameLst>
                                          <p:attrName>ppt_h</p:attrName>
                                        </p:attrNameLst>
                                      </p:cBhvr>
                                      <p:tavLst>
                                        <p:tav tm="0">
                                          <p:val>
                                            <p:fltVal val="0"/>
                                          </p:val>
                                        </p:tav>
                                        <p:tav tm="100000">
                                          <p:val>
                                            <p:strVal val="#ppt_h"/>
                                          </p:val>
                                        </p:tav>
                                      </p:tavLst>
                                    </p:anim>
                                    <p:anim calcmode="lin" valueType="num">
                                      <p:cBhvr>
                                        <p:cTn id="9" dur="1000" fill="hold"/>
                                        <p:tgtEl>
                                          <p:spTgt spid="60418"/>
                                        </p:tgtEl>
                                        <p:attrNameLst>
                                          <p:attrName>style.rotation</p:attrName>
                                        </p:attrNameLst>
                                      </p:cBhvr>
                                      <p:tavLst>
                                        <p:tav tm="0">
                                          <p:val>
                                            <p:fltVal val="90"/>
                                          </p:val>
                                        </p:tav>
                                        <p:tav tm="100000">
                                          <p:val>
                                            <p:fltVal val="0"/>
                                          </p:val>
                                        </p:tav>
                                      </p:tavLst>
                                    </p:anim>
                                    <p:animEffect transition="in" filter="fade">
                                      <p:cBhvr>
                                        <p:cTn id="10" dur="1000"/>
                                        <p:tgtEl>
                                          <p:spTgt spid="60418"/>
                                        </p:tgtEl>
                                      </p:cBhvr>
                                    </p:animEffect>
                                  </p:childTnLst>
                                  <p:subTnLst>
                                    <p:audio>
                                      <p:cMediaNode>
                                        <p:cTn display="0" masterRel="sameClick">
                                          <p:stCondLst>
                                            <p:cond evt="begin" delay="0">
                                              <p:tn val="5"/>
                                            </p:cond>
                                          </p:stCondLst>
                                          <p:endCondLst>
                                            <p:cond evt="onStopAudio" delay="0">
                                              <p:tgtEl>
                                                <p:sldTgt/>
                                              </p:tgtEl>
                                            </p:cond>
                                          </p:endCondLst>
                                        </p:cTn>
                                        <p:tgtEl>
                                          <p:sndTgt r:embed="rId3" name="cp_quest.wav"/>
                                        </p:tgtEl>
                                      </p:cMediaNode>
                                    </p:audio>
                                  </p:subTnLst>
                                </p:cTn>
                              </p:par>
                              <p:par>
                                <p:cTn id="11" presetID="3" presetClass="entr" presetSubtype="5" fill="hold" nodeType="withEffect">
                                  <p:stCondLst>
                                    <p:cond delay="0"/>
                                  </p:stCondLst>
                                  <p:childTnLst>
                                    <p:set>
                                      <p:cBhvr>
                                        <p:cTn id="12" dur="1" fill="hold">
                                          <p:stCondLst>
                                            <p:cond delay="0"/>
                                          </p:stCondLst>
                                        </p:cTn>
                                        <p:tgtEl>
                                          <p:spTgt spid="6149"/>
                                        </p:tgtEl>
                                        <p:attrNameLst>
                                          <p:attrName>style.visibility</p:attrName>
                                        </p:attrNameLst>
                                      </p:cBhvr>
                                      <p:to>
                                        <p:strVal val="visible"/>
                                      </p:to>
                                    </p:set>
                                    <p:animEffect transition="in" filter="blinds(vertical)">
                                      <p:cBhvr>
                                        <p:cTn id="13" dur="1000"/>
                                        <p:tgtEl>
                                          <p:spTgt spid="6149"/>
                                        </p:tgtEl>
                                      </p:cBhvr>
                                    </p:animEffect>
                                  </p:childTnLst>
                                  <p:subTnLst>
                                    <p:audio>
                                      <p:cMediaNode>
                                        <p:cTn display="0" masterRel="sameClick">
                                          <p:stCondLst>
                                            <p:cond evt="begin" delay="0">
                                              <p:tn val="11"/>
                                            </p:cond>
                                          </p:stCondLst>
                                          <p:endCondLst>
                                            <p:cond evt="onStopAudio" delay="0">
                                              <p:tgtEl>
                                                <p:sldTgt/>
                                              </p:tgtEl>
                                            </p:cond>
                                          </p:endCondLst>
                                        </p:cTn>
                                        <p:tgtEl>
                                          <p:sndTgt r:embed="rId4" name="وعن أبي هريرة وحذيفة رضي الله عنهما قالا  قال رسول الله صلى الله عليه وسلم أضلَّ الله عن الجمعة.wav"/>
                                        </p:tgtEl>
                                      </p:cMediaNode>
                                    </p:audio>
                                  </p:sub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slide(fromBottom)">
                                      <p:cBhvr>
                                        <p:cTn id="18" dur="500"/>
                                        <p:tgtEl>
                                          <p:spTgt spid="4"/>
                                        </p:tgtEl>
                                      </p:cBhvr>
                                    </p:animEffect>
                                  </p:childTnLst>
                                  <p:subTnLst>
                                    <p:audio>
                                      <p:cMediaNode>
                                        <p:cTn display="0" masterRel="sameClick">
                                          <p:stCondLst>
                                            <p:cond evt="begin" delay="0">
                                              <p:tn val="16"/>
                                            </p:cond>
                                          </p:stCondLst>
                                          <p:endCondLst>
                                            <p:cond evt="onStopAudio" delay="0">
                                              <p:tgtEl>
                                                <p:sldTgt/>
                                              </p:tgtEl>
                                            </p:cond>
                                          </p:endCondLst>
                                        </p:cTn>
                                        <p:tgtEl>
                                          <p:sndTgt r:embed="rId5" name="أخرجه مسلم في كتاب الجمعة، باب هداية هذه الأمة ليوم الجمعة.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تصميم افتراضي">
  <a:themeElements>
    <a:clrScheme name="مشربية">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تصميم افتراضي">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تصميم افتراض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تصميم افتراض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تصميم افتراض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تصميم افتراض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تصميم افتراض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تصميم افتراض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تصميم افتراض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2024</TotalTime>
  <Words>655</Words>
  <Application>Microsoft Office PowerPoint</Application>
  <PresentationFormat>عرض على الشاشة (3:4)‏</PresentationFormat>
  <Paragraphs>43</Paragraphs>
  <Slides>17</Slides>
  <Notes>0</Notes>
  <HiddenSlides>0</HiddenSlides>
  <MMClips>0</MMClips>
  <ScaleCrop>false</ScaleCrop>
  <HeadingPairs>
    <vt:vector size="4" baseType="variant">
      <vt:variant>
        <vt:lpstr>سمة</vt:lpstr>
      </vt:variant>
      <vt:variant>
        <vt:i4>1</vt:i4>
      </vt:variant>
      <vt:variant>
        <vt:lpstr>عناوين الشرائح</vt:lpstr>
      </vt:variant>
      <vt:variant>
        <vt:i4>17</vt:i4>
      </vt:variant>
    </vt:vector>
  </HeadingPairs>
  <TitlesOfParts>
    <vt:vector size="18" baseType="lpstr">
      <vt:lpstr>تصميم افتراضي</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الفقه 1م ف2 طالب</dc:title>
  <dc:subject>الوحدة الثامنة عشرة - صلاة الجمعة</dc:subject>
  <dc:creator>ا/بندر الحازمي</dc:creator>
  <cp:keywords>حقيبة إنجاز المعلم والمعلمة</cp:keywords>
  <cp:lastModifiedBy>Top Service</cp:lastModifiedBy>
  <cp:revision>297</cp:revision>
  <dcterms:created xsi:type="dcterms:W3CDTF">2005-04-16T15:18:15Z</dcterms:created>
  <dcterms:modified xsi:type="dcterms:W3CDTF">2016-12-12T17:15:05Z</dcterms:modified>
</cp:coreProperties>
</file>