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8"/>
  </p:notesMasterIdLst>
  <p:sldIdLst>
    <p:sldId id="357" r:id="rId2"/>
    <p:sldId id="358" r:id="rId3"/>
    <p:sldId id="359" r:id="rId4"/>
    <p:sldId id="256" r:id="rId5"/>
    <p:sldId id="295" r:id="rId6"/>
    <p:sldId id="337" r:id="rId7"/>
    <p:sldId id="339" r:id="rId8"/>
    <p:sldId id="340" r:id="rId9"/>
    <p:sldId id="341" r:id="rId10"/>
    <p:sldId id="361" r:id="rId11"/>
    <p:sldId id="338" r:id="rId12"/>
    <p:sldId id="290" r:id="rId13"/>
    <p:sldId id="342" r:id="rId14"/>
    <p:sldId id="344" r:id="rId15"/>
    <p:sldId id="343" r:id="rId16"/>
    <p:sldId id="346" r:id="rId17"/>
    <p:sldId id="347" r:id="rId18"/>
    <p:sldId id="349" r:id="rId19"/>
    <p:sldId id="354" r:id="rId20"/>
    <p:sldId id="350" r:id="rId21"/>
    <p:sldId id="355" r:id="rId22"/>
    <p:sldId id="356" r:id="rId23"/>
    <p:sldId id="306" r:id="rId24"/>
    <p:sldId id="352" r:id="rId25"/>
    <p:sldId id="360" r:id="rId26"/>
    <p:sldId id="353" r:id="rId2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00"/>
    <a:srgbClr val="993366"/>
    <a:srgbClr val="FF5050"/>
    <a:srgbClr val="FF0066"/>
    <a:srgbClr val="B76743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102" autoAdjust="0"/>
    <p:restoredTop sz="94750" autoAdjust="0"/>
  </p:normalViewPr>
  <p:slideViewPr>
    <p:cSldViewPr>
      <p:cViewPr varScale="1">
        <p:scale>
          <a:sx n="58" d="100"/>
          <a:sy n="58" d="100"/>
        </p:scale>
        <p:origin x="-8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273074-2902-4F2E-B85A-769E64DA84D3}" type="datetimeFigureOut">
              <a:rPr lang="ar-EG"/>
              <a:pPr>
                <a:defRPr/>
              </a:pPr>
              <a:t>13/03/1438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BADE93-14BD-4540-9260-58F4E8CF47F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رابط مستقيم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شكل بيضاوي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7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B4B94-8A10-4B6E-A216-804D48CBE8D4}" type="datetimeFigureOut">
              <a:rPr lang="ar-SA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8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940E-81BA-475B-8E7A-F185E6B99DD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sp>
        <p:nvSpPr>
          <p:cNvPr id="10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</p:spTree>
  </p:cSld>
  <p:clrMapOvr>
    <a:masterClrMapping/>
  </p:clrMapOvr>
  <p:transition spd="med">
    <p:wheel spokes="3"/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0644-BF30-4A21-B1FE-4085D2C04E39}" type="datetimeFigureOut">
              <a:rPr lang="ar-SA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2119-921D-4E4A-9B6B-AB6524CFD23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wheel spokes="3"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D963-1803-462A-AF89-533695FAD9DF}" type="datetimeFigureOut">
              <a:rPr lang="ar-SA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772E-7857-47E3-85B7-6C6CAC8D37A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wheel spokes="3"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C8CB-A0D8-438C-B342-322AE5D083C9}" type="datetimeFigureOut">
              <a:rPr lang="ar-SA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5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D0E8-E35B-4B1B-86BF-54C3DFC635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wheel spokes="3"/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رابط مستقيم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F1AB-1221-4E7E-B217-FB418F0B9F36}" type="datetimeFigureOut">
              <a:rPr lang="ar-SA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40BB-9097-4441-A48A-FCAF018720F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wheel spokes="3"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9794-B46F-4678-8F4A-2515C1958E6B}" type="datetimeFigureOut">
              <a:rPr lang="ar-SA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6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B292-6785-4FC0-80B0-F53B4A964CE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wheel spokes="3"/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رابط مستقيم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BECC-5254-4145-A1DC-E2B33E2DC33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sp>
        <p:nvSpPr>
          <p:cNvPr id="10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عنصر نائب للتاريخ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05C3-E9BD-40D8-950A-F6A53329EA8E}" type="datetimeFigureOut">
              <a:rPr lang="ar-SA"/>
              <a:pPr>
                <a:defRPr/>
              </a:pPr>
              <a:t>13/03/1438</a:t>
            </a:fld>
            <a:endParaRPr lang="ar-SA"/>
          </a:p>
        </p:txBody>
      </p:sp>
    </p:spTree>
  </p:cSld>
  <p:clrMapOvr>
    <a:masterClrMapping/>
  </p:clrMapOvr>
  <p:transition spd="med">
    <p:wheel spokes="3"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C3C7-C0BE-40C4-AD03-761D7F56D792}" type="datetimeFigureOut">
              <a:rPr lang="ar-SA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4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F7A4-D23D-4EC5-AF62-B0C63AC9454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wheel spokes="3"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9FC4-17D3-4200-8FFD-347FBDAD50DE}" type="datetimeFigureOut">
              <a:rPr lang="ar-SA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3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FCA49-B971-410F-B5DA-E84BA18E084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wheel spokes="3"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412C-A214-4471-8B9C-F297BEE43AA3}" type="datetimeFigureOut">
              <a:rPr lang="ar-SA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6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6278-C58A-45A1-8337-0D42AA3BCDF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wheel spokes="3"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D4A8-DA8B-4C62-A3BC-C0B751F5B5D1}" type="datetimeFigureOut">
              <a:rPr lang="ar-SA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6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BCCC-BC28-4737-BEA8-9FB4C844B72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med">
    <p:wheel spokes="3"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نص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B642DC-A0E1-4202-A1C2-21EAF335E840}" type="datetimeFigureOut">
              <a:rPr lang="ar-SA"/>
              <a:pPr>
                <a:defRPr/>
              </a:pPr>
              <a:t>13/03/1438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EE5F20-4A75-45D8-BE63-9DFFF381D9D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85" r:id="rId2"/>
    <p:sldLayoutId id="2147483894" r:id="rId3"/>
    <p:sldLayoutId id="2147483886" r:id="rId4"/>
    <p:sldLayoutId id="2147483895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 spd="med">
    <p:wheel spokes="3"/>
    <p:sndAc>
      <p:stSnd>
        <p:snd r:embed="rId13" name="coin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cs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B860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audio" Target="../media/audio4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audio" Target="../media/audio4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7.wav"/><Relationship Id="rId4" Type="http://schemas.openxmlformats.org/officeDocument/2006/relationships/audio" Target="../media/audio4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3.wav"/><Relationship Id="rId3" Type="http://schemas.openxmlformats.org/officeDocument/2006/relationships/audio" Target="../media/audio48.wav"/><Relationship Id="rId7" Type="http://schemas.openxmlformats.org/officeDocument/2006/relationships/audio" Target="../media/audio5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1.wav"/><Relationship Id="rId5" Type="http://schemas.openxmlformats.org/officeDocument/2006/relationships/audio" Target="../media/audio50.wav"/><Relationship Id="rId10" Type="http://schemas.openxmlformats.org/officeDocument/2006/relationships/image" Target="../media/image11.jpeg"/><Relationship Id="rId4" Type="http://schemas.openxmlformats.org/officeDocument/2006/relationships/audio" Target="../media/audio49.wav"/><Relationship Id="rId9" Type="http://schemas.openxmlformats.org/officeDocument/2006/relationships/audio" Target="../media/audio5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3.wav"/><Relationship Id="rId3" Type="http://schemas.openxmlformats.org/officeDocument/2006/relationships/audio" Target="../media/audio58.wav"/><Relationship Id="rId7" Type="http://schemas.openxmlformats.org/officeDocument/2006/relationships/audio" Target="../media/audio6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1.wav"/><Relationship Id="rId11" Type="http://schemas.openxmlformats.org/officeDocument/2006/relationships/audio" Target="../media/audio66.wav"/><Relationship Id="rId5" Type="http://schemas.openxmlformats.org/officeDocument/2006/relationships/audio" Target="../media/audio60.wav"/><Relationship Id="rId10" Type="http://schemas.openxmlformats.org/officeDocument/2006/relationships/audio" Target="../media/audio65.wav"/><Relationship Id="rId4" Type="http://schemas.openxmlformats.org/officeDocument/2006/relationships/audio" Target="../media/audio59.wav"/><Relationship Id="rId9" Type="http://schemas.openxmlformats.org/officeDocument/2006/relationships/audio" Target="../media/audio6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9.wav"/><Relationship Id="rId5" Type="http://schemas.openxmlformats.org/officeDocument/2006/relationships/audio" Target="../media/audio68.wav"/><Relationship Id="rId4" Type="http://schemas.openxmlformats.org/officeDocument/2006/relationships/audio" Target="../media/audio67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4.wav"/><Relationship Id="rId3" Type="http://schemas.openxmlformats.org/officeDocument/2006/relationships/audio" Target="../media/audio58.wav"/><Relationship Id="rId7" Type="http://schemas.openxmlformats.org/officeDocument/2006/relationships/audio" Target="../media/audio7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2.wav"/><Relationship Id="rId5" Type="http://schemas.openxmlformats.org/officeDocument/2006/relationships/audio" Target="../media/audio71.wav"/><Relationship Id="rId10" Type="http://schemas.openxmlformats.org/officeDocument/2006/relationships/image" Target="../media/image12.png"/><Relationship Id="rId4" Type="http://schemas.openxmlformats.org/officeDocument/2006/relationships/audio" Target="../media/audio70.wav"/><Relationship Id="rId9" Type="http://schemas.openxmlformats.org/officeDocument/2006/relationships/audio" Target="../media/audio75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8.wav"/><Relationship Id="rId4" Type="http://schemas.openxmlformats.org/officeDocument/2006/relationships/audio" Target="../media/audio77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audio" Target="../media/audio1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1.wav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7" Type="http://schemas.openxmlformats.org/officeDocument/2006/relationships/audio" Target="../media/audio2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5.wav"/><Relationship Id="rId5" Type="http://schemas.openxmlformats.org/officeDocument/2006/relationships/audio" Target="../media/audio24.wav"/><Relationship Id="rId4" Type="http://schemas.openxmlformats.org/officeDocument/2006/relationships/audio" Target="../media/audio2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7" Type="http://schemas.openxmlformats.org/officeDocument/2006/relationships/audio" Target="../media/audio3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1.wav"/><Relationship Id="rId5" Type="http://schemas.openxmlformats.org/officeDocument/2006/relationships/audio" Target="../media/audio30.wav"/><Relationship Id="rId4" Type="http://schemas.openxmlformats.org/officeDocument/2006/relationships/audio" Target="../media/audio2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6.wav"/><Relationship Id="rId5" Type="http://schemas.openxmlformats.org/officeDocument/2006/relationships/audio" Target="../media/audio35.wav"/><Relationship Id="rId4" Type="http://schemas.openxmlformats.org/officeDocument/2006/relationships/audio" Target="../media/audio3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rot="5627989">
            <a:off x="2711450" y="684213"/>
            <a:ext cx="4238625" cy="5692775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170230">
            <a:off x="2486025" y="1843088"/>
            <a:ext cx="4538663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11500" b="1"/>
              <a:t>الوحدة العشرون</a:t>
            </a:r>
            <a:endParaRPr lang="en-US" sz="11500" b="1"/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وحدة العشر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وحدة العشر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2"/>
          <p:cNvSpPr/>
          <p:nvPr/>
        </p:nvSpPr>
        <p:spPr bwMode="auto">
          <a:xfrm>
            <a:off x="1785918" y="1714488"/>
            <a:ext cx="5286412" cy="3857652"/>
          </a:xfrm>
          <a:prstGeom prst="cloud">
            <a:avLst/>
          </a:prstGeom>
          <a:solidFill>
            <a:schemeClr val="tx1"/>
          </a:solidFill>
          <a:ln w="3810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ar-EG" sz="8000" b="1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ea typeface="Majalla UI"/>
              </a:rPr>
              <a:t>الجنائز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chemeClr val="accent3">
                  <a:lumMod val="75000"/>
                </a:schemeClr>
              </a:solidFill>
              <a:ea typeface="Majalla UI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جنائز ش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"/>
          <p:cNvSpPr/>
          <p:nvPr/>
        </p:nvSpPr>
        <p:spPr bwMode="auto">
          <a:xfrm>
            <a:off x="1928794" y="1714488"/>
            <a:ext cx="5286412" cy="3857652"/>
          </a:xfrm>
          <a:prstGeom prst="cloud">
            <a:avLst/>
          </a:prstGeom>
          <a:solidFill>
            <a:schemeClr val="tx1"/>
          </a:solidFill>
          <a:ln w="3810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ar-EG" sz="5400" b="1" dirty="0">
                <a:solidFill>
                  <a:srgbClr val="002060"/>
                </a:solidFill>
              </a:rPr>
              <a:t>حقوق الميت على الأحياء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ea typeface="Majalla UI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حقوق الميت على الأحياء ش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عمودي 2"/>
          <p:cNvSpPr/>
          <p:nvPr/>
        </p:nvSpPr>
        <p:spPr>
          <a:xfrm>
            <a:off x="827584" y="2636912"/>
            <a:ext cx="7500990" cy="2714644"/>
          </a:xfrm>
          <a:prstGeom prst="verticalScroll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solidFill>
                  <a:srgbClr val="FFFF00"/>
                </a:solidFill>
              </a:rPr>
              <a:t>لما كان الموت حقُّا على كلِّ أحد، فقد جعل الله تعالى للميت على الأحياء حقوقاً، من موته حتى يوارى في قبره، وجعل دفنه كرامة له فامتن به عليه،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500034" y="357166"/>
            <a:ext cx="47053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لما كان الموت حقُّا على كلِّ أح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عمودي 2"/>
          <p:cNvSpPr/>
          <p:nvPr/>
        </p:nvSpPr>
        <p:spPr>
          <a:xfrm>
            <a:off x="827088" y="2636838"/>
            <a:ext cx="7500937" cy="2714625"/>
          </a:xfrm>
          <a:prstGeom prst="vertic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cs typeface="+mj-cs"/>
              </a:rPr>
              <a:t>كما قال تعالى </a:t>
            </a:r>
            <a:r>
              <a:rPr lang="ar-SA" sz="3600" dirty="0">
                <a:solidFill>
                  <a:schemeClr val="tx1"/>
                </a:solidFill>
                <a:cs typeface="+mj-cs"/>
              </a:rPr>
              <a:t>:</a:t>
            </a:r>
            <a:endParaRPr lang="ar-EG" sz="3600" dirty="0">
              <a:cs typeface="+mj-cs"/>
            </a:endParaRPr>
          </a:p>
          <a:p>
            <a:pPr algn="ctr">
              <a:defRPr/>
            </a:pPr>
            <a:r>
              <a:rPr lang="ar-SA" sz="3600" dirty="0">
                <a:solidFill>
                  <a:srgbClr val="002060"/>
                </a:solidFill>
                <a:cs typeface="+mj-cs"/>
              </a:rPr>
              <a:t> </a:t>
            </a:r>
            <a:endParaRPr lang="ar-SA" sz="3600" dirty="0">
              <a:solidFill>
                <a:schemeClr val="tx1"/>
              </a:solidFill>
              <a:cs typeface="+mj-cs"/>
            </a:endParaRPr>
          </a:p>
          <a:p>
            <a:pPr algn="ctr">
              <a:defRPr/>
            </a:pPr>
            <a:endParaRPr lang="en-US" sz="36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6149975"/>
            <a:ext cx="8101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2800" b="1"/>
              <a:t>(1) سورة عبس: الآيه 21.</a:t>
            </a:r>
            <a:endParaRPr lang="en-US" sz="2800" b="1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2627313" y="3933825"/>
            <a:ext cx="4286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ما قال تعالى  ش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كما قال تعالى  ش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سورة عب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عمودي 2"/>
          <p:cNvSpPr/>
          <p:nvPr/>
        </p:nvSpPr>
        <p:spPr>
          <a:xfrm>
            <a:off x="827088" y="2636838"/>
            <a:ext cx="7500937" cy="2714625"/>
          </a:xfrm>
          <a:prstGeom prst="vertic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cs typeface="+mj-cs"/>
              </a:rPr>
              <a:t>وقال</a:t>
            </a:r>
            <a:r>
              <a:rPr lang="ar-EG" sz="3600" dirty="0">
                <a:cs typeface="+mj-cs"/>
                <a:sym typeface="Wingdings" pitchFamily="2" charset="2"/>
              </a:rPr>
              <a:t>:</a:t>
            </a:r>
            <a:endParaRPr lang="en-US" sz="3600" dirty="0">
              <a:cs typeface="+mj-cs"/>
              <a:sym typeface="Wingdings" pitchFamily="2" charset="2"/>
            </a:endParaRPr>
          </a:p>
          <a:p>
            <a:pPr algn="ctr">
              <a:defRPr/>
            </a:pPr>
            <a:endParaRPr lang="en-US" sz="3600" dirty="0">
              <a:cs typeface="+mj-cs"/>
              <a:sym typeface="Wingdings" pitchFamily="2" charset="2"/>
            </a:endParaRPr>
          </a:p>
          <a:p>
            <a:pPr algn="ctr">
              <a:defRPr/>
            </a:pPr>
            <a:endParaRPr lang="ar-EG" sz="3600" dirty="0">
              <a:cs typeface="+mj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6149975"/>
            <a:ext cx="8101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2800" b="1"/>
              <a:t>(2) سورة المرسلات: الآيه 25.</a:t>
            </a:r>
            <a:endParaRPr lang="en-US" sz="2800" b="1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5">
            <a:lum bright="-10000" contrast="30000"/>
          </a:blip>
          <a:srcRect/>
          <a:stretch>
            <a:fillRect/>
          </a:stretch>
        </p:blipFill>
        <p:spPr bwMode="auto">
          <a:xfrm>
            <a:off x="1728788" y="4005263"/>
            <a:ext cx="57229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قال ش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قال ش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سورة المرسل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عمودي 2"/>
          <p:cNvSpPr/>
          <p:nvPr/>
        </p:nvSpPr>
        <p:spPr>
          <a:xfrm>
            <a:off x="827584" y="2636912"/>
            <a:ext cx="7500990" cy="2714644"/>
          </a:xfrm>
          <a:prstGeom prst="verticalScroll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solidFill>
                  <a:srgbClr val="FFFF00"/>
                </a:solidFill>
              </a:rPr>
              <a:t>وهذه الحقوق التي للميت على الأحياء من فروض الكفايات.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هذه الحقوق التي للميت على الأحياء م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 bwMode="auto">
          <a:xfrm>
            <a:off x="395536" y="888088"/>
            <a:ext cx="8280920" cy="4968552"/>
          </a:xfrm>
          <a:prstGeom prst="flowChartAlternateProcess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EG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+mj-cs"/>
              </a:rPr>
              <a:t>ما معنى فرض الكفاية؟ </a:t>
            </a:r>
          </a:p>
          <a:p>
            <a:pPr algn="ctr">
              <a:defRPr/>
            </a:pPr>
            <a:r>
              <a:rPr lang="ar-SA" sz="4000" b="1" dirty="0" smtClean="0">
                <a:cs typeface="+mj-cs"/>
              </a:rPr>
              <a:t>هو الفرض</a:t>
            </a:r>
            <a:r>
              <a:rPr lang="en-US" sz="4000" b="1" dirty="0" smtClean="0">
                <a:cs typeface="+mj-cs"/>
              </a:rPr>
              <a:t> </a:t>
            </a:r>
            <a:r>
              <a:rPr lang="ar-SA" sz="4000" b="1" dirty="0" smtClean="0">
                <a:cs typeface="+mj-cs"/>
              </a:rPr>
              <a:t>الذي إذا أدته فئة (كافية لصحته) من المسلمين</a:t>
            </a:r>
            <a:r>
              <a:rPr lang="en-US" sz="4000" b="1" dirty="0" smtClean="0">
                <a:cs typeface="+mj-cs"/>
              </a:rPr>
              <a:t> </a:t>
            </a:r>
            <a:r>
              <a:rPr lang="ar-SA" sz="4000" b="1" dirty="0" smtClean="0">
                <a:cs typeface="+mj-cs"/>
              </a:rPr>
              <a:t>سقط الإثم عن الباقي، وأما إن لم يؤده العدد الكافي من المسلمين، فإنه يأثم كل من تخلف عنه ممن علموا به، و لم يكن لتخلفهم عذر.</a:t>
            </a:r>
            <a:endParaRPr lang="en-US" sz="4000" dirty="0">
              <a:cs typeface="+mj-cs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oing كارتون حل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ا معنى فرض الكفا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هو الفر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/>
          <p:cNvSpPr/>
          <p:nvPr/>
        </p:nvSpPr>
        <p:spPr bwMode="auto">
          <a:xfrm>
            <a:off x="755576" y="476672"/>
            <a:ext cx="7560840" cy="1357322"/>
          </a:xfrm>
          <a:prstGeom prst="flowChartAlternateProcess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b="1" dirty="0"/>
              <a:t>وحقوق الميت على الأحياء هي:</a:t>
            </a:r>
            <a:endParaRPr lang="en-US" sz="4000" b="1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5076056" y="2132856"/>
            <a:ext cx="3446512" cy="838200"/>
          </a:xfrm>
          <a:prstGeom prst="round2Diag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64163" y="2286000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600" b="1"/>
              <a:t>1- تغسيله</a:t>
            </a:r>
            <a:endParaRPr lang="en-US" sz="3600" b="1"/>
          </a:p>
        </p:txBody>
      </p:sp>
      <p:sp>
        <p:nvSpPr>
          <p:cNvPr id="11" name="Round Diagonal Corner Rectangle 10"/>
          <p:cNvSpPr/>
          <p:nvPr/>
        </p:nvSpPr>
        <p:spPr>
          <a:xfrm>
            <a:off x="5076056" y="3636640"/>
            <a:ext cx="3446512" cy="838200"/>
          </a:xfrm>
          <a:prstGeom prst="round2Diag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64163" y="378936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600" b="1"/>
              <a:t>2- تكفينه</a:t>
            </a:r>
            <a:endParaRPr lang="en-US" sz="3600" b="1"/>
          </a:p>
        </p:txBody>
      </p:sp>
      <p:sp>
        <p:nvSpPr>
          <p:cNvPr id="13" name="Round Diagonal Corner Rectangle 12"/>
          <p:cNvSpPr/>
          <p:nvPr/>
        </p:nvSpPr>
        <p:spPr>
          <a:xfrm>
            <a:off x="5076056" y="5301208"/>
            <a:ext cx="3446512" cy="838200"/>
          </a:xfrm>
          <a:prstGeom prst="round2Diag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64163" y="545306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600" b="1"/>
              <a:t>3- الصلاة عليه</a:t>
            </a:r>
            <a:endParaRPr lang="en-US" sz="3600" b="1"/>
          </a:p>
        </p:txBody>
      </p:sp>
      <p:sp>
        <p:nvSpPr>
          <p:cNvPr id="15" name="Round Diagonal Corner Rectangle 14"/>
          <p:cNvSpPr/>
          <p:nvPr/>
        </p:nvSpPr>
        <p:spPr>
          <a:xfrm>
            <a:off x="1043608" y="2916560"/>
            <a:ext cx="3446512" cy="838200"/>
          </a:xfrm>
          <a:prstGeom prst="round2Diag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31913" y="3068638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600" b="1"/>
              <a:t>4- حمل جنازته</a:t>
            </a:r>
            <a:endParaRPr lang="en-US" sz="3600" b="1"/>
          </a:p>
        </p:txBody>
      </p:sp>
      <p:sp>
        <p:nvSpPr>
          <p:cNvPr id="17" name="Round Diagonal Corner Rectangle 16"/>
          <p:cNvSpPr/>
          <p:nvPr/>
        </p:nvSpPr>
        <p:spPr>
          <a:xfrm>
            <a:off x="1259632" y="4653136"/>
            <a:ext cx="3446512" cy="838200"/>
          </a:xfrm>
          <a:prstGeom prst="round2Diag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47813" y="480536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/>
              <a:t>5- دفنه في قبره</a:t>
            </a:r>
            <a:endParaRPr lang="en-US" sz="3600" b="1"/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حقوق الميت عبى الأحياء ه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58 - cartoon wi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غسي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58 - cartoon wi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تكفي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58 - cartoon wi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صلاة علي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58 - cartoon wi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حمل جنازت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58 - cartoon wink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دفنه في قبر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سحابة 2"/>
          <p:cNvSpPr/>
          <p:nvPr/>
        </p:nvSpPr>
        <p:spPr bwMode="auto">
          <a:xfrm>
            <a:off x="1928794" y="1714488"/>
            <a:ext cx="5286412" cy="3857652"/>
          </a:xfrm>
          <a:prstGeom prst="cloud">
            <a:avLst/>
          </a:prstGeom>
          <a:solidFill>
            <a:schemeClr val="tx1"/>
          </a:solidFill>
          <a:ln w="3810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rtl="0">
              <a:defRPr/>
            </a:pPr>
            <a:endParaRPr lang="ar-EG" sz="5400" b="1" dirty="0">
              <a:ln>
                <a:solidFill>
                  <a:srgbClr val="C0000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ar-EG" sz="5400" b="1" dirty="0">
                <a:solidFill>
                  <a:srgbClr val="002060"/>
                </a:solidFill>
              </a:rPr>
              <a:t>ما يُستحبُّ عند المحتَضَر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ا يُستحبُّ عند المحتَضَر ش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/>
          <p:cNvSpPr/>
          <p:nvPr/>
        </p:nvSpPr>
        <p:spPr bwMode="auto">
          <a:xfrm>
            <a:off x="1907704" y="1196752"/>
            <a:ext cx="6086480" cy="3358156"/>
          </a:xfrm>
          <a:prstGeom prst="flowChartTerminator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b="1" dirty="0"/>
              <a:t>أقرأُ النصوص الآتية وأستخرجُ منها ما يستحب فعله لمن كان عند المحتَضَر</a:t>
            </a:r>
            <a:r>
              <a:rPr lang="ar-EG" sz="4000" b="1" baseline="30000" dirty="0"/>
              <a:t>(1)</a:t>
            </a:r>
            <a:r>
              <a:rPr lang="ar-EG" sz="4000" b="1" dirty="0"/>
              <a:t>، وبعد موته:</a:t>
            </a:r>
            <a:endParaRPr lang="en-US" sz="40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2800" b="1"/>
              <a:t>(1) المحتضر هو: من قرب موته، سمي بذلك لأنه حضره الموت، أو حضرته الملائكة.</a:t>
            </a:r>
            <a:endParaRPr lang="en-US" sz="2800" b="1"/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قرأُ النصوص الآتية وأستخرجُ منها ما يستح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محتضر ه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2"/>
          <p:cNvSpPr/>
          <p:nvPr/>
        </p:nvSpPr>
        <p:spPr bwMode="auto">
          <a:xfrm>
            <a:off x="2643174" y="1714488"/>
            <a:ext cx="5286412" cy="3857652"/>
          </a:xfrm>
          <a:prstGeom prst="cloud">
            <a:avLst/>
          </a:prstGeom>
          <a:solidFill>
            <a:schemeClr val="tx1"/>
          </a:solidFill>
          <a:ln w="3810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ar-EG" sz="8000" b="1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ea typeface="Majalla UI"/>
              </a:rPr>
              <a:t>الجنائز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chemeClr val="accent3">
                  <a:lumMod val="75000"/>
                </a:schemeClr>
              </a:solidFill>
              <a:ea typeface="Majalla U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27860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جنائ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188" y="846138"/>
          <a:ext cx="8001000" cy="4389437"/>
        </p:xfrm>
        <a:graphic>
          <a:graphicData uri="http://schemas.openxmlformats.org/drawingml/2006/table">
            <a:tbl>
              <a:tblPr rtl="1">
                <a:tableStyleId>{0505E3EF-67EA-436B-97B2-0124C06EBD24}</a:tableStyleId>
              </a:tblPr>
              <a:tblGrid>
                <a:gridCol w="4732986"/>
                <a:gridCol w="3268014"/>
              </a:tblGrid>
              <a:tr h="48771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  <a:tr h="146314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EG" sz="2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3857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ar-EG" sz="32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EG" sz="2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خطط انسيابي: معالجة متعاقبة 5"/>
          <p:cNvSpPr/>
          <p:nvPr/>
        </p:nvSpPr>
        <p:spPr bwMode="auto">
          <a:xfrm>
            <a:off x="683568" y="1771423"/>
            <a:ext cx="3168352" cy="792088"/>
          </a:xfrm>
          <a:prstGeom prst="flowChartAlternateProcess">
            <a:avLst/>
          </a:prstGeom>
          <a:noFill/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EG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تلقين الميت لا إله إلا الله.</a:t>
            </a:r>
            <a:endParaRPr lang="en-US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 bwMode="auto">
          <a:xfrm>
            <a:off x="1259632" y="3429000"/>
            <a:ext cx="2016224" cy="936104"/>
          </a:xfrm>
          <a:prstGeom prst="flowChartAlternateProcess">
            <a:avLst/>
          </a:prstGeom>
          <a:noFill/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EG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قول الخير.</a:t>
            </a:r>
            <a:endParaRPr lang="en-US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6610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2800" b="1"/>
              <a:t>(2) أخرجه مسلم في كتاب الجنائز، باب تلقين الموتى 631/2، رقم (961).</a:t>
            </a:r>
            <a:endParaRPr lang="en-US" sz="2800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396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2400" b="1"/>
              <a:t>(3) أخرجه مسلم في كتاب الجنائز، باب ما يقال عند المريض والميت 633/2، (919).</a:t>
            </a:r>
            <a:endParaRPr lang="en-US" sz="2400" b="1"/>
          </a:p>
        </p:txBody>
      </p:sp>
      <p:sp>
        <p:nvSpPr>
          <p:cNvPr id="23577" name="مستطيل 9"/>
          <p:cNvSpPr>
            <a:spLocks noChangeArrowheads="1"/>
          </p:cNvSpPr>
          <p:nvPr/>
        </p:nvSpPr>
        <p:spPr bwMode="auto">
          <a:xfrm>
            <a:off x="3924300" y="2852738"/>
            <a:ext cx="46085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>
                <a:solidFill>
                  <a:srgbClr val="FF0000"/>
                </a:solidFill>
              </a:rPr>
              <a:t>عن أم سلمة رضي الله عنها قالت: قال رسول الله صلى الله عليه وسلم: </a:t>
            </a:r>
            <a:r>
              <a:rPr lang="en-US" sz="2800" b="1">
                <a:solidFill>
                  <a:srgbClr val="FF0000"/>
                </a:solidFill>
              </a:rPr>
              <a:t> "</a:t>
            </a:r>
            <a:r>
              <a:rPr lang="ar-EG" sz="2800" b="1">
                <a:solidFill>
                  <a:srgbClr val="FF0000"/>
                </a:solidFill>
              </a:rPr>
              <a:t>إذا حضرتم المريض أو الميت فقولوا خيراً؛ فإن الملائكة يؤمَّنون على ما تقولون</a:t>
            </a:r>
            <a:r>
              <a:rPr lang="en-US" sz="2800" b="1">
                <a:solidFill>
                  <a:srgbClr val="FF0000"/>
                </a:solidFill>
              </a:rPr>
              <a:t>"</a:t>
            </a:r>
            <a:r>
              <a:rPr lang="en-US" sz="2800" baseline="30000">
                <a:solidFill>
                  <a:srgbClr val="FF0000"/>
                </a:solidFill>
              </a:rPr>
              <a:t> </a:t>
            </a:r>
            <a:r>
              <a:rPr lang="ar-EG" sz="2800" baseline="30000">
                <a:solidFill>
                  <a:srgbClr val="FF0000"/>
                </a:solidFill>
              </a:rPr>
              <a:t>(3) </a:t>
            </a:r>
            <a:r>
              <a:rPr lang="ar-EG" sz="2800" b="1">
                <a:solidFill>
                  <a:srgbClr val="FF0000"/>
                </a:solidFill>
              </a:rPr>
              <a:t>.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454150" y="836613"/>
            <a:ext cx="192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2800" b="1"/>
              <a:t>ما يستحب فعله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6040438" y="836613"/>
            <a:ext cx="827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2800" b="1"/>
              <a:t>النص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3924300" y="14843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400" b="1">
                <a:solidFill>
                  <a:srgbClr val="FF0000"/>
                </a:solidFill>
              </a:rPr>
              <a:t>عن أبي سعيد الخدري رضي الله عنه أن النبي صلى الله عليه وسلم قال: "لقنوا موتاكم لا إله إلا الله"</a:t>
            </a:r>
            <a:r>
              <a:rPr lang="ar-EG" sz="2400" b="1" baseline="30000">
                <a:solidFill>
                  <a:srgbClr val="FF0000"/>
                </a:solidFill>
              </a:rPr>
              <a:t>(2)</a:t>
            </a:r>
            <a:r>
              <a:rPr lang="ar-EG" sz="2400" b="1">
                <a:solidFill>
                  <a:srgbClr val="FF0000"/>
                </a:solidFill>
              </a:rPr>
              <a:t>.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ن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عن أبي سعيد الخدري رض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خرجه مسلم في كتاب الجنائز ش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ما يستحب فع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تلقين الميت لا إله إلا 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عن أم سلمة رضي الله عنها قالت ش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أخرجه مسلم في كتاب الجنائز باب ما يقال ش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قول الخ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3577" grpId="0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188" y="404813"/>
          <a:ext cx="8001000" cy="5608320"/>
        </p:xfrm>
        <a:graphic>
          <a:graphicData uri="http://schemas.openxmlformats.org/drawingml/2006/table">
            <a:tbl>
              <a:tblPr rtl="1">
                <a:tableStyleId>{0505E3EF-67EA-436B-97B2-0124C06EBD24}</a:tableStyleId>
              </a:tblPr>
              <a:tblGrid>
                <a:gridCol w="5164730"/>
                <a:gridCol w="2836270"/>
              </a:tblGrid>
              <a:tr h="30670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 dirty="0" smtClean="0">
                          <a:solidFill>
                            <a:schemeClr val="tx1"/>
                          </a:solidFill>
                        </a:rPr>
                        <a:t>النص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 dirty="0">
                          <a:solidFill>
                            <a:schemeClr val="tx1"/>
                          </a:solidFill>
                        </a:rPr>
                        <a:t>ما يستحب فعله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  <a:tr h="184023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EG" sz="2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خطط انسيابي: معالجة متعاقبة 5"/>
          <p:cNvSpPr/>
          <p:nvPr/>
        </p:nvSpPr>
        <p:spPr bwMode="auto">
          <a:xfrm>
            <a:off x="1043980" y="2472640"/>
            <a:ext cx="2304256" cy="1357322"/>
          </a:xfrm>
          <a:prstGeom prst="flowChartAlternateProcess">
            <a:avLst/>
          </a:prstGeom>
          <a:noFill/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EG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الدعاء بخير تغميض الميت، والدعاء له.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2988" y="5903913"/>
            <a:ext cx="81010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2800" b="1"/>
              <a:t>(4) أخرجه مسلم في كتاب الجنائز، باب في إغماض الميت والدعاء له إذا حضر 634/2 (920).</a:t>
            </a:r>
            <a:endParaRPr lang="en-US" sz="2800" b="1"/>
          </a:p>
        </p:txBody>
      </p:sp>
      <p:sp>
        <p:nvSpPr>
          <p:cNvPr id="24593" name="مستطيل 7"/>
          <p:cNvSpPr>
            <a:spLocks noChangeArrowheads="1"/>
          </p:cNvSpPr>
          <p:nvPr/>
        </p:nvSpPr>
        <p:spPr bwMode="auto">
          <a:xfrm>
            <a:off x="3492500" y="981075"/>
            <a:ext cx="50212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عن أم </a:t>
            </a:r>
            <a:r>
              <a:rPr lang="ar-EG" sz="2800" b="1" dirty="0" err="1">
                <a:solidFill>
                  <a:srgbClr val="FF0000"/>
                </a:solidFill>
              </a:rPr>
              <a:t>سلمة</a:t>
            </a:r>
            <a:r>
              <a:rPr lang="ar-EG" sz="2800" b="1" dirty="0">
                <a:solidFill>
                  <a:srgbClr val="FF0000"/>
                </a:solidFill>
              </a:rPr>
              <a:t> رضي الله عنها قالت: دخل رسول الله صلى الله عليه وسلم على أبي </a:t>
            </a:r>
            <a:r>
              <a:rPr lang="ar-EG" sz="2800" b="1" dirty="0" err="1">
                <a:solidFill>
                  <a:srgbClr val="FF0000"/>
                </a:solidFill>
              </a:rPr>
              <a:t>سلمة</a:t>
            </a:r>
            <a:r>
              <a:rPr lang="ar-EG" sz="2800" b="1" dirty="0">
                <a:solidFill>
                  <a:srgbClr val="FF0000"/>
                </a:solidFill>
              </a:rPr>
              <a:t> وقد شقَّ بصره، فأغمضه، ثم قال: </a:t>
            </a:r>
            <a:r>
              <a:rPr lang="en-US" sz="2800" b="1" dirty="0">
                <a:solidFill>
                  <a:srgbClr val="FF0000"/>
                </a:solidFill>
              </a:rPr>
              <a:t>"</a:t>
            </a:r>
            <a:r>
              <a:rPr lang="ar-EG" sz="2800" b="1" dirty="0">
                <a:solidFill>
                  <a:srgbClr val="FF0000"/>
                </a:solidFill>
              </a:rPr>
              <a:t>إن الروح إذا قبض تبعه البصر</a:t>
            </a:r>
            <a:r>
              <a:rPr lang="en-US" sz="2800" b="1" dirty="0">
                <a:solidFill>
                  <a:srgbClr val="FF0000"/>
                </a:solidFill>
              </a:rPr>
              <a:t>"</a:t>
            </a:r>
            <a:r>
              <a:rPr lang="ar-EG" sz="2800" b="1" dirty="0">
                <a:solidFill>
                  <a:srgbClr val="FF0000"/>
                </a:solidFill>
              </a:rPr>
              <a:t>، فضج ناس من أهله، فقال: </a:t>
            </a:r>
            <a:r>
              <a:rPr lang="en-US" sz="2800" b="1" dirty="0">
                <a:solidFill>
                  <a:srgbClr val="FF0000"/>
                </a:solidFill>
              </a:rPr>
              <a:t>"</a:t>
            </a:r>
            <a:r>
              <a:rPr lang="ar-EG" sz="2800" b="1" dirty="0">
                <a:solidFill>
                  <a:srgbClr val="FF0000"/>
                </a:solidFill>
              </a:rPr>
              <a:t>لا تدعوا على أنفسكم إلا بخير؛ فإن الملائكة يؤمِّنون على ما تقولون</a:t>
            </a:r>
            <a:r>
              <a:rPr lang="en-US" sz="2800" b="1" dirty="0">
                <a:solidFill>
                  <a:srgbClr val="FF0000"/>
                </a:solidFill>
              </a:rPr>
              <a:t>"</a:t>
            </a:r>
            <a:r>
              <a:rPr lang="ar-EG" sz="2800" b="1" dirty="0">
                <a:solidFill>
                  <a:srgbClr val="FF0000"/>
                </a:solidFill>
              </a:rPr>
              <a:t>، ثم قال: </a:t>
            </a:r>
            <a:r>
              <a:rPr lang="en-US" sz="2800" b="1" dirty="0">
                <a:solidFill>
                  <a:srgbClr val="FF0000"/>
                </a:solidFill>
              </a:rPr>
              <a:t>"</a:t>
            </a:r>
            <a:r>
              <a:rPr lang="ar-EG" sz="2800" b="1" dirty="0">
                <a:solidFill>
                  <a:srgbClr val="FF0000"/>
                </a:solidFill>
              </a:rPr>
              <a:t>اللهم اغفر لأبي </a:t>
            </a:r>
            <a:r>
              <a:rPr lang="ar-EG" sz="2800" b="1" dirty="0" err="1">
                <a:solidFill>
                  <a:srgbClr val="FF0000"/>
                </a:solidFill>
              </a:rPr>
              <a:t>سلمة</a:t>
            </a:r>
            <a:r>
              <a:rPr lang="ar-EG" sz="2800" b="1" dirty="0">
                <a:solidFill>
                  <a:srgbClr val="FF0000"/>
                </a:solidFill>
              </a:rPr>
              <a:t>، وارفع درجته في المهديين، واخلفه في عقبه في الغابرين، واغفر لنا وله يا ربَّ العالمين، وأفسحَّ له في قبره، ونوِّر له فيه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"</a:t>
            </a:r>
            <a:r>
              <a:rPr lang="ar-EG" sz="2800" baseline="30000" dirty="0" smtClean="0">
                <a:solidFill>
                  <a:srgbClr val="FF0000"/>
                </a:solidFill>
              </a:rPr>
              <a:t>(</a:t>
            </a:r>
            <a:r>
              <a:rPr lang="ar-EG" sz="2800" baseline="30000" dirty="0">
                <a:solidFill>
                  <a:srgbClr val="FF0000"/>
                </a:solidFill>
              </a:rPr>
              <a:t>4)</a:t>
            </a:r>
            <a:r>
              <a:rPr lang="ar-EG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ن أم سلمة رضي الله عنها قالت ش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خرجه مسلم في كتاب الجنائز ش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دعاء بخير تغميض المي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5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188" y="333375"/>
          <a:ext cx="8001000" cy="3806825"/>
        </p:xfrm>
        <a:graphic>
          <a:graphicData uri="http://schemas.openxmlformats.org/drawingml/2006/table">
            <a:tbl>
              <a:tblPr rtl="1">
                <a:tableStyleId>{0505E3EF-67EA-436B-97B2-0124C06EBD24}</a:tableStyleId>
              </a:tblPr>
              <a:tblGrid>
                <a:gridCol w="4732986"/>
                <a:gridCol w="3268014"/>
              </a:tblGrid>
              <a:tr h="48774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 dirty="0" smtClean="0">
                          <a:solidFill>
                            <a:schemeClr val="tx1"/>
                          </a:solidFill>
                        </a:rPr>
                        <a:t>النص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EG" sz="3200" b="1" dirty="0">
                          <a:solidFill>
                            <a:schemeClr val="tx1"/>
                          </a:solidFill>
                        </a:rPr>
                        <a:t>ما يستحب فعله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  <a:tr h="146323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EG" sz="2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5584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3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endParaRPr lang="ar-EG" sz="2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خطط انسيابي: معالجة متعاقبة 5"/>
          <p:cNvSpPr/>
          <p:nvPr/>
        </p:nvSpPr>
        <p:spPr bwMode="auto">
          <a:xfrm>
            <a:off x="1043980" y="899294"/>
            <a:ext cx="2088232" cy="1080120"/>
          </a:xfrm>
          <a:prstGeom prst="flowChartAlternateProcess">
            <a:avLst/>
          </a:prstGeom>
          <a:noFill/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EG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تكفين الميت.</a:t>
            </a:r>
            <a:endParaRPr lang="en-US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 bwMode="auto">
          <a:xfrm>
            <a:off x="863183" y="2555478"/>
            <a:ext cx="2449826" cy="1069290"/>
          </a:xfrm>
          <a:prstGeom prst="flowChartAlternateProcess">
            <a:avLst/>
          </a:prstGeom>
          <a:noFill/>
          <a:ln>
            <a:noFill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ar-EG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قول (</a:t>
            </a:r>
            <a:r>
              <a:rPr lang="ar-SA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إِنَّا لِلهِ وَإِنَّا إِلَيْهِ رَاجِعُونَ)</a:t>
            </a:r>
            <a:endParaRPr lang="en-US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5078413"/>
            <a:ext cx="8785225" cy="10144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ar-EG" sz="2000" b="1" dirty="0">
                <a:solidFill>
                  <a:schemeClr val="bg1"/>
                </a:solidFill>
              </a:rPr>
              <a:t>(5) أخرجه البخاري في كتاب اللباس، باب البرود </a:t>
            </a:r>
            <a:r>
              <a:rPr lang="ar-EG" sz="2000" b="1" dirty="0" err="1">
                <a:solidFill>
                  <a:schemeClr val="bg1"/>
                </a:solidFill>
              </a:rPr>
              <a:t>والحبرة</a:t>
            </a:r>
            <a:r>
              <a:rPr lang="ar-EG" sz="2000" b="1" dirty="0">
                <a:solidFill>
                  <a:schemeClr val="bg1"/>
                </a:solidFill>
              </a:rPr>
              <a:t> </a:t>
            </a:r>
            <a:r>
              <a:rPr lang="ar-EG" sz="2000" b="1">
                <a:solidFill>
                  <a:schemeClr val="bg1"/>
                </a:solidFill>
              </a:rPr>
              <a:t>والشمل 2189/5(5477</a:t>
            </a:r>
            <a:r>
              <a:rPr lang="ar-EG" sz="2000" b="1" dirty="0">
                <a:solidFill>
                  <a:schemeClr val="bg1"/>
                </a:solidFill>
              </a:rPr>
              <a:t>)، ومسلم في كتاب الجنائز، باب تسجية الميت </a:t>
            </a:r>
            <a:r>
              <a:rPr lang="ar-EG" sz="2000" b="1" dirty="0" err="1">
                <a:solidFill>
                  <a:schemeClr val="bg1"/>
                </a:solidFill>
              </a:rPr>
              <a:t>651/2 </a:t>
            </a:r>
            <a:r>
              <a:rPr lang="ar-EG" sz="2000" b="1" dirty="0">
                <a:solidFill>
                  <a:schemeClr val="bg1"/>
                </a:solidFill>
              </a:rPr>
              <a:t>(943)، وهذا </a:t>
            </a:r>
            <a:r>
              <a:rPr lang="ar-EG" sz="2000" b="1" dirty="0" err="1">
                <a:solidFill>
                  <a:schemeClr val="bg1"/>
                </a:solidFill>
              </a:rPr>
              <a:t>لفظه.</a:t>
            </a:r>
            <a:r>
              <a:rPr lang="ar-EG" sz="2000" b="1" dirty="0">
                <a:solidFill>
                  <a:schemeClr val="bg1"/>
                </a:solidFill>
              </a:rPr>
              <a:t> وسجى: غطى جميع بدنه، </a:t>
            </a:r>
            <a:r>
              <a:rPr lang="ar-EG" sz="2000" b="1" dirty="0" err="1">
                <a:solidFill>
                  <a:schemeClr val="bg1"/>
                </a:solidFill>
              </a:rPr>
              <a:t>وحبرة</a:t>
            </a:r>
            <a:r>
              <a:rPr lang="ar-EG" sz="2000" b="1" dirty="0">
                <a:solidFill>
                  <a:schemeClr val="bg1"/>
                </a:solidFill>
              </a:rPr>
              <a:t> بكسر الحاء المهملة وفتح الباء الموحدة: ضرب من برود اليمن.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6381750"/>
            <a:ext cx="8748713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r-EG" sz="2000" b="1" dirty="0">
                <a:solidFill>
                  <a:schemeClr val="bg1"/>
                </a:solidFill>
              </a:rPr>
              <a:t>(6) سورة البقرة الآية 156.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5624" name="Picture 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2781300"/>
            <a:ext cx="4232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5" name="مستطيل 7"/>
          <p:cNvSpPr>
            <a:spLocks noChangeArrowheads="1"/>
          </p:cNvSpPr>
          <p:nvPr/>
        </p:nvSpPr>
        <p:spPr bwMode="auto">
          <a:xfrm>
            <a:off x="3995738" y="908050"/>
            <a:ext cx="4572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>
                <a:solidFill>
                  <a:schemeClr val="bg1"/>
                </a:solidFill>
              </a:rPr>
              <a:t>عن عائشة رضي الله عنها قالت: ((سُجّي رسول الله صلى الله عليه وسلم حين مات بثوب حِبَرة))</a:t>
            </a:r>
            <a:r>
              <a:rPr lang="ar-EG" sz="2800" baseline="30000">
                <a:solidFill>
                  <a:schemeClr val="bg1"/>
                </a:solidFill>
              </a:rPr>
              <a:t> (5)</a:t>
            </a:r>
            <a:r>
              <a:rPr lang="ar-EG" sz="2800" b="1">
                <a:solidFill>
                  <a:schemeClr val="bg1"/>
                </a:solidFill>
              </a:rPr>
              <a:t>.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ن عائشة رضي الله عنها قالت ش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خرجه البخاري في كتاب اللبا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تكفين المي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ذين إذا أصابته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سورة البقرة الآ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قول إنا 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56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داسي 1"/>
          <p:cNvSpPr/>
          <p:nvPr/>
        </p:nvSpPr>
        <p:spPr>
          <a:xfrm>
            <a:off x="611560" y="2420888"/>
            <a:ext cx="7704856" cy="3600400"/>
          </a:xfrm>
          <a:prstGeom prst="hexagon">
            <a:avLst/>
          </a:prstGeom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cs typeface="+mj-cs"/>
              </a:rPr>
              <a:t>تغسي</a:t>
            </a:r>
            <a:r>
              <a:rPr lang="ar-EG" sz="3600" b="1" dirty="0">
                <a:solidFill>
                  <a:schemeClr val="tx1"/>
                </a:solidFill>
                <a:cs typeface="+mj-cs"/>
              </a:rPr>
              <a:t>ل الميت </a:t>
            </a:r>
            <a:r>
              <a:rPr lang="ar-EG" sz="3600" b="1" dirty="0">
                <a:solidFill>
                  <a:srgbClr val="C00000"/>
                </a:solidFill>
                <a:cs typeface="+mj-cs"/>
              </a:rPr>
              <a:t>فرض كفاية </a:t>
            </a:r>
            <a:r>
              <a:rPr lang="ar-EG" sz="3600" b="1" dirty="0">
                <a:cs typeface="+mj-cs"/>
              </a:rPr>
              <a:t>على من علم به من المسلمين؛ لحديث ابن عباس رضي الله عنهما أن النبي صلى الله عليه </a:t>
            </a:r>
            <a:r>
              <a:rPr lang="ar-EG" sz="3600" b="1" dirty="0" smtClean="0">
                <a:cs typeface="+mj-cs"/>
              </a:rPr>
              <a:t>وسلم قال:</a:t>
            </a:r>
            <a:endParaRPr lang="en-US" sz="3600" b="1" dirty="0">
              <a:cs typeface="+mj-cs"/>
            </a:endParaRPr>
          </a:p>
          <a:p>
            <a:pPr algn="ctr">
              <a:defRPr/>
            </a:pPr>
            <a:r>
              <a:rPr lang="ar-EG" sz="3600" b="1" dirty="0">
                <a:solidFill>
                  <a:srgbClr val="C00000"/>
                </a:solidFill>
                <a:cs typeface="+mj-cs"/>
              </a:rPr>
              <a:t> قال: "اغسلوه بماء وسدر"</a:t>
            </a:r>
            <a:r>
              <a:rPr lang="ar-EG" sz="3600" baseline="30000" dirty="0">
                <a:solidFill>
                  <a:srgbClr val="C00000"/>
                </a:solidFill>
                <a:cs typeface="+mj-cs"/>
              </a:rPr>
              <a:t>(7)</a:t>
            </a:r>
            <a:endParaRPr lang="en-US" sz="36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3" name="مخطط انسيابي: محطة طرفية 2"/>
          <p:cNvSpPr/>
          <p:nvPr/>
        </p:nvSpPr>
        <p:spPr bwMode="auto">
          <a:xfrm>
            <a:off x="2987824" y="260648"/>
            <a:ext cx="3571868" cy="1214446"/>
          </a:xfrm>
          <a:prstGeom prst="flowChartTerminator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/>
              <a:t>تغسيل الميت</a:t>
            </a:r>
            <a:endParaRPr lang="ar-EG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903913"/>
            <a:ext cx="89995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 b="1"/>
              <a:t>(7) أخرجه البخاري في كتاب الجنائز، باب الحنوط للميت 426/1 (1207)، ومسلم كتاب الحج، باب ما يفعل بالمحرم إذا مات 865/2 (1206).</a:t>
            </a:r>
            <a:endParaRPr lang="en-US" sz="2800" b="1"/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غسيل المي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غسيل الميت فرض كفاية على م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خرجه البخاري في كتاب الجنائ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داسي 1"/>
          <p:cNvSpPr/>
          <p:nvPr/>
        </p:nvSpPr>
        <p:spPr>
          <a:xfrm>
            <a:off x="611560" y="2420888"/>
            <a:ext cx="7704856" cy="3600400"/>
          </a:xfrm>
          <a:prstGeom prst="hexagon">
            <a:avLst/>
          </a:prstGeom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/>
              <a:t>الرجل يغسله الرجال، والمرأة تغسلها النساء.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مخطط انسيابي: محطة طرفية 2"/>
          <p:cNvSpPr/>
          <p:nvPr/>
        </p:nvSpPr>
        <p:spPr bwMode="auto">
          <a:xfrm>
            <a:off x="2987824" y="260648"/>
            <a:ext cx="3571868" cy="1214446"/>
          </a:xfrm>
          <a:prstGeom prst="flowChartTerminator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/>
              <a:t>تغسيل الميت</a:t>
            </a:r>
            <a:endParaRPr lang="ar-EG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رجل يغسله الرج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داسي 1"/>
          <p:cNvSpPr/>
          <p:nvPr/>
        </p:nvSpPr>
        <p:spPr>
          <a:xfrm>
            <a:off x="611560" y="2420888"/>
            <a:ext cx="7704856" cy="3600400"/>
          </a:xfrm>
          <a:prstGeom prst="hexagon">
            <a:avLst/>
          </a:prstGeom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b="1" dirty="0"/>
              <a:t>يكون التغسيل في مكان مستور، فيجرَّد الميت من ثيابه، بعد أن تُستر عورته، والواجب غسله مرة واحدة بتعميم الماء على جميع بدنه،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مخطط انسيابي: محطة طرفية 2"/>
          <p:cNvSpPr/>
          <p:nvPr/>
        </p:nvSpPr>
        <p:spPr bwMode="auto">
          <a:xfrm>
            <a:off x="2987824" y="260648"/>
            <a:ext cx="3571868" cy="1214446"/>
          </a:xfrm>
          <a:prstGeom prst="flowChartTerminator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/>
              <a:t>تغسيل الميت</a:t>
            </a:r>
            <a:endParaRPr lang="ar-EG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يكون التغسيل في مكان مستو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داسي 1"/>
          <p:cNvSpPr/>
          <p:nvPr/>
        </p:nvSpPr>
        <p:spPr>
          <a:xfrm>
            <a:off x="611560" y="2420888"/>
            <a:ext cx="7704856" cy="3600400"/>
          </a:xfrm>
          <a:prstGeom prst="hexagon">
            <a:avLst/>
          </a:prstGeom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solidFill>
                  <a:schemeClr val="tx1"/>
                </a:solidFill>
              </a:rPr>
              <a:t>والأفضل أن يوضَّأَ أولاً كوضوء الصلاة</a:t>
            </a:r>
            <a:r>
              <a:rPr lang="ar-EG" sz="3600" baseline="30000" dirty="0">
                <a:solidFill>
                  <a:schemeClr val="tx1"/>
                </a:solidFill>
              </a:rPr>
              <a:t>(8)</a:t>
            </a:r>
            <a:r>
              <a:rPr lang="ar-EG" sz="3600" b="1" dirty="0">
                <a:solidFill>
                  <a:schemeClr val="tx1"/>
                </a:solidFill>
              </a:rPr>
              <a:t>، ثم يُغسل جانبه الأيمن ثم الأيسر، ويكرَّر غسله ثلاث مرات، وإن رؤي الزيادة إلى خمس أو سبع للحاجة فَعلَ، ويُجعل في الغسلة الأخيرة شيءٌ من الكافور.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مخطط انسيابي: محطة طرفية 2"/>
          <p:cNvSpPr/>
          <p:nvPr/>
        </p:nvSpPr>
        <p:spPr bwMode="auto">
          <a:xfrm>
            <a:off x="2987824" y="260648"/>
            <a:ext cx="3571868" cy="1214446"/>
          </a:xfrm>
          <a:prstGeom prst="flowChartTerminator">
            <a:avLst/>
          </a:prstGeom>
          <a:ln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/>
              <a:t>تغسيل الميت</a:t>
            </a:r>
            <a:endParaRPr lang="ar-EG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9039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 b="1"/>
              <a:t>(8) لكن لا يمضمضه ولا ينشقة الماء لما فيه من الضرر، ويكتفي ببل فمه وأسنانه وأنفه بالماء ومسحه مسحا رقيقاً.</a:t>
            </a:r>
            <a:endParaRPr lang="en-US" sz="2800" b="1"/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الأفضل أن يوضَّأَ أولاً كوضو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لكن لا يمضمضه ولا ينشقة الماء ل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شغل منى\خلفيات جديدة\مجموعة خلفيات وفرامات مختلفه\براويز\Bdrln029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2060575"/>
            <a:ext cx="8067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75656" y="2348880"/>
            <a:ext cx="6665640" cy="3015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ئ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قال تعا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ذو زاويتين مستديرتين في نفس الجانب 9"/>
          <p:cNvSpPr/>
          <p:nvPr/>
        </p:nvSpPr>
        <p:spPr>
          <a:xfrm>
            <a:off x="1763688" y="1571612"/>
            <a:ext cx="5472608" cy="3000396"/>
          </a:xfrm>
          <a:prstGeom prst="round2SameRect">
            <a:avLst>
              <a:gd name="adj1" fmla="val 43660"/>
              <a:gd name="adj2" fmla="val 0"/>
            </a:avLst>
          </a:prstGeom>
          <a:solidFill>
            <a:schemeClr val="accent6">
              <a:lumMod val="75000"/>
            </a:schemeClr>
          </a:solidFill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800" b="1" dirty="0"/>
              <a:t>عناصر الوحدة</a:t>
            </a:r>
            <a:endParaRPr lang="en-US" sz="4800" b="1" dirty="0"/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ناصر 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به منحرف 2"/>
          <p:cNvSpPr/>
          <p:nvPr/>
        </p:nvSpPr>
        <p:spPr bwMode="auto">
          <a:xfrm>
            <a:off x="428596" y="1857364"/>
            <a:ext cx="8215338" cy="335758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3600" b="1" dirty="0">
                <a:solidFill>
                  <a:schemeClr val="accent3">
                    <a:lumMod val="75000"/>
                  </a:schemeClr>
                </a:solidFill>
              </a:rPr>
              <a:t>1- ما يُستحبُّ فعله عند المحتضر.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r>
              <a:rPr lang="ar-EG" sz="3600" b="1" dirty="0">
                <a:solidFill>
                  <a:schemeClr val="accent3">
                    <a:lumMod val="75000"/>
                  </a:schemeClr>
                </a:solidFill>
              </a:rPr>
              <a:t>2- أحكام تجهيز الميت والصلاة عليه وتشيعه ودفنه.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 rtl="0">
              <a:defRPr/>
            </a:pPr>
            <a:r>
              <a:rPr lang="ar-EG" sz="3600" b="1" dirty="0">
                <a:solidFill>
                  <a:schemeClr val="accent3">
                    <a:lumMod val="75000"/>
                  </a:schemeClr>
                </a:solidFill>
              </a:rPr>
              <a:t>3- صفة صلاة الجنازة، وأهمّ أحكامها.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ا يُستحبُّ فعله عند المحتض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حكام تجهيز الميت والصلاة عليه وتشيع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صفة صلاة الجناز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به منحرف 2"/>
          <p:cNvSpPr/>
          <p:nvPr/>
        </p:nvSpPr>
        <p:spPr bwMode="auto">
          <a:xfrm>
            <a:off x="428596" y="1857364"/>
            <a:ext cx="8215338" cy="335758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3600" b="1" dirty="0">
                <a:solidFill>
                  <a:schemeClr val="accent3">
                    <a:lumMod val="75000"/>
                  </a:schemeClr>
                </a:solidFill>
              </a:rPr>
              <a:t>4- تطبيق صفة صلاة الجنازة.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r>
              <a:rPr lang="ar-EG" sz="3600" b="1" dirty="0">
                <a:solidFill>
                  <a:schemeClr val="accent3">
                    <a:lumMod val="75000"/>
                  </a:schemeClr>
                </a:solidFill>
              </a:rPr>
              <a:t>5- تعزية أهل الميت.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r>
              <a:rPr lang="ar-EG" sz="3600" b="1" dirty="0">
                <a:solidFill>
                  <a:schemeClr val="accent3">
                    <a:lumMod val="75000"/>
                  </a:schemeClr>
                </a:solidFill>
              </a:rPr>
              <a:t>6- زيادة المقابر.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r>
              <a:rPr lang="ar-EG" sz="3600" b="1" dirty="0">
                <a:solidFill>
                  <a:schemeClr val="accent3">
                    <a:lumMod val="75000"/>
                  </a:schemeClr>
                </a:solidFill>
              </a:rPr>
              <a:t>7- محظورات الجنائز.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طبيق صفة صلاة الجناز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عزية أهل المي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زيادة المقاب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محظورات الجنائ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ذو زاويتين مستديرتين في نفس الجانب 9"/>
          <p:cNvSpPr/>
          <p:nvPr/>
        </p:nvSpPr>
        <p:spPr>
          <a:xfrm>
            <a:off x="1763688" y="1571612"/>
            <a:ext cx="5472608" cy="3000396"/>
          </a:xfrm>
          <a:prstGeom prst="round2SameRect">
            <a:avLst>
              <a:gd name="adj1" fmla="val 43660"/>
              <a:gd name="adj2" fmla="val 0"/>
            </a:avLst>
          </a:prstGeom>
          <a:solidFill>
            <a:schemeClr val="accent6">
              <a:lumMod val="75000"/>
            </a:schemeClr>
          </a:solidFill>
          <a:effectLst/>
          <a:scene3d>
            <a:camera prst="orthographicFront"/>
            <a:lightRig rig="soft" dir="t">
              <a:rot lat="0" lon="0" rev="18000000"/>
            </a:lightRig>
          </a:scene3d>
          <a:sp3d prstMaterial="dkEdg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800" b="1" dirty="0"/>
              <a:t>أريد أن أتعلم</a:t>
            </a:r>
            <a:endParaRPr lang="en-US" sz="4800" b="1" dirty="0"/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ريد أن أتعل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به منحرف 2"/>
          <p:cNvSpPr/>
          <p:nvPr/>
        </p:nvSpPr>
        <p:spPr bwMode="auto">
          <a:xfrm>
            <a:off x="428596" y="1857364"/>
            <a:ext cx="8215338" cy="335758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3600" b="1" dirty="0">
                <a:solidFill>
                  <a:srgbClr val="993366"/>
                </a:solidFill>
              </a:rPr>
              <a:t>1- ما</a:t>
            </a:r>
            <a:r>
              <a:rPr lang="ar-SA" sz="3600" b="1" dirty="0">
                <a:solidFill>
                  <a:srgbClr val="993366"/>
                </a:solidFill>
              </a:rPr>
              <a:t> </a:t>
            </a:r>
            <a:r>
              <a:rPr lang="ar-EG" sz="3600" b="1" dirty="0">
                <a:solidFill>
                  <a:srgbClr val="993366"/>
                </a:solidFill>
              </a:rPr>
              <a:t>أفعله عند المحتضر.</a:t>
            </a:r>
            <a:endParaRPr lang="en-US" sz="3600" b="1" dirty="0">
              <a:solidFill>
                <a:srgbClr val="993366"/>
              </a:solidFill>
            </a:endParaRPr>
          </a:p>
          <a:p>
            <a:pPr>
              <a:defRPr/>
            </a:pPr>
            <a:r>
              <a:rPr lang="ar-EG" sz="3600" b="1" dirty="0">
                <a:solidFill>
                  <a:srgbClr val="993366"/>
                </a:solidFill>
              </a:rPr>
              <a:t>2- ما يجب للميت على الأحياء.</a:t>
            </a:r>
            <a:endParaRPr lang="en-US" sz="3600" b="1" dirty="0">
              <a:solidFill>
                <a:srgbClr val="993366"/>
              </a:solidFill>
            </a:endParaRPr>
          </a:p>
          <a:p>
            <a:pPr>
              <a:defRPr/>
            </a:pPr>
            <a:r>
              <a:rPr lang="ar-EG" sz="3600" b="1" dirty="0">
                <a:solidFill>
                  <a:srgbClr val="993366"/>
                </a:solidFill>
              </a:rPr>
              <a:t>3- كيفية صلاة الجنازة.</a:t>
            </a:r>
            <a:endParaRPr lang="en-US" sz="3600" b="1" dirty="0">
              <a:solidFill>
                <a:srgbClr val="993366"/>
              </a:solidFill>
            </a:endParaRPr>
          </a:p>
          <a:p>
            <a:pPr>
              <a:defRPr/>
            </a:pPr>
            <a:r>
              <a:rPr lang="ar-EG" sz="3600" b="1" dirty="0">
                <a:solidFill>
                  <a:srgbClr val="993366"/>
                </a:solidFill>
              </a:rPr>
              <a:t>4- الدعاء الوارد في صلاة الجنازة.</a:t>
            </a:r>
            <a:endParaRPr lang="en-US" sz="3600" b="1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ا أفعله عند المحتض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ا يجب للميت على الأحي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كيفية صلاة الجناز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دعاء الوارد في صلاة الجناز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به منحرف 2"/>
          <p:cNvSpPr/>
          <p:nvPr/>
        </p:nvSpPr>
        <p:spPr bwMode="auto">
          <a:xfrm>
            <a:off x="428596" y="1857364"/>
            <a:ext cx="8215338" cy="3357586"/>
          </a:xfrm>
          <a:prstGeom prst="trapezoi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EG" sz="3600" b="1" dirty="0">
                <a:solidFill>
                  <a:srgbClr val="993366"/>
                </a:solidFill>
              </a:rPr>
              <a:t>5- صفة التعزية.</a:t>
            </a:r>
            <a:endParaRPr lang="en-US" sz="3600" b="1" dirty="0">
              <a:solidFill>
                <a:srgbClr val="993366"/>
              </a:solidFill>
            </a:endParaRPr>
          </a:p>
          <a:p>
            <a:pPr>
              <a:defRPr/>
            </a:pPr>
            <a:r>
              <a:rPr lang="ar-EG" sz="3600" b="1" dirty="0">
                <a:solidFill>
                  <a:srgbClr val="993366"/>
                </a:solidFill>
              </a:rPr>
              <a:t>6- صفة زيارة المقابر والدعاء الوارد فيها.</a:t>
            </a:r>
            <a:endParaRPr lang="en-US" sz="3600" b="1" dirty="0">
              <a:solidFill>
                <a:srgbClr val="993366"/>
              </a:solidFill>
            </a:endParaRPr>
          </a:p>
          <a:p>
            <a:pPr>
              <a:defRPr/>
            </a:pPr>
            <a:r>
              <a:rPr lang="ar-EG" sz="3600" b="1" dirty="0">
                <a:solidFill>
                  <a:srgbClr val="993366"/>
                </a:solidFill>
              </a:rPr>
              <a:t>7- بد</a:t>
            </a:r>
            <a:r>
              <a:rPr lang="ar-SA" sz="3600" b="1" dirty="0">
                <a:solidFill>
                  <a:srgbClr val="993366"/>
                </a:solidFill>
              </a:rPr>
              <a:t>َ</a:t>
            </a:r>
            <a:r>
              <a:rPr lang="ar-EG" sz="3600" b="1" dirty="0">
                <a:solidFill>
                  <a:srgbClr val="993366"/>
                </a:solidFill>
              </a:rPr>
              <a:t>ع الجنائز ومخالفاتِها.</a:t>
            </a:r>
            <a:endParaRPr lang="en-US" sz="3600" b="1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فة التعز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فة زيارة المقابر والدعاء الوار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بدَع الجنائز ومخالفتُ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2610</TotalTime>
  <Words>781</Words>
  <Application>Microsoft Office PowerPoint</Application>
  <PresentationFormat>عرض على الشاشة (3:4)‏</PresentationFormat>
  <Paragraphs>80</Paragraphs>
  <Slides>26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ورق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الفقه 1م ف2 طالب</dc:title>
  <dc:subject>الوحدة العشرون -الجنائز</dc:subject>
  <dc:creator>ا/بندر الحازمي</dc:creator>
  <cp:keywords>حقيبة إنجاز المعلم والمعلمة</cp:keywords>
  <cp:lastModifiedBy>Top Service</cp:lastModifiedBy>
  <cp:revision>233</cp:revision>
  <dcterms:modified xsi:type="dcterms:W3CDTF">2016-12-12T19:30:57Z</dcterms:modified>
</cp:coreProperties>
</file>