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25"/>
  </p:notesMasterIdLst>
  <p:sldIdLst>
    <p:sldId id="366" r:id="rId2"/>
    <p:sldId id="367" r:id="rId3"/>
    <p:sldId id="359" r:id="rId4"/>
    <p:sldId id="272" r:id="rId5"/>
    <p:sldId id="279" r:id="rId6"/>
    <p:sldId id="282" r:id="rId7"/>
    <p:sldId id="373" r:id="rId8"/>
    <p:sldId id="283" r:id="rId9"/>
    <p:sldId id="286" r:id="rId10"/>
    <p:sldId id="341" r:id="rId11"/>
    <p:sldId id="287" r:id="rId12"/>
    <p:sldId id="299" r:id="rId13"/>
    <p:sldId id="288" r:id="rId14"/>
    <p:sldId id="368" r:id="rId15"/>
    <p:sldId id="342" r:id="rId16"/>
    <p:sldId id="365" r:id="rId17"/>
    <p:sldId id="289" r:id="rId18"/>
    <p:sldId id="369" r:id="rId19"/>
    <p:sldId id="372" r:id="rId20"/>
    <p:sldId id="300" r:id="rId21"/>
    <p:sldId id="370" r:id="rId22"/>
    <p:sldId id="290" r:id="rId23"/>
    <p:sldId id="371" r:id="rId24"/>
  </p:sldIdLst>
  <p:sldSz cx="9144000" cy="6858000" type="screen4x3"/>
  <p:notesSz cx="6858000" cy="9144000"/>
  <p:defaultTextStyle>
    <a:defPPr>
      <a:defRPr lang="ar-S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33CC"/>
    <a:srgbClr val="FF0066"/>
    <a:srgbClr val="FFFF00"/>
    <a:srgbClr val="FF0000"/>
    <a:srgbClr val="000066"/>
    <a:srgbClr val="990099"/>
    <a:srgbClr val="66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نمط ذو سمات 1 - تميي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91813" autoAdjust="0"/>
    <p:restoredTop sz="96410" autoAdjust="0"/>
  </p:normalViewPr>
  <p:slideViewPr>
    <p:cSldViewPr>
      <p:cViewPr varScale="1">
        <p:scale>
          <a:sx n="60" d="100"/>
          <a:sy n="60" d="100"/>
        </p:scale>
        <p:origin x="-96" y="-5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64E3A61-FC55-4997-B808-7ECA98E9EAA0}" type="datetimeFigureOut">
              <a:rPr lang="ar-EG"/>
              <a:pPr>
                <a:defRPr/>
              </a:pPr>
              <a:t>13/03/1438</a:t>
            </a:fld>
            <a:endParaRPr lang="ar-EG" dirty="0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EG" noProof="0" dirty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ar-SA" noProof="0" smtClean="0"/>
              <a:t>انقر لتحرير أنماط النص الرئيسي</a:t>
            </a:r>
          </a:p>
          <a:p>
            <a:pPr lvl="1"/>
            <a:r>
              <a:rPr lang="ar-SA" noProof="0" smtClean="0"/>
              <a:t>المستوى الثاني</a:t>
            </a:r>
          </a:p>
          <a:p>
            <a:pPr lvl="2"/>
            <a:r>
              <a:rPr lang="ar-SA" noProof="0" smtClean="0"/>
              <a:t>المستوى الثالث</a:t>
            </a:r>
          </a:p>
          <a:p>
            <a:pPr lvl="3"/>
            <a:r>
              <a:rPr lang="ar-SA" noProof="0" smtClean="0"/>
              <a:t>المستوى الرابع</a:t>
            </a:r>
          </a:p>
          <a:p>
            <a:pPr lvl="4"/>
            <a:r>
              <a:rPr lang="ar-SA" noProof="0" smtClean="0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CF83050-7638-4D41-B669-4C9DAF5F9B81}" type="slidenum">
              <a:rPr lang="ar-EG"/>
              <a:pPr>
                <a:defRPr/>
              </a:pPr>
              <a:t>‹#›</a:t>
            </a:fld>
            <a:endParaRPr lang="ar-EG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audio2.wav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2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4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5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6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7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8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9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0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مستطيل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7" name="عنصر نائب للتاريخ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877B449-A05E-4115-AF73-1478B80C3C3A}" type="datetimeFigureOut">
              <a:rPr lang="ar-SA"/>
              <a:pPr>
                <a:defRPr/>
              </a:pPr>
              <a:t>13/03/1438</a:t>
            </a:fld>
            <a:endParaRPr lang="ar-SA" dirty="0"/>
          </a:p>
        </p:txBody>
      </p:sp>
      <p:sp>
        <p:nvSpPr>
          <p:cNvPr id="10" name="عنصر نائب للتذييل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11" name="عنصر نائب لرقم الشريحة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E344F43-71BA-4275-A775-94B666DBC93D}" type="slidenum">
              <a:rPr lang="ar-SA"/>
              <a:pPr>
                <a:defRPr/>
              </a:pPr>
              <a:t>‹#›</a:t>
            </a:fld>
            <a:endParaRPr lang="ar-SA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pull dir="rd"/>
    <p:sndAc>
      <p:stSnd>
        <p:snd r:embed="rId2" name="chim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592E2-BC67-4B21-A210-0831DE027D9D}" type="datetimeFigureOut">
              <a:rPr lang="ar-SA"/>
              <a:pPr>
                <a:defRPr/>
              </a:pPr>
              <a:t>13/03/1438</a:t>
            </a:fld>
            <a:endParaRPr lang="ar-SA" dirty="0"/>
          </a:p>
        </p:txBody>
      </p:sp>
      <p:sp>
        <p:nvSpPr>
          <p:cNvPr id="5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C73BD-0985-4713-BB7F-32F3EC03AED7}" type="slidenum">
              <a:rPr lang="ar-SA"/>
              <a:pPr>
                <a:defRPr/>
              </a:pPr>
              <a:t>‹#›</a:t>
            </a:fld>
            <a:endParaRPr lang="ar-SA" dirty="0"/>
          </a:p>
        </p:txBody>
      </p:sp>
    </p:spTree>
  </p:cSld>
  <p:clrMapOvr>
    <a:masterClrMapping/>
  </p:clrMapOvr>
  <p:transition>
    <p:pull dir="rd"/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مستطيل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8F11B8-5A76-44B0-975B-CEDFC0357409}" type="datetimeFigureOut">
              <a:rPr lang="ar-SA"/>
              <a:pPr>
                <a:defRPr/>
              </a:pPr>
              <a:t>13/03/1438</a:t>
            </a:fld>
            <a:endParaRPr lang="ar-SA" dirty="0"/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862851-3B6B-40CC-857E-0EDD95028F99}" type="slidenum">
              <a:rPr lang="ar-SA"/>
              <a:pPr>
                <a:defRPr/>
              </a:pPr>
              <a:t>‹#›</a:t>
            </a:fld>
            <a:endParaRPr lang="ar-SA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ll dir="rd"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8" name="عنصر نائب للمحتوى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03A73-4F79-4AC9-BEF8-A56CDEC10430}" type="datetimeFigureOut">
              <a:rPr lang="ar-SA"/>
              <a:pPr>
                <a:defRPr/>
              </a:pPr>
              <a:t>13/03/1438</a:t>
            </a:fld>
            <a:endParaRPr lang="ar-SA" dirty="0"/>
          </a:p>
        </p:txBody>
      </p:sp>
      <p:sp>
        <p:nvSpPr>
          <p:cNvPr id="5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02DD5-5350-4A3C-8603-1C78B7D59FA2}" type="slidenum">
              <a:rPr lang="ar-SA"/>
              <a:pPr>
                <a:defRPr/>
              </a:pPr>
              <a:t>‹#›</a:t>
            </a:fld>
            <a:endParaRPr lang="ar-SA" dirty="0"/>
          </a:p>
        </p:txBody>
      </p:sp>
    </p:spTree>
  </p:cSld>
  <p:clrMapOvr>
    <a:masterClrMapping/>
  </p:clrMapOvr>
  <p:transition>
    <p:pull dir="rd"/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مستطيل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7" name="عنصر نائب للتاريخ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21AEE-A055-4E6C-AACD-370727C88B8F}" type="datetimeFigureOut">
              <a:rPr lang="ar-SA"/>
              <a:pPr>
                <a:defRPr/>
              </a:pPr>
              <a:t>13/03/1438</a:t>
            </a:fld>
            <a:endParaRPr lang="ar-SA" dirty="0"/>
          </a:p>
        </p:txBody>
      </p:sp>
      <p:sp>
        <p:nvSpPr>
          <p:cNvPr id="8" name="عنصر نائب لرقم الشريحة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9932117-9BDA-47BB-AD68-AC55F6B452CA}" type="slidenum">
              <a:rPr lang="ar-SA"/>
              <a:pPr>
                <a:defRPr/>
              </a:pPr>
              <a:t>‹#›</a:t>
            </a:fld>
            <a:endParaRPr lang="ar-SA" dirty="0"/>
          </a:p>
        </p:txBody>
      </p:sp>
      <p:sp>
        <p:nvSpPr>
          <p:cNvPr id="9" name="عنصر نائب للتذييل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ll dir="rd"/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9" name="عنصر نائب للمحتوى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2BFCCC8-BE7A-45B1-B163-F667924DBFF1}" type="datetimeFigureOut">
              <a:rPr lang="ar-SA"/>
              <a:pPr>
                <a:defRPr/>
              </a:pPr>
              <a:t>13/03/1438</a:t>
            </a:fld>
            <a:endParaRPr lang="ar-SA" dirty="0"/>
          </a:p>
        </p:txBody>
      </p:sp>
      <p:sp>
        <p:nvSpPr>
          <p:cNvPr id="6" name="عنصر نائب لرقم الشريحة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669DEAC-8E57-415D-AFB9-B6FCFDC6A88E}" type="slidenum">
              <a:rPr lang="ar-SA"/>
              <a:pPr>
                <a:defRPr/>
              </a:pPr>
              <a:t>‹#›</a:t>
            </a:fld>
            <a:endParaRPr lang="ar-SA" dirty="0"/>
          </a:p>
        </p:txBody>
      </p:sp>
      <p:sp>
        <p:nvSpPr>
          <p:cNvPr id="7" name="عنصر نائب للتذييل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</p:spTree>
  </p:cSld>
  <p:clrMapOvr>
    <a:masterClrMapping/>
  </p:clrMapOvr>
  <p:transition>
    <p:pull dir="rd"/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13" name="عنصر نائب للمحتوى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16" name="عنصر نائب للنص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5" name="عنصر نائب للنص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7" name="عنصر نائب للتاريخ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29ED589-45EE-4443-B766-87CEDB2DBE72}" type="datetimeFigureOut">
              <a:rPr lang="ar-SA"/>
              <a:pPr>
                <a:defRPr/>
              </a:pPr>
              <a:t>13/03/1438</a:t>
            </a:fld>
            <a:endParaRPr lang="ar-SA" dirty="0"/>
          </a:p>
        </p:txBody>
      </p:sp>
      <p:sp>
        <p:nvSpPr>
          <p:cNvPr id="8" name="عنصر نائب لرقم الشريحة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707A4C09-EB56-4647-A215-C5C0160EC356}" type="slidenum">
              <a:rPr lang="ar-SA"/>
              <a:pPr>
                <a:defRPr/>
              </a:pPr>
              <a:t>‹#›</a:t>
            </a:fld>
            <a:endParaRPr lang="ar-SA" dirty="0"/>
          </a:p>
        </p:txBody>
      </p:sp>
      <p:sp>
        <p:nvSpPr>
          <p:cNvPr id="9" name="عنصر نائب للتذييل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</p:spTree>
  </p:cSld>
  <p:clrMapOvr>
    <a:masterClrMapping/>
  </p:clrMapOvr>
  <p:transition>
    <p:pull dir="rd"/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4F67C-CA73-4A20-9691-1FC0EE1E3FD7}" type="datetimeFigureOut">
              <a:rPr lang="ar-SA"/>
              <a:pPr>
                <a:defRPr/>
              </a:pPr>
              <a:t>13/03/1438</a:t>
            </a:fld>
            <a:endParaRPr lang="ar-SA" dirty="0"/>
          </a:p>
        </p:txBody>
      </p:sp>
      <p:sp>
        <p:nvSpPr>
          <p:cNvPr id="4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عنصر نائب لرقم الشريحة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6C7F3-6931-457D-9ABC-4112D21150F9}" type="slidenum">
              <a:rPr lang="ar-SA"/>
              <a:pPr>
                <a:defRPr/>
              </a:pPr>
              <a:t>‹#›</a:t>
            </a:fld>
            <a:endParaRPr lang="ar-SA" dirty="0"/>
          </a:p>
        </p:txBody>
      </p:sp>
    </p:spTree>
  </p:cSld>
  <p:clrMapOvr>
    <a:masterClrMapping/>
  </p:clrMapOvr>
  <p:transition>
    <p:pull dir="rd"/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59AA8-0E29-4EFD-AE68-E6678B4656A4}" type="datetimeFigureOut">
              <a:rPr lang="ar-SA"/>
              <a:pPr>
                <a:defRPr/>
              </a:pPr>
              <a:t>13/03/1438</a:t>
            </a:fld>
            <a:endParaRPr lang="ar-SA" dirty="0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53BCC1E-07B7-463A-8385-8400CF470A39}" type="slidenum">
              <a:rPr lang="ar-SA"/>
              <a:pPr>
                <a:defRPr/>
              </a:pPr>
              <a:t>‹#›</a:t>
            </a:fld>
            <a:endParaRPr lang="ar-SA" dirty="0"/>
          </a:p>
        </p:txBody>
      </p:sp>
    </p:spTree>
  </p:cSld>
  <p:clrMapOvr>
    <a:masterClrMapping/>
  </p:clrMapOvr>
  <p:transition>
    <p:pull dir="rd"/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9" name="عنصر نائب للمحتوى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D5A8B-2BBB-4C27-A193-6DE9113DFC25}" type="datetimeFigureOut">
              <a:rPr lang="ar-SA"/>
              <a:pPr>
                <a:defRPr/>
              </a:pPr>
              <a:t>13/03/1438</a:t>
            </a:fld>
            <a:endParaRPr lang="ar-SA" dirty="0"/>
          </a:p>
        </p:txBody>
      </p:sp>
      <p:sp>
        <p:nvSpPr>
          <p:cNvPr id="6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6C93A-0034-4767-8F60-29D3189ACB73}" type="slidenum">
              <a:rPr lang="ar-SA"/>
              <a:pPr>
                <a:defRPr/>
              </a:pPr>
              <a:t>‹#›</a:t>
            </a:fld>
            <a:endParaRPr lang="ar-SA" dirty="0"/>
          </a:p>
        </p:txBody>
      </p:sp>
    </p:spTree>
  </p:cSld>
  <p:clrMapOvr>
    <a:masterClrMapping/>
  </p:clrMapOvr>
  <p:transition>
    <p:pull dir="rd"/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مستطيل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مستطيل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مستطيل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ar-SA" noProof="0" smtClean="0"/>
              <a:t>انقر فوق الرمز لإضافة صورة</a:t>
            </a:r>
            <a:endParaRPr lang="en-US" noProof="0" dirty="0"/>
          </a:p>
        </p:txBody>
      </p:sp>
      <p:sp>
        <p:nvSpPr>
          <p:cNvPr id="9" name="عنصر نائب للتاريخ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DAD340B-01FD-4EED-A73C-CC1CEF2CD562}" type="datetimeFigureOut">
              <a:rPr lang="ar-SA"/>
              <a:pPr>
                <a:defRPr/>
              </a:pPr>
              <a:t>13/03/1438</a:t>
            </a:fld>
            <a:endParaRPr lang="ar-SA" dirty="0"/>
          </a:p>
        </p:txBody>
      </p:sp>
      <p:sp>
        <p:nvSpPr>
          <p:cNvPr id="10" name="عنصر نائب لرقم الشريحة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D68D80C1-7979-4031-9345-F2189FA1270C}" type="slidenum">
              <a:rPr lang="ar-SA"/>
              <a:pPr>
                <a:defRPr/>
              </a:pPr>
              <a:t>‹#›</a:t>
            </a:fld>
            <a:endParaRPr lang="ar-SA" dirty="0"/>
          </a:p>
        </p:txBody>
      </p:sp>
      <p:sp>
        <p:nvSpPr>
          <p:cNvPr id="11" name="عنصر نائب للتذييل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ll dir="rd"/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</a:p>
        </p:txBody>
      </p:sp>
      <p:sp>
        <p:nvSpPr>
          <p:cNvPr id="1027" name="عنصر نائب للنص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</a:p>
        </p:txBody>
      </p:sp>
      <p:sp>
        <p:nvSpPr>
          <p:cNvPr id="14" name="عنصر نائب للتاريخ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rtl="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67FBDB2-39EF-425A-8900-51211A1FF420}" type="datetimeFigureOut">
              <a:rPr lang="ar-SA"/>
              <a:pPr>
                <a:defRPr/>
              </a:pPr>
              <a:t>13/03/1438</a:t>
            </a:fld>
            <a:endParaRPr lang="ar-SA" dirty="0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rtl="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مستطيل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مستطيل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مستطيل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عنصر نائب لرقم الشريحة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rtl="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B9703E5-AEA9-492D-ABB0-816893F92D1B}" type="slidenum">
              <a:rPr lang="ar-SA"/>
              <a:pPr>
                <a:defRPr/>
              </a:pPr>
              <a:t>‹#›</a:t>
            </a:fld>
            <a:endParaRPr lang="ar-S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45" r:id="rId2"/>
    <p:sldLayoutId id="2147483950" r:id="rId3"/>
    <p:sldLayoutId id="2147483951" r:id="rId4"/>
    <p:sldLayoutId id="2147483952" r:id="rId5"/>
    <p:sldLayoutId id="2147483946" r:id="rId6"/>
    <p:sldLayoutId id="2147483953" r:id="rId7"/>
    <p:sldLayoutId id="2147483947" r:id="rId8"/>
    <p:sldLayoutId id="2147483954" r:id="rId9"/>
    <p:sldLayoutId id="2147483948" r:id="rId10"/>
    <p:sldLayoutId id="2147483955" r:id="rId11"/>
  </p:sldLayoutIdLst>
  <p:transition>
    <p:pull dir="rd"/>
    <p:sndAc>
      <p:stSnd>
        <p:snd r:embed="rId13" name="chimes.wav"/>
      </p:stSnd>
    </p:sndAc>
  </p:transition>
  <p:txStyles>
    <p:titleStyle>
      <a:lvl1pPr algn="l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cs typeface="Arial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cs typeface="Arial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cs typeface="Arial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cs typeface="Arial" charset="0"/>
        </a:defRPr>
      </a:lvl5pPr>
      <a:lvl6pPr marL="4572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cs typeface="Arial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cs typeface="Arial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cs typeface="Arial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cs typeface="Arial" charset="0"/>
        </a:defRPr>
      </a:lvl9pPr>
    </p:titleStyle>
    <p:bodyStyle>
      <a:lvl1pPr marL="319088" indent="-319088" algn="r" rtl="1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r" rtl="1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r" rtl="1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r" rtl="1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r" rtl="1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r" rtl="1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r" rtl="1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r" rtl="1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r" rtl="1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4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48.wav"/><Relationship Id="rId7" Type="http://schemas.openxmlformats.org/officeDocument/2006/relationships/image" Target="../media/image11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0.wav"/><Relationship Id="rId5" Type="http://schemas.openxmlformats.org/officeDocument/2006/relationships/audio" Target="../media/audio46.wav"/><Relationship Id="rId4" Type="http://schemas.openxmlformats.org/officeDocument/2006/relationships/audio" Target="../media/audio49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50.wav"/><Relationship Id="rId7" Type="http://schemas.openxmlformats.org/officeDocument/2006/relationships/image" Target="../media/image12.wm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3.wav"/><Relationship Id="rId5" Type="http://schemas.openxmlformats.org/officeDocument/2006/relationships/audio" Target="../media/audio52.wav"/><Relationship Id="rId4" Type="http://schemas.openxmlformats.org/officeDocument/2006/relationships/audio" Target="../media/audio5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7" Type="http://schemas.openxmlformats.org/officeDocument/2006/relationships/image" Target="../media/image12.wm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audio" Target="../media/audio55.wav"/><Relationship Id="rId4" Type="http://schemas.openxmlformats.org/officeDocument/2006/relationships/audio" Target="../media/audio54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56.wav"/><Relationship Id="rId7" Type="http://schemas.openxmlformats.org/officeDocument/2006/relationships/image" Target="../media/image9.wm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8.wav"/><Relationship Id="rId5" Type="http://schemas.openxmlformats.org/officeDocument/2006/relationships/audio" Target="../media/audio46.wav"/><Relationship Id="rId4" Type="http://schemas.openxmlformats.org/officeDocument/2006/relationships/audio" Target="../media/audio57.wav"/><Relationship Id="rId9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48.wav"/><Relationship Id="rId7" Type="http://schemas.openxmlformats.org/officeDocument/2006/relationships/image" Target="../media/image9.wm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0.wav"/><Relationship Id="rId5" Type="http://schemas.openxmlformats.org/officeDocument/2006/relationships/audio" Target="../media/audio46.wav"/><Relationship Id="rId4" Type="http://schemas.openxmlformats.org/officeDocument/2006/relationships/audio" Target="../media/audio59.wav"/><Relationship Id="rId9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6.wav"/><Relationship Id="rId13" Type="http://schemas.openxmlformats.org/officeDocument/2006/relationships/audio" Target="../media/audio71.wav"/><Relationship Id="rId3" Type="http://schemas.openxmlformats.org/officeDocument/2006/relationships/audio" Target="../media/audio61.wav"/><Relationship Id="rId7" Type="http://schemas.openxmlformats.org/officeDocument/2006/relationships/audio" Target="../media/audio65.wav"/><Relationship Id="rId12" Type="http://schemas.openxmlformats.org/officeDocument/2006/relationships/audio" Target="../media/audio7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4.wav"/><Relationship Id="rId11" Type="http://schemas.openxmlformats.org/officeDocument/2006/relationships/audio" Target="../media/audio69.wav"/><Relationship Id="rId5" Type="http://schemas.openxmlformats.org/officeDocument/2006/relationships/audio" Target="../media/audio63.wav"/><Relationship Id="rId10" Type="http://schemas.openxmlformats.org/officeDocument/2006/relationships/audio" Target="../media/audio68.wav"/><Relationship Id="rId4" Type="http://schemas.openxmlformats.org/officeDocument/2006/relationships/audio" Target="../media/audio62.wav"/><Relationship Id="rId9" Type="http://schemas.openxmlformats.org/officeDocument/2006/relationships/audio" Target="../media/audio67.wav"/><Relationship Id="rId1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6.wav"/><Relationship Id="rId3" Type="http://schemas.openxmlformats.org/officeDocument/2006/relationships/audio" Target="../media/audio72.wav"/><Relationship Id="rId7" Type="http://schemas.openxmlformats.org/officeDocument/2006/relationships/audio" Target="../media/audio75.wav"/><Relationship Id="rId12" Type="http://schemas.openxmlformats.org/officeDocument/2006/relationships/image" Target="../media/image16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0.wav"/><Relationship Id="rId11" Type="http://schemas.openxmlformats.org/officeDocument/2006/relationships/audio" Target="../media/audio57.wav"/><Relationship Id="rId5" Type="http://schemas.openxmlformats.org/officeDocument/2006/relationships/audio" Target="../media/audio74.wav"/><Relationship Id="rId10" Type="http://schemas.openxmlformats.org/officeDocument/2006/relationships/audio" Target="../media/audio78.wav"/><Relationship Id="rId4" Type="http://schemas.openxmlformats.org/officeDocument/2006/relationships/audio" Target="../media/audio73.wav"/><Relationship Id="rId9" Type="http://schemas.openxmlformats.org/officeDocument/2006/relationships/audio" Target="../media/audio77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84.wav"/><Relationship Id="rId3" Type="http://schemas.openxmlformats.org/officeDocument/2006/relationships/audio" Target="../media/audio79.wav"/><Relationship Id="rId7" Type="http://schemas.openxmlformats.org/officeDocument/2006/relationships/audio" Target="../media/audio8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2.wav"/><Relationship Id="rId5" Type="http://schemas.openxmlformats.org/officeDocument/2006/relationships/audio" Target="../media/audio81.wav"/><Relationship Id="rId10" Type="http://schemas.openxmlformats.org/officeDocument/2006/relationships/image" Target="../media/image17.emf"/><Relationship Id="rId4" Type="http://schemas.openxmlformats.org/officeDocument/2006/relationships/audio" Target="../media/audio80.wav"/><Relationship Id="rId9" Type="http://schemas.openxmlformats.org/officeDocument/2006/relationships/image" Target="../media/image12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audio" Target="../media/audio85.wav"/><Relationship Id="rId7" Type="http://schemas.openxmlformats.org/officeDocument/2006/relationships/audio" Target="../media/audio8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6.wav"/><Relationship Id="rId5" Type="http://schemas.openxmlformats.org/officeDocument/2006/relationships/audio" Target="../media/audio87.wav"/><Relationship Id="rId10" Type="http://schemas.openxmlformats.org/officeDocument/2006/relationships/image" Target="../media/image13.jpeg"/><Relationship Id="rId4" Type="http://schemas.openxmlformats.org/officeDocument/2006/relationships/audio" Target="../media/audio86.wav"/><Relationship Id="rId9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8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wmf"/><Relationship Id="rId4" Type="http://schemas.openxmlformats.org/officeDocument/2006/relationships/audio" Target="../media/audio16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8.wav"/><Relationship Id="rId7" Type="http://schemas.openxmlformats.org/officeDocument/2006/relationships/image" Target="../media/image13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91.wav"/><Relationship Id="rId5" Type="http://schemas.openxmlformats.org/officeDocument/2006/relationships/audio" Target="../media/audio46.wav"/><Relationship Id="rId4" Type="http://schemas.openxmlformats.org/officeDocument/2006/relationships/audio" Target="../media/audio90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9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wmf"/><Relationship Id="rId4" Type="http://schemas.openxmlformats.org/officeDocument/2006/relationships/audio" Target="../media/audio9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9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wmf"/><Relationship Id="rId5" Type="http://schemas.openxmlformats.org/officeDocument/2006/relationships/image" Target="../media/image20.jpeg"/><Relationship Id="rId4" Type="http://schemas.openxmlformats.org/officeDocument/2006/relationships/audio" Target="../media/audio95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9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wmf"/><Relationship Id="rId5" Type="http://schemas.openxmlformats.org/officeDocument/2006/relationships/image" Target="../media/image21.wmf"/><Relationship Id="rId4" Type="http://schemas.openxmlformats.org/officeDocument/2006/relationships/audio" Target="../media/audio97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7.wav"/><Relationship Id="rId7" Type="http://schemas.openxmlformats.org/officeDocument/2006/relationships/image" Target="../media/image6.wm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0.wav"/><Relationship Id="rId5" Type="http://schemas.openxmlformats.org/officeDocument/2006/relationships/audio" Target="../media/audio19.wav"/><Relationship Id="rId4" Type="http://schemas.openxmlformats.org/officeDocument/2006/relationships/audio" Target="../media/audio18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6.wav"/><Relationship Id="rId13" Type="http://schemas.openxmlformats.org/officeDocument/2006/relationships/image" Target="../media/image9.wmf"/><Relationship Id="rId3" Type="http://schemas.openxmlformats.org/officeDocument/2006/relationships/audio" Target="../media/audio21.wav"/><Relationship Id="rId7" Type="http://schemas.openxmlformats.org/officeDocument/2006/relationships/audio" Target="../media/audio25.wav"/><Relationship Id="rId12" Type="http://schemas.openxmlformats.org/officeDocument/2006/relationships/image" Target="../media/image8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4.wav"/><Relationship Id="rId11" Type="http://schemas.openxmlformats.org/officeDocument/2006/relationships/audio" Target="../media/audio29.wav"/><Relationship Id="rId5" Type="http://schemas.openxmlformats.org/officeDocument/2006/relationships/audio" Target="../media/audio23.wav"/><Relationship Id="rId10" Type="http://schemas.openxmlformats.org/officeDocument/2006/relationships/audio" Target="../media/audio28.wav"/><Relationship Id="rId4" Type="http://schemas.openxmlformats.org/officeDocument/2006/relationships/audio" Target="../media/audio22.wav"/><Relationship Id="rId9" Type="http://schemas.openxmlformats.org/officeDocument/2006/relationships/audio" Target="../media/audio27.wav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30.wav"/><Relationship Id="rId7" Type="http://schemas.openxmlformats.org/officeDocument/2006/relationships/audio" Target="../media/audio3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3.wav"/><Relationship Id="rId5" Type="http://schemas.openxmlformats.org/officeDocument/2006/relationships/audio" Target="../media/audio32.wav"/><Relationship Id="rId4" Type="http://schemas.openxmlformats.org/officeDocument/2006/relationships/audio" Target="../media/audio31.wav"/><Relationship Id="rId9" Type="http://schemas.openxmlformats.org/officeDocument/2006/relationships/image" Target="../media/image9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audio" Target="../media/audio35.wav"/><Relationship Id="rId7" Type="http://schemas.openxmlformats.org/officeDocument/2006/relationships/audio" Target="../media/audio3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8.wav"/><Relationship Id="rId5" Type="http://schemas.openxmlformats.org/officeDocument/2006/relationships/audio" Target="../media/audio37.wav"/><Relationship Id="rId4" Type="http://schemas.openxmlformats.org/officeDocument/2006/relationships/audio" Target="../media/audio3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0.wav"/><Relationship Id="rId7" Type="http://schemas.openxmlformats.org/officeDocument/2006/relationships/image" Target="../media/image9.wm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3.wav"/><Relationship Id="rId5" Type="http://schemas.openxmlformats.org/officeDocument/2006/relationships/audio" Target="../media/audio42.wav"/><Relationship Id="rId4" Type="http://schemas.openxmlformats.org/officeDocument/2006/relationships/audio" Target="../media/audio4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audio" Target="../media/audio44.wav"/><Relationship Id="rId7" Type="http://schemas.openxmlformats.org/officeDocument/2006/relationships/image" Target="../media/image11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7.wav"/><Relationship Id="rId5" Type="http://schemas.openxmlformats.org/officeDocument/2006/relationships/audio" Target="../media/audio46.wav"/><Relationship Id="rId4" Type="http://schemas.openxmlformats.org/officeDocument/2006/relationships/audio" Target="../media/audio45.wav"/><Relationship Id="rId9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2 1"/>
          <p:cNvSpPr/>
          <p:nvPr/>
        </p:nvSpPr>
        <p:spPr>
          <a:xfrm>
            <a:off x="323528" y="260648"/>
            <a:ext cx="8820472" cy="5976664"/>
          </a:xfrm>
          <a:prstGeom prst="irregularSeal2">
            <a:avLst/>
          </a:prstGeom>
          <a:solidFill>
            <a:srgbClr val="7030A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 rot="-1241289">
            <a:off x="1906588" y="2087563"/>
            <a:ext cx="5102225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8000" b="1">
                <a:solidFill>
                  <a:schemeClr val="bg1"/>
                </a:solidFill>
              </a:rPr>
              <a:t>الوحدة الثالثة عشرة</a:t>
            </a:r>
            <a:endParaRPr lang="en-US" sz="80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pull dir="r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واهر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وحده 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 descr="eps_SC32_ribbons_border07"/>
          <p:cNvSpPr txBox="1">
            <a:spLocks noChangeArrowheads="1"/>
          </p:cNvSpPr>
          <p:nvPr/>
        </p:nvSpPr>
        <p:spPr bwMode="auto">
          <a:xfrm>
            <a:off x="684213" y="908050"/>
            <a:ext cx="7929562" cy="3948113"/>
          </a:xfrm>
          <a:prstGeom prst="rect">
            <a:avLst/>
          </a:prstGeom>
          <a:blipFill dpi="0" rotWithShape="0">
            <a:blip r:embed="rId7"/>
            <a:srcRect/>
            <a:stretch>
              <a:fillRect/>
            </a:stretch>
          </a:blip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algn="r" rtl="1"/>
            <a:endParaRPr lang="ar-EG">
              <a:latin typeface="Tw Cen MT" pitchFamily="34" charset="0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1471613" y="1504950"/>
            <a:ext cx="5500687" cy="3170238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>
                <a:latin typeface="+mn-lt"/>
                <a:cs typeface="+mn-cs"/>
              </a:rPr>
              <a:t>عن أبي هريرة رضي الله عنه قال: قال رسول الله صلى الله عليه وسلم: قال الله تعالى: </a:t>
            </a:r>
            <a:r>
              <a:rPr lang="ar-EG" sz="4000" b="1" dirty="0">
                <a:latin typeface="+mn-lt"/>
                <a:cs typeface="+mn-cs"/>
              </a:rPr>
              <a:t>"</a:t>
            </a:r>
            <a:r>
              <a:rPr lang="ar-SA" sz="4000" b="1" dirty="0">
                <a:solidFill>
                  <a:srgbClr val="008000"/>
                </a:solidFill>
                <a:latin typeface="+mn-lt"/>
                <a:cs typeface="+mn-cs"/>
              </a:rPr>
              <a:t>وما يزال عبدي يتقرّب إل</a:t>
            </a:r>
            <a:r>
              <a:rPr lang="ar-EG" sz="4000" b="1" dirty="0">
                <a:solidFill>
                  <a:srgbClr val="008000"/>
                </a:solidFill>
                <a:latin typeface="+mn-lt"/>
                <a:cs typeface="+mn-cs"/>
              </a:rPr>
              <a:t>ي</a:t>
            </a:r>
            <a:r>
              <a:rPr lang="ar-SA" sz="4000" b="1" dirty="0">
                <a:solidFill>
                  <a:srgbClr val="008000"/>
                </a:solidFill>
                <a:latin typeface="+mn-lt"/>
                <a:cs typeface="+mn-cs"/>
              </a:rPr>
              <a:t> بالنوافل حتى أحبّه</a:t>
            </a:r>
            <a:r>
              <a:rPr lang="ar-EG" sz="4000" b="1" dirty="0">
                <a:latin typeface="+mn-lt"/>
                <a:cs typeface="+mn-cs"/>
              </a:rPr>
              <a:t>"</a:t>
            </a:r>
            <a:r>
              <a:rPr lang="ar-EG" sz="4000" b="1" baseline="30000" dirty="0">
                <a:latin typeface="+mn-lt"/>
                <a:cs typeface="+mn-cs"/>
              </a:rPr>
              <a:t>(2).</a:t>
            </a:r>
            <a:endParaRPr lang="ar-SA" sz="4000" b="1" dirty="0">
              <a:latin typeface="+mn-lt"/>
              <a:cs typeface="+mn-cs"/>
            </a:endParaRPr>
          </a:p>
        </p:txBody>
      </p:sp>
      <p:sp>
        <p:nvSpPr>
          <p:cNvPr id="5" name="Snip Single Corner Rectangle 4"/>
          <p:cNvSpPr/>
          <p:nvPr/>
        </p:nvSpPr>
        <p:spPr>
          <a:xfrm>
            <a:off x="179512" y="5589240"/>
            <a:ext cx="8784976" cy="1268760"/>
          </a:xfrm>
          <a:prstGeom prst="snip1Rect">
            <a:avLst>
              <a:gd name="adj" fmla="val 26774"/>
            </a:avLst>
          </a:prstGeom>
          <a:blipFill>
            <a:blip r:embed="rId8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68313" y="5732463"/>
            <a:ext cx="7667625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/>
              <a:t>(2) أخرجه البخاري: كتاب  الرقاق، باب: التواضع، رقم (6502).</a:t>
            </a:r>
            <a:endParaRPr lang="en-US" sz="2800" b="1"/>
          </a:p>
        </p:txBody>
      </p:sp>
    </p:spTree>
  </p:cSld>
  <p:clrMapOvr>
    <a:masterClrMapping/>
  </p:clrMapOvr>
  <p:transition>
    <p:pull dir="r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355 - سؤال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عن ابى هرير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خرجه البخار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/>
          <p:cNvGrpSpPr>
            <a:grpSpLocks/>
          </p:cNvGrpSpPr>
          <p:nvPr/>
        </p:nvGrpSpPr>
        <p:grpSpPr bwMode="auto">
          <a:xfrm>
            <a:off x="4572000" y="642938"/>
            <a:ext cx="4143375" cy="1214437"/>
            <a:chOff x="571472" y="285728"/>
            <a:chExt cx="7981965" cy="2000264"/>
          </a:xfrm>
        </p:grpSpPr>
        <p:pic>
          <p:nvPicPr>
            <p:cNvPr id="2" name="صورة 1" descr="0296.WMF"/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71472" y="285728"/>
              <a:ext cx="7981965" cy="2000264"/>
            </a:xfrm>
            <a:prstGeom prst="rect">
              <a:avLst/>
            </a:prstGeom>
          </p:spPr>
        </p:pic>
        <p:sp>
          <p:nvSpPr>
            <p:cNvPr id="3" name="مربع نص 2"/>
            <p:cNvSpPr txBox="1"/>
            <p:nvPr/>
          </p:nvSpPr>
          <p:spPr>
            <a:xfrm>
              <a:off x="1397193" y="852184"/>
              <a:ext cx="6000792" cy="1165939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40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+mn-lt"/>
                  <a:cs typeface="+mn-cs"/>
                </a:rPr>
                <a:t> </a:t>
              </a:r>
              <a:r>
                <a:rPr lang="ar-SA" sz="40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effectLst>
                    <a:reflection blurRad="12700" stA="28000" endPos="45000" dist="1000" dir="5400000" sy="-100000" algn="bl" rotWithShape="0"/>
                  </a:effectLst>
                  <a:latin typeface="+mn-lt"/>
                  <a:cs typeface="+mn-cs"/>
                </a:rPr>
                <a:t>تمرين جماعي</a:t>
              </a:r>
            </a:p>
          </p:txBody>
        </p:sp>
      </p:grpSp>
      <p:grpSp>
        <p:nvGrpSpPr>
          <p:cNvPr id="5" name="مجموعة 9"/>
          <p:cNvGrpSpPr>
            <a:grpSpLocks/>
          </p:cNvGrpSpPr>
          <p:nvPr/>
        </p:nvGrpSpPr>
        <p:grpSpPr bwMode="auto">
          <a:xfrm>
            <a:off x="684213" y="1700213"/>
            <a:ext cx="7643812" cy="4824412"/>
            <a:chOff x="714348" y="2571744"/>
            <a:chExt cx="7643866" cy="4146002"/>
          </a:xfrm>
        </p:grpSpPr>
        <p:grpSp>
          <p:nvGrpSpPr>
            <p:cNvPr id="19462" name="مجموعة 16"/>
            <p:cNvGrpSpPr>
              <a:grpSpLocks/>
            </p:cNvGrpSpPr>
            <p:nvPr/>
          </p:nvGrpSpPr>
          <p:grpSpPr bwMode="auto">
            <a:xfrm>
              <a:off x="714348" y="2571744"/>
              <a:ext cx="7643866" cy="4146002"/>
              <a:chOff x="714348" y="2571744"/>
              <a:chExt cx="7643866" cy="4146002"/>
            </a:xfrm>
          </p:grpSpPr>
          <p:sp>
            <p:nvSpPr>
              <p:cNvPr id="13" name="مستطيل 12"/>
              <p:cNvSpPr/>
              <p:nvPr/>
            </p:nvSpPr>
            <p:spPr>
              <a:xfrm>
                <a:off x="714348" y="3217041"/>
                <a:ext cx="7643866" cy="3500705"/>
              </a:xfrm>
              <a:prstGeom prst="rect">
                <a:avLst/>
              </a:prstGeom>
              <a:solidFill>
                <a:srgbClr val="008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dirty="0"/>
              </a:p>
            </p:txBody>
          </p:sp>
          <p:sp>
            <p:nvSpPr>
              <p:cNvPr id="14" name="مستطيل ذو زوايا قطرية مستديرة 13"/>
              <p:cNvSpPr/>
              <p:nvPr/>
            </p:nvSpPr>
            <p:spPr>
              <a:xfrm>
                <a:off x="857224" y="3217041"/>
                <a:ext cx="7358114" cy="3500705"/>
              </a:xfrm>
              <a:prstGeom prst="round2Diag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dirty="0"/>
              </a:p>
            </p:txBody>
          </p:sp>
          <p:pic>
            <p:nvPicPr>
              <p:cNvPr id="19466" name="صورة 14" descr="df294.gif"/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714348" y="2571744"/>
                <a:ext cx="1428760" cy="6048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67" name="صورة 15" descr="df294.gif"/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2000232" y="2571744"/>
                <a:ext cx="1428760" cy="6048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68" name="صورة 16" descr="df294.gif"/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3286116" y="2571744"/>
                <a:ext cx="1428760" cy="6048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69" name="صورة 17" descr="df294.gif"/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4643438" y="2571744"/>
                <a:ext cx="1428760" cy="6048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2" name="مربع نص 11"/>
            <p:cNvSpPr txBox="1"/>
            <p:nvPr/>
          </p:nvSpPr>
          <p:spPr>
            <a:xfrm>
              <a:off x="1000100" y="3157013"/>
              <a:ext cx="7072362" cy="926337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3200" b="1" dirty="0">
                  <a:latin typeface="+mn-lt"/>
                  <a:cs typeface="+mn-cs"/>
                </a:rPr>
                <a:t>بالتعاون مع زملائي: أتَعرَّف على بعض الحِكم التي شرعت لأجلها صلاة التطوع.</a:t>
              </a:r>
            </a:p>
          </p:txBody>
        </p:sp>
      </p:grpSp>
      <p:sp>
        <p:nvSpPr>
          <p:cNvPr id="19" name="مربع نص 18"/>
          <p:cNvSpPr txBox="1">
            <a:spLocks noChangeArrowheads="1"/>
          </p:cNvSpPr>
          <p:nvPr/>
        </p:nvSpPr>
        <p:spPr bwMode="auto">
          <a:xfrm>
            <a:off x="928688" y="3643313"/>
            <a:ext cx="7072312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0" hangingPunct="0">
              <a:lnSpc>
                <a:spcPct val="115000"/>
              </a:lnSpc>
            </a:pPr>
            <a:r>
              <a:rPr lang="ar-EG" sz="2000" b="1">
                <a:solidFill>
                  <a:srgbClr val="CC3399"/>
                </a:solidFill>
                <a:latin typeface="Calibri" pitchFamily="34" charset="0"/>
                <a:cs typeface="Times New Roman" pitchFamily="18" charset="0"/>
              </a:rPr>
              <a:t>1</a:t>
            </a:r>
            <a:r>
              <a:rPr lang="ar-EG" sz="2800" b="1">
                <a:solidFill>
                  <a:srgbClr val="CC3399"/>
                </a:solidFill>
                <a:latin typeface="Calibri" pitchFamily="34" charset="0"/>
                <a:cs typeface="Times New Roman" pitchFamily="18" charset="0"/>
              </a:rPr>
              <a:t>- الحصول على الأجر، والثواب المترتب على فعلها، مما سيأتي ذكر شيء منه -إن شاء الله</a:t>
            </a:r>
            <a:r>
              <a:rPr lang="en-US" sz="2800" b="1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 .</a:t>
            </a:r>
            <a:endParaRPr lang="en-US" sz="200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6" name="مربع نص 18"/>
          <p:cNvSpPr txBox="1">
            <a:spLocks noChangeArrowheads="1"/>
          </p:cNvSpPr>
          <p:nvPr/>
        </p:nvSpPr>
        <p:spPr bwMode="auto">
          <a:xfrm>
            <a:off x="900113" y="5013325"/>
            <a:ext cx="7072312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0" hangingPunct="0">
              <a:lnSpc>
                <a:spcPct val="115000"/>
              </a:lnSpc>
              <a:spcBef>
                <a:spcPts val="400"/>
              </a:spcBef>
            </a:pPr>
            <a:r>
              <a:rPr lang="ar-EG" sz="2800" b="1">
                <a:solidFill>
                  <a:srgbClr val="CC3399"/>
                </a:solidFill>
                <a:latin typeface="Calibri" pitchFamily="34" charset="0"/>
                <a:cs typeface="Times New Roman" pitchFamily="18" charset="0"/>
              </a:rPr>
              <a:t>2- الاقتداء بالنبي - صلى الله عليه وسلم - وكذا السابقين من الصحابة، والتابعين، الذين هم في الدرجات العلى من الجنة</a:t>
            </a:r>
            <a:r>
              <a:rPr lang="en-US" sz="2800" b="1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 .</a:t>
            </a:r>
            <a:endParaRPr lang="en-US" sz="2000"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r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مرين جماع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بالتعاون م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حصول على الاج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اقتداء بالنبى 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 descr="071_C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8688" y="642938"/>
            <a:ext cx="7143750" cy="564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مربع نص 8"/>
          <p:cNvSpPr txBox="1"/>
          <p:nvPr/>
        </p:nvSpPr>
        <p:spPr>
          <a:xfrm>
            <a:off x="1500188" y="3071813"/>
            <a:ext cx="6000750" cy="2062162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200" b="1" dirty="0">
                <a:latin typeface="+mn-lt"/>
                <a:cs typeface="+mn-cs"/>
              </a:rPr>
              <a:t>للتطوع أنواع كثيرة، منها: ما هو متعلّق بوقت أو سبب، ومنها: ما هو مطلق، ونحن نبيّن لك أهمّ هذه التطوعات فيما يلي بشيء من التفصيل إن شاء الله تعالى.</a:t>
            </a:r>
          </a:p>
        </p:txBody>
      </p:sp>
      <p:grpSp>
        <p:nvGrpSpPr>
          <p:cNvPr id="2" name="مجموعة 9"/>
          <p:cNvGrpSpPr>
            <a:grpSpLocks/>
          </p:cNvGrpSpPr>
          <p:nvPr/>
        </p:nvGrpSpPr>
        <p:grpSpPr bwMode="auto">
          <a:xfrm>
            <a:off x="2357438" y="1143000"/>
            <a:ext cx="4143375" cy="1214438"/>
            <a:chOff x="571472" y="285728"/>
            <a:chExt cx="7981965" cy="2000264"/>
          </a:xfrm>
        </p:grpSpPr>
        <p:pic>
          <p:nvPicPr>
            <p:cNvPr id="11" name="صورة 10" descr="0296.WMF"/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71472" y="285728"/>
              <a:ext cx="7981965" cy="2000264"/>
            </a:xfrm>
            <a:prstGeom prst="rect">
              <a:avLst/>
            </a:prstGeom>
          </p:spPr>
        </p:pic>
        <p:sp>
          <p:nvSpPr>
            <p:cNvPr id="12" name="مربع نص 11"/>
            <p:cNvSpPr txBox="1"/>
            <p:nvPr/>
          </p:nvSpPr>
          <p:spPr>
            <a:xfrm>
              <a:off x="1397193" y="970785"/>
              <a:ext cx="6000236" cy="962218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3200" b="1" dirty="0">
                  <a:solidFill>
                    <a:srgbClr val="FF0000"/>
                  </a:solidFill>
                  <a:latin typeface="+mn-lt"/>
                  <a:cs typeface="+mn-cs"/>
                </a:rPr>
                <a:t> أنواع صلاة التطوع</a:t>
              </a:r>
            </a:p>
          </p:txBody>
        </p:sp>
      </p:grpSp>
    </p:spTree>
  </p:cSld>
  <p:clrMapOvr>
    <a:masterClrMapping/>
  </p:clrMapOvr>
  <p:transition>
    <p:pull dir="r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نواع صلاه التطوع ش 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للتطوع انواع كثير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4"/>
          <p:cNvGrpSpPr>
            <a:grpSpLocks/>
          </p:cNvGrpSpPr>
          <p:nvPr/>
        </p:nvGrpSpPr>
        <p:grpSpPr bwMode="auto">
          <a:xfrm>
            <a:off x="1858963" y="0"/>
            <a:ext cx="5786437" cy="1239838"/>
            <a:chOff x="1785918" y="0"/>
            <a:chExt cx="5786478" cy="1240325"/>
          </a:xfrm>
        </p:grpSpPr>
        <p:pic>
          <p:nvPicPr>
            <p:cNvPr id="21513" name="صورة 10" descr="0071.WMF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785918" y="0"/>
              <a:ext cx="5786478" cy="1240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14" name="مربع نص 11"/>
            <p:cNvSpPr txBox="1">
              <a:spLocks noChangeArrowheads="1"/>
            </p:cNvSpPr>
            <p:nvPr/>
          </p:nvSpPr>
          <p:spPr bwMode="auto">
            <a:xfrm>
              <a:off x="2643174" y="357328"/>
              <a:ext cx="4214842" cy="7019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1"/>
              <a:r>
                <a:rPr lang="ar-SA" sz="4000" b="1">
                  <a:solidFill>
                    <a:srgbClr val="FFFF00"/>
                  </a:solidFill>
                  <a:latin typeface="Tw Cen MT" pitchFamily="34" charset="0"/>
                </a:rPr>
                <a:t>أولاً: السُّنن الرّواتب</a:t>
              </a:r>
            </a:p>
          </p:txBody>
        </p:sp>
      </p:grp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58838" y="1525588"/>
            <a:ext cx="7643812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مربع نص 12"/>
          <p:cNvSpPr txBox="1"/>
          <p:nvPr/>
        </p:nvSpPr>
        <p:spPr>
          <a:xfrm>
            <a:off x="1644650" y="1954213"/>
            <a:ext cx="5857875" cy="3046412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solidFill>
                  <a:srgbClr val="FF0000"/>
                </a:solidFill>
                <a:latin typeface="+mn-lt"/>
                <a:cs typeface="+mn-cs"/>
              </a:rPr>
              <a:t>عن أم حبيبة رضي الله عنها قالت: </a:t>
            </a:r>
            <a:r>
              <a:rPr lang="ar-EG" sz="3200" b="1" dirty="0">
                <a:solidFill>
                  <a:srgbClr val="0033CC"/>
                </a:solidFill>
                <a:latin typeface="+mn-lt"/>
                <a:cs typeface="+mn-cs"/>
              </a:rPr>
              <a:t>قال رسول الله صلى الله عليه وسلم: </a:t>
            </a:r>
            <a:r>
              <a:rPr lang="ar-EG" sz="3200" b="1" dirty="0">
                <a:latin typeface="+mn-lt"/>
                <a:cs typeface="+mn-cs"/>
              </a:rPr>
              <a:t>"من صلى في يوم وليلة </a:t>
            </a:r>
            <a:r>
              <a:rPr lang="ar-EG" sz="3200" b="1" dirty="0" err="1">
                <a:latin typeface="+mn-lt"/>
                <a:cs typeface="+mn-cs"/>
              </a:rPr>
              <a:t>ثنتي</a:t>
            </a:r>
            <a:r>
              <a:rPr lang="ar-EG" sz="3200" b="1" dirty="0">
                <a:latin typeface="+mn-lt"/>
                <a:cs typeface="+mn-cs"/>
              </a:rPr>
              <a:t> عشرة ركعة بُني له بيت في الجنة: أربعاً قبل الظهر، وركعتين بعدها، وركعتين بعد المغرب، وركعتين بعد العشاء، وركعتين قبل الفجر"</a:t>
            </a:r>
            <a:r>
              <a:rPr lang="ar-EG" sz="3200" b="1" baseline="30000" dirty="0">
                <a:latin typeface="+mn-lt"/>
                <a:cs typeface="+mn-cs"/>
              </a:rPr>
              <a:t>(1) </a:t>
            </a:r>
            <a:r>
              <a:rPr lang="ar-EG" sz="3200" b="1" dirty="0">
                <a:latin typeface="+mn-lt"/>
                <a:cs typeface="+mn-cs"/>
              </a:rPr>
              <a:t>.</a:t>
            </a:r>
          </a:p>
        </p:txBody>
      </p:sp>
      <p:sp>
        <p:nvSpPr>
          <p:cNvPr id="9" name="Snip Single Corner Rectangle 8"/>
          <p:cNvSpPr/>
          <p:nvPr/>
        </p:nvSpPr>
        <p:spPr>
          <a:xfrm>
            <a:off x="179512" y="5373216"/>
            <a:ext cx="8784976" cy="1484784"/>
          </a:xfrm>
          <a:prstGeom prst="snip1Rect">
            <a:avLst>
              <a:gd name="adj" fmla="val 26774"/>
            </a:avLst>
          </a:prstGeom>
          <a:blipFill>
            <a:blip r:embed="rId9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50825" y="5300663"/>
            <a:ext cx="8569325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400" b="1" dirty="0"/>
              <a:t>(1) أخرجه </a:t>
            </a:r>
            <a:r>
              <a:rPr lang="ar-EG" sz="2400" b="1" dirty="0" err="1"/>
              <a:t>الترمذى</a:t>
            </a:r>
            <a:r>
              <a:rPr lang="ar-EG" sz="2400" b="1" dirty="0"/>
              <a:t> في كتاب الصلاة، باب ما جاء فيمن صلى في يوم </a:t>
            </a:r>
            <a:r>
              <a:rPr lang="ar-EG" sz="2400" b="1" dirty="0" err="1"/>
              <a:t>ثنتي</a:t>
            </a:r>
            <a:r>
              <a:rPr lang="ar-EG" sz="2400" b="1" dirty="0"/>
              <a:t> عشرة ركعة من السنة وماله فيه من الفضل، رقم (415)، قال </a:t>
            </a:r>
            <a:r>
              <a:rPr lang="ar-EG" sz="2400" b="1" dirty="0" smtClean="0"/>
              <a:t>الترمذي: </a:t>
            </a:r>
            <a:r>
              <a:rPr lang="ar-EG" sz="2400" b="1" dirty="0"/>
              <a:t>حديث حسن صحيح، وأصل الحديث في صحيح مسلم بدون تفصيل الركعات، باب من فضل السنن </a:t>
            </a:r>
            <a:r>
              <a:rPr lang="ar-EG" sz="2400" b="1" dirty="0" err="1"/>
              <a:t>الراتبة</a:t>
            </a:r>
            <a:r>
              <a:rPr lang="ar-EG" sz="2400" b="1" dirty="0"/>
              <a:t> قبل الفرائض وبعدهن، رقم 728.</a:t>
            </a:r>
            <a:endParaRPr lang="en-US" sz="2400" b="1" dirty="0"/>
          </a:p>
        </p:txBody>
      </p:sp>
    </p:spTree>
  </p:cSld>
  <p:clrMapOvr>
    <a:masterClrMapping/>
  </p:clrMapOvr>
  <p:transition>
    <p:pull dir="r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ولا السن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عن ام حبيبه رضى الل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خرجه الترمز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مجموعة 4"/>
          <p:cNvGrpSpPr>
            <a:grpSpLocks/>
          </p:cNvGrpSpPr>
          <p:nvPr/>
        </p:nvGrpSpPr>
        <p:grpSpPr bwMode="auto">
          <a:xfrm>
            <a:off x="1858963" y="0"/>
            <a:ext cx="5786437" cy="1239838"/>
            <a:chOff x="1785918" y="0"/>
            <a:chExt cx="5786478" cy="1240325"/>
          </a:xfrm>
        </p:grpSpPr>
        <p:pic>
          <p:nvPicPr>
            <p:cNvPr id="22537" name="صورة 10" descr="0071.WMF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785918" y="0"/>
              <a:ext cx="5786478" cy="1240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38" name="مربع نص 11"/>
            <p:cNvSpPr txBox="1">
              <a:spLocks noChangeArrowheads="1"/>
            </p:cNvSpPr>
            <p:nvPr/>
          </p:nvSpPr>
          <p:spPr bwMode="auto">
            <a:xfrm>
              <a:off x="2643174" y="357328"/>
              <a:ext cx="4214842" cy="7019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1"/>
              <a:r>
                <a:rPr lang="ar-SA" sz="4000" b="1">
                  <a:solidFill>
                    <a:srgbClr val="FFFF00"/>
                  </a:solidFill>
                  <a:latin typeface="Tw Cen MT" pitchFamily="34" charset="0"/>
                </a:rPr>
                <a:t>أولاً: السُّنن الرّواتب</a:t>
              </a:r>
            </a:p>
          </p:txBody>
        </p:sp>
      </p:grp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58838" y="1525588"/>
            <a:ext cx="7643812" cy="355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مربع نص 13"/>
          <p:cNvSpPr txBox="1"/>
          <p:nvPr/>
        </p:nvSpPr>
        <p:spPr>
          <a:xfrm>
            <a:off x="1692275" y="2060575"/>
            <a:ext cx="5857875" cy="230822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solidFill>
                  <a:srgbClr val="FF0066"/>
                </a:solidFill>
                <a:latin typeface="+mn-lt"/>
                <a:cs typeface="+mn-cs"/>
              </a:rPr>
              <a:t>وعن عائشة رضي الله عنها قالت : </a:t>
            </a:r>
            <a:r>
              <a:rPr lang="ar-SA" sz="3600" b="1" dirty="0">
                <a:solidFill>
                  <a:srgbClr val="0033CC"/>
                </a:solidFill>
                <a:latin typeface="+mn-lt"/>
                <a:cs typeface="+mn-cs"/>
              </a:rPr>
              <a:t>قال رسول الله صلي الله عليه وسلم </a:t>
            </a:r>
            <a:r>
              <a:rPr lang="ar-EG" sz="3600" b="1" dirty="0">
                <a:solidFill>
                  <a:srgbClr val="0033CC"/>
                </a:solidFill>
                <a:latin typeface="+mn-lt"/>
                <a:cs typeface="+mn-cs"/>
              </a:rPr>
              <a:t>"</a:t>
            </a:r>
            <a:r>
              <a:rPr lang="ar-SA" sz="3600" b="1" dirty="0">
                <a:solidFill>
                  <a:srgbClr val="0033CC"/>
                </a:solidFill>
                <a:latin typeface="+mn-lt"/>
                <a:cs typeface="+mn-cs"/>
              </a:rPr>
              <a:t>ركعتا الفجر خير من </a:t>
            </a:r>
            <a:r>
              <a:rPr lang="ar-SA" sz="3600" b="1" dirty="0" smtClean="0">
                <a:solidFill>
                  <a:srgbClr val="0033CC"/>
                </a:solidFill>
                <a:latin typeface="+mn-lt"/>
                <a:cs typeface="+mn-cs"/>
              </a:rPr>
              <a:t>الدنيا</a:t>
            </a:r>
            <a:r>
              <a:rPr lang="ar-EG" sz="3600" b="1" dirty="0" smtClean="0">
                <a:solidFill>
                  <a:srgbClr val="0033CC"/>
                </a:solidFill>
                <a:latin typeface="+mn-lt"/>
                <a:cs typeface="+mn-cs"/>
              </a:rPr>
              <a:t>،</a:t>
            </a:r>
            <a:r>
              <a:rPr lang="ar-SA" sz="3600" b="1" dirty="0" smtClean="0">
                <a:solidFill>
                  <a:srgbClr val="0033CC"/>
                </a:solidFill>
                <a:latin typeface="+mn-lt"/>
                <a:cs typeface="+mn-cs"/>
              </a:rPr>
              <a:t> </a:t>
            </a:r>
            <a:r>
              <a:rPr lang="ar-SA" sz="3600" b="1" dirty="0">
                <a:solidFill>
                  <a:srgbClr val="0033CC"/>
                </a:solidFill>
                <a:latin typeface="+mn-lt"/>
                <a:cs typeface="+mn-cs"/>
              </a:rPr>
              <a:t>وما فيها</a:t>
            </a:r>
            <a:r>
              <a:rPr lang="ar-EG" sz="3600" b="1" dirty="0">
                <a:solidFill>
                  <a:srgbClr val="0033CC"/>
                </a:solidFill>
                <a:latin typeface="+mn-lt"/>
                <a:cs typeface="+mn-cs"/>
              </a:rPr>
              <a:t>"</a:t>
            </a:r>
            <a:r>
              <a:rPr lang="ar-EG" sz="3600" b="1" baseline="30000" dirty="0">
                <a:solidFill>
                  <a:srgbClr val="0033CC"/>
                </a:solidFill>
                <a:latin typeface="+mn-lt"/>
                <a:cs typeface="+mn-cs"/>
              </a:rPr>
              <a:t>(2).</a:t>
            </a:r>
            <a:r>
              <a:rPr lang="ar-SA" sz="3600" b="1" dirty="0">
                <a:solidFill>
                  <a:srgbClr val="0033CC"/>
                </a:solidFill>
                <a:latin typeface="+mn-lt"/>
                <a:cs typeface="+mn-cs"/>
              </a:rPr>
              <a:t> </a:t>
            </a:r>
            <a:endParaRPr lang="ar-EG" sz="3600" b="1" dirty="0">
              <a:solidFill>
                <a:srgbClr val="0033CC"/>
              </a:solidFill>
              <a:latin typeface="+mn-lt"/>
              <a:cs typeface="+mn-cs"/>
            </a:endParaRPr>
          </a:p>
        </p:txBody>
      </p:sp>
      <p:sp>
        <p:nvSpPr>
          <p:cNvPr id="8" name="Snip Single Corner Rectangle 7"/>
          <p:cNvSpPr/>
          <p:nvPr/>
        </p:nvSpPr>
        <p:spPr>
          <a:xfrm>
            <a:off x="179512" y="5589240"/>
            <a:ext cx="8784976" cy="1268760"/>
          </a:xfrm>
          <a:prstGeom prst="snip1Rect">
            <a:avLst>
              <a:gd name="adj" fmla="val 26774"/>
            </a:avLst>
          </a:prstGeom>
          <a:blipFill>
            <a:blip r:embed="rId9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68313" y="5732463"/>
            <a:ext cx="7667625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2800" b="1"/>
              <a:t>(2) أخرجه مسلم في كتاب صلاة المسافرين، باب استحباب ركعتي الفجر، برقم: 724.</a:t>
            </a:r>
            <a:endParaRPr lang="en-US" sz="2800" b="1"/>
          </a:p>
        </p:txBody>
      </p:sp>
    </p:spTree>
  </p:cSld>
  <p:clrMapOvr>
    <a:masterClrMapping/>
  </p:clrMapOvr>
  <p:transition>
    <p:pull dir="r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355 - سؤال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وعن عائشة رضي الله عنها قالت  قال رسول الله صلي الله عليه وسلم  ركعت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خرجه مسل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7950" y="115888"/>
            <a:ext cx="8928100" cy="662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مربع نص 6"/>
          <p:cNvSpPr txBox="1"/>
          <p:nvPr/>
        </p:nvSpPr>
        <p:spPr>
          <a:xfrm>
            <a:off x="1908175" y="1027113"/>
            <a:ext cx="5905500" cy="554037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000" b="1" dirty="0">
                <a:latin typeface="+mn-lt"/>
                <a:cs typeface="+mn-cs"/>
              </a:rPr>
              <a:t>تأمل الحديثين السابقين ثم </a:t>
            </a:r>
            <a:r>
              <a:rPr lang="ar-EG" sz="3000" b="1" dirty="0">
                <a:latin typeface="+mn-lt"/>
                <a:cs typeface="+mn-cs"/>
              </a:rPr>
              <a:t>ا</a:t>
            </a:r>
            <a:r>
              <a:rPr lang="ar-SA" sz="3000" b="1" dirty="0">
                <a:latin typeface="+mn-lt"/>
                <a:cs typeface="+mn-cs"/>
              </a:rPr>
              <a:t>ملأ الجدول التالي:</a:t>
            </a:r>
          </a:p>
        </p:txBody>
      </p:sp>
      <p:graphicFrame>
        <p:nvGraphicFramePr>
          <p:cNvPr id="20699" name="Group 219"/>
          <p:cNvGraphicFramePr>
            <a:graphicFrameLocks noGrp="1"/>
          </p:cNvGraphicFramePr>
          <p:nvPr/>
        </p:nvGraphicFramePr>
        <p:xfrm>
          <a:off x="1258888" y="1700213"/>
          <a:ext cx="6913562" cy="3825875"/>
        </p:xfrm>
        <a:graphic>
          <a:graphicData uri="http://schemas.openxmlformats.org/drawingml/2006/table">
            <a:tbl>
              <a:tblPr rtl="1"/>
              <a:tblGrid>
                <a:gridCol w="1770500"/>
                <a:gridCol w="1388856"/>
                <a:gridCol w="1158245"/>
                <a:gridCol w="2595961"/>
              </a:tblGrid>
              <a:tr h="764565">
                <a:tc rowSpan="2"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EG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w Cen MT" pitchFamily="34" charset="0"/>
                        <a:cs typeface="Arial" charset="0"/>
                      </a:endParaRPr>
                    </a:p>
                  </a:txBody>
                  <a:tcPr marL="91451" marR="91451" marT="45740" marB="4574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8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ar-EG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w Cen MT" pitchFamily="34" charset="0"/>
                        <a:cs typeface="Arial" charset="0"/>
                      </a:endParaRPr>
                    </a:p>
                  </a:txBody>
                  <a:tcPr marL="91451" marR="91451"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EG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w Cen MT" pitchFamily="34" charset="0"/>
                        <a:cs typeface="Arial" charset="0"/>
                      </a:endParaRPr>
                    </a:p>
                  </a:txBody>
                  <a:tcPr marL="91451" marR="91451" marT="45740" marB="4574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80"/>
                    </a:solidFill>
                  </a:tcPr>
                </a:tc>
              </a:tr>
              <a:tr h="4573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ar-EG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</a:t>
                      </a:r>
                      <a:r>
                        <a:rPr kumimoji="0" lang="ar-EG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</a:t>
                      </a:r>
                      <a:endParaRPr kumimoji="0" lang="ar-EG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w Cen MT" pitchFamily="34" charset="0"/>
                        <a:cs typeface="Arial" charset="0"/>
                      </a:endParaRPr>
                    </a:p>
                  </a:txBody>
                  <a:tcPr marL="91451" marR="91451"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EG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w Cen MT" pitchFamily="34" charset="0"/>
                        <a:cs typeface="Arial" charset="0"/>
                      </a:endParaRPr>
                    </a:p>
                  </a:txBody>
                  <a:tcPr marL="91451" marR="91451"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8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03941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EG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w Cen MT" pitchFamily="34" charset="0"/>
                        <a:cs typeface="Arial" charset="0"/>
                      </a:endParaRPr>
                    </a:p>
                  </a:txBody>
                  <a:tcPr marL="91451" marR="91451"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w Cen MT" pitchFamily="34" charset="0"/>
                        <a:cs typeface="Arial" charset="0"/>
                      </a:endParaRPr>
                    </a:p>
                  </a:txBody>
                  <a:tcPr marL="91451" marR="91451"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w Cen MT" pitchFamily="34" charset="0"/>
                        <a:cs typeface="Arial" charset="0"/>
                      </a:endParaRPr>
                    </a:p>
                  </a:txBody>
                  <a:tcPr marL="91451" marR="91451"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186363" y="3910013"/>
            <a:ext cx="11509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3200" b="1">
                <a:solidFill>
                  <a:srgbClr val="00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ركعتين</a:t>
            </a:r>
            <a:endParaRPr lang="ar-EG" sz="3200">
              <a:solidFill>
                <a:srgbClr val="0033CC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003800" y="2924175"/>
            <a:ext cx="0" cy="25558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331913" y="2924175"/>
            <a:ext cx="2447925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Low" rtl="1">
              <a:spcAft>
                <a:spcPts val="1000"/>
              </a:spcAft>
            </a:pPr>
            <a:r>
              <a:rPr lang="ar-SA" sz="2800" b="1">
                <a:solidFill>
                  <a:srgbClr val="FF0000"/>
                </a:solidFill>
                <a:latin typeface="Traditional Arabic" pitchFamily="18" charset="-78"/>
                <a:cs typeface="Times New Roman" pitchFamily="18" charset="0"/>
              </a:rPr>
              <a:t>عن عائشة رضي الله عنها عن النبي صلى الله عليه وسلم قال "ركعتا الفجر خير من الدنيا وما فيها".</a:t>
            </a:r>
          </a:p>
        </p:txBody>
      </p:sp>
      <p:sp>
        <p:nvSpPr>
          <p:cNvPr id="8" name="مستطيل 7"/>
          <p:cNvSpPr>
            <a:spLocks noChangeArrowheads="1"/>
          </p:cNvSpPr>
          <p:nvPr/>
        </p:nvSpPr>
        <p:spPr bwMode="auto">
          <a:xfrm>
            <a:off x="6875463" y="3924300"/>
            <a:ext cx="1000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3200" b="1">
                <a:latin typeface="Times New Roman" pitchFamily="18" charset="0"/>
                <a:cs typeface="Times New Roman" pitchFamily="18" charset="0"/>
              </a:rPr>
              <a:t> الفجر</a:t>
            </a:r>
            <a:endParaRPr lang="en-US" sz="3200"/>
          </a:p>
        </p:txBody>
      </p:sp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6858000" y="2143125"/>
            <a:ext cx="10445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EG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الصلاة</a:t>
            </a:r>
            <a:endParaRPr lang="ar-EG" sz="2800" b="1"/>
          </a:p>
        </p:txBody>
      </p: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4000500" y="1857375"/>
            <a:ext cx="22209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عدد السنن الراتبة</a:t>
            </a:r>
            <a:endParaRPr lang="en-US" sz="28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1571625" y="2143125"/>
            <a:ext cx="22082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2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EG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آكد السنن الراتبة</a:t>
            </a:r>
            <a:endParaRPr lang="ar-EG" sz="2800" b="1">
              <a:solidFill>
                <a:schemeClr val="bg1"/>
              </a:solidFill>
              <a:latin typeface="Tw Cen MT" pitchFamily="34" charset="0"/>
            </a:endParaRPr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5064125" y="2500313"/>
            <a:ext cx="7905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القبلية</a:t>
            </a:r>
            <a:endParaRPr lang="ar-EG" sz="2400"/>
          </a:p>
        </p:txBody>
      </p:sp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4051300" y="2500313"/>
            <a:ext cx="8350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البعدية</a:t>
            </a:r>
            <a:endParaRPr lang="ar-EG" sz="2400" b="1">
              <a:solidFill>
                <a:schemeClr val="bg1"/>
              </a:solidFill>
              <a:latin typeface="Tw Cen MT" pitchFamily="34" charset="0"/>
            </a:endParaRPr>
          </a:p>
        </p:txBody>
      </p:sp>
    </p:spTree>
  </p:cSld>
  <p:clrMapOvr>
    <a:masterClrMapping/>
  </p:clrMapOvr>
  <p:transition>
    <p:pull dir="r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امل الحديث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69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69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صلاه عدد السنن ش 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صلا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عدد السنن الراتب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قبل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لبعد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آكد السنن الراتب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الفج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ركعت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عن عائش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07950" y="115888"/>
            <a:ext cx="8928100" cy="662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6"/>
          <p:cNvSpPr txBox="1"/>
          <p:nvPr/>
        </p:nvSpPr>
        <p:spPr>
          <a:xfrm>
            <a:off x="1908175" y="908050"/>
            <a:ext cx="5905500" cy="554038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000" b="1" dirty="0">
                <a:latin typeface="+mn-lt"/>
                <a:cs typeface="+mn-cs"/>
              </a:rPr>
              <a:t>تأمل الحديثين السابقين ثم </a:t>
            </a:r>
            <a:r>
              <a:rPr lang="ar-EG" sz="3000" b="1" dirty="0">
                <a:latin typeface="+mn-lt"/>
                <a:cs typeface="+mn-cs"/>
              </a:rPr>
              <a:t>ا</a:t>
            </a:r>
            <a:r>
              <a:rPr lang="ar-SA" sz="3000" b="1" dirty="0">
                <a:latin typeface="+mn-lt"/>
                <a:cs typeface="+mn-cs"/>
              </a:rPr>
              <a:t>ملأ الجدول التالي:</a:t>
            </a:r>
          </a:p>
        </p:txBody>
      </p:sp>
      <p:graphicFrame>
        <p:nvGraphicFramePr>
          <p:cNvPr id="4" name="Group 219"/>
          <p:cNvGraphicFramePr>
            <a:graphicFrameLocks noGrp="1"/>
          </p:cNvGraphicFramePr>
          <p:nvPr/>
        </p:nvGraphicFramePr>
        <p:xfrm>
          <a:off x="900113" y="1462088"/>
          <a:ext cx="7632700" cy="4559300"/>
        </p:xfrm>
        <a:graphic>
          <a:graphicData uri="http://schemas.openxmlformats.org/drawingml/2006/table">
            <a:tbl>
              <a:tblPr rtl="1"/>
              <a:tblGrid>
                <a:gridCol w="1173147"/>
                <a:gridCol w="1232436"/>
                <a:gridCol w="1398549"/>
                <a:gridCol w="3828568"/>
              </a:tblGrid>
              <a:tr h="699090">
                <a:tc rowSpan="2"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ar-EG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الصلاة</a:t>
                      </a:r>
                      <a:endParaRPr kumimoji="0" lang="ar-EG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w Cen MT" pitchFamily="34" charset="0"/>
                        <a:cs typeface="Arial" charset="0"/>
                      </a:endParaRPr>
                    </a:p>
                  </a:txBody>
                  <a:tcPr marL="91439" marR="91439" marT="45738" marB="4573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8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عدد السنن الراتبة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ar-EG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w Cen MT" pitchFamily="34" charset="0"/>
                        <a:cs typeface="Arial" charset="0"/>
                      </a:endParaRPr>
                    </a:p>
                  </a:txBody>
                  <a:tcPr marL="91439" marR="91439" marT="45738" marB="4573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ar-EG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آكد</a:t>
                      </a:r>
                      <a:r>
                        <a:rPr kumimoji="0" lang="ar-EG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السنن </a:t>
                      </a:r>
                      <a:r>
                        <a:rPr kumimoji="0" lang="ar-EG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الراتبة</a:t>
                      </a:r>
                      <a:endParaRPr kumimoji="0" lang="ar-EG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w Cen MT" pitchFamily="34" charset="0"/>
                        <a:cs typeface="Arial" charset="0"/>
                      </a:endParaRPr>
                    </a:p>
                  </a:txBody>
                  <a:tcPr marL="91439" marR="91439" marT="45738" marB="4573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80"/>
                    </a:solidFill>
                  </a:tcPr>
                </a:tc>
              </a:tr>
              <a:tr h="4766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ar-EG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القبلية     </a:t>
                      </a:r>
                      <a:r>
                        <a:rPr kumimoji="0" lang="ar-EG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</a:t>
                      </a:r>
                      <a:endParaRPr kumimoji="0" lang="ar-EG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w Cen MT" pitchFamily="34" charset="0"/>
                        <a:cs typeface="Arial" charset="0"/>
                      </a:endParaRPr>
                    </a:p>
                  </a:txBody>
                  <a:tcPr marL="91439" marR="91439" marT="45738" marB="4573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البعدية</a:t>
                      </a:r>
                      <a:endParaRPr kumimoji="0" lang="ar-EG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w Cen MT" pitchFamily="34" charset="0"/>
                        <a:cs typeface="Arial" charset="0"/>
                      </a:endParaRPr>
                    </a:p>
                  </a:txBody>
                  <a:tcPr marL="91439" marR="91439" marT="45738" marB="4573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8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77301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EG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w Cen MT" pitchFamily="34" charset="0"/>
                        <a:cs typeface="Arial" charset="0"/>
                      </a:endParaRPr>
                    </a:p>
                  </a:txBody>
                  <a:tcPr marL="91439" marR="91439" marT="45738" marB="4573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w Cen MT" pitchFamily="34" charset="0"/>
                        <a:cs typeface="Arial" charset="0"/>
                      </a:endParaRPr>
                    </a:p>
                  </a:txBody>
                  <a:tcPr marL="91439" marR="91439" marT="45738" marB="4573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endParaRPr lang="ar-EG" sz="1800" dirty="0"/>
                    </a:p>
                  </a:txBody>
                  <a:tcPr marL="91439" marR="91439" marT="45738" marB="4573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9412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EG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w Cen MT" pitchFamily="34" charset="0"/>
                        <a:cs typeface="Arial" charset="0"/>
                      </a:endParaRPr>
                    </a:p>
                  </a:txBody>
                  <a:tcPr marL="91439" marR="91439" marT="45738" marB="4573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w Cen MT" pitchFamily="34" charset="0"/>
                        <a:cs typeface="Arial" charset="0"/>
                      </a:endParaRPr>
                    </a:p>
                  </a:txBody>
                  <a:tcPr marL="91439" marR="91439" marT="45738" marB="4573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w Cen MT" pitchFamily="34" charset="0"/>
                        <a:cs typeface="Arial" charset="0"/>
                      </a:endParaRPr>
                    </a:p>
                  </a:txBody>
                  <a:tcPr marL="91441" marR="91441" marT="45731" marB="4573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1858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EG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w Cen MT" pitchFamily="34" charset="0"/>
                        <a:cs typeface="Arial" charset="0"/>
                      </a:endParaRPr>
                    </a:p>
                  </a:txBody>
                  <a:tcPr marL="91439" marR="91439" marT="45738" marB="4573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w Cen MT" pitchFamily="34" charset="0"/>
                        <a:cs typeface="Arial" charset="0"/>
                      </a:endParaRPr>
                    </a:p>
                  </a:txBody>
                  <a:tcPr marL="91439" marR="91439" marT="45738" marB="4573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w Cen MT" pitchFamily="34" charset="0"/>
                        <a:cs typeface="Arial" charset="0"/>
                      </a:endParaRPr>
                    </a:p>
                  </a:txBody>
                  <a:tcPr marL="91441" marR="91441" marT="45731" marB="4573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4979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EG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w Cen MT" pitchFamily="34" charset="0"/>
                        <a:cs typeface="Arial" charset="0"/>
                      </a:endParaRPr>
                    </a:p>
                  </a:txBody>
                  <a:tcPr marL="91439" marR="91439" marT="45738" marB="4573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</a:t>
                      </a:r>
                      <a:endParaRPr kumimoji="0" lang="ar-EG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w Cen MT" pitchFamily="34" charset="0"/>
                        <a:cs typeface="Arial" charset="0"/>
                      </a:endParaRPr>
                    </a:p>
                  </a:txBody>
                  <a:tcPr marL="91439" marR="91439" marT="45738" marB="4573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EG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w Cen MT" pitchFamily="34" charset="0"/>
                        <a:cs typeface="Arial" charset="0"/>
                      </a:endParaRPr>
                    </a:p>
                  </a:txBody>
                  <a:tcPr marL="91441" marR="91441" marT="45731" marB="4573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6084888" y="2655888"/>
            <a:ext cx="0" cy="32940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011863" y="2690813"/>
            <a:ext cx="1439862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2800" b="1">
                <a:solidFill>
                  <a:srgbClr val="0033CC"/>
                </a:solidFill>
                <a:latin typeface="Traditional Arabic" pitchFamily="18" charset="-78"/>
                <a:cs typeface="Calibri" pitchFamily="34" charset="0"/>
              </a:rPr>
              <a:t>أربع ركعات</a:t>
            </a:r>
            <a:endParaRPr lang="ar-EG" sz="2800">
              <a:solidFill>
                <a:srgbClr val="0033CC"/>
              </a:solidFill>
              <a:latin typeface="Traditional Arabic" pitchFamily="18" charset="-78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645025" y="2768600"/>
            <a:ext cx="14398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3200" b="1">
                <a:solidFill>
                  <a:srgbClr val="008000"/>
                </a:solidFill>
                <a:latin typeface="Traditional Arabic" pitchFamily="18" charset="-78"/>
                <a:cs typeface="Calibri" pitchFamily="34" charset="0"/>
              </a:rPr>
              <a:t>ركعتين</a:t>
            </a:r>
            <a:endParaRPr lang="ar-EG" sz="3200">
              <a:solidFill>
                <a:srgbClr val="008000"/>
              </a:solidFill>
              <a:latin typeface="Traditional Arabic" pitchFamily="18" charset="-78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084888" y="3708400"/>
            <a:ext cx="11525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ar-EG" sz="3200" b="1">
                <a:solidFill>
                  <a:srgbClr val="0033CC"/>
                </a:solidFill>
                <a:latin typeface="Traditional Arabic" pitchFamily="18" charset="-78"/>
                <a:cs typeface="Calibri" pitchFamily="34" charset="0"/>
              </a:rPr>
              <a:t>لا يوجد </a:t>
            </a:r>
            <a:endParaRPr lang="ar-EG" sz="3200">
              <a:solidFill>
                <a:srgbClr val="0033CC"/>
              </a:solidFill>
              <a:latin typeface="Traditional Arabic" pitchFamily="18" charset="-78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859338" y="3708400"/>
            <a:ext cx="12255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3200" b="1">
                <a:solidFill>
                  <a:srgbClr val="008000"/>
                </a:solidFill>
                <a:latin typeface="Traditional Arabic" pitchFamily="18" charset="-78"/>
                <a:cs typeface="Calibri" pitchFamily="34" charset="0"/>
              </a:rPr>
              <a:t>لا يوجد </a:t>
            </a:r>
            <a:endParaRPr lang="ar-EG" sz="3200">
              <a:solidFill>
                <a:srgbClr val="008000"/>
              </a:solidFill>
              <a:latin typeface="Traditional Arabic" pitchFamily="18" charset="-78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786313" y="4559300"/>
            <a:ext cx="12255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3200" b="1">
                <a:solidFill>
                  <a:srgbClr val="008000"/>
                </a:solidFill>
                <a:latin typeface="Traditional Arabic" pitchFamily="18" charset="-78"/>
                <a:cs typeface="Calibri" pitchFamily="34" charset="0"/>
              </a:rPr>
              <a:t>ركعتين</a:t>
            </a:r>
            <a:endParaRPr lang="ar-EG" sz="3200">
              <a:solidFill>
                <a:srgbClr val="008000"/>
              </a:solidFill>
              <a:latin typeface="Traditional Arabic" pitchFamily="18" charset="-7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811713" y="5286375"/>
            <a:ext cx="12049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3200" b="1">
                <a:solidFill>
                  <a:srgbClr val="008000"/>
                </a:solidFill>
                <a:latin typeface="Traditional Arabic" pitchFamily="18" charset="-78"/>
                <a:cs typeface="Calibri" pitchFamily="34" charset="0"/>
              </a:rPr>
              <a:t>ركعتين</a:t>
            </a:r>
            <a:endParaRPr lang="ar-EG" sz="3200">
              <a:solidFill>
                <a:srgbClr val="008000"/>
              </a:solidFill>
              <a:latin typeface="Traditional Arabic" pitchFamily="18" charset="-78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73150" y="2982913"/>
            <a:ext cx="3643313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Low" rtl="1"/>
            <a:r>
              <a:rPr lang="ar-SA" sz="2400" b="1">
                <a:solidFill>
                  <a:srgbClr val="FF0000"/>
                </a:solidFill>
                <a:latin typeface="Traditional Arabic" pitchFamily="18" charset="-78"/>
                <a:cs typeface="Calibri" pitchFamily="34" charset="0"/>
              </a:rPr>
              <a:t>عن أم حبيبة رضي الله عنها قالت :قال رسول الله صلى الله عليه وسلم :"من صلى في يوم وليلة ثنتي عشرة ركعة بني له بيت في الجنة أربعا قبل الظهر وركعتين بعدها وركعتين بعد المغرب وركعتين بعد العشاء وركعتين قبل الفجر".</a:t>
            </a:r>
          </a:p>
        </p:txBody>
      </p:sp>
      <p:sp>
        <p:nvSpPr>
          <p:cNvPr id="15" name="مستطيل 14"/>
          <p:cNvSpPr/>
          <p:nvPr/>
        </p:nvSpPr>
        <p:spPr>
          <a:xfrm>
            <a:off x="7527925" y="2987675"/>
            <a:ext cx="95250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defRPr/>
            </a:pPr>
            <a:r>
              <a:rPr lang="ar-EG" sz="2800" b="1" dirty="0">
                <a:latin typeface="Times New Roman" pitchFamily="18" charset="0"/>
                <a:cs typeface="+mn-cs"/>
              </a:rPr>
              <a:t> الظهر</a:t>
            </a:r>
            <a:endParaRPr lang="ar-EG" sz="2800" dirty="0">
              <a:latin typeface="Arial" charset="0"/>
              <a:cs typeface="+mn-cs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7473950" y="3844925"/>
            <a:ext cx="1000125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defRPr/>
            </a:pPr>
            <a:r>
              <a:rPr lang="ar-EG" sz="2800" b="1" dirty="0">
                <a:latin typeface="Times New Roman" pitchFamily="18" charset="0"/>
                <a:cs typeface="+mn-cs"/>
              </a:rPr>
              <a:t> العصر</a:t>
            </a:r>
            <a:endParaRPr lang="ar-EG" sz="2800" dirty="0">
              <a:latin typeface="Arial" charset="0"/>
              <a:cs typeface="+mn-cs"/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7366000" y="4702175"/>
            <a:ext cx="110490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defRPr/>
            </a:pPr>
            <a:r>
              <a:rPr lang="ar-EG" sz="2800" b="1" dirty="0">
                <a:latin typeface="Times New Roman" pitchFamily="18" charset="0"/>
                <a:cs typeface="+mn-cs"/>
              </a:rPr>
              <a:t> المغرب</a:t>
            </a:r>
            <a:endParaRPr lang="ar-EG" sz="2800" dirty="0">
              <a:latin typeface="Arial" charset="0"/>
              <a:cs typeface="+mn-cs"/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7461250" y="5487988"/>
            <a:ext cx="1039813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defRPr/>
            </a:pPr>
            <a:r>
              <a:rPr lang="ar-EG" sz="2800" b="1" dirty="0">
                <a:latin typeface="Times New Roman" pitchFamily="18" charset="0"/>
                <a:cs typeface="+mn-cs"/>
              </a:rPr>
              <a:t> العشاء</a:t>
            </a:r>
            <a:endParaRPr lang="ar-EG" sz="2800" dirty="0">
              <a:latin typeface="Arial" charset="0"/>
              <a:cs typeface="+mn-cs"/>
            </a:endParaRPr>
          </a:p>
        </p:txBody>
      </p:sp>
    </p:spTree>
  </p:cSld>
  <p:clrMapOvr>
    <a:masterClrMapping/>
  </p:clrMapOvr>
  <p:transition>
    <p:pull dir="r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ظهر العصر المغر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ظه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ربع ركع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ركعت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عص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لا يوج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لا يوج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لمغر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ركعت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العش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ركعت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عن ام حبيبه رضى الل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5" grpId="0"/>
      <p:bldP spid="15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 bwMode="auto">
          <a:xfrm>
            <a:off x="395536" y="1011484"/>
            <a:ext cx="8286808" cy="5775102"/>
            <a:chOff x="-40855" y="3143247"/>
            <a:chExt cx="6595640" cy="4029909"/>
          </a:xfrm>
          <a:solidFill>
            <a:schemeClr val="tx2">
              <a:lumMod val="75000"/>
            </a:schemeClr>
          </a:solidFill>
        </p:grpSpPr>
        <p:sp>
          <p:nvSpPr>
            <p:cNvPr id="16" name="Explosion 2 5"/>
            <p:cNvSpPr/>
            <p:nvPr/>
          </p:nvSpPr>
          <p:spPr>
            <a:xfrm>
              <a:off x="243440" y="3143247"/>
              <a:ext cx="6083909" cy="4029909"/>
            </a:xfrm>
            <a:prstGeom prst="irregularSeal2">
              <a:avLst/>
            </a:pr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7" name="Plaque 6"/>
            <p:cNvSpPr/>
            <p:nvPr/>
          </p:nvSpPr>
          <p:spPr>
            <a:xfrm>
              <a:off x="-40855" y="3730933"/>
              <a:ext cx="6595640" cy="3022453"/>
            </a:xfrm>
            <a:prstGeom prst="plaque">
              <a:avLst/>
            </a:prstGeom>
            <a:grpFill/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15" name="TextBox 1"/>
          <p:cNvSpPr txBox="1"/>
          <p:nvPr/>
        </p:nvSpPr>
        <p:spPr bwMode="auto">
          <a:xfrm>
            <a:off x="642938" y="2638425"/>
            <a:ext cx="7715250" cy="286226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solidFill>
                  <a:srgbClr val="FFFF00"/>
                </a:solidFill>
              </a:rPr>
              <a:t>وقتها: </a:t>
            </a:r>
            <a:r>
              <a:rPr lang="ar-SA" sz="3600" b="1" dirty="0">
                <a:solidFill>
                  <a:schemeClr val="bg1"/>
                </a:solidFill>
              </a:rPr>
              <a:t>من بعد صلاة العشاء الآخرة، ويستمر وقتها إلى طلوع الفجر</a:t>
            </a:r>
            <a:r>
              <a:rPr lang="ar-EG" sz="3600" b="1" dirty="0" err="1">
                <a:solidFill>
                  <a:schemeClr val="bg1"/>
                </a:solidFill>
              </a:rPr>
              <a:t>.</a:t>
            </a:r>
            <a:endParaRPr lang="ar-EG" sz="3600" b="1" dirty="0">
              <a:solidFill>
                <a:schemeClr val="bg1"/>
              </a:solidFill>
            </a:endParaRPr>
          </a:p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solidFill>
                  <a:srgbClr val="FFFF00"/>
                </a:solidFill>
              </a:rPr>
              <a:t>عددها:</a:t>
            </a:r>
            <a:r>
              <a:rPr lang="ar-SA" sz="3600" b="1" dirty="0">
                <a:solidFill>
                  <a:schemeClr val="bg1"/>
                </a:solidFill>
              </a:rPr>
              <a:t>أقلّها ركعة</a:t>
            </a:r>
            <a:r>
              <a:rPr lang="ar-EG" sz="3600" b="1" dirty="0" err="1">
                <a:solidFill>
                  <a:schemeClr val="bg1"/>
                </a:solidFill>
              </a:rPr>
              <a:t>،</a:t>
            </a:r>
            <a:r>
              <a:rPr lang="ar-SA" sz="3600" b="1" dirty="0">
                <a:solidFill>
                  <a:schemeClr val="bg1"/>
                </a:solidFill>
              </a:rPr>
              <a:t> وأكثرها إحدى عشرة ركعة</a:t>
            </a:r>
            <a:r>
              <a:rPr lang="ar-EG" sz="3600" b="1" dirty="0">
                <a:solidFill>
                  <a:schemeClr val="bg1"/>
                </a:solidFill>
              </a:rPr>
              <a:t>.</a:t>
            </a:r>
          </a:p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solidFill>
                  <a:srgbClr val="FFFF00"/>
                </a:solidFill>
              </a:rPr>
              <a:t>حكمها:</a:t>
            </a:r>
            <a:r>
              <a:rPr lang="ar-SA" sz="3600" b="1" dirty="0">
                <a:solidFill>
                  <a:srgbClr val="FFFF00"/>
                </a:solidFill>
              </a:rPr>
              <a:t> سنة مؤكدة</a:t>
            </a:r>
            <a:r>
              <a:rPr lang="ar-SA" sz="3600" b="1" dirty="0">
                <a:solidFill>
                  <a:schemeClr val="bg1"/>
                </a:solidFill>
              </a:rPr>
              <a:t>،</a:t>
            </a:r>
            <a:r>
              <a:rPr lang="ar-SA" sz="3600" b="1" dirty="0">
                <a:solidFill>
                  <a:schemeClr val="tx1"/>
                </a:solidFill>
              </a:rPr>
              <a:t> </a:t>
            </a:r>
            <a:r>
              <a:rPr lang="ar-SA" sz="3600" b="1" dirty="0">
                <a:solidFill>
                  <a:schemeClr val="bg1"/>
                </a:solidFill>
              </a:rPr>
              <a:t>فعن عل</a:t>
            </a:r>
            <a:r>
              <a:rPr lang="ar-EG" sz="3600" b="1" dirty="0">
                <a:solidFill>
                  <a:schemeClr val="bg1"/>
                </a:solidFill>
              </a:rPr>
              <a:t>ي</a:t>
            </a:r>
            <a:r>
              <a:rPr lang="ar-SA" sz="3600" b="1" dirty="0">
                <a:solidFill>
                  <a:schemeClr val="bg1"/>
                </a:solidFill>
              </a:rPr>
              <a:t> بن أبي طالب رضي الله عنه قال:</a:t>
            </a:r>
          </a:p>
        </p:txBody>
      </p:sp>
      <p:grpSp>
        <p:nvGrpSpPr>
          <p:cNvPr id="3" name="مجموعة 17"/>
          <p:cNvGrpSpPr>
            <a:grpSpLocks/>
          </p:cNvGrpSpPr>
          <p:nvPr/>
        </p:nvGrpSpPr>
        <p:grpSpPr bwMode="auto">
          <a:xfrm>
            <a:off x="1908175" y="0"/>
            <a:ext cx="5500688" cy="1500188"/>
            <a:chOff x="571472" y="285728"/>
            <a:chExt cx="7981965" cy="2000264"/>
          </a:xfrm>
        </p:grpSpPr>
        <p:pic>
          <p:nvPicPr>
            <p:cNvPr id="19" name="صورة 18" descr="0296.WMF"/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71472" y="285728"/>
              <a:ext cx="7981965" cy="2000264"/>
            </a:xfrm>
            <a:prstGeom prst="rect">
              <a:avLst/>
            </a:prstGeom>
          </p:spPr>
        </p:pic>
        <p:sp>
          <p:nvSpPr>
            <p:cNvPr id="20" name="مربع نص 19"/>
            <p:cNvSpPr txBox="1"/>
            <p:nvPr/>
          </p:nvSpPr>
          <p:spPr>
            <a:xfrm>
              <a:off x="1571604" y="1000109"/>
              <a:ext cx="6000792" cy="943848"/>
            </a:xfrm>
            <a:prstGeom prst="rect">
              <a:avLst/>
            </a:prstGeom>
            <a:noFill/>
          </p:spPr>
          <p:txBody>
            <a:bodyPr rtlCol="1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4000" b="1" spc="50" dirty="0">
                  <a:ln w="11430"/>
                  <a:solidFill>
                    <a:srgbClr val="008000"/>
                  </a:solidFill>
                  <a:latin typeface="+mn-lt"/>
                  <a:cs typeface="+mn-cs"/>
                </a:rPr>
                <a:t>ثانياً: صلاة الوتر</a:t>
              </a:r>
            </a:p>
          </p:txBody>
        </p:sp>
      </p:grpSp>
      <p:pic>
        <p:nvPicPr>
          <p:cNvPr id="21514" name="Picture 10"/>
          <p:cNvPicPr>
            <a:picLocks noChangeAspect="1" noChangeArrowheads="1"/>
          </p:cNvPicPr>
          <p:nvPr/>
        </p:nvPicPr>
        <p:blipFill>
          <a:blip r:embed="rId10" cstate="print">
            <a:lum contrast="57000"/>
          </a:blip>
          <a:srcRect/>
          <a:stretch>
            <a:fillRect/>
          </a:stretch>
        </p:blipFill>
        <p:spPr bwMode="auto">
          <a:xfrm rot="5400000">
            <a:off x="432594" y="23007"/>
            <a:ext cx="1509712" cy="187325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ثانيا صلا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ysterpear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وقتها  من بعد صلاة العشاء الآخ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عددها أقلّها ركعة وأكثرها إحدى عشرة ركع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حكمها سنة مؤكدة، فعن علي بن أب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 bwMode="auto">
          <a:xfrm>
            <a:off x="395536" y="1011484"/>
            <a:ext cx="8286808" cy="5775102"/>
            <a:chOff x="-40855" y="3143247"/>
            <a:chExt cx="6595640" cy="4029909"/>
          </a:xfrm>
          <a:solidFill>
            <a:schemeClr val="tx2">
              <a:lumMod val="75000"/>
            </a:schemeClr>
          </a:solidFill>
        </p:grpSpPr>
        <p:sp>
          <p:nvSpPr>
            <p:cNvPr id="11" name="Explosion 2 5"/>
            <p:cNvSpPr/>
            <p:nvPr/>
          </p:nvSpPr>
          <p:spPr>
            <a:xfrm>
              <a:off x="243440" y="3143247"/>
              <a:ext cx="6083909" cy="4029909"/>
            </a:xfrm>
            <a:prstGeom prst="irregularSeal2">
              <a:avLst/>
            </a:pr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2" name="Plaque 6"/>
            <p:cNvSpPr/>
            <p:nvPr/>
          </p:nvSpPr>
          <p:spPr>
            <a:xfrm>
              <a:off x="-40855" y="3730933"/>
              <a:ext cx="6595640" cy="3022453"/>
            </a:xfrm>
            <a:prstGeom prst="plaque">
              <a:avLst/>
            </a:prstGeom>
            <a:grpFill/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grpSp>
        <p:nvGrpSpPr>
          <p:cNvPr id="26627" name="مجموعة 17"/>
          <p:cNvGrpSpPr>
            <a:grpSpLocks/>
          </p:cNvGrpSpPr>
          <p:nvPr/>
        </p:nvGrpSpPr>
        <p:grpSpPr bwMode="auto">
          <a:xfrm>
            <a:off x="1908175" y="0"/>
            <a:ext cx="5500688" cy="1500188"/>
            <a:chOff x="571472" y="285728"/>
            <a:chExt cx="7981965" cy="2000264"/>
          </a:xfrm>
        </p:grpSpPr>
        <p:pic>
          <p:nvPicPr>
            <p:cNvPr id="4" name="صورة 18" descr="0296.WMF"/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71472" y="285728"/>
              <a:ext cx="7981965" cy="2000264"/>
            </a:xfrm>
            <a:prstGeom prst="rect">
              <a:avLst/>
            </a:prstGeom>
          </p:spPr>
        </p:pic>
        <p:sp>
          <p:nvSpPr>
            <p:cNvPr id="5" name="مربع نص 19"/>
            <p:cNvSpPr txBox="1"/>
            <p:nvPr/>
          </p:nvSpPr>
          <p:spPr>
            <a:xfrm>
              <a:off x="1571604" y="1000109"/>
              <a:ext cx="6000792" cy="943848"/>
            </a:xfrm>
            <a:prstGeom prst="rect">
              <a:avLst/>
            </a:prstGeom>
            <a:noFill/>
          </p:spPr>
          <p:txBody>
            <a:bodyPr rtlCol="1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4000" b="1" spc="50" dirty="0">
                  <a:ln w="11430"/>
                  <a:solidFill>
                    <a:srgbClr val="008000"/>
                  </a:solidFill>
                  <a:latin typeface="+mn-lt"/>
                  <a:cs typeface="+mn-cs"/>
                </a:rPr>
                <a:t>ثانياً: صلاة الوتر</a:t>
              </a:r>
            </a:p>
          </p:txBody>
        </p:sp>
      </p:grpSp>
      <p:sp>
        <p:nvSpPr>
          <p:cNvPr id="6" name="TextBox 1"/>
          <p:cNvSpPr txBox="1"/>
          <p:nvPr/>
        </p:nvSpPr>
        <p:spPr bwMode="auto">
          <a:xfrm>
            <a:off x="755650" y="2330450"/>
            <a:ext cx="7715250" cy="317023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rgbClr val="0033CC"/>
                </a:solidFill>
              </a:rPr>
              <a:t> </a:t>
            </a:r>
            <a:r>
              <a:rPr lang="ar-EG" sz="4000" b="1" dirty="0">
                <a:solidFill>
                  <a:srgbClr val="00B0F0"/>
                </a:solidFill>
              </a:rPr>
              <a:t>قال رسول الله صلى الله عليه وسلم: "</a:t>
            </a:r>
            <a:r>
              <a:rPr lang="ar-EG" sz="4000" b="1" dirty="0">
                <a:solidFill>
                  <a:srgbClr val="FFFF00"/>
                </a:solidFill>
              </a:rPr>
              <a:t>إن الله وتر يحب الوتر، فأوتروا  يا أهل القرآن</a:t>
            </a:r>
            <a:r>
              <a:rPr lang="ar-EG" sz="4000" b="1" dirty="0">
                <a:solidFill>
                  <a:srgbClr val="00B0F0"/>
                </a:solidFill>
              </a:rPr>
              <a:t>"</a:t>
            </a:r>
            <a:r>
              <a:rPr lang="ar-EG" sz="4000" b="1" baseline="30000" dirty="0">
                <a:solidFill>
                  <a:srgbClr val="00B0F0"/>
                </a:solidFill>
              </a:rPr>
              <a:t>(1) </a:t>
            </a:r>
            <a:r>
              <a:rPr lang="ar-EG" sz="4000" b="1" dirty="0">
                <a:solidFill>
                  <a:srgbClr val="00B0F0"/>
                </a:solidFill>
              </a:rPr>
              <a:t>.</a:t>
            </a:r>
          </a:p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rgbClr val="00B0F0"/>
                </a:solidFill>
              </a:rPr>
              <a:t>أفضل وقتها: </a:t>
            </a:r>
            <a:r>
              <a:rPr lang="ar-SA" sz="4000" b="1" dirty="0"/>
              <a:t>الأفضل أن يصلي الإنسان الوتر في آخر الليل إن كان يثق </a:t>
            </a:r>
            <a:r>
              <a:rPr lang="ar-EG" sz="4000" b="1" dirty="0"/>
              <a:t>من </a:t>
            </a:r>
            <a:r>
              <a:rPr lang="ar-SA" sz="4000" b="1" dirty="0"/>
              <a:t>نفسه الاستيقاظ في آخره، وإلا صلى</a:t>
            </a:r>
            <a:r>
              <a:rPr lang="ar-EG" sz="4000" b="1" dirty="0"/>
              <a:t> فى</a:t>
            </a:r>
            <a:r>
              <a:rPr lang="ar-SA" sz="4000" b="1" dirty="0"/>
              <a:t> أوله قبل أن ينام.</a:t>
            </a:r>
          </a:p>
        </p:txBody>
      </p:sp>
      <p:pic>
        <p:nvPicPr>
          <p:cNvPr id="26629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5400000">
            <a:off x="432594" y="7144"/>
            <a:ext cx="1509712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nip Single Corner Rectangle 7"/>
          <p:cNvSpPr/>
          <p:nvPr/>
        </p:nvSpPr>
        <p:spPr>
          <a:xfrm>
            <a:off x="179512" y="5589240"/>
            <a:ext cx="8784976" cy="1268760"/>
          </a:xfrm>
          <a:prstGeom prst="snip1Rect">
            <a:avLst>
              <a:gd name="adj" fmla="val 26774"/>
            </a:avLst>
          </a:prstGeom>
          <a:blipFill>
            <a:blip r:embed="rId10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79388" y="5657850"/>
            <a:ext cx="85693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2400" b="1"/>
              <a:t>(1) رواه أحمد: 143/1، وأبو داود</a:t>
            </a:r>
            <a:r>
              <a:rPr lang="en-US" sz="2400" b="1"/>
              <a:t> </a:t>
            </a:r>
            <a:r>
              <a:rPr lang="ar-EG" sz="2400" b="1"/>
              <a:t>في تفريع أبواب الوتر، باب استحباب الوتر، برقم: 1416 والترمذي في أبواب الوتر، باب ما جاء أن الوتر ليس بحتم، برقم: 453.</a:t>
            </a:r>
            <a:endParaRPr lang="en-US" sz="2400" b="1"/>
          </a:p>
        </p:txBody>
      </p:sp>
    </p:spTree>
  </p:cSld>
  <p:clrMapOvr>
    <a:masterClrMapping/>
  </p:clrMapOvr>
  <p:transition>
    <p:pull dir="r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قال رسول الله 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قال رسول الله 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فضل وقتها الافضل أ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رواه احم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>
            <a:grpSpLocks/>
          </p:cNvGrpSpPr>
          <p:nvPr/>
        </p:nvGrpSpPr>
        <p:grpSpPr bwMode="auto">
          <a:xfrm>
            <a:off x="827088" y="620713"/>
            <a:ext cx="7777162" cy="5086350"/>
            <a:chOff x="1785918" y="0"/>
            <a:chExt cx="5786478" cy="1240325"/>
          </a:xfrm>
        </p:grpSpPr>
        <p:pic>
          <p:nvPicPr>
            <p:cNvPr id="3" name="صورة 2" descr="0071.WMF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785918" y="0"/>
              <a:ext cx="5786478" cy="1240325"/>
            </a:xfrm>
            <a:prstGeom prst="rect">
              <a:avLst/>
            </a:prstGeom>
          </p:spPr>
        </p:pic>
        <p:sp>
          <p:nvSpPr>
            <p:cNvPr id="27652" name="مربع نص 3"/>
            <p:cNvSpPr txBox="1">
              <a:spLocks noChangeArrowheads="1"/>
            </p:cNvSpPr>
            <p:nvPr/>
          </p:nvSpPr>
          <p:spPr bwMode="auto">
            <a:xfrm>
              <a:off x="2357915" y="357166"/>
              <a:ext cx="4429156" cy="7429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1"/>
              <a:r>
                <a:rPr lang="ar-SA" sz="9600" b="1">
                  <a:latin typeface="Tw Cen MT" pitchFamily="34" charset="0"/>
                </a:rPr>
                <a:t>القنوت في الوتر</a:t>
              </a:r>
            </a:p>
          </p:txBody>
        </p:sp>
      </p:grpSp>
    </p:spTree>
  </p:cSld>
  <p:clrMapOvr>
    <a:masterClrMapping/>
  </p:clrMapOvr>
  <p:transition>
    <p:pull dir="r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قنوت فى الوت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 descr="0001.WM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52413" y="549275"/>
            <a:ext cx="7786688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ستطيل 3"/>
          <p:cNvSpPr/>
          <p:nvPr/>
        </p:nvSpPr>
        <p:spPr>
          <a:xfrm>
            <a:off x="2170098" y="3049585"/>
            <a:ext cx="5429287" cy="144655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ar-EG" sz="8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صلاة التطوع</a:t>
            </a:r>
            <a:r>
              <a:rPr lang="ar-SA" sz="8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 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7067550" y="69851"/>
            <a:ext cx="1635125" cy="1873250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ransition>
    <p:pull dir="r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صلاه التطو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5"/>
          <p:cNvGrpSpPr>
            <a:grpSpLocks/>
          </p:cNvGrpSpPr>
          <p:nvPr/>
        </p:nvGrpSpPr>
        <p:grpSpPr bwMode="auto">
          <a:xfrm>
            <a:off x="250825" y="476250"/>
            <a:ext cx="8497888" cy="5040313"/>
            <a:chOff x="642910" y="1714488"/>
            <a:chExt cx="7572428" cy="4714908"/>
          </a:xfrm>
        </p:grpSpPr>
        <p:sp>
          <p:nvSpPr>
            <p:cNvPr id="9" name="مستطيل مستدير الزوايا 8"/>
            <p:cNvSpPr/>
            <p:nvPr/>
          </p:nvSpPr>
          <p:spPr>
            <a:xfrm>
              <a:off x="642910" y="1714488"/>
              <a:ext cx="7572428" cy="4714908"/>
            </a:xfrm>
            <a:prstGeom prst="roundRect">
              <a:avLst/>
            </a:prstGeom>
            <a:gradFill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lin ang="162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000" dirty="0"/>
            </a:p>
          </p:txBody>
        </p:sp>
        <p:sp>
          <p:nvSpPr>
            <p:cNvPr id="10" name="مخطط انسيابي: رابط خارج الصفحة 9"/>
            <p:cNvSpPr/>
            <p:nvPr/>
          </p:nvSpPr>
          <p:spPr>
            <a:xfrm>
              <a:off x="785786" y="1846654"/>
              <a:ext cx="7214530" cy="4582742"/>
            </a:xfrm>
            <a:prstGeom prst="flowChartOffpageConnector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000" dirty="0"/>
            </a:p>
          </p:txBody>
        </p:sp>
      </p:grpSp>
      <p:sp>
        <p:nvSpPr>
          <p:cNvPr id="11" name="مربع نص 10"/>
          <p:cNvSpPr txBox="1"/>
          <p:nvPr/>
        </p:nvSpPr>
        <p:spPr>
          <a:xfrm>
            <a:off x="857224" y="695077"/>
            <a:ext cx="7072362" cy="4524315"/>
          </a:xfrm>
          <a:prstGeom prst="rect">
            <a:avLst/>
          </a:prstGeom>
          <a:effectLst/>
          <a:scene3d>
            <a:camera prst="orthographicFront"/>
            <a:lightRig rig="balanced" dir="t">
              <a:rot lat="0" lon="0" rev="13800000"/>
            </a:lightRig>
          </a:scene3d>
          <a:sp3d extrusionH="12700" prstMaterial="plastic">
            <a:contourClr>
              <a:schemeClr val="dk1"/>
            </a:contour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/>
              <a:t>يستحب</a:t>
            </a:r>
            <a:r>
              <a:rPr lang="ar-SA" sz="3600" b="1" dirty="0"/>
              <a:t> القنوت في الوتر، في الركعة الأخيرة، بعد الرفع من الركوع، فيرفع يديه ويدعو بما ورد، ومن ذلك</a:t>
            </a:r>
            <a:r>
              <a:rPr lang="ar-EG" sz="3600" b="1" dirty="0"/>
              <a:t> </a:t>
            </a:r>
            <a:r>
              <a:rPr lang="ar-SA" sz="3600" b="1" dirty="0"/>
              <a:t>: </a:t>
            </a:r>
            <a:r>
              <a:rPr lang="ar-EG" sz="3600" b="1" dirty="0"/>
              <a:t>"</a:t>
            </a:r>
            <a:r>
              <a:rPr lang="ar-SA" sz="3600" b="1" dirty="0"/>
              <a:t>اللهم أهدني فيمن هديت، وعافني فيمن عافيت، وتولني فيمن توليت، وبارك لي فيما أعطيت، وقني</a:t>
            </a:r>
            <a:r>
              <a:rPr lang="ar-EG" sz="3600" b="1" dirty="0"/>
              <a:t> شر</a:t>
            </a:r>
            <a:r>
              <a:rPr lang="ar-SA" sz="3600" b="1" dirty="0"/>
              <a:t> ما قضيت، إنك تقضي ولا يقضى عليك، وإنه لا يذل من واليْت، ولا يعز من عاديت، تباركت ربنا </a:t>
            </a:r>
            <a:r>
              <a:rPr lang="ar-SA" sz="3600" b="1" dirty="0" smtClean="0"/>
              <a:t>وتعاليْت</a:t>
            </a:r>
            <a:r>
              <a:rPr lang="ar-EG" sz="3600" b="1" dirty="0" smtClean="0"/>
              <a:t>"</a:t>
            </a:r>
            <a:r>
              <a:rPr lang="ar-EG" sz="3600" b="1" dirty="0" smtClean="0"/>
              <a:t>.</a:t>
            </a:r>
            <a:r>
              <a:rPr lang="ar-EG" sz="3600" b="1" baseline="30000" dirty="0" smtClean="0"/>
              <a:t>(</a:t>
            </a:r>
            <a:r>
              <a:rPr lang="ar-EG" sz="3600" b="1" baseline="30000" dirty="0"/>
              <a:t>2</a:t>
            </a:r>
            <a:r>
              <a:rPr lang="ar-EG" sz="3600" b="1" baseline="30000" dirty="0" smtClean="0"/>
              <a:t>)</a:t>
            </a:r>
            <a:endParaRPr lang="ar-SA" sz="3600" b="1" dirty="0"/>
          </a:p>
        </p:txBody>
      </p:sp>
      <p:sp>
        <p:nvSpPr>
          <p:cNvPr id="12" name="Snip Single Corner Rectangle 11"/>
          <p:cNvSpPr/>
          <p:nvPr/>
        </p:nvSpPr>
        <p:spPr>
          <a:xfrm>
            <a:off x="179512" y="5589240"/>
            <a:ext cx="8784976" cy="1268760"/>
          </a:xfrm>
          <a:prstGeom prst="snip1Rect">
            <a:avLst>
              <a:gd name="adj" fmla="val 26774"/>
            </a:avLst>
          </a:prstGeom>
          <a:blipFill>
            <a:blip r:embed="rId7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79388" y="5657850"/>
            <a:ext cx="85693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2400" b="1"/>
              <a:t>(2) رواه أبو داود 133/2 (1425)، والترمذي 328/2 (464) وحسنه، والنسائي 248/3، وابن ماجه 372/1 (1178).</a:t>
            </a:r>
            <a:endParaRPr lang="en-US" sz="2400" b="1"/>
          </a:p>
        </p:txBody>
      </p:sp>
    </p:spTree>
  </p:cSld>
  <p:clrMapOvr>
    <a:masterClrMapping/>
  </p:clrMapOvr>
  <p:transition>
    <p:pull dir="r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355 - سؤال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يستحب القنوت ف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رواه ابو داوود ش 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مجموعة 1"/>
          <p:cNvGrpSpPr>
            <a:grpSpLocks/>
          </p:cNvGrpSpPr>
          <p:nvPr/>
        </p:nvGrpSpPr>
        <p:grpSpPr bwMode="auto">
          <a:xfrm>
            <a:off x="1714500" y="260350"/>
            <a:ext cx="5357813" cy="1152525"/>
            <a:chOff x="1785918" y="0"/>
            <a:chExt cx="5786478" cy="1240325"/>
          </a:xfrm>
        </p:grpSpPr>
        <p:pic>
          <p:nvPicPr>
            <p:cNvPr id="6" name="صورة 2" descr="0071.WMF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785918" y="0"/>
              <a:ext cx="5786478" cy="1240325"/>
            </a:xfrm>
            <a:prstGeom prst="rect">
              <a:avLst/>
            </a:prstGeom>
          </p:spPr>
        </p:pic>
        <p:sp>
          <p:nvSpPr>
            <p:cNvPr id="29702" name="مربع نص 3"/>
            <p:cNvSpPr txBox="1">
              <a:spLocks noChangeArrowheads="1"/>
            </p:cNvSpPr>
            <p:nvPr/>
          </p:nvSpPr>
          <p:spPr bwMode="auto">
            <a:xfrm>
              <a:off x="2357915" y="357166"/>
              <a:ext cx="4429156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1"/>
              <a:r>
                <a:rPr lang="ar-SA" sz="3000" b="1">
                  <a:latin typeface="Tw Cen MT" pitchFamily="34" charset="0"/>
                </a:rPr>
                <a:t>القنوت في الوتر</a:t>
              </a:r>
            </a:p>
          </p:txBody>
        </p:sp>
      </p:grpSp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6"/>
          <a:srcRect t="50943" r="2449"/>
          <a:stretch>
            <a:fillRect/>
          </a:stretch>
        </p:blipFill>
        <p:spPr bwMode="auto">
          <a:xfrm>
            <a:off x="291450" y="2214554"/>
            <a:ext cx="4066236" cy="3714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/>
          <a:srcRect t="943" r="288" b="50000"/>
          <a:stretch>
            <a:fillRect/>
          </a:stretch>
        </p:blipFill>
        <p:spPr bwMode="auto">
          <a:xfrm>
            <a:off x="4643438" y="2214554"/>
            <a:ext cx="4224355" cy="3714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pull dir="r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يرفع يديه ف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لا يفرج كفي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9"/>
          <p:cNvGrpSpPr>
            <a:grpSpLocks/>
          </p:cNvGrpSpPr>
          <p:nvPr/>
        </p:nvGrpSpPr>
        <p:grpSpPr bwMode="auto">
          <a:xfrm>
            <a:off x="180975" y="571500"/>
            <a:ext cx="8639175" cy="6026150"/>
            <a:chOff x="1648218" y="1357322"/>
            <a:chExt cx="5522699" cy="5143512"/>
          </a:xfrm>
        </p:grpSpPr>
        <p:pic>
          <p:nvPicPr>
            <p:cNvPr id="30726" name="صورة 17" descr="0006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48218" y="1357322"/>
              <a:ext cx="5522699" cy="5143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مربع نص 18"/>
            <p:cNvSpPr txBox="1"/>
            <p:nvPr/>
          </p:nvSpPr>
          <p:spPr>
            <a:xfrm>
              <a:off x="2749308" y="2143212"/>
              <a:ext cx="3479848" cy="3231633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4000" b="1" dirty="0">
                  <a:solidFill>
                    <a:srgbClr val="0033CC"/>
                  </a:solidFill>
                  <a:latin typeface="+mn-lt"/>
                  <a:cs typeface="+mn-cs"/>
                </a:rPr>
                <a:t>بعد أن أدّى صالح صلاة المغرب قام مباشرة وصلى الوتر خمس ركعات.</a:t>
              </a:r>
            </a:p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4000" b="1" dirty="0">
                  <a:solidFill>
                    <a:srgbClr val="0033CC"/>
                  </a:solidFill>
                  <a:latin typeface="+mn-lt"/>
                  <a:cs typeface="+mn-cs"/>
                </a:rPr>
                <a:t>أتأمل في هذا الموقف، ثم أكتب بالتعاون مع زملائي الخطأ الذي وقع فيه صالح.</a:t>
              </a:r>
            </a:p>
          </p:txBody>
        </p:sp>
      </p:grpSp>
      <p:grpSp>
        <p:nvGrpSpPr>
          <p:cNvPr id="3" name="مجموعة 4"/>
          <p:cNvGrpSpPr>
            <a:grpSpLocks/>
          </p:cNvGrpSpPr>
          <p:nvPr/>
        </p:nvGrpSpPr>
        <p:grpSpPr bwMode="auto">
          <a:xfrm>
            <a:off x="3000375" y="357188"/>
            <a:ext cx="3000375" cy="1143000"/>
            <a:chOff x="1785918" y="0"/>
            <a:chExt cx="5786478" cy="1240325"/>
          </a:xfrm>
        </p:grpSpPr>
        <p:pic>
          <p:nvPicPr>
            <p:cNvPr id="21" name="صورة 20" descr="0071.WMF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785918" y="0"/>
              <a:ext cx="5786478" cy="1240325"/>
            </a:xfrm>
            <a:prstGeom prst="rect">
              <a:avLst/>
            </a:prstGeom>
          </p:spPr>
        </p:pic>
        <p:sp>
          <p:nvSpPr>
            <p:cNvPr id="30725" name="مربع نص 21"/>
            <p:cNvSpPr txBox="1">
              <a:spLocks noChangeArrowheads="1"/>
            </p:cNvSpPr>
            <p:nvPr/>
          </p:nvSpPr>
          <p:spPr bwMode="auto">
            <a:xfrm>
              <a:off x="2393141" y="232560"/>
              <a:ext cx="4214843" cy="901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1"/>
              <a:r>
                <a:rPr lang="ar-SA" sz="4800" b="1">
                  <a:solidFill>
                    <a:srgbClr val="FFFF00"/>
                  </a:solidFill>
                  <a:latin typeface="Tw Cen MT" pitchFamily="34" charset="0"/>
                </a:rPr>
                <a:t>فكـــر</a:t>
              </a:r>
              <a:endParaRPr lang="ar-EG" sz="4800" b="1">
                <a:solidFill>
                  <a:srgbClr val="FFFF00"/>
                </a:solidFill>
                <a:latin typeface="Tw Cen MT" pitchFamily="34" charset="0"/>
              </a:endParaRPr>
            </a:p>
          </p:txBody>
        </p:sp>
      </p:grpSp>
    </p:spTree>
  </p:cSld>
  <p:clrMapOvr>
    <a:masterClrMapping/>
  </p:clrMapOvr>
  <p:transition>
    <p:pull dir="r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فك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بعد ان اد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500063" y="1785938"/>
            <a:ext cx="7929562" cy="421481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pic>
        <p:nvPicPr>
          <p:cNvPr id="2" name="Picture 3" descr="D:\شغل منى\خلفيات جديدة\مجموعة خلفيات وفرامات مختلفه\براويز\Bdrln029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1484313"/>
            <a:ext cx="8515350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258888" y="2133600"/>
            <a:ext cx="6700837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ar-EG" sz="4400" b="1" u="sng">
                <a:solidFill>
                  <a:srgbClr val="FF0000"/>
                </a:solidFill>
              </a:rPr>
              <a:t>الخطأ</a:t>
            </a:r>
            <a:r>
              <a:rPr lang="ar-EG" sz="4400" b="1" u="sng">
                <a:solidFill>
                  <a:srgbClr val="0033CC"/>
                </a:solidFill>
              </a:rPr>
              <a:t>:</a:t>
            </a:r>
            <a:r>
              <a:rPr lang="ar-EG" sz="4400" b="1">
                <a:solidFill>
                  <a:srgbClr val="0033CC"/>
                </a:solidFill>
              </a:rPr>
              <a:t> أن صلاة الوتر هي صلاة تُؤدى بعد صلاة العشاء في كل يوم، ويستمر وقتها إلى طلوع الفجر، وليست بعد المغرب، وليس هناك خطأٌ في العدد.</a:t>
            </a:r>
          </a:p>
        </p:txBody>
      </p:sp>
      <p:grpSp>
        <p:nvGrpSpPr>
          <p:cNvPr id="31749" name="مجموعة 4"/>
          <p:cNvGrpSpPr>
            <a:grpSpLocks/>
          </p:cNvGrpSpPr>
          <p:nvPr/>
        </p:nvGrpSpPr>
        <p:grpSpPr bwMode="auto">
          <a:xfrm>
            <a:off x="3000375" y="357188"/>
            <a:ext cx="3000375" cy="1143000"/>
            <a:chOff x="1785918" y="0"/>
            <a:chExt cx="5786478" cy="1240325"/>
          </a:xfrm>
        </p:grpSpPr>
        <p:pic>
          <p:nvPicPr>
            <p:cNvPr id="5" name="صورة 20" descr="0071.WMF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785918" y="0"/>
              <a:ext cx="5786478" cy="1240325"/>
            </a:xfrm>
            <a:prstGeom prst="rect">
              <a:avLst/>
            </a:prstGeom>
          </p:spPr>
        </p:pic>
        <p:sp>
          <p:nvSpPr>
            <p:cNvPr id="31751" name="مربع نص 21"/>
            <p:cNvSpPr txBox="1">
              <a:spLocks noChangeArrowheads="1"/>
            </p:cNvSpPr>
            <p:nvPr/>
          </p:nvSpPr>
          <p:spPr bwMode="auto">
            <a:xfrm>
              <a:off x="2393141" y="232560"/>
              <a:ext cx="4214843" cy="901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1"/>
              <a:r>
                <a:rPr lang="ar-SA" sz="4800" b="1">
                  <a:solidFill>
                    <a:srgbClr val="FFFF00"/>
                  </a:solidFill>
                  <a:latin typeface="Tw Cen MT" pitchFamily="34" charset="0"/>
                </a:rPr>
                <a:t>فكـــر</a:t>
              </a:r>
              <a:endParaRPr lang="ar-EG" sz="4800" b="1">
                <a:solidFill>
                  <a:srgbClr val="FFFF00"/>
                </a:solidFill>
                <a:latin typeface="Tw Cen MT" pitchFamily="34" charset="0"/>
              </a:endParaRPr>
            </a:p>
          </p:txBody>
        </p:sp>
      </p:grpSp>
    </p:spTree>
  </p:cSld>
  <p:clrMapOvr>
    <a:masterClrMapping/>
  </p:clrMapOvr>
  <p:transition>
    <p:pull dir="r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ئ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خطا ان صلاه الوت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7"/>
          <p:cNvGrpSpPr>
            <a:grpSpLocks/>
          </p:cNvGrpSpPr>
          <p:nvPr/>
        </p:nvGrpSpPr>
        <p:grpSpPr bwMode="auto">
          <a:xfrm>
            <a:off x="971550" y="357188"/>
            <a:ext cx="7200900" cy="5697537"/>
            <a:chOff x="3286116" y="2285992"/>
            <a:chExt cx="5143536" cy="4286256"/>
          </a:xfrm>
        </p:grpSpPr>
        <p:sp>
          <p:nvSpPr>
            <p:cNvPr id="13" name="سحابة 12"/>
            <p:cNvSpPr/>
            <p:nvPr/>
          </p:nvSpPr>
          <p:spPr>
            <a:xfrm>
              <a:off x="3286116" y="2285992"/>
              <a:ext cx="5072098" cy="4286256"/>
            </a:xfrm>
            <a:prstGeom prst="cloud">
              <a:avLst/>
            </a:prstGeom>
            <a:solidFill>
              <a:srgbClr val="BFF0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>
                <a:defRPr/>
              </a:pPr>
              <a:endParaRPr lang="ar-EG"/>
            </a:p>
          </p:txBody>
        </p:sp>
        <p:sp>
          <p:nvSpPr>
            <p:cNvPr id="14" name="مخطط انسيابي: رابط 13"/>
            <p:cNvSpPr/>
            <p:nvPr/>
          </p:nvSpPr>
          <p:spPr>
            <a:xfrm>
              <a:off x="3357554" y="3143482"/>
              <a:ext cx="5072098" cy="2427963"/>
            </a:xfrm>
            <a:prstGeom prst="flowChartConnector">
              <a:avLst/>
            </a:prstGeom>
            <a:solidFill>
              <a:srgbClr val="CC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>
                <a:defRPr/>
              </a:pPr>
              <a:endParaRPr lang="ar-EG"/>
            </a:p>
          </p:txBody>
        </p:sp>
      </p:grpSp>
      <p:sp>
        <p:nvSpPr>
          <p:cNvPr id="91144" name="Rectangle 8"/>
          <p:cNvSpPr>
            <a:spLocks noChangeArrowheads="1"/>
          </p:cNvSpPr>
          <p:nvPr/>
        </p:nvSpPr>
        <p:spPr bwMode="auto">
          <a:xfrm>
            <a:off x="2000250" y="1928813"/>
            <a:ext cx="48260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 rtl="1" eaLnBrk="0" hangingPunct="0"/>
            <a:r>
              <a:rPr lang="ar-EG" sz="2800" b="1">
                <a:solidFill>
                  <a:schemeClr val="bg1"/>
                </a:solidFill>
                <a:latin typeface="Tw Cen MT" pitchFamily="34" charset="0"/>
                <a:cs typeface="Times New Roman" pitchFamily="18" charset="0"/>
              </a:rPr>
              <a:t>عن أبي هريرة رضي الله عنه قال:</a:t>
            </a:r>
          </a:p>
          <a:p>
            <a:pPr algn="r" rtl="1" eaLnBrk="0" hangingPunct="0"/>
            <a:r>
              <a:rPr lang="ar-EG" sz="2800" b="1">
                <a:solidFill>
                  <a:schemeClr val="bg1"/>
                </a:solidFill>
                <a:latin typeface="Tw Cen MT" pitchFamily="34" charset="0"/>
                <a:cs typeface="Times New Roman" pitchFamily="18" charset="0"/>
              </a:rPr>
              <a:t> قال رسول الله صلى الله عليه وسلم:</a:t>
            </a:r>
          </a:p>
          <a:p>
            <a:pPr algn="r" rtl="1" eaLnBrk="0" hangingPunct="0"/>
            <a:r>
              <a:rPr lang="ar-EG" sz="2800" b="1">
                <a:solidFill>
                  <a:schemeClr val="bg1"/>
                </a:solidFill>
                <a:latin typeface="Tw Cen MT" pitchFamily="34" charset="0"/>
                <a:cs typeface="Times New Roman" pitchFamily="18" charset="0"/>
              </a:rPr>
              <a:t> </a:t>
            </a:r>
          </a:p>
        </p:txBody>
      </p:sp>
      <p:pic>
        <p:nvPicPr>
          <p:cNvPr id="7" name="Picture 2" descr="D:\شغل منى\خلفيات جديدة\حلوة اوى\0234.W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7624" y="5917356"/>
            <a:ext cx="7162800" cy="940644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58888" y="6092825"/>
            <a:ext cx="70580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400" b="1"/>
              <a:t>أخرجه البخاري في كتاب الرقاق، باب التواضع، برقم( 6502).</a:t>
            </a:r>
            <a:endParaRPr lang="en-US" sz="2400" b="1"/>
          </a:p>
        </p:txBody>
      </p:sp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66975" y="3000375"/>
            <a:ext cx="4176713" cy="130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3" dur="1000"/>
                                        <p:tgtEl>
                                          <p:spTgt spid="911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عن ابى هرير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99 - barrup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خرجه البخار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4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4"/>
          <p:cNvGrpSpPr>
            <a:grpSpLocks/>
          </p:cNvGrpSpPr>
          <p:nvPr/>
        </p:nvGrpSpPr>
        <p:grpSpPr bwMode="auto">
          <a:xfrm>
            <a:off x="1928813" y="285750"/>
            <a:ext cx="5429250" cy="1071563"/>
            <a:chOff x="1785918" y="0"/>
            <a:chExt cx="5786478" cy="1240325"/>
          </a:xfrm>
        </p:grpSpPr>
        <p:pic>
          <p:nvPicPr>
            <p:cNvPr id="12305" name="صورة 5" descr="0071.WMF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785918" y="0"/>
              <a:ext cx="5786478" cy="1240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06" name="مربع نص 6"/>
            <p:cNvSpPr txBox="1">
              <a:spLocks noChangeArrowheads="1"/>
            </p:cNvSpPr>
            <p:nvPr/>
          </p:nvSpPr>
          <p:spPr bwMode="auto">
            <a:xfrm>
              <a:off x="2775710" y="330752"/>
              <a:ext cx="361762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1"/>
              <a:r>
                <a:rPr lang="ar-SA" sz="4000" b="1">
                  <a:solidFill>
                    <a:schemeClr val="bg1"/>
                  </a:solidFill>
                  <a:latin typeface="Tw Cen MT" pitchFamily="34" charset="0"/>
                </a:rPr>
                <a:t>عناصر الوحدة</a:t>
              </a:r>
            </a:p>
          </p:txBody>
        </p:sp>
      </p:grpSp>
      <p:grpSp>
        <p:nvGrpSpPr>
          <p:cNvPr id="3" name="مجموعة 16"/>
          <p:cNvGrpSpPr>
            <a:grpSpLocks/>
          </p:cNvGrpSpPr>
          <p:nvPr/>
        </p:nvGrpSpPr>
        <p:grpSpPr bwMode="auto">
          <a:xfrm>
            <a:off x="571500" y="1428750"/>
            <a:ext cx="7643813" cy="5000625"/>
            <a:chOff x="714348" y="2571744"/>
            <a:chExt cx="7643866" cy="4071966"/>
          </a:xfrm>
        </p:grpSpPr>
        <p:sp>
          <p:nvSpPr>
            <p:cNvPr id="12" name="مستطيل 11"/>
            <p:cNvSpPr/>
            <p:nvPr/>
          </p:nvSpPr>
          <p:spPr>
            <a:xfrm>
              <a:off x="714348" y="3143112"/>
              <a:ext cx="7643866" cy="3500598"/>
            </a:xfrm>
            <a:prstGeom prst="rect">
              <a:avLst/>
            </a:prstGeom>
            <a:solidFill>
              <a:srgbClr val="008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dirty="0"/>
            </a:p>
          </p:txBody>
        </p:sp>
        <p:sp>
          <p:nvSpPr>
            <p:cNvPr id="13" name="مستطيل ذو زوايا قطرية مستديرة 12"/>
            <p:cNvSpPr/>
            <p:nvPr/>
          </p:nvSpPr>
          <p:spPr>
            <a:xfrm>
              <a:off x="857224" y="3143112"/>
              <a:ext cx="7358114" cy="3500598"/>
            </a:xfrm>
            <a:prstGeom prst="round2Diag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dirty="0"/>
            </a:p>
          </p:txBody>
        </p:sp>
        <p:pic>
          <p:nvPicPr>
            <p:cNvPr id="12301" name="صورة 13" descr="df294.gif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714348" y="2571744"/>
              <a:ext cx="1428760" cy="604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2" name="صورة 14" descr="df294.gif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2000232" y="2571744"/>
              <a:ext cx="1428760" cy="604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3" name="صورة 15" descr="df294.gif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3286116" y="2571744"/>
              <a:ext cx="1428760" cy="604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4" name="صورة 16" descr="df294.gif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643438" y="2571744"/>
              <a:ext cx="1428760" cy="604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244" name="مربع نص 10"/>
          <p:cNvSpPr txBox="1">
            <a:spLocks noChangeArrowheads="1"/>
          </p:cNvSpPr>
          <p:nvPr/>
        </p:nvSpPr>
        <p:spPr bwMode="auto">
          <a:xfrm>
            <a:off x="1835150" y="2484438"/>
            <a:ext cx="4857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ar-SA" sz="3200" b="1">
                <a:solidFill>
                  <a:srgbClr val="008000"/>
                </a:solidFill>
                <a:latin typeface="Tw Cen MT" pitchFamily="34" charset="0"/>
              </a:rPr>
              <a:t>1- التعريف.</a:t>
            </a:r>
          </a:p>
        </p:txBody>
      </p:sp>
      <p:sp>
        <p:nvSpPr>
          <p:cNvPr id="10245" name="مربع نص 17"/>
          <p:cNvSpPr txBox="1">
            <a:spLocks noChangeArrowheads="1"/>
          </p:cNvSpPr>
          <p:nvPr/>
        </p:nvSpPr>
        <p:spPr bwMode="auto">
          <a:xfrm>
            <a:off x="1835150" y="2997200"/>
            <a:ext cx="4857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ar-SA" sz="3200" b="1">
                <a:solidFill>
                  <a:srgbClr val="008000"/>
                </a:solidFill>
                <a:latin typeface="Tw Cen MT" pitchFamily="34" charset="0"/>
              </a:rPr>
              <a:t>2- الحكمة من مشروعيتها.</a:t>
            </a:r>
          </a:p>
        </p:txBody>
      </p:sp>
      <p:sp>
        <p:nvSpPr>
          <p:cNvPr id="10246" name="مربع نص 18"/>
          <p:cNvSpPr txBox="1">
            <a:spLocks noChangeArrowheads="1"/>
          </p:cNvSpPr>
          <p:nvPr/>
        </p:nvSpPr>
        <p:spPr bwMode="auto">
          <a:xfrm>
            <a:off x="1857375" y="3559175"/>
            <a:ext cx="4857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ar-SA" sz="3200" b="1">
                <a:solidFill>
                  <a:srgbClr val="008000"/>
                </a:solidFill>
                <a:latin typeface="Tw Cen MT" pitchFamily="34" charset="0"/>
              </a:rPr>
              <a:t>3- السنن الرواتب.</a:t>
            </a:r>
          </a:p>
        </p:txBody>
      </p:sp>
      <p:sp>
        <p:nvSpPr>
          <p:cNvPr id="10248" name="مربع نص 20"/>
          <p:cNvSpPr txBox="1">
            <a:spLocks noChangeArrowheads="1"/>
          </p:cNvSpPr>
          <p:nvPr/>
        </p:nvSpPr>
        <p:spPr bwMode="auto">
          <a:xfrm>
            <a:off x="1874838" y="4078288"/>
            <a:ext cx="48577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ar-SA" sz="3200" b="1">
                <a:solidFill>
                  <a:srgbClr val="008000"/>
                </a:solidFill>
                <a:latin typeface="Tw Cen MT" pitchFamily="34" charset="0"/>
              </a:rPr>
              <a:t>4- الوتر.</a:t>
            </a:r>
          </a:p>
        </p:txBody>
      </p:sp>
      <p:sp>
        <p:nvSpPr>
          <p:cNvPr id="10257" name="Rectangle 17"/>
          <p:cNvSpPr>
            <a:spLocks noChangeArrowheads="1"/>
          </p:cNvSpPr>
          <p:nvPr/>
        </p:nvSpPr>
        <p:spPr bwMode="auto">
          <a:xfrm>
            <a:off x="4071934" y="5214950"/>
            <a:ext cx="26431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3200" b="1" dirty="0" smtClean="0">
                <a:solidFill>
                  <a:srgbClr val="008000"/>
                </a:solidFill>
              </a:rPr>
              <a:t>6</a:t>
            </a:r>
            <a:r>
              <a:rPr lang="ar-SA" sz="3200" b="1" dirty="0" smtClean="0">
                <a:solidFill>
                  <a:srgbClr val="008000"/>
                </a:solidFill>
              </a:rPr>
              <a:t>- </a:t>
            </a:r>
            <a:r>
              <a:rPr lang="ar-SA" sz="3200" b="1" dirty="0">
                <a:solidFill>
                  <a:srgbClr val="008000"/>
                </a:solidFill>
              </a:rPr>
              <a:t>صلاة التراويح.</a:t>
            </a:r>
          </a:p>
        </p:txBody>
      </p:sp>
      <p:sp>
        <p:nvSpPr>
          <p:cNvPr id="10259" name="Rectangle 19"/>
          <p:cNvSpPr>
            <a:spLocks noChangeArrowheads="1"/>
          </p:cNvSpPr>
          <p:nvPr/>
        </p:nvSpPr>
        <p:spPr bwMode="auto">
          <a:xfrm>
            <a:off x="3875088" y="5802313"/>
            <a:ext cx="2857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SA" sz="3200" b="1">
                <a:solidFill>
                  <a:srgbClr val="008000"/>
                </a:solidFill>
                <a:latin typeface="Tw Cen MT" pitchFamily="34" charset="0"/>
              </a:rPr>
              <a:t>7- صلاة الاستخارة</a:t>
            </a:r>
            <a:r>
              <a:rPr lang="ar-EG" sz="3200" b="1">
                <a:solidFill>
                  <a:srgbClr val="008000"/>
                </a:solidFill>
                <a:latin typeface="Tw Cen MT" pitchFamily="34" charset="0"/>
              </a:rPr>
              <a:t>.</a:t>
            </a:r>
            <a:endParaRPr lang="en-US" sz="3200" b="1">
              <a:solidFill>
                <a:srgbClr val="008000"/>
              </a:solidFill>
              <a:latin typeface="Tw Cen MT" pitchFamily="34" charset="0"/>
            </a:endParaRPr>
          </a:p>
        </p:txBody>
      </p:sp>
      <p:sp>
        <p:nvSpPr>
          <p:cNvPr id="10261" name="Rectangle 21"/>
          <p:cNvSpPr>
            <a:spLocks noChangeArrowheads="1"/>
          </p:cNvSpPr>
          <p:nvPr/>
        </p:nvSpPr>
        <p:spPr bwMode="auto">
          <a:xfrm>
            <a:off x="4266338" y="4635513"/>
            <a:ext cx="252024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3200" b="1" dirty="0" smtClean="0">
                <a:solidFill>
                  <a:srgbClr val="008000"/>
                </a:solidFill>
                <a:latin typeface="Tw Cen MT" pitchFamily="34" charset="0"/>
              </a:rPr>
              <a:t>5</a:t>
            </a:r>
            <a:r>
              <a:rPr lang="ar-SA" sz="3200" b="1" dirty="0" smtClean="0">
                <a:solidFill>
                  <a:srgbClr val="008000"/>
                </a:solidFill>
                <a:latin typeface="Tw Cen MT" pitchFamily="34" charset="0"/>
              </a:rPr>
              <a:t>- </a:t>
            </a:r>
            <a:r>
              <a:rPr lang="ar-SA" sz="3200" b="1" dirty="0">
                <a:solidFill>
                  <a:srgbClr val="008000"/>
                </a:solidFill>
                <a:latin typeface="Tw Cen MT" pitchFamily="34" charset="0"/>
              </a:rPr>
              <a:t>صلاة الضحى.</a:t>
            </a:r>
          </a:p>
        </p:txBody>
      </p:sp>
    </p:spTree>
  </p:cSld>
  <p:clrMapOvr>
    <a:masterClrMapping/>
  </p:clrMapOvr>
  <p:transition>
    <p:pull dir="r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عناصر الوحد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48 - حد حاسم ل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7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تعري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حكمه من مشروعيت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7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سنن و الوات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2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وت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1000"/>
                                        <p:tgtEl>
                                          <p:spTgt spid="10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صلاه الضح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2" dur="10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صلاه التراوي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7" dur="10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صلاه الاستخار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/>
      <p:bldP spid="10245" grpId="0"/>
      <p:bldP spid="10246" grpId="0"/>
      <p:bldP spid="10248" grpId="0"/>
      <p:bldP spid="10257" grpId="0"/>
      <p:bldP spid="1025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مجموعة 16"/>
          <p:cNvGrpSpPr>
            <a:grpSpLocks/>
          </p:cNvGrpSpPr>
          <p:nvPr/>
        </p:nvGrpSpPr>
        <p:grpSpPr bwMode="auto">
          <a:xfrm>
            <a:off x="395288" y="1844675"/>
            <a:ext cx="7643812" cy="4643438"/>
            <a:chOff x="714348" y="2571744"/>
            <a:chExt cx="7643866" cy="4071966"/>
          </a:xfrm>
        </p:grpSpPr>
        <p:sp>
          <p:nvSpPr>
            <p:cNvPr id="10" name="مستطيل 9"/>
            <p:cNvSpPr/>
            <p:nvPr/>
          </p:nvSpPr>
          <p:spPr>
            <a:xfrm>
              <a:off x="714348" y="3143908"/>
              <a:ext cx="7643866" cy="3499802"/>
            </a:xfrm>
            <a:prstGeom prst="rect">
              <a:avLst/>
            </a:prstGeom>
            <a:solidFill>
              <a:srgbClr val="008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dirty="0"/>
            </a:p>
          </p:txBody>
        </p:sp>
        <p:sp>
          <p:nvSpPr>
            <p:cNvPr id="11" name="مستطيل ذو زوايا قطرية مستديرة 10"/>
            <p:cNvSpPr/>
            <p:nvPr/>
          </p:nvSpPr>
          <p:spPr>
            <a:xfrm>
              <a:off x="857224" y="3143908"/>
              <a:ext cx="7358114" cy="3499802"/>
            </a:xfrm>
            <a:prstGeom prst="round2Diag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dirty="0"/>
            </a:p>
          </p:txBody>
        </p:sp>
        <p:pic>
          <p:nvPicPr>
            <p:cNvPr id="13325" name="صورة 12" descr="df294.gif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14348" y="2571744"/>
              <a:ext cx="1428760" cy="604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6" name="صورة 13" descr="df294.gif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000232" y="2571744"/>
              <a:ext cx="1428760" cy="604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7" name="صورة 14" descr="df294.gif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286116" y="2571744"/>
              <a:ext cx="1428760" cy="604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8" name="صورة 15" descr="df294.gif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643438" y="2571744"/>
              <a:ext cx="1428760" cy="604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267" name="مربع نص 17"/>
          <p:cNvSpPr txBox="1">
            <a:spLocks noChangeArrowheads="1"/>
          </p:cNvSpPr>
          <p:nvPr/>
        </p:nvSpPr>
        <p:spPr bwMode="auto">
          <a:xfrm>
            <a:off x="357188" y="3048000"/>
            <a:ext cx="70723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ar-SA" sz="3200" b="1">
                <a:solidFill>
                  <a:srgbClr val="008000"/>
                </a:solidFill>
                <a:latin typeface="Tw Cen MT" pitchFamily="34" charset="0"/>
              </a:rPr>
              <a:t>8- تحية المسجد.</a:t>
            </a:r>
          </a:p>
        </p:txBody>
      </p:sp>
      <p:sp>
        <p:nvSpPr>
          <p:cNvPr id="11268" name="مربع نص 19"/>
          <p:cNvSpPr txBox="1">
            <a:spLocks noChangeArrowheads="1"/>
          </p:cNvSpPr>
          <p:nvPr/>
        </p:nvSpPr>
        <p:spPr bwMode="auto">
          <a:xfrm>
            <a:off x="357188" y="4192588"/>
            <a:ext cx="70723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ar-SA" sz="3200" b="1">
                <a:solidFill>
                  <a:srgbClr val="008000"/>
                </a:solidFill>
                <a:latin typeface="Tw Cen MT" pitchFamily="34" charset="0"/>
              </a:rPr>
              <a:t>10- سجود التلاوة.</a:t>
            </a:r>
          </a:p>
        </p:txBody>
      </p:sp>
      <p:sp>
        <p:nvSpPr>
          <p:cNvPr id="11269" name="مربع نص 20"/>
          <p:cNvSpPr txBox="1">
            <a:spLocks noChangeArrowheads="1"/>
          </p:cNvSpPr>
          <p:nvPr/>
        </p:nvSpPr>
        <p:spPr bwMode="auto">
          <a:xfrm>
            <a:off x="603250" y="5487988"/>
            <a:ext cx="68262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ar-SA" sz="3200" b="1">
                <a:solidFill>
                  <a:srgbClr val="008000"/>
                </a:solidFill>
                <a:latin typeface="Tw Cen MT" pitchFamily="34" charset="0"/>
              </a:rPr>
              <a:t>12- أوقات النهي عن الصلاة،</a:t>
            </a:r>
            <a:r>
              <a:rPr lang="ar-EG" sz="3200" b="1">
                <a:solidFill>
                  <a:srgbClr val="008000"/>
                </a:solidFill>
                <a:latin typeface="Tw Cen MT" pitchFamily="34" charset="0"/>
              </a:rPr>
              <a:t> </a:t>
            </a:r>
            <a:r>
              <a:rPr lang="ar-SA" sz="3200" b="1">
                <a:solidFill>
                  <a:srgbClr val="008000"/>
                </a:solidFill>
                <a:latin typeface="Tw Cen MT" pitchFamily="34" charset="0"/>
              </a:rPr>
              <a:t>وحكم الصلاة فيها.</a:t>
            </a:r>
          </a:p>
        </p:txBody>
      </p:sp>
      <p:sp>
        <p:nvSpPr>
          <p:cNvPr id="11277" name="Rectangle 13"/>
          <p:cNvSpPr>
            <a:spLocks noChangeArrowheads="1"/>
          </p:cNvSpPr>
          <p:nvPr/>
        </p:nvSpPr>
        <p:spPr bwMode="auto">
          <a:xfrm>
            <a:off x="4721225" y="3602038"/>
            <a:ext cx="27082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SA" sz="3200" b="1">
                <a:solidFill>
                  <a:srgbClr val="008000"/>
                </a:solidFill>
                <a:latin typeface="Tw Cen MT" pitchFamily="34" charset="0"/>
              </a:rPr>
              <a:t>9- التطوع المطلق.</a:t>
            </a:r>
          </a:p>
        </p:txBody>
      </p:sp>
      <p:sp>
        <p:nvSpPr>
          <p:cNvPr id="11279" name="Rectangle 15"/>
          <p:cNvSpPr>
            <a:spLocks noChangeArrowheads="1"/>
          </p:cNvSpPr>
          <p:nvPr/>
        </p:nvSpPr>
        <p:spPr bwMode="auto">
          <a:xfrm>
            <a:off x="4776788" y="4754563"/>
            <a:ext cx="26527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SA" sz="3200" b="1">
                <a:solidFill>
                  <a:srgbClr val="008000"/>
                </a:solidFill>
                <a:latin typeface="Tw Cen MT" pitchFamily="34" charset="0"/>
              </a:rPr>
              <a:t>11- سجود الشكر.</a:t>
            </a:r>
          </a:p>
        </p:txBody>
      </p:sp>
      <p:grpSp>
        <p:nvGrpSpPr>
          <p:cNvPr id="13320" name="مجموعة 4"/>
          <p:cNvGrpSpPr>
            <a:grpSpLocks/>
          </p:cNvGrpSpPr>
          <p:nvPr/>
        </p:nvGrpSpPr>
        <p:grpSpPr bwMode="auto">
          <a:xfrm>
            <a:off x="1928813" y="285750"/>
            <a:ext cx="5429250" cy="1071563"/>
            <a:chOff x="1785918" y="0"/>
            <a:chExt cx="5786478" cy="1240325"/>
          </a:xfrm>
        </p:grpSpPr>
        <p:pic>
          <p:nvPicPr>
            <p:cNvPr id="13321" name="صورة 5" descr="0071.WMF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785918" y="0"/>
              <a:ext cx="5786478" cy="1240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22" name="مربع نص 6"/>
            <p:cNvSpPr txBox="1">
              <a:spLocks noChangeArrowheads="1"/>
            </p:cNvSpPr>
            <p:nvPr/>
          </p:nvSpPr>
          <p:spPr bwMode="auto">
            <a:xfrm>
              <a:off x="2775710" y="330752"/>
              <a:ext cx="361762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1"/>
              <a:r>
                <a:rPr lang="ar-SA" sz="4000" b="1">
                  <a:solidFill>
                    <a:schemeClr val="bg1"/>
                  </a:solidFill>
                  <a:latin typeface="Tw Cen MT" pitchFamily="34" charset="0"/>
                </a:rPr>
                <a:t>عناصر الوحدة</a:t>
              </a:r>
            </a:p>
          </p:txBody>
        </p:sp>
      </p:grpSp>
    </p:spTree>
  </p:cSld>
  <p:clrMapOvr>
    <a:masterClrMapping/>
  </p:clrMapOvr>
  <p:transition>
    <p:pull dir="r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حيه المسج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2" dur="10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تطوع المطل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7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سجود التلاو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10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سجود الشك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7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وقات النه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/>
      <p:bldP spid="11268" grpId="0"/>
      <p:bldP spid="11269" grpId="0"/>
      <p:bldP spid="11277" grpId="0"/>
      <p:bldP spid="1127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4"/>
          <p:cNvGrpSpPr>
            <a:grpSpLocks/>
          </p:cNvGrpSpPr>
          <p:nvPr/>
        </p:nvGrpSpPr>
        <p:grpSpPr bwMode="auto">
          <a:xfrm>
            <a:off x="1714500" y="403225"/>
            <a:ext cx="6215063" cy="1239838"/>
            <a:chOff x="1785918" y="0"/>
            <a:chExt cx="5786478" cy="1240325"/>
          </a:xfrm>
        </p:grpSpPr>
        <p:pic>
          <p:nvPicPr>
            <p:cNvPr id="14346" name="صورة 2" descr="0071.WMF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785918" y="0"/>
              <a:ext cx="5786478" cy="1240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7" name="مربع نص 3"/>
            <p:cNvSpPr txBox="1">
              <a:spLocks noChangeArrowheads="1"/>
            </p:cNvSpPr>
            <p:nvPr/>
          </p:nvSpPr>
          <p:spPr bwMode="auto">
            <a:xfrm>
              <a:off x="2357915" y="357166"/>
              <a:ext cx="442915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1"/>
              <a:r>
                <a:rPr lang="ar-SA" sz="3600" b="1">
                  <a:solidFill>
                    <a:schemeClr val="bg1"/>
                  </a:solidFill>
                  <a:latin typeface="Tw Cen MT" pitchFamily="34" charset="0"/>
                </a:rPr>
                <a:t>أريد أن أتعلم</a:t>
              </a:r>
            </a:p>
          </p:txBody>
        </p:sp>
      </p:grpSp>
      <p:grpSp>
        <p:nvGrpSpPr>
          <p:cNvPr id="3" name="مجموعة 13"/>
          <p:cNvGrpSpPr>
            <a:grpSpLocks/>
          </p:cNvGrpSpPr>
          <p:nvPr/>
        </p:nvGrpSpPr>
        <p:grpSpPr bwMode="auto">
          <a:xfrm>
            <a:off x="785813" y="1857375"/>
            <a:ext cx="7572375" cy="4786313"/>
            <a:chOff x="785786" y="1857364"/>
            <a:chExt cx="7572428" cy="4786346"/>
          </a:xfrm>
        </p:grpSpPr>
        <p:sp>
          <p:nvSpPr>
            <p:cNvPr id="6" name="مستطيل مستدير الزوايا 5"/>
            <p:cNvSpPr/>
            <p:nvPr/>
          </p:nvSpPr>
          <p:spPr>
            <a:xfrm>
              <a:off x="785786" y="1857364"/>
              <a:ext cx="7572428" cy="4643470"/>
            </a:xfrm>
            <a:prstGeom prst="roundRect">
              <a:avLst/>
            </a:prstGeom>
            <a:solidFill>
              <a:srgbClr val="00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 dirty="0"/>
            </a:p>
          </p:txBody>
        </p:sp>
        <p:sp>
          <p:nvSpPr>
            <p:cNvPr id="7" name="مخطط انسيابي: رابط خارج الصفحة 6"/>
            <p:cNvSpPr/>
            <p:nvPr/>
          </p:nvSpPr>
          <p:spPr>
            <a:xfrm>
              <a:off x="928662" y="2071678"/>
              <a:ext cx="7215237" cy="4572032"/>
            </a:xfrm>
            <a:prstGeom prst="flowChartOffpageConnector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 dirty="0"/>
            </a:p>
          </p:txBody>
        </p:sp>
      </p:grpSp>
      <p:sp>
        <p:nvSpPr>
          <p:cNvPr id="8" name="مربع نص 7"/>
          <p:cNvSpPr txBox="1"/>
          <p:nvPr/>
        </p:nvSpPr>
        <p:spPr>
          <a:xfrm>
            <a:off x="611188" y="2159000"/>
            <a:ext cx="7215187" cy="120015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latin typeface="+mn-lt"/>
                <a:cs typeface="+mn-cs"/>
              </a:rPr>
              <a:t>1- المراد بصلاة </a:t>
            </a:r>
            <a:r>
              <a:rPr lang="ar-SA" sz="3600" b="1" dirty="0" smtClean="0">
                <a:latin typeface="+mn-lt"/>
                <a:cs typeface="+mn-cs"/>
              </a:rPr>
              <a:t>التطوع</a:t>
            </a:r>
            <a:r>
              <a:rPr lang="ar-EG" sz="3600" b="1" dirty="0" smtClean="0">
                <a:latin typeface="+mn-lt"/>
                <a:cs typeface="+mn-cs"/>
              </a:rPr>
              <a:t>،</a:t>
            </a:r>
            <a:r>
              <a:rPr lang="ar-SA" sz="3600" b="1" dirty="0" smtClean="0">
                <a:latin typeface="+mn-lt"/>
                <a:cs typeface="+mn-cs"/>
              </a:rPr>
              <a:t> </a:t>
            </a:r>
            <a:r>
              <a:rPr lang="ar-SA" sz="3600" b="1" dirty="0">
                <a:latin typeface="+mn-lt"/>
                <a:cs typeface="+mn-cs"/>
              </a:rPr>
              <a:t>والحكمة من مشروعيتها.</a:t>
            </a:r>
          </a:p>
        </p:txBody>
      </p:sp>
      <p:sp>
        <p:nvSpPr>
          <p:cNvPr id="11" name="مربع نص 10"/>
          <p:cNvSpPr txBox="1"/>
          <p:nvPr/>
        </p:nvSpPr>
        <p:spPr>
          <a:xfrm>
            <a:off x="682625" y="3370263"/>
            <a:ext cx="7215188" cy="646112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latin typeface="+mn-lt"/>
                <a:cs typeface="+mn-cs"/>
              </a:rPr>
              <a:t>2- أنواع صلاة التطوع.</a:t>
            </a:r>
          </a:p>
        </p:txBody>
      </p:sp>
      <p:sp>
        <p:nvSpPr>
          <p:cNvPr id="12" name="مربع نص 11"/>
          <p:cNvSpPr txBox="1"/>
          <p:nvPr/>
        </p:nvSpPr>
        <p:spPr>
          <a:xfrm>
            <a:off x="611188" y="4102100"/>
            <a:ext cx="7215187" cy="120015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latin typeface="+mn-lt"/>
                <a:cs typeface="+mn-cs"/>
              </a:rPr>
              <a:t>3- الفضل المترتب على المحافظة على هذه الصلوات.</a:t>
            </a:r>
          </a:p>
        </p:txBody>
      </p:sp>
      <p:sp>
        <p:nvSpPr>
          <p:cNvPr id="13" name="مربع نص 12"/>
          <p:cNvSpPr txBox="1"/>
          <p:nvPr/>
        </p:nvSpPr>
        <p:spPr>
          <a:xfrm>
            <a:off x="596900" y="5229225"/>
            <a:ext cx="7215188" cy="646113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latin typeface="+mn-lt"/>
                <a:cs typeface="+mn-cs"/>
              </a:rPr>
              <a:t>4- حكم الصلاة في أوقات النهي.</a:t>
            </a:r>
          </a:p>
        </p:txBody>
      </p:sp>
    </p:spTree>
  </p:cSld>
  <p:clrMapOvr>
    <a:masterClrMapping/>
  </p:clrMapOvr>
  <p:transition>
    <p:pull dir="r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ريد ا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مراد بصلا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نواع صلا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فضل المترتب عل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حكم الصلاه ف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4"/>
          <p:cNvGrpSpPr>
            <a:grpSpLocks/>
          </p:cNvGrpSpPr>
          <p:nvPr/>
        </p:nvGrpSpPr>
        <p:grpSpPr bwMode="auto">
          <a:xfrm>
            <a:off x="1835150" y="1844675"/>
            <a:ext cx="5786438" cy="2079625"/>
            <a:chOff x="1785918" y="0"/>
            <a:chExt cx="5786478" cy="1240325"/>
          </a:xfrm>
        </p:grpSpPr>
        <p:pic>
          <p:nvPicPr>
            <p:cNvPr id="15363" name="صورة 2" descr="0071.WM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85918" y="0"/>
              <a:ext cx="5786478" cy="1240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4" name="مربع نص 3"/>
            <p:cNvSpPr txBox="1">
              <a:spLocks noChangeArrowheads="1"/>
            </p:cNvSpPr>
            <p:nvPr/>
          </p:nvSpPr>
          <p:spPr bwMode="auto">
            <a:xfrm>
              <a:off x="2482025" y="357166"/>
              <a:ext cx="4214842" cy="550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1"/>
              <a:r>
                <a:rPr lang="ar-SA" sz="5400" b="1">
                  <a:solidFill>
                    <a:srgbClr val="FFFF00"/>
                  </a:solidFill>
                  <a:latin typeface="Tw Cen MT" pitchFamily="34" charset="0"/>
                </a:rPr>
                <a:t>صلاة التطوع</a:t>
              </a:r>
              <a:endParaRPr lang="ar-EG" sz="5400" b="1">
                <a:solidFill>
                  <a:srgbClr val="FFFF00"/>
                </a:solidFill>
                <a:latin typeface="Tw Cen MT" pitchFamily="34" charset="0"/>
              </a:endParaRPr>
            </a:p>
          </p:txBody>
        </p:sp>
      </p:grpSp>
    </p:spTree>
  </p:cSld>
  <p:clrMapOvr>
    <a:masterClrMapping/>
  </p:clrMapOvr>
  <p:transition>
    <p:pull dir="r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صلاه التطو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4"/>
          <p:cNvGrpSpPr>
            <a:grpSpLocks/>
          </p:cNvGrpSpPr>
          <p:nvPr/>
        </p:nvGrpSpPr>
        <p:grpSpPr bwMode="auto">
          <a:xfrm>
            <a:off x="1785938" y="285750"/>
            <a:ext cx="5786437" cy="1000125"/>
            <a:chOff x="1785918" y="0"/>
            <a:chExt cx="5786478" cy="1240325"/>
          </a:xfrm>
        </p:grpSpPr>
        <p:pic>
          <p:nvPicPr>
            <p:cNvPr id="16393" name="صورة 2" descr="0071.WMF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785918" y="0"/>
              <a:ext cx="5786478" cy="1240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4" name="مربع نص 3"/>
            <p:cNvSpPr txBox="1">
              <a:spLocks noChangeArrowheads="1"/>
            </p:cNvSpPr>
            <p:nvPr/>
          </p:nvSpPr>
          <p:spPr bwMode="auto">
            <a:xfrm>
              <a:off x="2482025" y="357166"/>
              <a:ext cx="4214842" cy="801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1"/>
              <a:r>
                <a:rPr lang="ar-EG" sz="3600" b="1">
                  <a:solidFill>
                    <a:srgbClr val="FFFF00"/>
                  </a:solidFill>
                  <a:latin typeface="Tw Cen MT" pitchFamily="34" charset="0"/>
                </a:rPr>
                <a:t>التعريف</a:t>
              </a:r>
            </a:p>
          </p:txBody>
        </p:sp>
      </p:grpSp>
      <p:grpSp>
        <p:nvGrpSpPr>
          <p:cNvPr id="3" name="مجموعة 8"/>
          <p:cNvGrpSpPr>
            <a:grpSpLocks/>
          </p:cNvGrpSpPr>
          <p:nvPr/>
        </p:nvGrpSpPr>
        <p:grpSpPr bwMode="auto">
          <a:xfrm>
            <a:off x="53975" y="1285875"/>
            <a:ext cx="8856663" cy="5251450"/>
            <a:chOff x="785786" y="1572956"/>
            <a:chExt cx="7572428" cy="1355979"/>
          </a:xfrm>
        </p:grpSpPr>
        <p:sp>
          <p:nvSpPr>
            <p:cNvPr id="6" name="مستطيل مستدير الزوايا 5"/>
            <p:cNvSpPr/>
            <p:nvPr/>
          </p:nvSpPr>
          <p:spPr>
            <a:xfrm>
              <a:off x="785786" y="1572956"/>
              <a:ext cx="7572428" cy="1355979"/>
            </a:xfrm>
            <a:prstGeom prst="roundRect">
              <a:avLst/>
            </a:prstGeom>
            <a:solidFill>
              <a:srgbClr val="00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dirty="0"/>
            </a:p>
          </p:txBody>
        </p:sp>
        <p:sp>
          <p:nvSpPr>
            <p:cNvPr id="7" name="مخطط انسيابي: رابط خارج الصفحة 6"/>
            <p:cNvSpPr/>
            <p:nvPr/>
          </p:nvSpPr>
          <p:spPr>
            <a:xfrm>
              <a:off x="928304" y="1714375"/>
              <a:ext cx="7215455" cy="1214560"/>
            </a:xfrm>
            <a:prstGeom prst="flowChartOffpageConnector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dirty="0"/>
            </a:p>
          </p:txBody>
        </p:sp>
        <p:sp>
          <p:nvSpPr>
            <p:cNvPr id="8" name="مربع نص 7"/>
            <p:cNvSpPr txBox="1"/>
            <p:nvPr/>
          </p:nvSpPr>
          <p:spPr>
            <a:xfrm>
              <a:off x="964951" y="1714375"/>
              <a:ext cx="7142161" cy="309891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3600" b="1" dirty="0">
                  <a:solidFill>
                    <a:srgbClr val="FF0000"/>
                  </a:solidFill>
                  <a:latin typeface="+mn-lt"/>
                  <a:cs typeface="+mn-cs"/>
                </a:rPr>
                <a:t>التطوع هو: </a:t>
              </a:r>
              <a:r>
                <a:rPr lang="ar-SA" sz="3600" b="1" dirty="0">
                  <a:latin typeface="+mn-lt"/>
                  <a:cs typeface="+mn-cs"/>
                </a:rPr>
                <a:t>ما يفعله المسلم من الأمور المشروعة غير الواجبة عليه سواء أكان في الصلاة أم في غيرها.</a:t>
              </a:r>
            </a:p>
          </p:txBody>
        </p:sp>
      </p:grpSp>
      <p:sp>
        <p:nvSpPr>
          <p:cNvPr id="9" name="مربع نص 8"/>
          <p:cNvSpPr txBox="1"/>
          <p:nvPr/>
        </p:nvSpPr>
        <p:spPr>
          <a:xfrm>
            <a:off x="-74613" y="3133725"/>
            <a:ext cx="8826501" cy="58420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200" b="1" dirty="0">
                <a:solidFill>
                  <a:srgbClr val="C00000"/>
                </a:solidFill>
                <a:latin typeface="+mn-lt"/>
                <a:cs typeface="+mn-cs"/>
              </a:rPr>
              <a:t>إذا عرفت هذا فيمكن أن نقول: إن تعريف صلاة التطوع هو:</a:t>
            </a:r>
          </a:p>
        </p:txBody>
      </p:sp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280988" y="4137025"/>
            <a:ext cx="83185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 eaLnBrk="0" hangingPunct="0"/>
            <a:r>
              <a:rPr lang="ar-SA" sz="4000" b="1" dirty="0">
                <a:solidFill>
                  <a:srgbClr val="FF0000"/>
                </a:solidFill>
              </a:rPr>
              <a:t>ما يفعله المسلم من الأمور المشروعة، غير الواجبة عليه، سواء أكان في صلاة أم في غيرها.</a:t>
            </a:r>
          </a:p>
        </p:txBody>
      </p:sp>
    </p:spTree>
  </p:cSld>
  <p:clrMapOvr>
    <a:masterClrMapping/>
  </p:clrMapOvr>
  <p:transition>
    <p:pull dir="r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تعري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تطوع ه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ذا عرف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ما يفعله المسل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3"/>
          <p:cNvGrpSpPr>
            <a:grpSpLocks/>
          </p:cNvGrpSpPr>
          <p:nvPr/>
        </p:nvGrpSpPr>
        <p:grpSpPr bwMode="auto">
          <a:xfrm>
            <a:off x="539750" y="0"/>
            <a:ext cx="8604250" cy="5661025"/>
            <a:chOff x="285720" y="714356"/>
            <a:chExt cx="8604282" cy="5715040"/>
          </a:xfrm>
        </p:grpSpPr>
        <p:sp>
          <p:nvSpPr>
            <p:cNvPr id="17416" name="Text Box 3" descr="eps_SC32_ribbons_border07"/>
            <p:cNvSpPr txBox="1">
              <a:spLocks noChangeArrowheads="1"/>
            </p:cNvSpPr>
            <p:nvPr/>
          </p:nvSpPr>
          <p:spPr bwMode="auto">
            <a:xfrm>
              <a:off x="285720" y="714356"/>
              <a:ext cx="8604282" cy="5715040"/>
            </a:xfrm>
            <a:prstGeom prst="rect">
              <a:avLst/>
            </a:prstGeom>
            <a:blipFill dpi="0" rotWithShape="0">
              <a:blip r:embed="rId7"/>
              <a:srcRect/>
              <a:stretch>
                <a:fillRect/>
              </a:stretch>
            </a:blip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r" rtl="1"/>
              <a:endParaRPr lang="ar-EG">
                <a:latin typeface="Tw Cen MT" pitchFamily="34" charset="0"/>
              </a:endParaRPr>
            </a:p>
          </p:txBody>
        </p:sp>
        <p:grpSp>
          <p:nvGrpSpPr>
            <p:cNvPr id="17417" name="مجموعة 10"/>
            <p:cNvGrpSpPr>
              <a:grpSpLocks/>
            </p:cNvGrpSpPr>
            <p:nvPr/>
          </p:nvGrpSpPr>
          <p:grpSpPr bwMode="auto">
            <a:xfrm>
              <a:off x="993648" y="1133856"/>
              <a:ext cx="6510528" cy="1231392"/>
              <a:chOff x="563550" y="270694"/>
              <a:chExt cx="7993838" cy="2028175"/>
            </a:xfrm>
          </p:grpSpPr>
          <p:pic>
            <p:nvPicPr>
              <p:cNvPr id="12" name="صورة 11" descr="0296.WMF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571472" y="285728"/>
                <a:ext cx="7981965" cy="2000264"/>
              </a:xfrm>
              <a:prstGeom prst="rect">
                <a:avLst/>
              </a:prstGeom>
            </p:spPr>
          </p:pic>
          <p:sp>
            <p:nvSpPr>
              <p:cNvPr id="17419" name="مربع نص 12"/>
              <p:cNvSpPr txBox="1">
                <a:spLocks noChangeArrowheads="1"/>
              </p:cNvSpPr>
              <p:nvPr/>
            </p:nvSpPr>
            <p:spPr bwMode="auto">
              <a:xfrm>
                <a:off x="1571410" y="999548"/>
                <a:ext cx="6001581" cy="9543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rtl="1"/>
                <a:r>
                  <a:rPr lang="ar-SA" sz="3200" b="1">
                    <a:solidFill>
                      <a:srgbClr val="000066"/>
                    </a:solidFill>
                    <a:latin typeface="Tw Cen MT" pitchFamily="34" charset="0"/>
                  </a:rPr>
                  <a:t>الحكمة من مشروعية التطوع</a:t>
                </a:r>
              </a:p>
            </p:txBody>
          </p:sp>
        </p:grpSp>
      </p:grpSp>
      <p:sp>
        <p:nvSpPr>
          <p:cNvPr id="10" name="مربع نص 9"/>
          <p:cNvSpPr txBox="1"/>
          <p:nvPr/>
        </p:nvSpPr>
        <p:spPr>
          <a:xfrm>
            <a:off x="1420813" y="2189163"/>
            <a:ext cx="6135687" cy="30464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200" b="1" dirty="0">
                <a:solidFill>
                  <a:schemeClr val="tx1"/>
                </a:solidFill>
              </a:rPr>
              <a:t>عن تميم بن أوس الداري رضي الله عنه قال: قال رسول الله صلى الله عليه وسلم: </a:t>
            </a:r>
            <a:r>
              <a:rPr lang="ar-EG" sz="3200" b="1" dirty="0">
                <a:solidFill>
                  <a:schemeClr val="tx1"/>
                </a:solidFill>
              </a:rPr>
              <a:t>"</a:t>
            </a:r>
            <a:r>
              <a:rPr lang="ar-SA" sz="3200" b="1" dirty="0">
                <a:solidFill>
                  <a:srgbClr val="008000"/>
                </a:solidFill>
              </a:rPr>
              <a:t>أول ما يحاسب به العبد صلاته، فإن كان أتمها كتبت له تامّة، وإن لم يكن أتمها قال الله عز وجل: انظروا هل تجدون لعبدي من تطوّع فتكملوا </a:t>
            </a:r>
            <a:r>
              <a:rPr lang="ar-SA" sz="3200" b="1" dirty="0" err="1">
                <a:solidFill>
                  <a:srgbClr val="008000"/>
                </a:solidFill>
              </a:rPr>
              <a:t>بها</a:t>
            </a:r>
            <a:r>
              <a:rPr lang="ar-SA" sz="3200" b="1" dirty="0">
                <a:solidFill>
                  <a:srgbClr val="008000"/>
                </a:solidFill>
              </a:rPr>
              <a:t> فريضته</a:t>
            </a:r>
            <a:r>
              <a:rPr lang="ar-EG" sz="3200" b="1" dirty="0">
                <a:solidFill>
                  <a:schemeClr val="tx1"/>
                </a:solidFill>
              </a:rPr>
              <a:t>"</a:t>
            </a:r>
            <a:r>
              <a:rPr lang="ar-EG" sz="3200" b="1" baseline="30000" dirty="0">
                <a:solidFill>
                  <a:schemeClr val="tx1"/>
                </a:solidFill>
              </a:rPr>
              <a:t>(1)</a:t>
            </a:r>
            <a:r>
              <a:rPr lang="ar-SA" sz="32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9" name="Snip Single Corner Rectangle 8"/>
          <p:cNvSpPr/>
          <p:nvPr/>
        </p:nvSpPr>
        <p:spPr>
          <a:xfrm>
            <a:off x="179512" y="5445224"/>
            <a:ext cx="8784976" cy="1412776"/>
          </a:xfrm>
          <a:prstGeom prst="snip1Rect">
            <a:avLst>
              <a:gd name="adj" fmla="val 26774"/>
            </a:avLst>
          </a:prstGeom>
          <a:blipFill>
            <a:blip r:embed="rId9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50825" y="5445125"/>
            <a:ext cx="86423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2400" b="1" dirty="0"/>
              <a:t>(1) أخرجه أبو داود في كتاب الصلاة، باب قول النبي صلى الله عليه </a:t>
            </a:r>
            <a:r>
              <a:rPr lang="ar-EG" sz="2400" b="1" dirty="0" smtClean="0"/>
              <a:t>وسلم: </a:t>
            </a:r>
            <a:r>
              <a:rPr lang="ar-EG" sz="2400" b="1" dirty="0">
                <a:sym typeface="Wingdings" pitchFamily="2" charset="2"/>
              </a:rPr>
              <a:t>"</a:t>
            </a:r>
            <a:r>
              <a:rPr lang="ar-EG" sz="2400" b="1" dirty="0">
                <a:solidFill>
                  <a:srgbClr val="008000"/>
                </a:solidFill>
                <a:sym typeface="Wingdings" pitchFamily="2" charset="2"/>
              </a:rPr>
              <a:t>كل صلاة لا يتمها صاحبها تتم من تطوعه</a:t>
            </a:r>
            <a:r>
              <a:rPr lang="ar-EG" sz="2400" b="1" dirty="0">
                <a:sym typeface="Wingdings" pitchFamily="2" charset="2"/>
              </a:rPr>
              <a:t>": (864)، وابن ماجه: برقم (1425)، وأحمد في مسنده برقم (16665) واللفظ له، وصححه الألباني: في صحيح الجامع (353/2).</a:t>
            </a:r>
            <a:endParaRPr lang="en-US" sz="2400" b="1" dirty="0"/>
          </a:p>
        </p:txBody>
      </p:sp>
    </p:spTree>
  </p:cSld>
  <p:clrMapOvr>
    <a:masterClrMapping/>
  </p:clrMapOvr>
  <p:transition>
    <p:pull dir="r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حكمه من مشروعي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عن تميم اب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خرجه ابو داوود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ألوان متوسطة">
  <a:themeElements>
    <a:clrScheme name="ألوان متوسطة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ألوان متوسطة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ألوان متوسطة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ألوان متوسطة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4070</TotalTime>
  <Words>1046</Words>
  <Application>Microsoft Office PowerPoint</Application>
  <PresentationFormat>عرض على الشاشة (3:4)‏</PresentationFormat>
  <Paragraphs>94</Paragraphs>
  <Slides>23</Slides>
  <Notes>0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24" baseType="lpstr">
      <vt:lpstr>ألوان متوسطة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الفقه 1م ف2 طالب</dc:title>
  <dc:subject>صلاة التطوع</dc:subject>
  <dc:creator>ا/بندر الحازمي</dc:creator>
  <cp:keywords>حقيبة إنجاز المعلم والمعلمة</cp:keywords>
  <cp:lastModifiedBy>Top Service</cp:lastModifiedBy>
  <cp:revision>789</cp:revision>
  <dcterms:modified xsi:type="dcterms:W3CDTF">2016-12-12T09:59:51Z</dcterms:modified>
</cp:coreProperties>
</file>